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319" r:id="rId5"/>
    <p:sldId id="263" r:id="rId6"/>
    <p:sldId id="310" r:id="rId7"/>
    <p:sldId id="317" r:id="rId8"/>
    <p:sldId id="307" r:id="rId9"/>
    <p:sldId id="309" r:id="rId10"/>
    <p:sldId id="31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8" userDrawn="1">
          <p15:clr>
            <a:srgbClr val="A4A3A4"/>
          </p15:clr>
        </p15:guide>
        <p15:guide id="2" pos="3864" userDrawn="1">
          <p15:clr>
            <a:srgbClr val="A4A3A4"/>
          </p15:clr>
        </p15:guide>
        <p15:guide id="3" orient="horz" pos="1272" userDrawn="1">
          <p15:clr>
            <a:srgbClr val="A4A3A4"/>
          </p15:clr>
        </p15:guide>
        <p15:guide id="4" orient="horz" pos="2312" userDrawn="1">
          <p15:clr>
            <a:srgbClr val="A4A3A4"/>
          </p15:clr>
        </p15:guide>
        <p15:guide id="5" orient="horz" pos="1944" userDrawn="1">
          <p15:clr>
            <a:srgbClr val="A4A3A4"/>
          </p15:clr>
        </p15:guide>
        <p15:guide id="6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A58"/>
    <a:srgbClr val="505A47"/>
    <a:srgbClr val="D1D8B7"/>
    <a:srgbClr val="A09D79"/>
    <a:srgbClr val="AD5C4D"/>
    <a:srgbClr val="543E35"/>
    <a:srgbClr val="637700"/>
    <a:srgbClr val="FFF4ED"/>
    <a:srgbClr val="5E6A7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405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>
        <p:guide orient="horz" pos="528"/>
        <p:guide pos="3864"/>
        <p:guide orient="horz" pos="1272"/>
        <p:guide orient="horz" pos="2312"/>
        <p:guide orient="horz" pos="1944"/>
        <p:guide orient="horz" pos="2328"/>
      </p:guideLst>
    </p:cSldViewPr>
  </p:slideViewPr>
  <p:outlineViewPr>
    <p:cViewPr>
      <p:scale>
        <a:sx n="33" d="100"/>
        <a:sy n="33" d="100"/>
      </p:scale>
      <p:origin x="0" y="-10800"/>
    </p:cViewPr>
  </p:outlin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5F7C-3F93-522E-4DB1-E016D699CB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13024-4032-4B4F-8680-09D5E08EDB6E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DB79D9-119F-07C7-DC8E-1956644EEE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B67CF1-7BD0-9ABA-036D-3A8479FC09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357A0-8177-46BC-BFCE-19D99E3453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78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E225E-43E0-7047-8ADB-DD9EBB41B4D0}" type="datetimeFigureOut">
              <a:rPr lang="en-US" noProof="0" smtClean="0"/>
              <a:t>8/13/2026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6290-4595-5745-A50F-D5EC13BAC60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53669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8133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26281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F2165-AECD-AC0B-0A46-19E82DC25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0EBC2-FFC3-2482-86CA-A129EAAAB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04D6B-CA75-C920-89B4-EA8B79E6D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C1BFD7-3F26-AFD4-F030-DBE1AE11C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5031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7541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66290-4595-5745-A50F-D5EC13BAC604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7366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D792B1F-855B-FC83-1023-94C0976E9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43266" y="1841812"/>
            <a:ext cx="4748735" cy="5016187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F359D7C-AC03-77FE-CA1D-B96B46B08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6993339" y="2334664"/>
            <a:ext cx="2225673" cy="7007393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9AA487F-3729-4692-1A21-35558A2D8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4B8E19A-569B-855B-EBF8-C02F2998A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747404475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941984E2-3225-05D3-3A3D-9D5F5840E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70813B7-403A-9A3E-5E5C-44C1680DE4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</a:cxnLst>
            <a:rect l="l" t="t" r="r" b="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A7BB3C1-4B05-D5B3-C61C-1CD390CEE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6955A7-F39A-1FBB-FF32-C6F0E3289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0954" y="3988558"/>
            <a:ext cx="2469462" cy="2893553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1467" y="914400"/>
            <a:ext cx="5641848" cy="5029200"/>
          </a:xfrm>
        </p:spPr>
        <p:txBody>
          <a:bodyPr anchor="ctr" anchorCtr="0"/>
          <a:lstStyle>
            <a:lvl1pPr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7C94B-98C2-CC0F-92FC-1505771390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68956" y="1143000"/>
            <a:ext cx="4190999" cy="4679830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r">
              <a:buNone/>
              <a:defRPr sz="1800">
                <a:latin typeface="+mj-lt"/>
              </a:defRPr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0575627"/>
      </p:ext>
    </p:extLst>
  </p:cSld>
  <p:clrMapOvr>
    <a:masterClrMapping/>
  </p:clrMapOvr>
  <p:transition spd="slow">
    <p:wipe/>
    <p:sndAc>
      <p:stSnd>
        <p:snd r:embed="rId1" name="cashreg.wav"/>
      </p:stSnd>
    </p:sndAc>
  </p:transition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6890132-DB42-A903-1EAB-CA29D3F04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>
              <a:lnSpc>
                <a:spcPct val="75000"/>
              </a:lnSpc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ED90D1-D640-D115-6711-35DE812FC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</a:blip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D9EAE4-01F5-6C99-C91E-BF0FD0CD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2E95AC0-BA60-4FFD-E9E7-F2F12ACF68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11355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24A04BE-9BA3-80DD-EE68-A8B8BA0853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E4F6A04-3331-D4C7-3EAE-0F69B48A7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587ACFB-02E0-79F1-D5B0-E8B18598D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06849" y="3200881"/>
            <a:ext cx="4200862" cy="3685693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84F4-F6AD-F668-A66B-AEFD70995F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27205" y="914400"/>
            <a:ext cx="5449824" cy="3538728"/>
          </a:xfrm>
        </p:spPr>
        <p:txBody>
          <a:bodyPr anchor="b"/>
          <a:lstStyle>
            <a:lvl1pPr>
              <a:lnSpc>
                <a:spcPct val="750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AA0A37B-4C20-7766-0623-4E06EA6A5C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E1E65B-8F03-21A6-6A59-95F0691D885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27204" y="4681728"/>
            <a:ext cx="5449824" cy="1280160"/>
          </a:xfrm>
        </p:spPr>
        <p:txBody>
          <a:bodyPr>
            <a:noAutofit/>
          </a:bodyPr>
          <a:lstStyle>
            <a:lvl1pPr marL="0" indent="0">
              <a:buFont typeface="Courier New" panose="02070309020205020404" pitchFamily="49" charset="0"/>
              <a:buNone/>
              <a:defRPr sz="2400" b="0" cap="all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3444060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7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8639877-C4A6-4E44-C600-FE3C6CD5F1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39AA5-A7EE-A20E-BB67-D356776D0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9E752F7-61F0-6779-9E8E-3541BFF7D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A7EBEDF-950A-F10B-DA20-24FB521457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FD0E545-8D0D-B848-836A-23CEBCD6B0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-1" y="5010313"/>
            <a:ext cx="3307890" cy="1876021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7114E853-6F7C-9899-77FD-0E77D0A86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394047" y="4650286"/>
            <a:ext cx="1859768" cy="2207713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9002426-033B-400A-C519-AF4C659C4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8812879" y="2130044"/>
            <a:ext cx="5509165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980755-170E-8438-DC1B-7B3283F2A49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33C021B-6AA4-3C5D-099F-96D113A149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22671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0FA743D-BDB5-4069-7325-E91CA7BC3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FE03F25-D589-68A8-30C7-175547B6A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CB19B63-2AAF-E86D-D7F1-B659DB36B5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188"/>
          <a:stretch>
            <a:fillRect/>
          </a:stretch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3712F38-4391-A499-56E2-8F095A50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7817C7-4A09-9188-0BD5-838E3AD61F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2843784"/>
          </a:xfrm>
        </p:spPr>
        <p:txBody>
          <a:bodyPr anchor="b" anchorCtr="0"/>
          <a:lstStyle>
            <a:lvl1pPr algn="ctr">
              <a:defRPr sz="4800" cap="none" baseline="0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CAB76B7-8AE6-9FE8-3022-219618D58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41114" y="3825875"/>
            <a:ext cx="8109772" cy="264477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429611174"/>
      </p:ext>
    </p:extLst>
  </p:cSld>
  <p:clrMapOvr>
    <a:masterClrMapping/>
  </p:clrMapOvr>
  <p:transition spd="slow">
    <p:wipe/>
    <p:sndAc>
      <p:stSnd>
        <p:snd r:embed="rId1" name="cashreg.wav"/>
      </p:stSnd>
    </p:sndAc>
  </p:transition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79F09D-FCEF-2378-FD6D-390137D19D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3E2AC72-73DB-7038-4867-55751103F51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14400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C4B21F26-677B-015C-5D71-238B3798DF5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7747" y="2039112"/>
            <a:ext cx="4576953" cy="387705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3F1B258-8FBC-06A8-3A1F-466CEEDB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BAD4AF0-64CE-5C0E-5440-00F8FC6B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3D91060-B9BF-0FA6-BD7C-AF8E38E91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33515"/>
      </p:ext>
    </p:extLst>
  </p:cSld>
  <p:clrMapOvr>
    <a:masterClrMapping/>
  </p:clrMapOvr>
  <p:transition spd="slow">
    <p:wipe/>
    <p:sndAc>
      <p:stSnd>
        <p:snd r:embed="rId1" name="cashreg.wav"/>
      </p:stSnd>
    </p:sndAc>
  </p:transition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CD020E-88CF-303D-F947-8EE980AC8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2000" cy="6800411"/>
            <a:chOff x="1" y="1"/>
            <a:chExt cx="12192000" cy="6800411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0B88804-97CC-BE78-8D40-672973E4CD32}"/>
                </a:ext>
              </a:extLst>
            </p:cNvPr>
            <p:cNvSpPr/>
            <p:nvPr userDrawn="1"/>
          </p:nvSpPr>
          <p:spPr>
            <a:xfrm>
              <a:off x="1" y="1"/>
              <a:ext cx="3097831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FB28C4-D7BE-9D2F-25D0-06D2480EA06A}"/>
                </a:ext>
              </a:extLst>
            </p:cNvPr>
            <p:cNvSpPr/>
            <p:nvPr userDrawn="1"/>
          </p:nvSpPr>
          <p:spPr>
            <a:xfrm>
              <a:off x="9164166" y="2461367"/>
              <a:ext cx="3027835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694847DB-2FD4-A0B7-D27C-B0D0971308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BC41E0-D44A-D8E0-DC48-F6520F28F7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2"/>
            <a:ext cx="3364992" cy="3904488"/>
          </a:xfrm>
        </p:spPr>
        <p:txBody>
          <a:bodyPr>
            <a:normAutofit/>
          </a:bodyPr>
          <a:lstStyle>
            <a:lvl1pPr marL="228600" indent="-228600">
              <a:buFont typeface="+mj-lt"/>
              <a:buAutoNum type="arabicPeriod"/>
              <a:defRPr sz="2000"/>
            </a:lvl1pPr>
            <a:lvl2pPr marL="685800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5E9E434-8C66-15D8-D6B1-5DBED995F9B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743451" y="2039112"/>
            <a:ext cx="6537960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BFE17F0-931A-B121-FFD2-AF3DBB5D6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63612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Content and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B31668E-263B-8FB1-9DBB-25F22BB44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972DA96-A413-EF87-50D3-D8EF54FD9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072129" y="3184875"/>
            <a:ext cx="3027835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</a:cxnLst>
            <a:rect l="l" t="t" r="r" b="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914400" y="914400"/>
            <a:ext cx="7534656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2A01A65B-D54F-AD53-7320-5D272BEC11D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5650992" cy="39044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24DBE4-044A-67D8-93C0-EB245AFBB2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3125" y="-20757"/>
            <a:ext cx="4589511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lvl1pPr marL="0" indent="0" algn="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893C5-3725-2BF8-B201-6C4123C13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94665"/>
      </p:ext>
    </p:extLst>
  </p:cSld>
  <p:clrMapOvr>
    <a:masterClrMapping/>
  </p:clrMapOvr>
  <p:transition spd="slow">
    <p:wipe/>
    <p:sndAc>
      <p:stSnd>
        <p:snd r:embed="rId1" name="cashreg.wav"/>
      </p:stSnd>
    </p:sndAc>
  </p:transition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wo Content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51">
            <a:extLst>
              <a:ext uri="{FF2B5EF4-FFF2-40B4-BE49-F238E27FC236}">
                <a16:creationId xmlns:a16="http://schemas.microsoft.com/office/drawing/2014/main" id="{4A781A8E-199F-1F48-C80E-B6501B563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0423648" y="-93866"/>
            <a:ext cx="1698615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 w="3531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1C6679A-1B60-DCCD-7295-255649B92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reeform: Shape 22">
            <a:extLst>
              <a:ext uri="{FF2B5EF4-FFF2-40B4-BE49-F238E27FC236}">
                <a16:creationId xmlns:a16="http://schemas.microsoft.com/office/drawing/2014/main" id="{1C466053-4CA7-4CBB-C1D2-19FE899BE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00480F-88D3-CF82-FAF8-9527C86B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05F17713-1E50-F9DA-1134-DEB4A4AE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05A7D8CB-7B8B-DA38-6E7E-0DAEB7D299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14399" y="2039111"/>
            <a:ext cx="2816352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E441B96-235E-1744-83C7-22A1E6ED8B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97800" y="2039111"/>
            <a:ext cx="6949440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605979-8A00-C008-E1AA-6AC1F9EAB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171487"/>
      </p:ext>
    </p:extLst>
  </p:cSld>
  <p:clrMapOvr>
    <a:masterClrMapping/>
  </p:clrMapOvr>
  <p:transition spd="slow">
    <p:wipe/>
    <p:sndAc>
      <p:stSnd>
        <p:snd r:embed="rId1" name="cashreg.wav"/>
      </p:stSnd>
    </p:sndAc>
  </p:transition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5A86D8-26B0-1ADB-0CE2-B445D2A2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3A68E8B-64DF-46D3-2FA2-4BBBBF8BF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34000" y="-30589"/>
            <a:ext cx="5047481" cy="6915258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 cap="flat">
            <a:solidFill>
              <a:schemeClr val="accent1">
                <a:alpha val="5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0AE86F9-DD66-DE05-383C-6220D559B0D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B0F4867-5345-BF6B-3402-DEEC3D2DDF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2039111"/>
            <a:ext cx="6729984" cy="3840480"/>
          </a:xfrm>
        </p:spPr>
        <p:txBody>
          <a:bodyPr>
            <a:normAutofit/>
          </a:bodyPr>
          <a:lstStyle>
            <a:lvl1pPr marL="228600" indent="-228600">
              <a:buFont typeface="Courier New" panose="02070309020205020404" pitchFamily="49" charset="0"/>
              <a:buChar char="o"/>
              <a:defRPr sz="2000" cap="all" baseline="0"/>
            </a:lvl1pPr>
            <a:lvl2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20574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B693A8C2-EDAB-3C2B-00D3-3B9F9D64ACD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113472" y="2039111"/>
            <a:ext cx="3163824" cy="38404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2286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CE52DCD-6B80-A17A-B12C-76D628BAF30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3165"/>
      </p:ext>
    </p:extLst>
  </p:cSld>
  <p:clrMapOvr>
    <a:masterClrMapping/>
  </p:clrMapOvr>
  <p:transition spd="slow">
    <p:wipe/>
    <p:sndAc>
      <p:stSnd>
        <p:snd r:embed="rId1" name="cashreg.wav"/>
      </p:stSnd>
    </p:sndAc>
  </p:transition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CADEA8BB-3550-ABDA-99A6-455084D5D4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3271424"/>
            <a:ext cx="12192000" cy="3586577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0A8F0DB-3D3D-DC0F-84AC-4386B58AD6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5591140" y="1"/>
            <a:ext cx="5362677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FDA50B04-DEA5-DCCF-0DAD-0D3B122FD65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914400"/>
            <a:ext cx="10360152" cy="914400"/>
          </a:xfrm>
        </p:spPr>
        <p:txBody>
          <a:bodyPr anchor="b" anchorCtr="0"/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Table Placeholder 4">
            <a:extLst>
              <a:ext uri="{FF2B5EF4-FFF2-40B4-BE49-F238E27FC236}">
                <a16:creationId xmlns:a16="http://schemas.microsoft.com/office/drawing/2014/main" id="{A8715227-A125-7CA3-B8F5-9D5894E8C981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14400" y="2039111"/>
            <a:ext cx="10360025" cy="3374136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EC2E35B-5EFD-B330-984C-15A012C90B8A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274893"/>
      </p:ext>
    </p:extLst>
  </p:cSld>
  <p:clrMapOvr>
    <a:masterClrMapping/>
  </p:clrMapOvr>
  <p:transition spd="slow">
    <p:wipe/>
    <p:sndAc>
      <p:stSnd>
        <p:snd r:embed="rId1" name="cashreg.wav"/>
      </p:stSnd>
    </p:sndAc>
  </p:transition>
  <p:extLst>
    <p:ext uri="{DCECCB84-F9BA-43D5-87BE-67443E8EF086}">
      <p15:sldGuideLst xmlns:p15="http://schemas.microsoft.com/office/powerpoint/2012/main">
        <p15:guide id="1" orient="horz" pos="3984">
          <p15:clr>
            <a:srgbClr val="FBAE40"/>
          </p15:clr>
        </p15:guide>
        <p15:guide id="2" pos="7272">
          <p15:clr>
            <a:srgbClr val="FBAE40"/>
          </p15:clr>
        </p15:guide>
        <p15:guide id="3" pos="408">
          <p15:clr>
            <a:srgbClr val="FBAE40"/>
          </p15:clr>
        </p15:guide>
        <p15:guide id="4" orient="horz" pos="50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6C03E6-655F-A394-4461-7BC878C41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7145" y="3001406"/>
            <a:ext cx="3865902" cy="3856595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2777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F7A62BA-11D3-585A-8CBD-5E0FB4DE5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1AE81E-772F-B009-AF15-C0FC06051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30567" y="1187801"/>
            <a:ext cx="1678579" cy="5460561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 cap="flat">
            <a:solidFill>
              <a:schemeClr val="accent1"/>
            </a:solidFill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EEA626-63D9-B376-D5C7-F7B224767D92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914400" y="914400"/>
            <a:ext cx="5641848" cy="5029200"/>
          </a:xfrm>
        </p:spPr>
        <p:txBody>
          <a:bodyPr anchor="ctr"/>
          <a:lstStyle>
            <a:lvl1pPr algn="l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436A1765-4F66-C345-840A-D6C73BD96B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48856" y="914400"/>
            <a:ext cx="3867912" cy="5029200"/>
          </a:xfrm>
        </p:spPr>
        <p:txBody>
          <a:bodyPr anchor="ctr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2000" cap="all" baseline="0"/>
            </a:lvl1pPr>
            <a:lvl2pPr marL="0" indent="0">
              <a:spcBef>
                <a:spcPts val="1000"/>
              </a:spcBef>
              <a:buFont typeface="Courier New" panose="02070309020205020404" pitchFamily="49" charset="0"/>
              <a:buNone/>
              <a:defRPr sz="2000"/>
            </a:lvl2pPr>
            <a:lvl3pPr marL="6858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3pPr>
            <a:lvl4pPr marL="11430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4pPr>
            <a:lvl5pPr marL="1600200" indent="-228600">
              <a:spcBef>
                <a:spcPts val="1000"/>
              </a:spcBef>
              <a:buFont typeface="Courier New" panose="02070309020205020404" pitchFamily="49" charset="0"/>
              <a:buChar char="o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58466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C72F6-C144-5508-40C5-E1B3FC085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8970744" y="5209684"/>
            <a:ext cx="3221255" cy="1682471"/>
            <a:chOff x="-1483620" y="3988558"/>
            <a:chExt cx="4239452" cy="2903598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F76D2EA-2C6E-B0B2-DC0D-F9EF636E58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5717" y="5597818"/>
              <a:ext cx="2430115" cy="1294338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315871-F40F-D512-8E3F-B40F36BD4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1483620" y="3988558"/>
              <a:ext cx="2469462" cy="2893553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0C11C1A-EFCF-278A-D083-93F07D4DEA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0332231" y="4321742"/>
            <a:ext cx="1859768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B1E4400-E511-F21B-0AFD-0D362BA52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782729"/>
      </p:ext>
    </p:extLst>
  </p:cSld>
  <p:clrMapOvr>
    <a:masterClrMapping/>
  </p:clrMapOvr>
  <p:transition spd="slow">
    <p:wipe/>
    <p:sndAc>
      <p:stSnd>
        <p:snd r:embed="rId1" name="cashreg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B57D9-86AF-A333-72B5-F387677E3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6097B-2AAF-BB62-EE1B-3B3DA29D35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E44B38-E59B-D511-CC7B-CC87760C7C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5760" y="6464808"/>
            <a:ext cx="987552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DA96-9345-993B-EDB3-7477F7A1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76" y="6464808"/>
            <a:ext cx="3438144" cy="3108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B7E2D-2283-8730-5E1E-7F19B1CD94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 b="0" i="0">
                <a:solidFill>
                  <a:schemeClr val="tx1"/>
                </a:solidFill>
                <a:latin typeface="Sagona Book" panose="02020503050505020204" pitchFamily="18" charset="0"/>
              </a:defRPr>
            </a:lvl1pPr>
          </a:lstStyle>
          <a:p>
            <a:fld id="{58FB4751-880F-D840-AAA9-3A15815CC99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994521-4157-D242-5242-0C3BD99E8EA8}"/>
              </a:ext>
            </a:extLst>
          </p:cNvPr>
          <p:cNvCxnSpPr>
            <a:cxnSpLocks/>
            <a:endCxn id="6" idx="1"/>
          </p:cNvCxnSpPr>
          <p:nvPr userDrawn="1"/>
        </p:nvCxnSpPr>
        <p:spPr>
          <a:xfrm>
            <a:off x="10938933" y="6327754"/>
            <a:ext cx="41486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00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51" r:id="rId4"/>
    <p:sldLayoutId id="2147483676" r:id="rId5"/>
    <p:sldLayoutId id="2147483661" r:id="rId6"/>
    <p:sldLayoutId id="2147483670" r:id="rId7"/>
    <p:sldLayoutId id="2147483678" r:id="rId8"/>
    <p:sldLayoutId id="2147483664" r:id="rId9"/>
    <p:sldLayoutId id="2147483680" r:id="rId10"/>
    <p:sldLayoutId id="2147483681" r:id="rId11"/>
    <p:sldLayoutId id="2147483682" r:id="rId12"/>
    <p:sldLayoutId id="2147483666" r:id="rId13"/>
    <p:sldLayoutId id="2147483654" r:id="rId14"/>
  </p:sldLayoutIdLst>
  <p:transition spd="slow">
    <p:wipe/>
    <p:sndAc>
      <p:stSnd>
        <p:snd r:embed="rId16" name="cashreg.wav"/>
      </p:stSnd>
    </p:sndAc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12569-6048-D9E6-DA72-F509F17874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PEMBAHASAN TKA </a:t>
            </a:r>
            <a:br>
              <a:rPr lang="en-US" dirty="0"/>
            </a:br>
            <a:r>
              <a:rPr lang="en-US" dirty="0"/>
              <a:t>DI DASAR-DASAR MANAJEMEN PERKANTORAN DAN </a:t>
            </a:r>
            <a:br>
              <a:rPr lang="en-US" dirty="0"/>
            </a:br>
            <a:r>
              <a:rPr lang="en-US" dirty="0"/>
              <a:t>LAYANAN BISNIS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53008349"/>
      </p:ext>
    </p:extLst>
  </p:cSld>
  <p:clrMapOvr>
    <a:masterClrMapping/>
  </p:clrMapOvr>
  <p:transition spd="slow">
    <p:wipe/>
    <p:sndAc>
      <p:stSnd>
        <p:snd r:embed="rId2" name="cashreg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2A3D95EF-8A67-7F71-37EF-9EB02511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400"/>
            <a:ext cx="10360152" cy="2843784"/>
          </a:xfrm>
        </p:spPr>
        <p:txBody>
          <a:bodyPr anchor="b"/>
          <a:lstStyle/>
          <a:p>
            <a:r>
              <a:rPr lang="en-US" dirty="0"/>
              <a:t>APA ITU TKA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7846849-DC0A-EE3B-2E5E-D669EC1273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41114" y="3825875"/>
            <a:ext cx="8109772" cy="1595211"/>
          </a:xfrm>
        </p:spPr>
        <p:txBody>
          <a:bodyPr/>
          <a:lstStyle/>
          <a:p>
            <a:r>
              <a:rPr lang="en-US" dirty="0"/>
              <a:t>TKA ADALAH TES KEMAMPUAN AKADEMIK ATAU UJIAN YANG MENGUKUR KEMAMPUAN AKADEMIK SISWA PADA MATA PELAJARAN TERTENTU</a:t>
            </a:r>
          </a:p>
        </p:txBody>
      </p:sp>
    </p:spTree>
    <p:extLst>
      <p:ext uri="{BB962C8B-B14F-4D97-AF65-F5344CB8AC3E}">
        <p14:creationId xmlns:p14="http://schemas.microsoft.com/office/powerpoint/2010/main" val="1096717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  <p:sndAc>
          <p:stSnd>
            <p:snd r:embed="rId3" name="chimes.wav"/>
          </p:stSnd>
        </p:sndAc>
      </p:transition>
    </mc:Choice>
    <mc:Fallback xmlns="">
      <p:transition spd="slow">
        <p:wipe/>
        <p:sndAc>
          <p:stSnd>
            <p:snd r:embed="rId4" name="chimes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49404F1-8E94-7D3D-71E2-A1A4B7CBC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FUNGSI TKA :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4A3718F-D67C-255A-4B64-BA379609FCD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970314" y="2002749"/>
            <a:ext cx="8730342" cy="3113537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 </a:t>
            </a:r>
            <a:r>
              <a:rPr lang="en-US" sz="2400" dirty="0" err="1"/>
              <a:t>Mengukur</a:t>
            </a:r>
            <a:r>
              <a:rPr lang="en-US" sz="2400" dirty="0"/>
              <a:t> </a:t>
            </a:r>
            <a:r>
              <a:rPr lang="en-US" sz="2400" dirty="0" err="1"/>
              <a:t>kemampuan</a:t>
            </a:r>
            <a:r>
              <a:rPr lang="en-US" sz="2400" dirty="0"/>
              <a:t> </a:t>
            </a:r>
            <a:r>
              <a:rPr lang="en-US" sz="2400" dirty="0" err="1"/>
              <a:t>akademik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terstandar</a:t>
            </a:r>
            <a:endParaRPr lang="en-US" sz="2400" dirty="0"/>
          </a:p>
          <a:p>
            <a:r>
              <a:rPr lang="en-US" sz="2400" dirty="0"/>
              <a:t>2.    </a:t>
            </a:r>
            <a:r>
              <a:rPr lang="en-US" sz="2400" dirty="0" err="1"/>
              <a:t>Mengetahui</a:t>
            </a:r>
            <a:r>
              <a:rPr lang="en-US" sz="2400" dirty="0"/>
              <a:t> </a:t>
            </a:r>
            <a:r>
              <a:rPr lang="en-US" sz="2400" dirty="0" err="1"/>
              <a:t>penguasaan</a:t>
            </a:r>
            <a:r>
              <a:rPr lang="en-US" sz="2400" dirty="0"/>
              <a:t> </a:t>
            </a:r>
            <a:r>
              <a:rPr lang="en-US" sz="2400" dirty="0" err="1"/>
              <a:t>kompetensi</a:t>
            </a:r>
            <a:r>
              <a:rPr lang="en-US" sz="2400" dirty="0"/>
              <a:t>/</a:t>
            </a:r>
            <a:r>
              <a:rPr lang="en-US" sz="2400" dirty="0" err="1"/>
              <a:t>materi</a:t>
            </a:r>
            <a:r>
              <a:rPr lang="en-US" sz="2400" dirty="0"/>
              <a:t>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dipelajari</a:t>
            </a:r>
            <a:endParaRPr lang="en-US" sz="2400" dirty="0"/>
          </a:p>
          <a:p>
            <a:r>
              <a:rPr lang="en-US" sz="2400" dirty="0"/>
              <a:t>3.    </a:t>
            </a:r>
            <a:r>
              <a:rPr lang="en-US" sz="2400" dirty="0" err="1"/>
              <a:t>Memberikan</a:t>
            </a:r>
            <a:r>
              <a:rPr lang="en-US" sz="2400" dirty="0"/>
              <a:t> Gambaran </a:t>
            </a:r>
            <a:r>
              <a:rPr lang="en-US" sz="2400" dirty="0" err="1"/>
              <a:t>kemampuan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endParaRPr lang="en-US" sz="2400" dirty="0"/>
          </a:p>
          <a:p>
            <a:pPr marL="457200" indent="-457200">
              <a:buAutoNum type="arabicPeriod" startAt="4"/>
            </a:pP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pertimbangan</a:t>
            </a:r>
            <a:r>
              <a:rPr lang="en-US" sz="2400" dirty="0"/>
              <a:t> </a:t>
            </a:r>
            <a:r>
              <a:rPr lang="en-US" sz="2400" dirty="0" err="1"/>
              <a:t>seleksi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endParaRPr lang="en-US" sz="2400" dirty="0"/>
          </a:p>
          <a:p>
            <a:r>
              <a:rPr lang="en-US" sz="2400" dirty="0"/>
              <a:t>5.    </a:t>
            </a:r>
            <a:r>
              <a:rPr lang="en-US" sz="2400" dirty="0" err="1"/>
              <a:t>Membantu</a:t>
            </a:r>
            <a:r>
              <a:rPr lang="en-US" sz="2400" dirty="0"/>
              <a:t> </a:t>
            </a:r>
            <a:r>
              <a:rPr lang="en-US" sz="2400" dirty="0" err="1"/>
              <a:t>sekolah</a:t>
            </a:r>
            <a:r>
              <a:rPr lang="en-US" sz="2400" dirty="0"/>
              <a:t> dan </a:t>
            </a:r>
            <a:r>
              <a:rPr lang="en-US" sz="2400" dirty="0" err="1"/>
              <a:t>pihak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mengevaluasi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 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melihat</a:t>
            </a:r>
            <a:r>
              <a:rPr lang="en-US" sz="2400" dirty="0"/>
              <a:t> </a:t>
            </a:r>
            <a:r>
              <a:rPr lang="en-US" sz="2400" dirty="0" err="1"/>
              <a:t>bagian</a:t>
            </a:r>
            <a:r>
              <a:rPr lang="en-US" sz="2400" dirty="0"/>
              <a:t> yang </a:t>
            </a:r>
            <a:r>
              <a:rPr lang="en-US" sz="2400" dirty="0" err="1"/>
              <a:t>masih</a:t>
            </a:r>
            <a:r>
              <a:rPr lang="en-US" sz="2400" dirty="0"/>
              <a:t> </a:t>
            </a:r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ditingkatkan</a:t>
            </a:r>
            <a:endParaRPr 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5BAC3D-60A1-816B-5C79-2E8B6D980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0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  <p:sndAc>
          <p:stSnd>
            <p:snd r:embed="rId3" name="chimes.wav"/>
          </p:stSnd>
        </p:sndAc>
      </p:transition>
    </mc:Choice>
    <mc:Fallback xmlns="">
      <p:transition spd="slow">
        <p:wipe/>
        <p:sndAc>
          <p:stSnd>
            <p:snd r:embed="rId4" name="chimes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92719-D5D9-FEC2-B9D6-942BD0202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5A4A65-E8B8-40CF-7ABD-97EA8FA975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5924" y="914400"/>
            <a:ext cx="10360152" cy="5029200"/>
          </a:xfrm>
        </p:spPr>
        <p:txBody>
          <a:bodyPr anchor="ctr"/>
          <a:lstStyle/>
          <a:p>
            <a:r>
              <a:rPr lang="en-US" dirty="0"/>
              <a:t>TKA DI KONSENTRASI KEAHLIAN MANAJEMEN PERKANTORAN</a:t>
            </a:r>
          </a:p>
        </p:txBody>
      </p:sp>
    </p:spTree>
    <p:extLst>
      <p:ext uri="{BB962C8B-B14F-4D97-AF65-F5344CB8AC3E}">
        <p14:creationId xmlns:p14="http://schemas.microsoft.com/office/powerpoint/2010/main" val="133816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  <p:sndAc>
          <p:stSnd>
            <p:snd r:embed="rId3" name="chimes.wav"/>
          </p:stSnd>
        </p:sndAc>
      </p:transition>
    </mc:Choice>
    <mc:Fallback xmlns="">
      <p:transition spd="slow">
        <p:wipe/>
        <p:sndAc>
          <p:stSnd>
            <p:snd r:embed="rId4" name="chimes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46C7B-D29F-368C-FEEC-CDFA125F8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67" y="914400"/>
            <a:ext cx="5641848" cy="5029200"/>
          </a:xfrm>
        </p:spPr>
        <p:txBody>
          <a:bodyPr/>
          <a:lstStyle/>
          <a:p>
            <a:r>
              <a:rPr lang="en-US" dirty="0"/>
              <a:t>MUATAN TKA MERUJUK PADA ELEMEN PADA CAPAIAN PEMBELAJARAN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D730F8-6041-D4E9-BEFE-9A9F3A12F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l">
              <a:buAutoNum type="arabicPeriod"/>
            </a:pPr>
            <a:r>
              <a:rPr lang="en-US" dirty="0" err="1"/>
              <a:t>Wawasan</a:t>
            </a:r>
            <a:r>
              <a:rPr lang="en-US" dirty="0"/>
              <a:t> Dunia </a:t>
            </a:r>
            <a:r>
              <a:rPr lang="en-US" dirty="0" err="1"/>
              <a:t>KerjA</a:t>
            </a:r>
            <a:r>
              <a:rPr lang="en-US" dirty="0"/>
              <a:t> BIDANG MPLB MELIPUTI: AKTIFITAS PEKERJAAN, FUNGSI MANAJEMEN, PENGENALAN RANTAI PASOK , PERKEMBANGAN MANAJEMEN PERKANTORAN, PROFIL PEKERJAAN</a:t>
            </a:r>
          </a:p>
          <a:p>
            <a:pPr marL="457200" indent="-457200" algn="l">
              <a:buAutoNum type="arabicPeriod"/>
            </a:pPr>
            <a:r>
              <a:rPr lang="en-US" dirty="0" err="1"/>
              <a:t>Kecakapan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, k3 dan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8647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  <p:sndAc>
          <p:stSnd>
            <p:snd r:embed="rId3" name="chimes.wav"/>
          </p:stSnd>
        </p:sndAc>
      </p:transition>
    </mc:Choice>
    <mc:Fallback xmlns="">
      <p:transition spd="slow">
        <p:wipe/>
        <p:sndAc>
          <p:stSnd>
            <p:snd r:embed="rId4" name="chimes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A7BE12AD-D808-BDE0-3EB8-5BC50B1D8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Program </a:t>
            </a:r>
            <a:r>
              <a:rPr lang="en-US" sz="3200" dirty="0" err="1"/>
              <a:t>Keahlian</a:t>
            </a:r>
            <a:r>
              <a:rPr lang="en-US" sz="3200" dirty="0"/>
              <a:t> </a:t>
            </a:r>
            <a:r>
              <a:rPr lang="en-US" sz="3200" dirty="0" err="1"/>
              <a:t>Manajemen</a:t>
            </a:r>
            <a:r>
              <a:rPr lang="en-US" sz="3200" dirty="0"/>
              <a:t> </a:t>
            </a:r>
            <a:r>
              <a:rPr lang="en-US" sz="3200" dirty="0" err="1"/>
              <a:t>Perkantoran</a:t>
            </a:r>
            <a:r>
              <a:rPr lang="en-US" sz="3200" dirty="0"/>
              <a:t> dan </a:t>
            </a:r>
            <a:r>
              <a:rPr lang="en-US" sz="3200" dirty="0" err="1"/>
              <a:t>Layanan</a:t>
            </a:r>
            <a:r>
              <a:rPr lang="en-US" sz="3200" dirty="0"/>
              <a:t> </a:t>
            </a:r>
            <a:r>
              <a:rPr lang="en-US" sz="3200" dirty="0" err="1"/>
              <a:t>Bisnis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TKA </a:t>
            </a:r>
            <a:r>
              <a:rPr lang="en-US" sz="3200" dirty="0" err="1"/>
              <a:t>diukur</a:t>
            </a:r>
            <a:r>
              <a:rPr lang="en-US" sz="3200" dirty="0"/>
              <a:t> pada Tiga Level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FDA37B-399A-B9F0-7A7D-2A891EB7FFA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14400" y="2039112"/>
            <a:ext cx="7150608" cy="3356576"/>
          </a:xfrm>
        </p:spPr>
        <p:txBody>
          <a:bodyPr>
            <a:normAutofit/>
          </a:bodyPr>
          <a:lstStyle/>
          <a:p>
            <a:r>
              <a:rPr lang="en-US" dirty="0" err="1"/>
              <a:t>Pengetahuan</a:t>
            </a:r>
            <a:r>
              <a:rPr lang="en-US" dirty="0"/>
              <a:t> dan </a:t>
            </a:r>
            <a:r>
              <a:rPr lang="en-US" dirty="0" err="1"/>
              <a:t>Pemahaman</a:t>
            </a:r>
            <a:r>
              <a:rPr lang="en-US" dirty="0"/>
              <a:t> (Knowing and understanding)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dan </a:t>
            </a:r>
            <a:r>
              <a:rPr lang="en-US" dirty="0" err="1"/>
              <a:t>mengenali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, </a:t>
            </a:r>
            <a:r>
              <a:rPr lang="en-US" dirty="0" err="1"/>
              <a:t>teori</a:t>
            </a:r>
            <a:r>
              <a:rPr lang="en-US" dirty="0"/>
              <a:t> dan </a:t>
            </a:r>
            <a:r>
              <a:rPr lang="en-US" dirty="0" err="1"/>
              <a:t>prinsip</a:t>
            </a:r>
            <a:r>
              <a:rPr lang="en-US" dirty="0"/>
              <a:t> yang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dan </a:t>
            </a:r>
            <a:r>
              <a:rPr lang="en-US" dirty="0" err="1"/>
              <a:t>bisnis</a:t>
            </a:r>
            <a:endParaRPr lang="en-US" dirty="0"/>
          </a:p>
          <a:p>
            <a:r>
              <a:rPr lang="en-US" dirty="0"/>
              <a:t>Aplikasi (Applying)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membaca</a:t>
            </a:r>
            <a:r>
              <a:rPr lang="en-US" dirty="0"/>
              <a:t> dan </a:t>
            </a:r>
            <a:r>
              <a:rPr lang="en-US" dirty="0" err="1"/>
              <a:t>menafsirkan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dokumen</a:t>
            </a:r>
            <a:r>
              <a:rPr lang="en-US" dirty="0"/>
              <a:t>, </a:t>
            </a:r>
            <a:r>
              <a:rPr lang="en-US" dirty="0" err="1"/>
              <a:t>laporan</a:t>
            </a:r>
            <a:r>
              <a:rPr lang="en-US" dirty="0"/>
              <a:t>, table data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pesan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,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, </a:t>
            </a:r>
            <a:r>
              <a:rPr lang="en-US" dirty="0" err="1"/>
              <a:t>alur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US" dirty="0"/>
          </a:p>
          <a:p>
            <a:r>
              <a:rPr lang="en-US" dirty="0" err="1"/>
              <a:t>Penalaran</a:t>
            </a:r>
            <a:r>
              <a:rPr lang="en-US" dirty="0"/>
              <a:t> (Reasoning)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menanganalisis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perkantoran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bagian-bagian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 agar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dipahami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jelas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, </a:t>
            </a:r>
            <a:r>
              <a:rPr lang="en-US" dirty="0" err="1"/>
              <a:t>hambatan</a:t>
            </a:r>
            <a:r>
              <a:rPr lang="en-US" dirty="0"/>
              <a:t> </a:t>
            </a:r>
            <a:r>
              <a:rPr lang="en-US" dirty="0" err="1"/>
              <a:t>layanan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ketidakefisiensi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CD348E-9357-0442-4555-AF6B4AFE3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5879804"/>
            <a:ext cx="661416" cy="895899"/>
          </a:xfrm>
        </p:spPr>
        <p:txBody>
          <a:bodyPr/>
          <a:lstStyle/>
          <a:p>
            <a:fld id="{58FB4751-880F-D840-AAA9-3A15815CC99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1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:wipe/>
        <p:sndAc>
          <p:stSnd>
            <p:snd r:embed="rId3" name="chimes.wav"/>
          </p:stSnd>
        </p:sndAc>
      </p:transition>
    </mc:Choice>
    <mc:Fallback xmlns="">
      <p:transition spd="slow">
        <p:wipe/>
        <p:sndAc>
          <p:stSnd>
            <p:snd r:embed="rId4" name="chimes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AF65C-8155-DCDA-F92D-F0F9B2C3CF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5076" y="827314"/>
            <a:ext cx="5641848" cy="5029200"/>
          </a:xfrm>
        </p:spPr>
        <p:txBody>
          <a:bodyPr/>
          <a:lstStyle/>
          <a:p>
            <a:pPr algn="ctr"/>
            <a:r>
              <a:rPr lang="en-US" dirty="0"/>
              <a:t>TERIMA KASIH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0288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/>
        <p:sndAc>
          <p:stSnd>
            <p:snd r:embed="rId2" name="applause.wav"/>
          </p:stSnd>
        </p:sndAc>
      </p:transition>
    </mc:Choice>
    <mc:Fallback xmlns="">
      <p:transition spd="slow">
        <p:wipe/>
        <p:sndAc>
          <p:stSnd>
            <p:snd r:embed="rId3" name="applaus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64407_win32_SD_v20" id="{3EA9D323-E7D5-42E3-83AA-4E89B21FB6B6}" vid="{BDF16A16-3A0E-4332-958C-C5797045A0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DF9CEC-52C2-4D14-B2F5-11176002A8B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D8B1D1D-0064-435C-8533-29A36067B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49AD37-9510-4A2D-B790-12C439A83F9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{49143C23-8606-48B7-9D08-3AA38B9AC764}TF1ed9553b-00c4-4092-846a-c8f7f2908f3beecd942f_win32-8e33096c3cfc</Template>
  <TotalTime>73</TotalTime>
  <Words>235</Words>
  <Application>Microsoft Office PowerPoint</Application>
  <PresentationFormat>Widescreen</PresentationFormat>
  <Paragraphs>25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Courier New</vt:lpstr>
      <vt:lpstr>Gill Sans Nova Light</vt:lpstr>
      <vt:lpstr>Sagona Book</vt:lpstr>
      <vt:lpstr>Custom</vt:lpstr>
      <vt:lpstr>PEMBAHASAN TKA  DI DASAR-DASAR MANAJEMEN PERKANTORAN DAN  LAYANAN BISNIS</vt:lpstr>
      <vt:lpstr>APA ITU TKA</vt:lpstr>
      <vt:lpstr>FUNGSI TKA :</vt:lpstr>
      <vt:lpstr>TKA DI KONSENTRASI KEAHLIAN MANAJEMEN PERKANTORAN</vt:lpstr>
      <vt:lpstr>MUATAN TKA MERUJUK PADA ELEMEN PADA CAPAIAN PEMBELAJARAN </vt:lpstr>
      <vt:lpstr>Program Keahlian Manajemen Perkantoran dan Layanan Bisnis dalam TKA diukur pada Tiga Level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 Laptop</dc:creator>
  <cp:lastModifiedBy>Asus Laptop</cp:lastModifiedBy>
  <cp:revision>3</cp:revision>
  <dcterms:created xsi:type="dcterms:W3CDTF">2026-08-12T13:36:02Z</dcterms:created>
  <dcterms:modified xsi:type="dcterms:W3CDTF">2026-08-13T05:39:37Z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