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DM Sans" panose="020B0604020202020204" charset="0"/>
      <p:regular r:id="rId18"/>
    </p:embeddedFont>
    <p:embeddedFont>
      <p:font typeface="DM Sans Bold" panose="020B0604020202020204" charset="0"/>
      <p:regular r:id="rId19"/>
    </p:embeddedFont>
    <p:embeddedFont>
      <p:font typeface="Montserrat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06000" y="0"/>
            <a:ext cx="8382000" cy="10287000"/>
          </a:xfrm>
          <a:custGeom>
            <a:avLst/>
            <a:gdLst/>
            <a:ahLst/>
            <a:cxnLst/>
            <a:rect l="l" t="t" r="r" b="b"/>
            <a:pathLst>
              <a:path w="8382000" h="10287000">
                <a:moveTo>
                  <a:pt x="0" y="0"/>
                </a:moveTo>
                <a:lnTo>
                  <a:pt x="8382000" y="0"/>
                </a:lnTo>
                <a:lnTo>
                  <a:pt x="8382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5" b="-65"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9144000" y="0"/>
            <a:ext cx="2476500" cy="10287000"/>
            <a:chOff x="0" y="0"/>
            <a:chExt cx="3302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02000" cy="13716000"/>
            </a:xfrm>
            <a:custGeom>
              <a:avLst/>
              <a:gdLst/>
              <a:ahLst/>
              <a:cxnLst/>
              <a:rect l="l" t="t" r="r" b="b"/>
              <a:pathLst>
                <a:path w="3302000" h="13716000">
                  <a:moveTo>
                    <a:pt x="0" y="0"/>
                  </a:moveTo>
                  <a:lnTo>
                    <a:pt x="3302000" y="0"/>
                  </a:lnTo>
                  <a:lnTo>
                    <a:pt x="3302000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1">
              <a:gsLst>
                <a:gs pos="0">
                  <a:srgbClr val="101C2C">
                    <a:alpha val="100000"/>
                  </a:srgbClr>
                </a:gs>
                <a:gs pos="100000">
                  <a:srgbClr val="101C2C">
                    <a:alpha val="0"/>
                  </a:srgbClr>
                </a:gs>
              </a:gsLst>
              <a:lin ang="1620000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02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2500" y="2314575"/>
            <a:ext cx="8572500" cy="1888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7200" b="1" dirty="0" err="1">
                <a:solidFill>
                  <a:srgbClr val="F7F3E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Membuat</a:t>
            </a:r>
            <a:r>
              <a:rPr lang="en-US" sz="7200" b="1" dirty="0">
                <a:solidFill>
                  <a:srgbClr val="F7F3E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7200" b="1" dirty="0" err="1">
                <a:solidFill>
                  <a:srgbClr val="F7F3E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Soal</a:t>
            </a:r>
            <a:endParaRPr lang="en-US" sz="7200" b="1" dirty="0">
              <a:solidFill>
                <a:srgbClr val="F7F3E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7344"/>
              </a:lnSpc>
            </a:pPr>
            <a:r>
              <a:rPr lang="en-US" sz="7200" b="1" dirty="0" err="1">
                <a:solidFill>
                  <a:srgbClr val="F7F3E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Dengan</a:t>
            </a:r>
            <a:r>
              <a:rPr lang="en-US" sz="7200" b="1" dirty="0">
                <a:solidFill>
                  <a:srgbClr val="F7F3E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Chat CPT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52500" y="4762500"/>
            <a:ext cx="1143000" cy="76200"/>
            <a:chOff x="0" y="0"/>
            <a:chExt cx="1524000" cy="101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24000" cy="101600"/>
            </a:xfrm>
            <a:custGeom>
              <a:avLst/>
              <a:gdLst/>
              <a:ahLst/>
              <a:cxnLst/>
              <a:rect l="l" t="t" r="r" b="b"/>
              <a:pathLst>
                <a:path w="1524000" h="101600">
                  <a:moveTo>
                    <a:pt x="0" y="0"/>
                  </a:moveTo>
                  <a:lnTo>
                    <a:pt x="1524000" y="0"/>
                  </a:lnTo>
                  <a:lnTo>
                    <a:pt x="1524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524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52500" y="5057775"/>
            <a:ext cx="7429500" cy="39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400" dirty="0" err="1">
                <a:solidFill>
                  <a:srgbClr val="F7F3EA"/>
                </a:solidFill>
                <a:latin typeface="DM Sans"/>
                <a:ea typeface="DM Sans"/>
                <a:cs typeface="DM Sans"/>
                <a:sym typeface="DM Sans"/>
              </a:rPr>
              <a:t>Narasumber</a:t>
            </a:r>
            <a:r>
              <a:rPr lang="en-US" sz="2400" dirty="0">
                <a:solidFill>
                  <a:srgbClr val="F7F3EA"/>
                </a:solidFill>
                <a:latin typeface="DM Sans"/>
                <a:ea typeface="DM Sans"/>
                <a:cs typeface="DM Sans"/>
                <a:sym typeface="DM Sans"/>
              </a:rPr>
              <a:t> : </a:t>
            </a:r>
            <a:r>
              <a:rPr lang="en-US" sz="2400" dirty="0" err="1">
                <a:solidFill>
                  <a:srgbClr val="F7F3EA"/>
                </a:solidFill>
                <a:latin typeface="DM Sans"/>
                <a:ea typeface="DM Sans"/>
                <a:cs typeface="DM Sans"/>
                <a:sym typeface="DM Sans"/>
              </a:rPr>
              <a:t>Zatullaili</a:t>
            </a:r>
            <a:r>
              <a:rPr lang="en-US" sz="2400" dirty="0">
                <a:solidFill>
                  <a:srgbClr val="F7F3EA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400" dirty="0" err="1">
                <a:solidFill>
                  <a:srgbClr val="F7F3EA"/>
                </a:solidFill>
                <a:latin typeface="DM Sans"/>
                <a:ea typeface="DM Sans"/>
                <a:cs typeface="DM Sans"/>
                <a:sym typeface="DM Sans"/>
              </a:rPr>
              <a:t>S.Pd</a:t>
            </a:r>
            <a:endParaRPr lang="en-US" sz="2400" dirty="0">
              <a:solidFill>
                <a:srgbClr val="F7F3EA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52500" y="8162925"/>
            <a:ext cx="4095750" cy="321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spc="234">
                <a:solidFill>
                  <a:srgbClr val="FF6B4A"/>
                </a:solidFill>
                <a:latin typeface="DM Sans Bold"/>
                <a:ea typeface="DM Sans Bold"/>
                <a:cs typeface="DM Sans Bold"/>
                <a:sym typeface="DM Sans Bold"/>
              </a:rPr>
              <a:t>6 Oktober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70991"/>
            <a:chOff x="0" y="0"/>
            <a:chExt cx="19050000" cy="1427988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1524000" cy="172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5"/>
                </a:lnSpc>
              </a:pPr>
              <a:r>
                <a:rPr lang="en-US" sz="825" b="1" spc="99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01 / PENGENALAN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22300"/>
              <a:ext cx="19050000" cy="805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7"/>
                </a:lnSpc>
              </a:pPr>
              <a:r>
                <a:rPr lang="en-US" sz="43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ChatGPT: partner berpikir, bukan jalan pintas.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0" y="2571750"/>
            <a:ext cx="7048500" cy="5429250"/>
          </a:xfrm>
          <a:custGeom>
            <a:avLst/>
            <a:gdLst/>
            <a:ahLst/>
            <a:cxnLst/>
            <a:rect l="l" t="t" r="r" b="b"/>
            <a:pathLst>
              <a:path w="7048500" h="5429250">
                <a:moveTo>
                  <a:pt x="0" y="0"/>
                </a:moveTo>
                <a:lnTo>
                  <a:pt x="7048500" y="0"/>
                </a:lnTo>
                <a:lnTo>
                  <a:pt x="7048500" y="5429250"/>
                </a:lnTo>
                <a:lnTo>
                  <a:pt x="0" y="5429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" r="-17"/>
            </a:stretch>
          </a:blipFill>
          <a:ln cap="sq">
            <a:noFill/>
            <a:prstDash val="solid"/>
            <a:miter/>
          </a:ln>
        </p:spPr>
      </p:sp>
      <p:sp>
        <p:nvSpPr>
          <p:cNvPr id="6" name="TextBox 6"/>
          <p:cNvSpPr txBox="1"/>
          <p:nvPr/>
        </p:nvSpPr>
        <p:spPr>
          <a:xfrm>
            <a:off x="952500" y="2809875"/>
            <a:ext cx="7810500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3000">
                <a:solidFill>
                  <a:srgbClr val="101C2C"/>
                </a:solidFill>
                <a:latin typeface="DM Sans"/>
                <a:ea typeface="DM Sans"/>
                <a:cs typeface="DM Sans"/>
                <a:sym typeface="DM Sans"/>
              </a:rPr>
              <a:t>ChatGPT adalah alat bantu belajar yang dapat menjelaskan, memberi contoh, dan membantu kita berlatih.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52500" y="5619750"/>
            <a:ext cx="3714750" cy="1466374"/>
            <a:chOff x="0" y="0"/>
            <a:chExt cx="4953000" cy="1955165"/>
          </a:xfrm>
        </p:grpSpPr>
        <p:sp>
          <p:nvSpPr>
            <p:cNvPr id="8" name="TextBox 8"/>
            <p:cNvSpPr txBox="1"/>
            <p:nvPr/>
          </p:nvSpPr>
          <p:spPr>
            <a:xfrm>
              <a:off x="0" y="-38100"/>
              <a:ext cx="431800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MEMBUAT SOAL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606425"/>
              <a:ext cx="4953000" cy="1348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3"/>
                </a:lnSpc>
              </a:pPr>
              <a:r>
                <a:rPr lang="en-US" sz="202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Menyusun latihan yang cepat, variatif, dan sesuai tingkat kesulitan.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43500" y="5619750"/>
            <a:ext cx="4000500" cy="1466374"/>
            <a:chOff x="0" y="0"/>
            <a:chExt cx="5334000" cy="1955165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38100"/>
              <a:ext cx="520700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4A8FE7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MENGERJAKAN SOAL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06425"/>
              <a:ext cx="5334000" cy="1348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3"/>
                </a:lnSpc>
              </a:pPr>
              <a:r>
                <a:rPr lang="en-US" sz="202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Mendapat panduan langkah demi langkah untuk memahami prosesnya.</a:t>
              </a:r>
            </a:p>
          </p:txBody>
        </p:sp>
      </p:grpSp>
      <p:sp>
        <p:nvSpPr>
          <p:cNvPr id="13" name="AutoShape 13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D9D3C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70991"/>
            <a:chOff x="0" y="0"/>
            <a:chExt cx="19050000" cy="1427988"/>
          </a:xfrm>
        </p:grpSpPr>
        <p:sp>
          <p:nvSpPr>
            <p:cNvPr id="3" name="TextBox 3"/>
            <p:cNvSpPr txBox="1"/>
            <p:nvPr/>
          </p:nvSpPr>
          <p:spPr>
            <a:xfrm>
              <a:off x="0" y="-19050"/>
              <a:ext cx="1524000" cy="224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470"/>
                </a:lnSpc>
              </a:pPr>
              <a:r>
                <a:rPr lang="en-US" sz="1050" b="1" spc="126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02 / MANFAAT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22300"/>
              <a:ext cx="19050000" cy="805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7"/>
                </a:lnSpc>
              </a:pPr>
              <a:r>
                <a:rPr lang="en-US" sz="43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Lebih cepat. Lebih jelas. Lebih fleksibel.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2500" y="2857500"/>
            <a:ext cx="7429500" cy="2190750"/>
            <a:chOff x="0" y="0"/>
            <a:chExt cx="9906000" cy="292100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9906000" cy="2921000"/>
              <a:chOff x="0" y="0"/>
              <a:chExt cx="9906000" cy="2921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906000" cy="2921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2921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2921000"/>
                    </a:lnTo>
                    <a:lnTo>
                      <a:pt x="0" y="2921000"/>
                    </a:lnTo>
                    <a:close/>
                  </a:path>
                </a:pathLst>
              </a:custGeom>
              <a:solidFill>
                <a:srgbClr val="FFF0E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9906000" cy="295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31800" y="342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841500" y="403225"/>
              <a:ext cx="7239000" cy="581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31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Soal variatif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41500" y="1266825"/>
              <a:ext cx="7366000" cy="434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3"/>
                </a:lnSpc>
              </a:pPr>
              <a:r>
                <a:rPr lang="en-US" sz="202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Membuat latihan dengan cepat dan beragam.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2857500"/>
            <a:ext cx="7429500" cy="2190750"/>
            <a:chOff x="0" y="0"/>
            <a:chExt cx="9906000" cy="29210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9906000" cy="2921000"/>
              <a:chOff x="0" y="0"/>
              <a:chExt cx="9906000" cy="29210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906000" cy="2921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2921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2921000"/>
                    </a:lnTo>
                    <a:lnTo>
                      <a:pt x="0" y="2921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906000" cy="295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431800" y="342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841500" y="403225"/>
              <a:ext cx="7239000" cy="581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31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Langkah jelas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41500" y="1266825"/>
              <a:ext cx="7366000" cy="434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3"/>
                </a:lnSpc>
              </a:pPr>
              <a:r>
                <a:rPr lang="en-US" sz="202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Penjelasan bertahap, bukan sekadar hasil.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52500" y="5715000"/>
            <a:ext cx="7429500" cy="2190750"/>
            <a:chOff x="0" y="0"/>
            <a:chExt cx="9906000" cy="2921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9906000" cy="2921000"/>
              <a:chOff x="0" y="0"/>
              <a:chExt cx="9906000" cy="2921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9906000" cy="2921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2921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2921000"/>
                    </a:lnTo>
                    <a:lnTo>
                      <a:pt x="0" y="2921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9906000" cy="295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431800" y="342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841500" y="403225"/>
              <a:ext cx="7239000" cy="581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31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Teks + gambar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841500" y="1266825"/>
              <a:ext cx="7366000" cy="434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3"/>
                </a:lnSpc>
              </a:pPr>
              <a:r>
                <a:rPr lang="en-US" sz="202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Soal dapat diketik, disalin, atau difoto.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144000" y="5715000"/>
            <a:ext cx="7429500" cy="2190750"/>
            <a:chOff x="0" y="0"/>
            <a:chExt cx="9906000" cy="2921000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9906000" cy="2921000"/>
              <a:chOff x="0" y="0"/>
              <a:chExt cx="9906000" cy="29210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9906000" cy="2921000"/>
              </a:xfrm>
              <a:custGeom>
                <a:avLst/>
                <a:gdLst/>
                <a:ahLst/>
                <a:cxnLst/>
                <a:rect l="l" t="t" r="r" b="b"/>
                <a:pathLst>
                  <a:path w="9906000" h="2921000">
                    <a:moveTo>
                      <a:pt x="0" y="0"/>
                    </a:moveTo>
                    <a:lnTo>
                      <a:pt x="9906000" y="0"/>
                    </a:lnTo>
                    <a:lnTo>
                      <a:pt x="9906000" y="2921000"/>
                    </a:lnTo>
                    <a:lnTo>
                      <a:pt x="0" y="2921000"/>
                    </a:lnTo>
                    <a:close/>
                  </a:path>
                </a:pathLst>
              </a:custGeom>
              <a:solidFill>
                <a:srgbClr val="FFFF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9906000" cy="295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431800" y="342900"/>
              <a:ext cx="1143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04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841500" y="403225"/>
              <a:ext cx="7239000" cy="581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3"/>
                </a:lnSpc>
              </a:pPr>
              <a:r>
                <a:rPr lang="en-US" sz="31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Akses mudah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841500" y="1266825"/>
              <a:ext cx="7366000" cy="434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3"/>
                </a:lnSpc>
              </a:pPr>
              <a:r>
                <a:rPr lang="en-US" sz="202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Gunakan aplikasi atau browser di HP/laptop.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D9D3C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TextBox 34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70991"/>
            <a:chOff x="0" y="0"/>
            <a:chExt cx="19050000" cy="1427988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1524000" cy="1234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03 / ALUR UMUM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22300"/>
              <a:ext cx="19050000" cy="805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7"/>
                </a:lnSpc>
              </a:pPr>
              <a:r>
                <a:rPr lang="en-US" sz="435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Dari soal ke pemahaman dalam 5 langkah.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00125" y="3810000"/>
            <a:ext cx="2381250" cy="1809750"/>
            <a:chOff x="0" y="0"/>
            <a:chExt cx="3175000" cy="2413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75000" cy="2413000"/>
            </a:xfrm>
            <a:custGeom>
              <a:avLst/>
              <a:gdLst/>
              <a:ahLst/>
              <a:cxnLst/>
              <a:rect l="l" t="t" r="r" b="b"/>
              <a:pathLst>
                <a:path w="3175000" h="2413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2321560"/>
                  </a:lnTo>
                  <a:cubicBezTo>
                    <a:pt x="3175000" y="2372061"/>
                    <a:pt x="3134061" y="2413000"/>
                    <a:pt x="3083560" y="2413000"/>
                  </a:cubicBezTo>
                  <a:lnTo>
                    <a:pt x="91440" y="2413000"/>
                  </a:lnTo>
                  <a:cubicBezTo>
                    <a:pt x="40939" y="2413000"/>
                    <a:pt x="0" y="2372061"/>
                    <a:pt x="0" y="2321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1D2D43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317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Buka situs</a:t>
              </a:r>
            </a:p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atau aplikasi</a:t>
              </a:r>
            </a:p>
          </p:txBody>
        </p:sp>
      </p:grpSp>
      <p:sp>
        <p:nvSpPr>
          <p:cNvPr id="8" name="AutoShape 8"/>
          <p:cNvSpPr/>
          <p:nvPr/>
        </p:nvSpPr>
        <p:spPr>
          <a:xfrm>
            <a:off x="3476625" y="4714875"/>
            <a:ext cx="714375" cy="0"/>
          </a:xfrm>
          <a:prstGeom prst="line">
            <a:avLst/>
          </a:prstGeom>
          <a:ln w="47625" cap="rnd">
            <a:solidFill>
              <a:srgbClr val="67D5B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4333875" y="3810000"/>
            <a:ext cx="2381250" cy="1809750"/>
            <a:chOff x="0" y="0"/>
            <a:chExt cx="3175000" cy="2413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75000" cy="2413000"/>
            </a:xfrm>
            <a:custGeom>
              <a:avLst/>
              <a:gdLst/>
              <a:ahLst/>
              <a:cxnLst/>
              <a:rect l="l" t="t" r="r" b="b"/>
              <a:pathLst>
                <a:path w="3175000" h="2413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2321560"/>
                  </a:lnTo>
                  <a:cubicBezTo>
                    <a:pt x="3175000" y="2372061"/>
                    <a:pt x="3134061" y="2413000"/>
                    <a:pt x="3083560" y="2413000"/>
                  </a:cubicBezTo>
                  <a:lnTo>
                    <a:pt x="91440" y="2413000"/>
                  </a:lnTo>
                  <a:cubicBezTo>
                    <a:pt x="40939" y="2413000"/>
                    <a:pt x="0" y="2372061"/>
                    <a:pt x="0" y="2321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1D2D43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317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Login ke</a:t>
              </a:r>
            </a:p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akun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6810375" y="4714875"/>
            <a:ext cx="714375" cy="0"/>
          </a:xfrm>
          <a:prstGeom prst="line">
            <a:avLst/>
          </a:prstGeom>
          <a:ln w="47625" cap="rnd">
            <a:solidFill>
              <a:srgbClr val="67D5B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" name="Group 13"/>
          <p:cNvGrpSpPr/>
          <p:nvPr/>
        </p:nvGrpSpPr>
        <p:grpSpPr>
          <a:xfrm>
            <a:off x="7667625" y="3810000"/>
            <a:ext cx="2381250" cy="1809750"/>
            <a:chOff x="0" y="0"/>
            <a:chExt cx="3175000" cy="2413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75000" cy="2413000"/>
            </a:xfrm>
            <a:custGeom>
              <a:avLst/>
              <a:gdLst/>
              <a:ahLst/>
              <a:cxnLst/>
              <a:rect l="l" t="t" r="r" b="b"/>
              <a:pathLst>
                <a:path w="3175000" h="2413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2321560"/>
                  </a:lnTo>
                  <a:cubicBezTo>
                    <a:pt x="3175000" y="2372061"/>
                    <a:pt x="3134061" y="2413000"/>
                    <a:pt x="3083560" y="2413000"/>
                  </a:cubicBezTo>
                  <a:lnTo>
                    <a:pt x="91440" y="2413000"/>
                  </a:lnTo>
                  <a:cubicBezTo>
                    <a:pt x="40939" y="2413000"/>
                    <a:pt x="0" y="2372061"/>
                    <a:pt x="0" y="2321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1D2D43"/>
            </a:solidFill>
            <a:ln cap="sq">
              <a:noFill/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317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Masukkan soal</a:t>
              </a:r>
            </a:p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lengkap</a:t>
              </a:r>
            </a:p>
          </p:txBody>
        </p:sp>
      </p:grpSp>
      <p:sp>
        <p:nvSpPr>
          <p:cNvPr id="16" name="AutoShape 16"/>
          <p:cNvSpPr/>
          <p:nvPr/>
        </p:nvSpPr>
        <p:spPr>
          <a:xfrm>
            <a:off x="10144125" y="4714875"/>
            <a:ext cx="714375" cy="0"/>
          </a:xfrm>
          <a:prstGeom prst="line">
            <a:avLst/>
          </a:prstGeom>
          <a:ln w="47625" cap="rnd">
            <a:solidFill>
              <a:srgbClr val="67D5B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11001375" y="3810000"/>
            <a:ext cx="2381250" cy="1809750"/>
            <a:chOff x="0" y="0"/>
            <a:chExt cx="3175000" cy="2413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175000" cy="2413000"/>
            </a:xfrm>
            <a:custGeom>
              <a:avLst/>
              <a:gdLst/>
              <a:ahLst/>
              <a:cxnLst/>
              <a:rect l="l" t="t" r="r" b="b"/>
              <a:pathLst>
                <a:path w="3175000" h="2413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2321560"/>
                  </a:lnTo>
                  <a:cubicBezTo>
                    <a:pt x="3175000" y="2372061"/>
                    <a:pt x="3134061" y="2413000"/>
                    <a:pt x="3083560" y="2413000"/>
                  </a:cubicBezTo>
                  <a:lnTo>
                    <a:pt x="91440" y="2413000"/>
                  </a:lnTo>
                  <a:cubicBezTo>
                    <a:pt x="40939" y="2413000"/>
                    <a:pt x="0" y="2372061"/>
                    <a:pt x="0" y="2321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1D2D43"/>
            </a:solidFill>
            <a:ln cap="sq">
              <a:noFill/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317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Unggah gambar</a:t>
              </a:r>
            </a:p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jika ada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>
            <a:off x="13477875" y="4714875"/>
            <a:ext cx="714375" cy="0"/>
          </a:xfrm>
          <a:prstGeom prst="line">
            <a:avLst/>
          </a:prstGeom>
          <a:ln w="47625" cap="rnd">
            <a:solidFill>
              <a:srgbClr val="67D5B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14335125" y="3810000"/>
            <a:ext cx="2381250" cy="1809750"/>
            <a:chOff x="0" y="0"/>
            <a:chExt cx="3175000" cy="2413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175000" cy="2413000"/>
            </a:xfrm>
            <a:custGeom>
              <a:avLst/>
              <a:gdLst/>
              <a:ahLst/>
              <a:cxnLst/>
              <a:rect l="l" t="t" r="r" b="b"/>
              <a:pathLst>
                <a:path w="3175000" h="2413000">
                  <a:moveTo>
                    <a:pt x="91440" y="0"/>
                  </a:moveTo>
                  <a:lnTo>
                    <a:pt x="3083560" y="0"/>
                  </a:lnTo>
                  <a:cubicBezTo>
                    <a:pt x="3134061" y="0"/>
                    <a:pt x="3175000" y="40939"/>
                    <a:pt x="3175000" y="91440"/>
                  </a:cubicBezTo>
                  <a:lnTo>
                    <a:pt x="3175000" y="2321560"/>
                  </a:lnTo>
                  <a:cubicBezTo>
                    <a:pt x="3175000" y="2372061"/>
                    <a:pt x="3134061" y="2413000"/>
                    <a:pt x="3083560" y="2413000"/>
                  </a:cubicBezTo>
                  <a:lnTo>
                    <a:pt x="91440" y="2413000"/>
                  </a:lnTo>
                  <a:cubicBezTo>
                    <a:pt x="40939" y="2413000"/>
                    <a:pt x="0" y="2372061"/>
                    <a:pt x="0" y="2321560"/>
                  </a:cubicBezTo>
                  <a:lnTo>
                    <a:pt x="0" y="91440"/>
                  </a:lnTo>
                  <a:cubicBezTo>
                    <a:pt x="0" y="40939"/>
                    <a:pt x="40939" y="0"/>
                    <a:pt x="91440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9525"/>
              <a:ext cx="3175000" cy="240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Kirim &amp; pelajari</a:t>
              </a:r>
            </a:p>
            <a:p>
              <a:pPr algn="ctr">
                <a:lnSpc>
                  <a:spcPts val="2415"/>
                </a:lnSpc>
              </a:pPr>
              <a:r>
                <a:rPr lang="en-US" sz="21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penjelasan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857500" y="6915150"/>
            <a:ext cx="12573000" cy="401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400">
                <a:solidFill>
                  <a:srgbClr val="F7F3EA"/>
                </a:solidFill>
                <a:latin typeface="DM Sans"/>
                <a:ea typeface="DM Sans"/>
                <a:cs typeface="DM Sans"/>
                <a:sym typeface="DM Sans"/>
              </a:rPr>
              <a:t>Tip: sertakan konteks, tingkat kelas, dan bentuk jawaban yang diinginkan.</a:t>
            </a:r>
          </a:p>
        </p:txBody>
      </p:sp>
      <p:sp>
        <p:nvSpPr>
          <p:cNvPr id="25" name="AutoShape 25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34405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TextBox 26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F7F3EA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F7F3EA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70991"/>
            <a:chOff x="0" y="0"/>
            <a:chExt cx="19050000" cy="1427988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1524000" cy="1234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04 / APLIKASI HP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22300"/>
              <a:ext cx="19050000" cy="805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7"/>
                </a:lnSpc>
              </a:pPr>
              <a:r>
                <a:rPr lang="en-US" sz="43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Belajar langsung dari genggaman.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52500" y="2381250"/>
            <a:ext cx="6858000" cy="6191250"/>
          </a:xfrm>
          <a:custGeom>
            <a:avLst/>
            <a:gdLst/>
            <a:ahLst/>
            <a:cxnLst/>
            <a:rect l="l" t="t" r="r" b="b"/>
            <a:pathLst>
              <a:path w="6858000" h="6191250">
                <a:moveTo>
                  <a:pt x="0" y="0"/>
                </a:moveTo>
                <a:lnTo>
                  <a:pt x="6858000" y="0"/>
                </a:lnTo>
                <a:lnTo>
                  <a:pt x="6858000" y="6191250"/>
                </a:lnTo>
                <a:lnTo>
                  <a:pt x="0" y="619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" r="-84"/>
            </a:stretch>
          </a:blipFill>
          <a:ln cap="sq">
            <a:noFill/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>
            <a:off x="8667750" y="2714625"/>
            <a:ext cx="7762875" cy="338138"/>
            <a:chOff x="0" y="0"/>
            <a:chExt cx="10350500" cy="450850"/>
          </a:xfrm>
        </p:grpSpPr>
        <p:sp>
          <p:nvSpPr>
            <p:cNvPr id="7" name="TextBox 7"/>
            <p:cNvSpPr txBox="1"/>
            <p:nvPr/>
          </p:nvSpPr>
          <p:spPr>
            <a:xfrm>
              <a:off x="0" y="38100"/>
              <a:ext cx="698500" cy="3665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5"/>
                </a:lnSpc>
              </a:pPr>
              <a:r>
                <a:rPr lang="en-US" sz="2025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79500" y="-38100"/>
              <a:ext cx="9271000" cy="488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Unduh aplikasi dari toko aplikasi resmi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667750" y="3905250"/>
            <a:ext cx="7762875" cy="338138"/>
            <a:chOff x="0" y="0"/>
            <a:chExt cx="10350500" cy="45085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38100"/>
              <a:ext cx="698500" cy="3665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5"/>
                </a:lnSpc>
              </a:pPr>
              <a:r>
                <a:rPr lang="en-US" sz="2025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79500" y="-38100"/>
              <a:ext cx="9271000" cy="488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Pilih Log in atau Sign up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667750" y="5095875"/>
            <a:ext cx="7762875" cy="338138"/>
            <a:chOff x="0" y="0"/>
            <a:chExt cx="10350500" cy="450850"/>
          </a:xfrm>
        </p:grpSpPr>
        <p:sp>
          <p:nvSpPr>
            <p:cNvPr id="13" name="TextBox 13"/>
            <p:cNvSpPr txBox="1"/>
            <p:nvPr/>
          </p:nvSpPr>
          <p:spPr>
            <a:xfrm>
              <a:off x="0" y="38100"/>
              <a:ext cx="698500" cy="3665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5"/>
                </a:lnSpc>
              </a:pPr>
              <a:r>
                <a:rPr lang="en-US" sz="2025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79500" y="-38100"/>
              <a:ext cx="9271000" cy="488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Masuk dengan akun pilihan Anda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667750" y="6286500"/>
            <a:ext cx="7762875" cy="338138"/>
            <a:chOff x="0" y="0"/>
            <a:chExt cx="10350500" cy="450850"/>
          </a:xfrm>
        </p:grpSpPr>
        <p:sp>
          <p:nvSpPr>
            <p:cNvPr id="16" name="TextBox 16"/>
            <p:cNvSpPr txBox="1"/>
            <p:nvPr/>
          </p:nvSpPr>
          <p:spPr>
            <a:xfrm>
              <a:off x="0" y="38100"/>
              <a:ext cx="698500" cy="3665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5"/>
                </a:lnSpc>
              </a:pPr>
              <a:r>
                <a:rPr lang="en-US" sz="2025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79500" y="-38100"/>
              <a:ext cx="9271000" cy="488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Ketik pertanyaan di kolom chat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667750" y="7477125"/>
            <a:ext cx="7762875" cy="338138"/>
            <a:chOff x="0" y="0"/>
            <a:chExt cx="10350500" cy="450850"/>
          </a:xfrm>
        </p:grpSpPr>
        <p:sp>
          <p:nvSpPr>
            <p:cNvPr id="19" name="TextBox 19"/>
            <p:cNvSpPr txBox="1"/>
            <p:nvPr/>
          </p:nvSpPr>
          <p:spPr>
            <a:xfrm>
              <a:off x="0" y="38100"/>
              <a:ext cx="698500" cy="3665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5"/>
                </a:lnSpc>
              </a:pPr>
              <a:r>
                <a:rPr lang="en-US" sz="2025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79500" y="-38100"/>
              <a:ext cx="9271000" cy="488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Tekan kirim dan pelajari jawaban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D9D3C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2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70991"/>
            <a:chOff x="0" y="0"/>
            <a:chExt cx="19050000" cy="1427988"/>
          </a:xfrm>
        </p:grpSpPr>
        <p:sp>
          <p:nvSpPr>
            <p:cNvPr id="3" name="TextBox 3"/>
            <p:cNvSpPr txBox="1"/>
            <p:nvPr/>
          </p:nvSpPr>
          <p:spPr>
            <a:xfrm>
              <a:off x="0" y="-38100"/>
              <a:ext cx="1524000" cy="1234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05 / BROWSER HP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22300"/>
              <a:ext cx="19050000" cy="805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7"/>
                </a:lnSpc>
              </a:pPr>
              <a:r>
                <a:rPr lang="en-US" sz="43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Tanpa instalasi, tetap bisa belajar.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38250" y="2667000"/>
            <a:ext cx="15811500" cy="5429250"/>
            <a:chOff x="0" y="0"/>
            <a:chExt cx="21082000" cy="723900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1082000" cy="7239000"/>
              <a:chOff x="0" y="0"/>
              <a:chExt cx="21082000" cy="7239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082000" cy="7239000"/>
              </a:xfrm>
              <a:custGeom>
                <a:avLst/>
                <a:gdLst/>
                <a:ahLst/>
                <a:cxnLst/>
                <a:rect l="l" t="t" r="r" b="b"/>
                <a:pathLst>
                  <a:path w="21082000" h="7239000">
                    <a:moveTo>
                      <a:pt x="0" y="0"/>
                    </a:moveTo>
                    <a:lnTo>
                      <a:pt x="21082000" y="0"/>
                    </a:lnTo>
                    <a:lnTo>
                      <a:pt x="21082000" y="7239000"/>
                    </a:lnTo>
                    <a:lnTo>
                      <a:pt x="0" y="7239000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ap="sq">
                <a:solidFill>
                  <a:srgbClr val="D9D3C7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21082000" cy="727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0" y="0"/>
              <a:ext cx="21082000" cy="990600"/>
              <a:chOff x="0" y="0"/>
              <a:chExt cx="21082000" cy="9906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1082000" cy="990600"/>
              </a:xfrm>
              <a:custGeom>
                <a:avLst/>
                <a:gdLst/>
                <a:ahLst/>
                <a:cxnLst/>
                <a:rect l="l" t="t" r="r" b="b"/>
                <a:pathLst>
                  <a:path w="21082000" h="990600">
                    <a:moveTo>
                      <a:pt x="0" y="0"/>
                    </a:moveTo>
                    <a:lnTo>
                      <a:pt x="21082000" y="0"/>
                    </a:lnTo>
                    <a:lnTo>
                      <a:pt x="21082000" y="990600"/>
                    </a:lnTo>
                    <a:lnTo>
                      <a:pt x="0" y="990600"/>
                    </a:lnTo>
                    <a:close/>
                  </a:path>
                </a:pathLst>
              </a:custGeom>
              <a:solidFill>
                <a:srgbClr val="E9E5DC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21082000" cy="1028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699000" y="260350"/>
              <a:ext cx="11430000" cy="414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32"/>
                </a:lnSpc>
              </a:pPr>
              <a:r>
                <a:rPr lang="en-US" sz="1950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chat.openai.com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0" y="1952625"/>
              <a:ext cx="7620000" cy="4319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48"/>
                </a:lnSpc>
              </a:pPr>
              <a:r>
                <a:rPr lang="en-US" sz="240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1  Buka Chrome atau Safari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0" y="3349625"/>
              <a:ext cx="7620000" cy="4319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48"/>
                </a:lnSpc>
              </a:pPr>
              <a:r>
                <a:rPr lang="en-US" sz="240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  Kunjungi alamat resmi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0" y="4746625"/>
              <a:ext cx="7620000" cy="4319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48"/>
                </a:lnSpc>
              </a:pPr>
              <a:r>
                <a:rPr lang="en-US" sz="240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  Login atau daftar akun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176000" y="1952625"/>
              <a:ext cx="7620000" cy="4319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48"/>
                </a:lnSpc>
              </a:pPr>
              <a:r>
                <a:rPr lang="en-US" sz="240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  Masukkan soal dan kirim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176000" y="3327400"/>
              <a:ext cx="7493000" cy="996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FF6B4A"/>
                  </a:solidFill>
                  <a:latin typeface="DM Sans"/>
                  <a:ea typeface="DM Sans"/>
                  <a:cs typeface="DM Sans"/>
                  <a:sym typeface="DM Sans"/>
                </a:rPr>
                <a:t>Tunggu jawaban, lalu baca penjelasannya—jangan hanya menyalin hasil.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D9D3C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TextBox 19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03554"/>
            <a:chOff x="0" y="0"/>
            <a:chExt cx="19050000" cy="1338072"/>
          </a:xfrm>
        </p:grpSpPr>
        <p:sp>
          <p:nvSpPr>
            <p:cNvPr id="3" name="TextBox 3"/>
            <p:cNvSpPr txBox="1"/>
            <p:nvPr/>
          </p:nvSpPr>
          <p:spPr>
            <a:xfrm>
              <a:off x="0" y="-19050"/>
              <a:ext cx="1524000" cy="247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74"/>
                </a:lnSpc>
              </a:pPr>
              <a:r>
                <a:rPr lang="en-US" sz="1125" b="1" spc="13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06 / PROMPT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12775"/>
              <a:ext cx="19050000" cy="725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78"/>
                </a:lnSpc>
              </a:pPr>
              <a:r>
                <a:rPr lang="en-US" sz="390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Perintah yang jelas menghasilkan jawaban yang jelas.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28750" y="2952750"/>
            <a:ext cx="15430500" cy="4095750"/>
            <a:chOff x="0" y="0"/>
            <a:chExt cx="20574000" cy="546100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0574000" cy="5461000"/>
              <a:chOff x="0" y="0"/>
              <a:chExt cx="20574000" cy="5461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0574000" cy="5461000"/>
              </a:xfrm>
              <a:custGeom>
                <a:avLst/>
                <a:gdLst/>
                <a:ahLst/>
                <a:cxnLst/>
                <a:rect l="l" t="t" r="r" b="b"/>
                <a:pathLst>
                  <a:path w="20574000" h="5461000">
                    <a:moveTo>
                      <a:pt x="0" y="0"/>
                    </a:moveTo>
                    <a:lnTo>
                      <a:pt x="20574000" y="0"/>
                    </a:lnTo>
                    <a:lnTo>
                      <a:pt x="20574000" y="5461000"/>
                    </a:lnTo>
                    <a:lnTo>
                      <a:pt x="0" y="5461000"/>
                    </a:lnTo>
                    <a:close/>
                  </a:path>
                </a:pathLst>
              </a:custGeom>
              <a:solidFill>
                <a:srgbClr val="F7F3E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20574000" cy="549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889000" y="596900"/>
              <a:ext cx="5080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CONTOH PROMPT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9000" y="1590675"/>
              <a:ext cx="18288000" cy="13430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25"/>
                </a:lnSpc>
              </a:pPr>
              <a:r>
                <a:rPr lang="en-US" sz="37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“Mohon jawab pertanyaan berikut beserta penjelasannya langkah demi langkah: [soal]”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857500" y="7572375"/>
            <a:ext cx="12573000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252">
                <a:solidFill>
                  <a:srgbClr val="67D5B5"/>
                </a:solidFill>
                <a:latin typeface="DM Sans Bold"/>
                <a:ea typeface="DM Sans Bold"/>
                <a:cs typeface="DM Sans Bold"/>
                <a:sym typeface="DM Sans Bold"/>
              </a:rPr>
              <a:t>Tambahkan konteks • sebutkan tingkat kelas • minta format jawaban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34405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F7F3EA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F7F3EA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70991"/>
            <a:chOff x="0" y="0"/>
            <a:chExt cx="19050000" cy="1427988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1524000" cy="2051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64"/>
                </a:lnSpc>
              </a:pPr>
              <a:r>
                <a:rPr lang="en-US" sz="975" b="1" spc="117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07 / VERIFIKASI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22300"/>
              <a:ext cx="19050000" cy="805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7"/>
                </a:lnSpc>
              </a:pPr>
              <a:r>
                <a:rPr lang="en-US" sz="43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Jawaban bagus tetap perlu diperiksa.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3000" y="3143250"/>
            <a:ext cx="3714750" cy="3924414"/>
            <a:chOff x="0" y="0"/>
            <a:chExt cx="4953000" cy="5232552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953000" cy="5207000"/>
              <a:chOff x="0" y="0"/>
              <a:chExt cx="4953000" cy="52070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953000" cy="5207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5207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5207000"/>
                    </a:lnTo>
                    <a:lnTo>
                      <a:pt x="0" y="5207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9D3C7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4953000" cy="5245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44500" y="723900"/>
              <a:ext cx="4064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BACA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44500" y="1549400"/>
              <a:ext cx="4191000" cy="996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Pahami alasan di balik jawaban.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3873500" y="4572000"/>
              <a:ext cx="660400" cy="660552"/>
              <a:chOff x="0" y="0"/>
              <a:chExt cx="660400" cy="66055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660400" cy="660552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660552">
                    <a:moveTo>
                      <a:pt x="330200" y="0"/>
                    </a:moveTo>
                    <a:cubicBezTo>
                      <a:pt x="512564" y="0"/>
                      <a:pt x="660400" y="147870"/>
                      <a:pt x="660400" y="330276"/>
                    </a:cubicBezTo>
                    <a:cubicBezTo>
                      <a:pt x="660400" y="512683"/>
                      <a:pt x="512564" y="660552"/>
                      <a:pt x="330200" y="660552"/>
                    </a:cubicBezTo>
                    <a:cubicBezTo>
                      <a:pt x="147836" y="660552"/>
                      <a:pt x="0" y="512683"/>
                      <a:pt x="0" y="330276"/>
                    </a:cubicBezTo>
                    <a:cubicBezTo>
                      <a:pt x="0" y="147870"/>
                      <a:pt x="147836" y="0"/>
                      <a:pt x="330200" y="0"/>
                    </a:cubicBezTo>
                    <a:close/>
                  </a:path>
                </a:pathLst>
              </a:custGeom>
              <a:solidFill>
                <a:srgbClr val="67D5B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660400" cy="6986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r>
                  <a:rPr lang="en-US" sz="2100" b="1">
                    <a:solidFill>
                      <a:srgbClr val="101C2C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✓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5334000" y="3143250"/>
            <a:ext cx="3714750" cy="3924414"/>
            <a:chOff x="0" y="0"/>
            <a:chExt cx="4953000" cy="5232552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953000" cy="5207000"/>
              <a:chOff x="0" y="0"/>
              <a:chExt cx="4953000" cy="5207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953000" cy="5207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5207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5207000"/>
                    </a:lnTo>
                    <a:lnTo>
                      <a:pt x="0" y="5207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9D3C7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38100"/>
                <a:ext cx="4953000" cy="5245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444500" y="723900"/>
              <a:ext cx="4064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BANDINGKAN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44500" y="1549400"/>
              <a:ext cx="4191000" cy="1504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Cek dengan buku, guru, atau sumber tepercaya.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3873500" y="4572000"/>
              <a:ext cx="660400" cy="660552"/>
              <a:chOff x="0" y="0"/>
              <a:chExt cx="660400" cy="66055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60400" cy="660552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660552">
                    <a:moveTo>
                      <a:pt x="330200" y="0"/>
                    </a:moveTo>
                    <a:cubicBezTo>
                      <a:pt x="512564" y="0"/>
                      <a:pt x="660400" y="147870"/>
                      <a:pt x="660400" y="330276"/>
                    </a:cubicBezTo>
                    <a:cubicBezTo>
                      <a:pt x="660400" y="512683"/>
                      <a:pt x="512564" y="660552"/>
                      <a:pt x="330200" y="660552"/>
                    </a:cubicBezTo>
                    <a:cubicBezTo>
                      <a:pt x="147836" y="660552"/>
                      <a:pt x="0" y="512683"/>
                      <a:pt x="0" y="330276"/>
                    </a:cubicBezTo>
                    <a:cubicBezTo>
                      <a:pt x="0" y="147870"/>
                      <a:pt x="147836" y="0"/>
                      <a:pt x="330200" y="0"/>
                    </a:cubicBezTo>
                    <a:close/>
                  </a:path>
                </a:pathLst>
              </a:custGeom>
              <a:solidFill>
                <a:srgbClr val="67D5B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660400" cy="6986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r>
                  <a:rPr lang="en-US" sz="2100" b="1">
                    <a:solidFill>
                      <a:srgbClr val="101C2C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✓</a:t>
                </a:r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9525000" y="3143250"/>
            <a:ext cx="3714750" cy="3924414"/>
            <a:chOff x="0" y="0"/>
            <a:chExt cx="4953000" cy="5232552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4953000" cy="5207000"/>
              <a:chOff x="0" y="0"/>
              <a:chExt cx="4953000" cy="52070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953000" cy="5207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5207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5207000"/>
                    </a:lnTo>
                    <a:lnTo>
                      <a:pt x="0" y="5207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9D3C7"/>
                </a:solidFill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4953000" cy="5245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444500" y="723900"/>
              <a:ext cx="4064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NILAI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4500" y="1549400"/>
              <a:ext cx="4191000" cy="1504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Gunakan sebagai referensi, bukan kebenaran final.</a:t>
              </a:r>
            </a:p>
          </p:txBody>
        </p:sp>
        <p:grpSp>
          <p:nvGrpSpPr>
            <p:cNvPr id="29" name="Group 29"/>
            <p:cNvGrpSpPr/>
            <p:nvPr/>
          </p:nvGrpSpPr>
          <p:grpSpPr>
            <a:xfrm>
              <a:off x="3873500" y="4572000"/>
              <a:ext cx="660400" cy="660552"/>
              <a:chOff x="0" y="0"/>
              <a:chExt cx="660400" cy="66055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660400" cy="660552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660552">
                    <a:moveTo>
                      <a:pt x="330200" y="0"/>
                    </a:moveTo>
                    <a:cubicBezTo>
                      <a:pt x="512564" y="0"/>
                      <a:pt x="660400" y="147870"/>
                      <a:pt x="660400" y="330276"/>
                    </a:cubicBezTo>
                    <a:cubicBezTo>
                      <a:pt x="660400" y="512683"/>
                      <a:pt x="512564" y="660552"/>
                      <a:pt x="330200" y="660552"/>
                    </a:cubicBezTo>
                    <a:cubicBezTo>
                      <a:pt x="147836" y="660552"/>
                      <a:pt x="0" y="512683"/>
                      <a:pt x="0" y="330276"/>
                    </a:cubicBezTo>
                    <a:cubicBezTo>
                      <a:pt x="0" y="147870"/>
                      <a:pt x="147836" y="0"/>
                      <a:pt x="330200" y="0"/>
                    </a:cubicBezTo>
                    <a:close/>
                  </a:path>
                </a:pathLst>
              </a:custGeom>
              <a:solidFill>
                <a:srgbClr val="67D5B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38100"/>
                <a:ext cx="660400" cy="6986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r>
                  <a:rPr lang="en-US" sz="2100" b="1">
                    <a:solidFill>
                      <a:srgbClr val="101C2C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✓</a:t>
                </a:r>
              </a:p>
            </p:txBody>
          </p:sp>
        </p:grpSp>
      </p:grpSp>
      <p:grpSp>
        <p:nvGrpSpPr>
          <p:cNvPr id="32" name="Group 32"/>
          <p:cNvGrpSpPr/>
          <p:nvPr/>
        </p:nvGrpSpPr>
        <p:grpSpPr>
          <a:xfrm>
            <a:off x="13716000" y="3143250"/>
            <a:ext cx="3714750" cy="3924414"/>
            <a:chOff x="0" y="0"/>
            <a:chExt cx="4953000" cy="5232552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4953000" cy="5207000"/>
              <a:chOff x="0" y="0"/>
              <a:chExt cx="4953000" cy="52070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4953000" cy="5207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5207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5207000"/>
                    </a:lnTo>
                    <a:lnTo>
                      <a:pt x="0" y="5207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9D3C7"/>
                </a:solidFill>
                <a:prstDash val="solid"/>
                <a:miter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38100"/>
                <a:ext cx="4953000" cy="5245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444500" y="723900"/>
              <a:ext cx="406400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1800" b="1" spc="215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PELAJARI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44500" y="1549400"/>
              <a:ext cx="4191000" cy="15049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37"/>
                </a:lnSpc>
              </a:pPr>
              <a:r>
                <a:rPr lang="en-US" sz="2250">
                  <a:solidFill>
                    <a:srgbClr val="101C2C"/>
                  </a:solidFill>
                  <a:latin typeface="DM Sans"/>
                  <a:ea typeface="DM Sans"/>
                  <a:cs typeface="DM Sans"/>
                  <a:sym typeface="DM Sans"/>
                </a:rPr>
                <a:t>Jangan menyalin—ikuti proses penyelesaiannya.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3873500" y="4572000"/>
              <a:ext cx="660400" cy="660552"/>
              <a:chOff x="0" y="0"/>
              <a:chExt cx="660400" cy="660552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660400" cy="660552"/>
              </a:xfrm>
              <a:custGeom>
                <a:avLst/>
                <a:gdLst/>
                <a:ahLst/>
                <a:cxnLst/>
                <a:rect l="l" t="t" r="r" b="b"/>
                <a:pathLst>
                  <a:path w="660400" h="660552">
                    <a:moveTo>
                      <a:pt x="330200" y="0"/>
                    </a:moveTo>
                    <a:cubicBezTo>
                      <a:pt x="512564" y="0"/>
                      <a:pt x="660400" y="147870"/>
                      <a:pt x="660400" y="330276"/>
                    </a:cubicBezTo>
                    <a:cubicBezTo>
                      <a:pt x="660400" y="512683"/>
                      <a:pt x="512564" y="660552"/>
                      <a:pt x="330200" y="660552"/>
                    </a:cubicBezTo>
                    <a:cubicBezTo>
                      <a:pt x="147836" y="660552"/>
                      <a:pt x="0" y="512683"/>
                      <a:pt x="0" y="330276"/>
                    </a:cubicBezTo>
                    <a:cubicBezTo>
                      <a:pt x="0" y="147870"/>
                      <a:pt x="147836" y="0"/>
                      <a:pt x="330200" y="0"/>
                    </a:cubicBezTo>
                    <a:close/>
                  </a:path>
                </a:pathLst>
              </a:custGeom>
              <a:solidFill>
                <a:srgbClr val="67D5B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660400" cy="6986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r>
                  <a:rPr lang="en-US" sz="2100" b="1">
                    <a:solidFill>
                      <a:srgbClr val="101C2C"/>
                    </a:solidFill>
                    <a:latin typeface="Montserrat Bold"/>
                    <a:ea typeface="Montserrat Bold"/>
                    <a:cs typeface="Montserrat Bold"/>
                    <a:sym typeface="Montserrat Bold"/>
                  </a:rPr>
                  <a:t>✓</a:t>
                </a:r>
              </a:p>
            </p:txBody>
          </p:sp>
        </p:grpSp>
      </p:grpSp>
      <p:sp>
        <p:nvSpPr>
          <p:cNvPr id="41" name="AutoShape 41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D9D3C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TextBox 42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70991"/>
            <a:chOff x="0" y="0"/>
            <a:chExt cx="19050000" cy="1427988"/>
          </a:xfrm>
        </p:grpSpPr>
        <p:sp>
          <p:nvSpPr>
            <p:cNvPr id="3" name="TextBox 3"/>
            <p:cNvSpPr txBox="1"/>
            <p:nvPr/>
          </p:nvSpPr>
          <p:spPr>
            <a:xfrm>
              <a:off x="0" y="-19050"/>
              <a:ext cx="1524000" cy="3009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95"/>
                </a:lnSpc>
              </a:pPr>
              <a:r>
                <a:rPr lang="en-US" sz="1425" b="1" spc="171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08 / ETIKA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22300"/>
              <a:ext cx="19050000" cy="805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7"/>
                </a:lnSpc>
              </a:pPr>
              <a:r>
                <a:rPr lang="en-US" sz="435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Teknologi membantu. Integritas memimpin.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4500" y="3048000"/>
            <a:ext cx="6477000" cy="3619500"/>
            <a:chOff x="0" y="0"/>
            <a:chExt cx="8636000" cy="482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36000" cy="4826000"/>
            </a:xfrm>
            <a:custGeom>
              <a:avLst/>
              <a:gdLst/>
              <a:ahLst/>
              <a:cxnLst/>
              <a:rect l="l" t="t" r="r" b="b"/>
              <a:pathLst>
                <a:path w="8636000" h="4826000">
                  <a:moveTo>
                    <a:pt x="37353" y="0"/>
                  </a:moveTo>
                  <a:lnTo>
                    <a:pt x="8598647" y="0"/>
                  </a:lnTo>
                  <a:cubicBezTo>
                    <a:pt x="8608554" y="0"/>
                    <a:pt x="8618055" y="3935"/>
                    <a:pt x="8625060" y="10940"/>
                  </a:cubicBezTo>
                  <a:cubicBezTo>
                    <a:pt x="8632065" y="17945"/>
                    <a:pt x="8636000" y="27446"/>
                    <a:pt x="8636000" y="37353"/>
                  </a:cubicBezTo>
                  <a:lnTo>
                    <a:pt x="8636000" y="4788647"/>
                  </a:lnTo>
                  <a:cubicBezTo>
                    <a:pt x="8636000" y="4798554"/>
                    <a:pt x="8632065" y="4808055"/>
                    <a:pt x="8625060" y="4815060"/>
                  </a:cubicBezTo>
                  <a:cubicBezTo>
                    <a:pt x="8618055" y="4822065"/>
                    <a:pt x="8608554" y="4826000"/>
                    <a:pt x="8598647" y="4826000"/>
                  </a:cubicBezTo>
                  <a:lnTo>
                    <a:pt x="37353" y="4826000"/>
                  </a:lnTo>
                  <a:cubicBezTo>
                    <a:pt x="27446" y="4826000"/>
                    <a:pt x="17945" y="4822065"/>
                    <a:pt x="10940" y="4815060"/>
                  </a:cubicBezTo>
                  <a:cubicBezTo>
                    <a:pt x="3935" y="4808055"/>
                    <a:pt x="0" y="4798554"/>
                    <a:pt x="0" y="4788647"/>
                  </a:cubicBezTo>
                  <a:lnTo>
                    <a:pt x="0" y="37353"/>
                  </a:lnTo>
                  <a:cubicBezTo>
                    <a:pt x="0" y="27446"/>
                    <a:pt x="3935" y="17945"/>
                    <a:pt x="10940" y="10940"/>
                  </a:cubicBezTo>
                  <a:cubicBezTo>
                    <a:pt x="17945" y="3935"/>
                    <a:pt x="27446" y="0"/>
                    <a:pt x="37353" y="0"/>
                  </a:cubicBezTo>
                  <a:close/>
                </a:path>
              </a:pathLst>
            </a:custGeom>
            <a:solidFill>
              <a:srgbClr val="1D2D43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38100"/>
              <a:ext cx="8636000" cy="4787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95"/>
                </a:lnSpc>
              </a:pPr>
              <a:r>
                <a:rPr lang="en-US" sz="3450" b="1">
                  <a:solidFill>
                    <a:srgbClr val="67D5B5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GUNAKAN UNTUK</a:t>
              </a:r>
            </a:p>
            <a:p>
              <a:pPr algn="ctr">
                <a:lnSpc>
                  <a:spcPts val="3795"/>
                </a:lnSpc>
              </a:pPr>
              <a:r>
                <a:rPr lang="en-US" sz="3450" b="1">
                  <a:solidFill>
                    <a:srgbClr val="67D5B5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MEMAHAMI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096500" y="3048000"/>
            <a:ext cx="6477000" cy="3619500"/>
            <a:chOff x="0" y="0"/>
            <a:chExt cx="8636000" cy="4826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636000" cy="4826000"/>
            </a:xfrm>
            <a:custGeom>
              <a:avLst/>
              <a:gdLst/>
              <a:ahLst/>
              <a:cxnLst/>
              <a:rect l="l" t="t" r="r" b="b"/>
              <a:pathLst>
                <a:path w="8636000" h="4826000">
                  <a:moveTo>
                    <a:pt x="37353" y="0"/>
                  </a:moveTo>
                  <a:lnTo>
                    <a:pt x="8598647" y="0"/>
                  </a:lnTo>
                  <a:cubicBezTo>
                    <a:pt x="8608554" y="0"/>
                    <a:pt x="8618055" y="3935"/>
                    <a:pt x="8625060" y="10940"/>
                  </a:cubicBezTo>
                  <a:cubicBezTo>
                    <a:pt x="8632065" y="17945"/>
                    <a:pt x="8636000" y="27446"/>
                    <a:pt x="8636000" y="37353"/>
                  </a:cubicBezTo>
                  <a:lnTo>
                    <a:pt x="8636000" y="4788647"/>
                  </a:lnTo>
                  <a:cubicBezTo>
                    <a:pt x="8636000" y="4798554"/>
                    <a:pt x="8632065" y="4808055"/>
                    <a:pt x="8625060" y="4815060"/>
                  </a:cubicBezTo>
                  <a:cubicBezTo>
                    <a:pt x="8618055" y="4822065"/>
                    <a:pt x="8608554" y="4826000"/>
                    <a:pt x="8598647" y="4826000"/>
                  </a:cubicBezTo>
                  <a:lnTo>
                    <a:pt x="37353" y="4826000"/>
                  </a:lnTo>
                  <a:cubicBezTo>
                    <a:pt x="27446" y="4826000"/>
                    <a:pt x="17945" y="4822065"/>
                    <a:pt x="10940" y="4815060"/>
                  </a:cubicBezTo>
                  <a:cubicBezTo>
                    <a:pt x="3935" y="4808055"/>
                    <a:pt x="0" y="4798554"/>
                    <a:pt x="0" y="4788647"/>
                  </a:cubicBezTo>
                  <a:lnTo>
                    <a:pt x="0" y="37353"/>
                  </a:lnTo>
                  <a:cubicBezTo>
                    <a:pt x="0" y="27446"/>
                    <a:pt x="3935" y="17945"/>
                    <a:pt x="10940" y="10940"/>
                  </a:cubicBezTo>
                  <a:cubicBezTo>
                    <a:pt x="17945" y="3935"/>
                    <a:pt x="27446" y="0"/>
                    <a:pt x="37353" y="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8636000" cy="4787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95"/>
                </a:lnSpc>
              </a:pPr>
              <a:r>
                <a:rPr lang="en-US" sz="345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BUKAN UNTUK</a:t>
              </a:r>
            </a:p>
            <a:p>
              <a:pPr algn="ctr">
                <a:lnSpc>
                  <a:spcPts val="3795"/>
                </a:lnSpc>
              </a:pPr>
              <a:r>
                <a:rPr lang="en-US" sz="3450" b="1">
                  <a:solidFill>
                    <a:srgbClr val="F7F3E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MENYONTEK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476500" y="7200900"/>
            <a:ext cx="13335000" cy="401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400">
                <a:solidFill>
                  <a:srgbClr val="F7F3EA"/>
                </a:solidFill>
                <a:latin typeface="DM Sans"/>
                <a:ea typeface="DM Sans"/>
                <a:cs typeface="DM Sans"/>
                <a:sym typeface="DM Sans"/>
              </a:rPr>
              <a:t>Jujur • bertanggung jawab • tetap berusaha sendiri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34405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F7F3EA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F7F3EA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00" y="590550"/>
            <a:ext cx="14287500" cy="1070991"/>
            <a:chOff x="0" y="0"/>
            <a:chExt cx="19050000" cy="1427988"/>
          </a:xfrm>
        </p:grpSpPr>
        <p:sp>
          <p:nvSpPr>
            <p:cNvPr id="3" name="TextBox 3"/>
            <p:cNvSpPr txBox="1"/>
            <p:nvPr/>
          </p:nvSpPr>
          <p:spPr>
            <a:xfrm>
              <a:off x="0" y="-9525"/>
              <a:ext cx="1524000" cy="172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5"/>
                </a:lnSpc>
              </a:pPr>
              <a:r>
                <a:rPr lang="en-US" sz="825" b="1" spc="99">
                  <a:solidFill>
                    <a:srgbClr val="FF6B4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09 / RANGKUMAN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22300"/>
              <a:ext cx="19050000" cy="805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7"/>
                </a:lnSpc>
              </a:pPr>
              <a:r>
                <a:rPr lang="en-US" sz="435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Empat prinsip untuk belajar lebih cerdas.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28750" y="3143250"/>
            <a:ext cx="3429000" cy="2320766"/>
            <a:chOff x="0" y="0"/>
            <a:chExt cx="4572000" cy="3094355"/>
          </a:xfrm>
        </p:grpSpPr>
        <p:sp>
          <p:nvSpPr>
            <p:cNvPr id="6" name="TextBox 6"/>
            <p:cNvSpPr txBox="1"/>
            <p:nvPr/>
          </p:nvSpPr>
          <p:spPr>
            <a:xfrm>
              <a:off x="0" y="76200"/>
              <a:ext cx="1143000" cy="745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1"/>
                </a:lnSpc>
              </a:pPr>
              <a:r>
                <a:rPr lang="en-US" sz="4050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01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0" y="1016000"/>
              <a:ext cx="4191000" cy="63500"/>
              <a:chOff x="0" y="0"/>
              <a:chExt cx="4191000" cy="635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1910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4191000" h="63500">
                    <a:moveTo>
                      <a:pt x="0" y="0"/>
                    </a:moveTo>
                    <a:lnTo>
                      <a:pt x="4191000" y="0"/>
                    </a:lnTo>
                    <a:lnTo>
                      <a:pt x="4191000" y="63500"/>
                    </a:ln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FF6B4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4191000" cy="101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0" y="1231900"/>
              <a:ext cx="457200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101C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BUAT &amp; KERJAKAN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120900"/>
              <a:ext cx="4318000" cy="973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36"/>
                </a:lnSpc>
              </a:pPr>
              <a:r>
                <a:rPr lang="en-US" sz="217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Soal lebih cepat dan variatif.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524500" y="3143250"/>
            <a:ext cx="3429000" cy="1949291"/>
            <a:chOff x="0" y="0"/>
            <a:chExt cx="4572000" cy="2599055"/>
          </a:xfrm>
        </p:grpSpPr>
        <p:sp>
          <p:nvSpPr>
            <p:cNvPr id="13" name="TextBox 13"/>
            <p:cNvSpPr txBox="1"/>
            <p:nvPr/>
          </p:nvSpPr>
          <p:spPr>
            <a:xfrm>
              <a:off x="0" y="76200"/>
              <a:ext cx="1143000" cy="745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1"/>
                </a:lnSpc>
              </a:pPr>
              <a:r>
                <a:rPr lang="en-US" sz="4050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02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0" y="1016000"/>
              <a:ext cx="4191000" cy="63500"/>
              <a:chOff x="0" y="0"/>
              <a:chExt cx="4191000" cy="635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1910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4191000" h="63500">
                    <a:moveTo>
                      <a:pt x="0" y="0"/>
                    </a:moveTo>
                    <a:lnTo>
                      <a:pt x="4191000" y="0"/>
                    </a:lnTo>
                    <a:lnTo>
                      <a:pt x="4191000" y="63500"/>
                    </a:ln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FF6B4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4191000" cy="101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0" y="1231900"/>
              <a:ext cx="457200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101C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AKSES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120900"/>
              <a:ext cx="4318000" cy="4781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36"/>
                </a:lnSpc>
              </a:pPr>
              <a:r>
                <a:rPr lang="en-US" sz="217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Aplikasi atau browser.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620250" y="3143250"/>
            <a:ext cx="3429000" cy="2320766"/>
            <a:chOff x="0" y="0"/>
            <a:chExt cx="4572000" cy="3094355"/>
          </a:xfrm>
        </p:grpSpPr>
        <p:sp>
          <p:nvSpPr>
            <p:cNvPr id="20" name="TextBox 20"/>
            <p:cNvSpPr txBox="1"/>
            <p:nvPr/>
          </p:nvSpPr>
          <p:spPr>
            <a:xfrm>
              <a:off x="0" y="76200"/>
              <a:ext cx="1143000" cy="745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1"/>
                </a:lnSpc>
              </a:pPr>
              <a:r>
                <a:rPr lang="en-US" sz="4050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03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1016000"/>
              <a:ext cx="4191000" cy="63500"/>
              <a:chOff x="0" y="0"/>
              <a:chExt cx="4191000" cy="635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1910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4191000" h="63500">
                    <a:moveTo>
                      <a:pt x="0" y="0"/>
                    </a:moveTo>
                    <a:lnTo>
                      <a:pt x="4191000" y="0"/>
                    </a:lnTo>
                    <a:lnTo>
                      <a:pt x="4191000" y="63500"/>
                    </a:ln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FF6B4A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4191000" cy="101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0" y="1231900"/>
              <a:ext cx="457200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101C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ARAHKAN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2120900"/>
              <a:ext cx="4318000" cy="973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36"/>
                </a:lnSpc>
              </a:pPr>
              <a:r>
                <a:rPr lang="en-US" sz="217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Prompt jelas, hasil maksimal.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716000" y="3143250"/>
            <a:ext cx="3429000" cy="2320766"/>
            <a:chOff x="0" y="0"/>
            <a:chExt cx="4572000" cy="3094355"/>
          </a:xfrm>
        </p:grpSpPr>
        <p:sp>
          <p:nvSpPr>
            <p:cNvPr id="27" name="TextBox 27"/>
            <p:cNvSpPr txBox="1"/>
            <p:nvPr/>
          </p:nvSpPr>
          <p:spPr>
            <a:xfrm>
              <a:off x="0" y="76200"/>
              <a:ext cx="1143000" cy="7457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31"/>
                </a:lnSpc>
              </a:pPr>
              <a:r>
                <a:rPr lang="en-US" sz="4050" b="1">
                  <a:solidFill>
                    <a:srgbClr val="FF6B4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04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0" y="1016000"/>
              <a:ext cx="4191000" cy="63500"/>
              <a:chOff x="0" y="0"/>
              <a:chExt cx="4191000" cy="635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191000" cy="63500"/>
              </a:xfrm>
              <a:custGeom>
                <a:avLst/>
                <a:gdLst/>
                <a:ahLst/>
                <a:cxnLst/>
                <a:rect l="l" t="t" r="r" b="b"/>
                <a:pathLst>
                  <a:path w="4191000" h="63500">
                    <a:moveTo>
                      <a:pt x="0" y="0"/>
                    </a:moveTo>
                    <a:lnTo>
                      <a:pt x="4191000" y="0"/>
                    </a:lnTo>
                    <a:lnTo>
                      <a:pt x="4191000" y="63500"/>
                    </a:lnTo>
                    <a:lnTo>
                      <a:pt x="0" y="63500"/>
                    </a:lnTo>
                    <a:close/>
                  </a:path>
                </a:pathLst>
              </a:custGeom>
              <a:solidFill>
                <a:srgbClr val="67D5B5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38100"/>
                <a:ext cx="4191000" cy="1016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0" y="1231900"/>
              <a:ext cx="4572000" cy="419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875" b="1" spc="225">
                  <a:solidFill>
                    <a:srgbClr val="101C2C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PERIKSA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2120900"/>
              <a:ext cx="4318000" cy="973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36"/>
                </a:lnSpc>
              </a:pPr>
              <a:r>
                <a:rPr lang="en-US" sz="2175">
                  <a:solidFill>
                    <a:srgbClr val="586473"/>
                  </a:solidFill>
                  <a:latin typeface="DM Sans"/>
                  <a:ea typeface="DM Sans"/>
                  <a:cs typeface="DM Sans"/>
                  <a:sym typeface="DM Sans"/>
                </a:rPr>
                <a:t>Verifikasi dan gunakan secara etis.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D9D3C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TextBox 34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1">
              <a:gsLst>
                <a:gs pos="0">
                  <a:srgbClr val="101C2C">
                    <a:alpha val="96000"/>
                  </a:srgbClr>
                </a:gs>
                <a:gs pos="62000">
                  <a:srgbClr val="101C2C">
                    <a:alpha val="55000"/>
                  </a:srgbClr>
                </a:gs>
                <a:gs pos="100000">
                  <a:srgbClr val="101C2C">
                    <a:alpha val="12000"/>
                  </a:srgbClr>
                </a:gs>
              </a:gsLst>
              <a:lin ang="1620000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43000" y="2190750"/>
            <a:ext cx="9715500" cy="2295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7"/>
              </a:lnSpc>
            </a:pPr>
            <a:r>
              <a:rPr lang="en-US" sz="5850" b="1">
                <a:solidFill>
                  <a:srgbClr val="F7F3E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“Belajar adalah proses, ChatGPT adalah alat bantu.”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43000" y="6572250"/>
            <a:ext cx="1047750" cy="76200"/>
            <a:chOff x="0" y="0"/>
            <a:chExt cx="1397000" cy="101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97000" cy="101600"/>
            </a:xfrm>
            <a:custGeom>
              <a:avLst/>
              <a:gdLst/>
              <a:ahLst/>
              <a:cxnLst/>
              <a:rect l="l" t="t" r="r" b="b"/>
              <a:pathLst>
                <a:path w="1397000" h="101600">
                  <a:moveTo>
                    <a:pt x="0" y="0"/>
                  </a:moveTo>
                  <a:lnTo>
                    <a:pt x="1397000" y="0"/>
                  </a:lnTo>
                  <a:lnTo>
                    <a:pt x="139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97000" cy="139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43000" y="5343525"/>
            <a:ext cx="8382000" cy="418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2"/>
              </a:lnSpc>
            </a:pPr>
            <a:r>
              <a:rPr lang="en-US" sz="2550">
                <a:solidFill>
                  <a:srgbClr val="67D5B5"/>
                </a:solidFill>
                <a:latin typeface="DM Sans"/>
                <a:ea typeface="DM Sans"/>
                <a:cs typeface="DM Sans"/>
                <a:sym typeface="DM Sans"/>
              </a:rPr>
              <a:t>Gunakan dengan bijak untuk hasil terbaik.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3000" y="6962775"/>
            <a:ext cx="8763000" cy="376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7"/>
              </a:lnSpc>
            </a:pPr>
            <a:r>
              <a:rPr lang="en-US" sz="2250">
                <a:solidFill>
                  <a:srgbClr val="F7F3EA"/>
                </a:solidFill>
                <a:latin typeface="DM Sans"/>
                <a:ea typeface="DM Sans"/>
                <a:cs typeface="DM Sans"/>
                <a:sym typeface="DM Sans"/>
              </a:rPr>
              <a:t>Mari manfaatkan teknologi untuk belajar lebih efektif dan kreatif!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34405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F7F3EA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F7F3EA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0" y="1104900"/>
            <a:ext cx="571500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225">
                <a:solidFill>
                  <a:srgbClr val="FF6B4A"/>
                </a:solidFill>
                <a:latin typeface="DM Sans Bold"/>
                <a:ea typeface="DM Sans Bold"/>
                <a:cs typeface="DM Sans Bold"/>
                <a:sym typeface="DM Sans Bold"/>
              </a:rPr>
              <a:t>TERIMA KASIH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2500" y="2505075"/>
            <a:ext cx="9525000" cy="2566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45"/>
              </a:lnSpc>
            </a:pPr>
            <a:r>
              <a:rPr lang="en-US" sz="9750" b="1">
                <a:solidFill>
                  <a:srgbClr val="101C2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Ada</a:t>
            </a:r>
          </a:p>
          <a:p>
            <a:pPr algn="l">
              <a:lnSpc>
                <a:spcPts val="9945"/>
              </a:lnSpc>
            </a:pPr>
            <a:r>
              <a:rPr lang="en-US" sz="9750" b="1">
                <a:solidFill>
                  <a:srgbClr val="101C2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pertanyaan?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668000" y="3962400"/>
            <a:ext cx="5905500" cy="955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7"/>
              </a:lnSpc>
            </a:pPr>
            <a:r>
              <a:rPr lang="en-US" sz="2850">
                <a:solidFill>
                  <a:srgbClr val="586473"/>
                </a:solidFill>
                <a:latin typeface="DM Sans"/>
                <a:ea typeface="DM Sans"/>
                <a:cs typeface="DM Sans"/>
                <a:sym typeface="DM Sans"/>
              </a:rPr>
              <a:t>Silakan ajukan pertanyaan atau mulai diskusi.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68000" y="6343650"/>
            <a:ext cx="619125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15">
                <a:solidFill>
                  <a:srgbClr val="4A8FE7"/>
                </a:solidFill>
                <a:latin typeface="DM Sans Bold"/>
                <a:ea typeface="DM Sans Bold"/>
                <a:cs typeface="DM Sans Bold"/>
                <a:sym typeface="DM Sans Bold"/>
              </a:rPr>
              <a:t>Belajar • Bertanya • Memeriksa • Bertumbuh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5621000" y="1285875"/>
            <a:ext cx="1428750" cy="1428750"/>
            <a:chOff x="0" y="0"/>
            <a:chExt cx="1905000" cy="190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05000" cy="1905000"/>
            </a:xfrm>
            <a:custGeom>
              <a:avLst/>
              <a:gdLst/>
              <a:ahLst/>
              <a:cxnLst/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  <a:solidFill>
              <a:srgbClr val="67D5B5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104775"/>
              <a:ext cx="1905000" cy="2009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559"/>
                </a:lnSpc>
              </a:pPr>
              <a:r>
                <a:rPr lang="en-US" sz="5400" b="1">
                  <a:solidFill>
                    <a:srgbClr val="101C2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?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952500" y="9429750"/>
            <a:ext cx="16383000" cy="0"/>
          </a:xfrm>
          <a:prstGeom prst="line">
            <a:avLst/>
          </a:prstGeom>
          <a:ln w="19050" cap="flat">
            <a:solidFill>
              <a:srgbClr val="D9D3C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952500" y="9582150"/>
            <a:ext cx="7620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MENULIS SOAL DENGAN CHAT CPT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573500" y="9582150"/>
            <a:ext cx="762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 b="1" spc="179">
                <a:solidFill>
                  <a:srgbClr val="101C2C">
                    <a:alpha val="54902"/>
                  </a:srgbClr>
                </a:solidFill>
                <a:latin typeface="DM Sans Bold"/>
                <a:ea typeface="DM Sans Bold"/>
                <a:cs typeface="DM Sans Bold"/>
                <a:sym typeface="DM Sans Bold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521</Words>
  <Application>Microsoft Office PowerPoint</Application>
  <PresentationFormat>Custom</PresentationFormat>
  <Paragraphs>129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DM Sans</vt:lpstr>
      <vt:lpstr>DM Sans Bold</vt:lpstr>
      <vt:lpstr>Calibri</vt:lpstr>
      <vt:lpstr>Montserrat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acer</cp:lastModifiedBy>
  <cp:revision>2</cp:revision>
  <dcterms:created xsi:type="dcterms:W3CDTF">2006-08-16T00:00:00Z</dcterms:created>
  <dcterms:modified xsi:type="dcterms:W3CDTF">2026-10-06T09:18:40Z</dcterms:modified>
  <dc:identifier>DAHXOJPeiUU</dc:identifier>
</cp:coreProperties>
</file>