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6858000" cy="9144000"/>
  <p:embeddedFontLst>
    <p:embeddedFont>
      <p:font typeface="HK Grotesk Bold" panose="020B0604020202020204" charset="0"/>
      <p:regular r:id="rId38"/>
    </p:embeddedFont>
    <p:embeddedFont>
      <p:font typeface="HK Grotesk Medium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CAE8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61028" y="2598875"/>
            <a:ext cx="11002194" cy="316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27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Nama		: Fitri Wahyuni, S.H</a:t>
            </a:r>
          </a:p>
          <a:p>
            <a:pPr algn="l">
              <a:lnSpc>
                <a:spcPts val="6480"/>
              </a:lnSpc>
            </a:pPr>
            <a:r>
              <a:rPr lang="en-US" sz="27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Alamat 		: Mns Leubok Lhoksukon</a:t>
            </a:r>
          </a:p>
          <a:p>
            <a:pPr algn="l">
              <a:lnSpc>
                <a:spcPts val="6480"/>
              </a:lnSpc>
            </a:pPr>
            <a:r>
              <a:rPr lang="en-US" sz="27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Instansi		: SMKs Mubarrak Al-Waliyah</a:t>
            </a:r>
          </a:p>
          <a:p>
            <a:pPr algn="l">
              <a:lnSpc>
                <a:spcPts val="6480"/>
              </a:lnSpc>
            </a:pPr>
            <a:r>
              <a:rPr lang="en-US" sz="27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Mata pelajaran	: Pendidikan Pancasila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810056" y="2261511"/>
            <a:ext cx="5152244" cy="5763987"/>
            <a:chOff x="0" y="0"/>
            <a:chExt cx="6869659" cy="76853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69684" cy="7685278"/>
            </a:xfrm>
            <a:custGeom>
              <a:avLst/>
              <a:gdLst/>
              <a:ahLst/>
              <a:cxnLst/>
              <a:rect l="l" t="t" r="r" b="b"/>
              <a:pathLst>
                <a:path w="6869684" h="7685278">
                  <a:moveTo>
                    <a:pt x="0" y="0"/>
                  </a:moveTo>
                  <a:lnTo>
                    <a:pt x="6869684" y="0"/>
                  </a:lnTo>
                  <a:lnTo>
                    <a:pt x="6869684" y="7685278"/>
                  </a:lnTo>
                  <a:lnTo>
                    <a:pt x="0" y="7685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0" y="6785517"/>
            <a:ext cx="5275385" cy="4114800"/>
          </a:xfrm>
          <a:custGeom>
            <a:avLst/>
            <a:gdLst/>
            <a:ahLst/>
            <a:cxnLst/>
            <a:rect l="l" t="t" r="r" b="b"/>
            <a:pathLst>
              <a:path w="5275385" h="4114800">
                <a:moveTo>
                  <a:pt x="0" y="0"/>
                </a:moveTo>
                <a:lnTo>
                  <a:pt x="5275385" y="0"/>
                </a:lnTo>
                <a:lnTo>
                  <a:pt x="52753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4877955">
            <a:off x="12001500" y="4457699"/>
            <a:ext cx="5678424" cy="8229600"/>
          </a:xfrm>
          <a:custGeom>
            <a:avLst/>
            <a:gdLst/>
            <a:ahLst/>
            <a:cxnLst/>
            <a:rect l="l" t="t" r="r" b="b"/>
            <a:pathLst>
              <a:path w="5678424" h="8229600">
                <a:moveTo>
                  <a:pt x="0" y="0"/>
                </a:moveTo>
                <a:lnTo>
                  <a:pt x="5678424" y="0"/>
                </a:lnTo>
                <a:lnTo>
                  <a:pt x="56784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60914" y="859650"/>
            <a:ext cx="8961120" cy="172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8"/>
              </a:lnSpc>
            </a:pPr>
            <a:r>
              <a:rPr lang="en-US" sz="9598" b="1">
                <a:solidFill>
                  <a:srgbClr val="233D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BIODATA DIRI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TUJUAN PEMBELAJARAN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Fokus utama kegiatan penguatan kompetensi guru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273367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274320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1908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MEMAHAMI TKA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2195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Memahami pengertian dan tujuan TKA.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Mengenali fungsi TKA sebagai asesmen kemampuan akademik.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273367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274320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1908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MENGANALISIS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21957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 karakteristik TKA.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Mengidentifikasi kompetensi yang diukur.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273367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274320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1908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MENYUSUN LATIHAN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21957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Menyusun soal latihan yang sesuai.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 stimulus dan konteks yang relevan.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7889855" y="2733675"/>
            <a:ext cx="5162550" cy="5368290"/>
            <a:chOff x="0" y="0"/>
            <a:chExt cx="6883400" cy="7157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7899380" y="2743200"/>
            <a:ext cx="164592" cy="5349240"/>
            <a:chOff x="0" y="0"/>
            <a:chExt cx="219456" cy="71323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8402300" y="3190875"/>
            <a:ext cx="420624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MENERAPKAN STRATEGI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402300" y="421957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 pembelajaran efektif.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Meningkatkan kesiapan peserta didik menghadapi TKA.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PENGERTIAN TKA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Memahami konsep sebelum menyusun strategi pembelajaran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0799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1752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APA ITU TKA?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493895"/>
            <a:ext cx="420624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Asesmen untuk mengukur kemampuan akademik peserta didik pada kompetensi tertentu.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Dilaksanakan secara terstruktur sesuai tujuan pengukuran.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0799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1752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FOKUS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49389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Menilai penguasaan pengetahuan dan keterampilan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 pemahaman, penerapan, dan penalaran.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0799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1752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MANFAAT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49389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Memberikan informasi tentang capaian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 bahan refleksi dan perbaikan pembelajaran.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TUJUAN TKA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Hasil asesmen digunakan sebagai informasi untuk memahami capaian peserta didik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7657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8610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MENGUKUR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Mengukur capaian kemampuan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Melihat penguasaan kompetensi yang dipelajari.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7657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8610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MEMETAKAN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Memetakan kekuatan dan kebutuhan belajar.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Menentukan area yang perlu diperkuat.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7657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8610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MEREFLEKSI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 guru mengevaluasi pembelajaran.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 dasar perbaikan strategi belajar.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KARAKTERISTIK TKA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tidak hanya menguji ingatan, tetapi juga penggunaan informasi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7657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8610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533775"/>
            <a:ext cx="420624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BERBASIS KOMPETENSI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Berorientasi pada kemampuan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Mengukur penguasaan kompetensi yang relevan.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7657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8610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BERBASIS STIMULUS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Dapat menggunakan teks, tabel, grafik, data, atau ilustrasi.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Peserta didik perlu memahami informasi yang disajikan.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7657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8610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KONTEKSTUAL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Menghubungkan konsep dengan situasi nyata.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Menuntut penerapan pengetahuan secara tepat.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KOMPETENSI YANG DIUKUR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 memahami informasi hingga memecahkan masalah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7657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8610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1 • MEMAHAMI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56247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Mengidentifikasi informasi penting.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 konsep dan hubungan antarinformasi.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7657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8610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 • MENERAPKAN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56247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 pengetahuan pada situasi tertentu.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Memilih prosedur atau strategi yang tepat.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7657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8610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53377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 • MENALAR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56247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 informasi.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Menarik kesimpulan dan memecahkan masalah.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BENTUK DAN TIPE SOAL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Peserta didik perlu terbiasa dengan variasi tuntutan soal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266509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267462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PILIHAN GANDA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Memilih satu jawaban paling tepat.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Membutuhkan ketelitian membaca opsi.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266509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267462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STIMULUS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150995"/>
            <a:ext cx="4206240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968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Teks, data, tabel, grafik, atau ilustrasi.</a:t>
            </a:r>
          </a:p>
          <a:p>
            <a:pPr algn="l">
              <a:lnSpc>
                <a:spcPts val="2362"/>
              </a:lnSpc>
            </a:pPr>
            <a:r>
              <a:rPr lang="en-US" sz="1968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 ditentukan melalui analisis informasi.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266509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267462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KONTEKSTUAL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 situasi kehidupan nyata.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Menuntut penerapan konsep.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7889855" y="2665095"/>
            <a:ext cx="5162550" cy="5368290"/>
            <a:chOff x="0" y="0"/>
            <a:chExt cx="6883400" cy="7157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7899380" y="2674620"/>
            <a:ext cx="164592" cy="5349240"/>
            <a:chOff x="0" y="0"/>
            <a:chExt cx="219456" cy="71323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840230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PENALARAN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402300" y="415099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 dan membandingkan informasi.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Menarik kesimpulan atau menentukan solusi.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STRATEGI PESERTA DIDIK MENGHADAPI SOAL TKA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Kebiasaan sederhana yang perlu dilatih secara konsisten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19175" y="2665095"/>
            <a:ext cx="5162550" cy="5368290"/>
            <a:chOff x="0" y="0"/>
            <a:chExt cx="6883400" cy="7157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028700" y="2674620"/>
            <a:ext cx="164592" cy="5349240"/>
            <a:chOff x="0" y="0"/>
            <a:chExt cx="219456" cy="71323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53162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BACA STIMULUS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162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Baca pertanyaan terlebih dahulu.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Identifikasi informasi yang diperlukan.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42735" y="2665095"/>
            <a:ext cx="5162550" cy="5368290"/>
            <a:chOff x="0" y="0"/>
            <a:chExt cx="6883400" cy="71577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52260" y="2674620"/>
            <a:ext cx="164592" cy="5349240"/>
            <a:chOff x="0" y="0"/>
            <a:chExt cx="219456" cy="71323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715518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PAHAMI TUNTUTAN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5518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Tentukan apa yang diminta soal.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Bedakan informasi utama dan pendukung.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266295" y="2665095"/>
            <a:ext cx="5162550" cy="5368290"/>
            <a:chOff x="0" y="0"/>
            <a:chExt cx="6883400" cy="71577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2275820" y="2674620"/>
            <a:ext cx="164592" cy="5349240"/>
            <a:chOff x="0" y="0"/>
            <a:chExt cx="219456" cy="71323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1277874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ANALISIS OPSI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77874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Bandingkan setiap pilihan.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Hindari memilih hanya berdasarkan kata yang familiar.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7889855" y="2665095"/>
            <a:ext cx="5162550" cy="5368290"/>
            <a:chOff x="0" y="0"/>
            <a:chExt cx="6883400" cy="71577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17899380" y="2674620"/>
            <a:ext cx="164592" cy="5349240"/>
            <a:chOff x="0" y="0"/>
            <a:chExt cx="219456" cy="71323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1840230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PERIKSA JAWABAN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8402300" y="4160520"/>
            <a:ext cx="4206240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206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Pastikan jawaban sesuai pertanyaan.</a:t>
            </a:r>
          </a:p>
          <a:p>
            <a:pPr algn="l">
              <a:lnSpc>
                <a:spcPts val="2472"/>
              </a:lnSpc>
            </a:pPr>
            <a:r>
              <a:rPr lang="en-US" sz="206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Gunakan waktu secara efektif.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PERAN GURU DALAM PERSIAPAN TKA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Kesiapan dibangun melalui pembelajaran, bukan sekadar drilling soal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19175" y="2665095"/>
            <a:ext cx="5162550" cy="5368290"/>
            <a:chOff x="0" y="0"/>
            <a:chExt cx="6883400" cy="7157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028700" y="2674620"/>
            <a:ext cx="164592" cy="5349240"/>
            <a:chOff x="0" y="0"/>
            <a:chExt cx="219456" cy="71323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53162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PEMETAAN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1620" y="415099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Identifikasi kompetensi yang perlu diperkuat.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Kenali kebutuhan belajar peserta didik.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42735" y="2665095"/>
            <a:ext cx="5162550" cy="5368290"/>
            <a:chOff x="0" y="0"/>
            <a:chExt cx="6883400" cy="71577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52260" y="2674620"/>
            <a:ext cx="164592" cy="5349240"/>
            <a:chOff x="0" y="0"/>
            <a:chExt cx="219456" cy="71323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7155180" y="3122295"/>
            <a:ext cx="420624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LATIHAN BERKUALITAS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5518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Susun soal sesuai kompetensi.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Gunakan stimulus dan konteks yang bermakna.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266295" y="2665095"/>
            <a:ext cx="5162550" cy="5368290"/>
            <a:chOff x="0" y="0"/>
            <a:chExt cx="6883400" cy="71577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2275820" y="2674620"/>
            <a:ext cx="164592" cy="5349240"/>
            <a:chOff x="0" y="0"/>
            <a:chExt cx="219456" cy="71323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1277874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UMPAN BALIK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77874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Bahas alasan jawaban.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Berikan koreksi dan strategi perbaikan.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7889855" y="2665095"/>
            <a:ext cx="5162550" cy="5368290"/>
            <a:chOff x="0" y="0"/>
            <a:chExt cx="6883400" cy="71577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17899380" y="2674620"/>
            <a:ext cx="164592" cy="5349240"/>
            <a:chOff x="0" y="0"/>
            <a:chExt cx="219456" cy="71323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1840230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PEMBELAJARAN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840230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Aktif dan kontekstual.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 kemampuan berpikir dan penalaran.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LANGKAH MENYUSUN SOAL LATIHAN TKA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Gunakan alur sederhana agar soal benar-benar mengukur kompetensi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19175" y="2665095"/>
            <a:ext cx="5162550" cy="5368290"/>
            <a:chOff x="0" y="0"/>
            <a:chExt cx="6883400" cy="7157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028700" y="2674620"/>
            <a:ext cx="164592" cy="5349240"/>
            <a:chOff x="0" y="0"/>
            <a:chExt cx="219456" cy="71323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53162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01 • TENTUKAN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1620" y="41509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Tentukan kompetensi dan indikator yang akan diukur.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42735" y="2665095"/>
            <a:ext cx="5162550" cy="5368290"/>
            <a:chOff x="0" y="0"/>
            <a:chExt cx="6883400" cy="71577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52260" y="2674620"/>
            <a:ext cx="164592" cy="5349240"/>
            <a:chOff x="0" y="0"/>
            <a:chExt cx="219456" cy="71323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7155180" y="3122295"/>
            <a:ext cx="420624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02 • SUSUN STIMULUS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55180" y="41509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 informasi yang relevan, jelas, dan sesuai tingkat peserta didik.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266295" y="2665095"/>
            <a:ext cx="5162550" cy="5368290"/>
            <a:chOff x="0" y="0"/>
            <a:chExt cx="6883400" cy="71577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2275820" y="2674620"/>
            <a:ext cx="164592" cy="5349240"/>
            <a:chOff x="0" y="0"/>
            <a:chExt cx="219456" cy="71323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12778740" y="3122295"/>
            <a:ext cx="420624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03 • BUAT PERTANYAAN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778740" y="41509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Tuntut pemahaman, penerapan, analisis, atau penalaran.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7889855" y="2665095"/>
            <a:ext cx="5162550" cy="5368290"/>
            <a:chOff x="0" y="0"/>
            <a:chExt cx="6883400" cy="71577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17899380" y="2674620"/>
            <a:ext cx="164592" cy="5349240"/>
            <a:chOff x="0" y="0"/>
            <a:chExt cx="219456" cy="71323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18402300" y="31222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04 • TELAAH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8402300" y="4150995"/>
            <a:ext cx="42062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Periksa kejelasan, kebenaran, tingkat kesulitan, dan satu jawaban paling tepat.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PENTINGNYA TKA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Salah satu bentuk asesmen kemampuan akademik peserta didik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0799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1752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BAGI PESERTA DIDIK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493895"/>
            <a:ext cx="420624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Mengetahui capaian kemampuan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Melatih ketelitian, pemahaman, dan penalaran.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0799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1752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BAGI GURU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503420"/>
            <a:ext cx="42062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9"/>
              </a:lnSpc>
            </a:pPr>
            <a:r>
              <a:rPr lang="en-US" sz="2008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 bahan refleksi pembelajaran.</a:t>
            </a:r>
          </a:p>
          <a:p>
            <a:pPr algn="l">
              <a:lnSpc>
                <a:spcPts val="2409"/>
              </a:lnSpc>
            </a:pPr>
            <a:r>
              <a:rPr lang="en-US" sz="2008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 penyusunan latihan berbasis kompetensi.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0799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1752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BAGI SEKOLAH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493895"/>
            <a:ext cx="420624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Mendukung pemetaan capaian akademik.</a:t>
            </a:r>
          </a:p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 salah satu sumber informasi untuk peningkatan mutu pembelajaran.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5CB6F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sp>
        <p:nvSpPr>
          <p:cNvPr id="5" name="Freeform 5" descr="Geometric Shape"/>
          <p:cNvSpPr/>
          <p:nvPr/>
        </p:nvSpPr>
        <p:spPr>
          <a:xfrm flipH="1">
            <a:off x="-715010" y="4797616"/>
            <a:ext cx="10715706" cy="6799603"/>
          </a:xfrm>
          <a:custGeom>
            <a:avLst/>
            <a:gdLst/>
            <a:ahLst/>
            <a:cxnLst/>
            <a:rect l="l" t="t" r="r" b="b"/>
            <a:pathLst>
              <a:path w="10715706" h="6799603">
                <a:moveTo>
                  <a:pt x="10715706" y="0"/>
                </a:moveTo>
                <a:lnTo>
                  <a:pt x="0" y="0"/>
                </a:lnTo>
                <a:lnTo>
                  <a:pt x="0" y="6799603"/>
                </a:lnTo>
                <a:lnTo>
                  <a:pt x="10715706" y="6799603"/>
                </a:lnTo>
                <a:lnTo>
                  <a:pt x="1071570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69798" y="4628645"/>
            <a:ext cx="16894302" cy="4957201"/>
            <a:chOff x="0" y="0"/>
            <a:chExt cx="22525736" cy="66096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525737" cy="6609588"/>
            </a:xfrm>
            <a:custGeom>
              <a:avLst/>
              <a:gdLst/>
              <a:ahLst/>
              <a:cxnLst/>
              <a:rect l="l" t="t" r="r" b="b"/>
              <a:pathLst>
                <a:path w="22525737" h="6609588">
                  <a:moveTo>
                    <a:pt x="0" y="0"/>
                  </a:moveTo>
                  <a:lnTo>
                    <a:pt x="22525737" y="0"/>
                  </a:lnTo>
                  <a:lnTo>
                    <a:pt x="22525737" y="6609588"/>
                  </a:lnTo>
                  <a:lnTo>
                    <a:pt x="0" y="6609588"/>
                  </a:lnTo>
                  <a:close/>
                </a:path>
              </a:pathLst>
            </a:custGeom>
            <a:solidFill>
              <a:srgbClr val="CAE8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768972" y="5143500"/>
            <a:ext cx="16490328" cy="2212520"/>
            <a:chOff x="0" y="0"/>
            <a:chExt cx="21987104" cy="29500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987098" cy="2950020"/>
            </a:xfrm>
            <a:custGeom>
              <a:avLst/>
              <a:gdLst/>
              <a:ahLst/>
              <a:cxnLst/>
              <a:rect l="l" t="t" r="r" b="b"/>
              <a:pathLst>
                <a:path w="21987098" h="2950020">
                  <a:moveTo>
                    <a:pt x="0" y="0"/>
                  </a:moveTo>
                  <a:lnTo>
                    <a:pt x="21987098" y="0"/>
                  </a:lnTo>
                  <a:lnTo>
                    <a:pt x="21987098" y="2950020"/>
                  </a:lnTo>
                  <a:lnTo>
                    <a:pt x="0" y="29500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5225" b="-9522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21987104" cy="2950026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5400" b="1" spc="432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TRIK MENJAWAB SOAL TKA</a:t>
              </a:r>
            </a:p>
          </p:txBody>
        </p:sp>
      </p:grpSp>
      <p:sp>
        <p:nvSpPr>
          <p:cNvPr id="17" name="Freeform 17"/>
          <p:cNvSpPr/>
          <p:nvPr/>
        </p:nvSpPr>
        <p:spPr>
          <a:xfrm rot="-5186350">
            <a:off x="13129776" y="7439957"/>
            <a:ext cx="4194196" cy="6078545"/>
          </a:xfrm>
          <a:custGeom>
            <a:avLst/>
            <a:gdLst/>
            <a:ahLst/>
            <a:cxnLst/>
            <a:rect l="l" t="t" r="r" b="b"/>
            <a:pathLst>
              <a:path w="4194196" h="6078545">
                <a:moveTo>
                  <a:pt x="0" y="0"/>
                </a:moveTo>
                <a:lnTo>
                  <a:pt x="4194196" y="0"/>
                </a:lnTo>
                <a:lnTo>
                  <a:pt x="4194196" y="6078546"/>
                </a:lnTo>
                <a:lnTo>
                  <a:pt x="0" y="6078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06890" y="916781"/>
            <a:ext cx="8642507" cy="1952730"/>
            <a:chOff x="0" y="0"/>
            <a:chExt cx="9919970" cy="2603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5621493" y="1199883"/>
            <a:ext cx="6690998" cy="1157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033" lvl="2" indent="-170678" algn="l">
              <a:lnSpc>
                <a:spcPts val="3055"/>
              </a:lnSpc>
              <a:buFont typeface="Arial"/>
              <a:buChar char="⚬"/>
            </a:pPr>
            <a:r>
              <a:rPr lang="en-US" sz="2829" b="1" spc="226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LIHAT APA YANG SEBENARNYA DITANYAKAN SEBELUM MEMBACA STIMULUS PANJANG.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9131" y="916781"/>
            <a:ext cx="4971097" cy="1952730"/>
            <a:chOff x="0" y="0"/>
            <a:chExt cx="6628130" cy="26036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762829" y="1010479"/>
            <a:ext cx="4783703" cy="1765331"/>
            <a:chOff x="0" y="0"/>
            <a:chExt cx="6378270" cy="23537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6378270" cy="2315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2"/>
                </a:lnSpc>
              </a:pPr>
              <a:r>
                <a:rPr lang="en-US" sz="39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BACA PERTANYAAN TERLEBIH DAHULU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06891" y="3028112"/>
            <a:ext cx="8642508" cy="1952730"/>
            <a:chOff x="0" y="0"/>
            <a:chExt cx="9919970" cy="26036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5621493" y="3301689"/>
            <a:ext cx="6690998" cy="1391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589" lvl="2" indent="-153530" algn="l">
              <a:lnSpc>
                <a:spcPts val="2748"/>
              </a:lnSpc>
              <a:buFont typeface="Arial"/>
              <a:buChar char="⚬"/>
            </a:pPr>
            <a:r>
              <a:rPr lang="en-US" sz="2545" b="1" spc="203" dirty="0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TANDAI KATA SEPERTI SEBAB, AKIBAT, PALING TEPAT, BERDASARKAN TEKS, KESIMPULAN, ATAU KECUALI.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69131" y="3028112"/>
            <a:ext cx="4971097" cy="1952730"/>
            <a:chOff x="0" y="0"/>
            <a:chExt cx="6628130" cy="26036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762829" y="3121809"/>
            <a:ext cx="4783703" cy="1765331"/>
            <a:chOff x="0" y="0"/>
            <a:chExt cx="6378270" cy="235377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38100"/>
              <a:ext cx="6378270" cy="2315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2"/>
                </a:lnSpc>
              </a:pPr>
              <a:r>
                <a:rPr lang="en-US" sz="39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CARI KATA KUNCI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606890" y="5139442"/>
            <a:ext cx="8642509" cy="1952730"/>
            <a:chOff x="0" y="0"/>
            <a:chExt cx="9919970" cy="26036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5621493" y="5413019"/>
            <a:ext cx="6690998" cy="1390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759" lvl="2" indent="-151586" algn="l">
              <a:lnSpc>
                <a:spcPts val="2713"/>
              </a:lnSpc>
              <a:buFont typeface="Arial"/>
              <a:buChar char="⚬"/>
            </a:pPr>
            <a:r>
              <a:rPr lang="en-US" sz="2512" b="1" spc="201" dirty="0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COCOKKAN PILIHAN DENGAN INFORMASI PADA SOAL, BUKAN HANYA BERDASARKAN PENGETAHUAN UMUM.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69131" y="5139442"/>
            <a:ext cx="4971097" cy="2227874"/>
            <a:chOff x="0" y="0"/>
            <a:chExt cx="6628130" cy="2603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762829" y="5233140"/>
            <a:ext cx="4783703" cy="1974924"/>
            <a:chOff x="0" y="0"/>
            <a:chExt cx="6378270" cy="338877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78270" cy="2475647"/>
            </a:xfrm>
            <a:custGeom>
              <a:avLst/>
              <a:gdLst/>
              <a:ahLst/>
              <a:cxnLst/>
              <a:rect l="l" t="t" r="r" b="b"/>
              <a:pathLst>
                <a:path w="6378270" h="2475647">
                  <a:moveTo>
                    <a:pt x="0" y="0"/>
                  </a:moveTo>
                  <a:lnTo>
                    <a:pt x="6378270" y="0"/>
                  </a:lnTo>
                  <a:lnTo>
                    <a:pt x="6378270" y="2475647"/>
                  </a:lnTo>
                  <a:lnTo>
                    <a:pt x="0" y="247564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62" b="22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38100"/>
              <a:ext cx="6378270" cy="33506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2"/>
                </a:lnSpc>
              </a:pPr>
              <a:r>
                <a:rPr lang="en-US" sz="39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JANGAN LANGSUNG MEMILIH JAWABAN YANG TERLIHAT BENAR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606890" y="7250762"/>
            <a:ext cx="8794910" cy="2350437"/>
            <a:chOff x="0" y="0"/>
            <a:chExt cx="9919970" cy="26036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36" name="TextBox 36"/>
          <p:cNvSpPr txBox="1"/>
          <p:nvPr/>
        </p:nvSpPr>
        <p:spPr>
          <a:xfrm>
            <a:off x="5621493" y="7533875"/>
            <a:ext cx="7425376" cy="1705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59733" lvl="2" indent="-186578" algn="l">
              <a:lnSpc>
                <a:spcPts val="3340"/>
              </a:lnSpc>
              <a:buFont typeface="Arial"/>
              <a:buChar char="⚬"/>
            </a:pPr>
            <a:r>
              <a:rPr lang="en-US" sz="3092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CORET PILIHAN YANG JELAS SALAH, TIDAK SESUAI TEKS, TERLALU BERLEBIHAN, ATAU TIDAK MENJAWAB PERTANYAAN.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563308" y="7531270"/>
            <a:ext cx="4971097" cy="1952730"/>
            <a:chOff x="0" y="0"/>
            <a:chExt cx="6628130" cy="2603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536094" y="7800074"/>
            <a:ext cx="4971099" cy="3285299"/>
            <a:chOff x="-249862" y="38100"/>
            <a:chExt cx="6628132" cy="4380400"/>
          </a:xfrm>
        </p:grpSpPr>
        <p:sp>
          <p:nvSpPr>
            <p:cNvPr id="40" name="Freeform 40"/>
            <p:cNvSpPr/>
            <p:nvPr/>
          </p:nvSpPr>
          <p:spPr>
            <a:xfrm>
              <a:off x="-249862" y="2064730"/>
              <a:ext cx="6378270" cy="2353770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38100"/>
              <a:ext cx="6378270" cy="2315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2"/>
                </a:lnSpc>
              </a:pPr>
              <a:r>
                <a:rPr lang="en-US" sz="39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GUNAKAN TEKNIK ELIMINASI</a:t>
              </a:r>
            </a:p>
          </p:txBody>
        </p:sp>
      </p:grpSp>
      <p:sp>
        <p:nvSpPr>
          <p:cNvPr id="42" name="Freeform 42"/>
          <p:cNvSpPr/>
          <p:nvPr/>
        </p:nvSpPr>
        <p:spPr>
          <a:xfrm rot="16200000">
            <a:off x="14918222" y="6949879"/>
            <a:ext cx="3049298" cy="3624943"/>
          </a:xfrm>
          <a:custGeom>
            <a:avLst/>
            <a:gdLst/>
            <a:ahLst/>
            <a:cxnLst/>
            <a:rect l="l" t="t" r="r" b="b"/>
            <a:pathLst>
              <a:path w="5678424" h="8229600">
                <a:moveTo>
                  <a:pt x="0" y="0"/>
                </a:moveTo>
                <a:lnTo>
                  <a:pt x="5678424" y="0"/>
                </a:lnTo>
                <a:lnTo>
                  <a:pt x="56784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06891" y="916781"/>
            <a:ext cx="7439978" cy="2384908"/>
            <a:chOff x="0" y="0"/>
            <a:chExt cx="9919970" cy="2603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5CB6F9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5621493" y="1199883"/>
            <a:ext cx="6690998" cy="1357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8317" lvl="2" indent="-192772" algn="l">
              <a:lnSpc>
                <a:spcPts val="3451"/>
              </a:lnSpc>
              <a:buFont typeface="Arial"/>
              <a:buChar char="⚬"/>
            </a:pP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 YANG MENGGUNAKAN KATA SELALU, PASTI, SEMUA, TIDAK PERNAH, SERING PERLU DIPERIKSA LEBIH KRITIS</a:t>
            </a:r>
            <a:r>
              <a:rPr lang="en-US" sz="3195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9131" y="916781"/>
            <a:ext cx="4971097" cy="1952730"/>
            <a:chOff x="0" y="0"/>
            <a:chExt cx="6628130" cy="26036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660425" y="1061746"/>
            <a:ext cx="4783703" cy="1765331"/>
            <a:chOff x="0" y="0"/>
            <a:chExt cx="6378270" cy="23537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47625"/>
              <a:ext cx="6378270" cy="2306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WASPADAI KATA MUTLAK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06891" y="3028112"/>
            <a:ext cx="7439978" cy="1952730"/>
            <a:chOff x="0" y="0"/>
            <a:chExt cx="9919970" cy="26036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5CB6F9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5621493" y="3301689"/>
            <a:ext cx="6690998" cy="104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589" lvl="2" indent="-153530" algn="l">
              <a:lnSpc>
                <a:spcPts val="2748"/>
              </a:lnSpc>
              <a:buFont typeface="Arial"/>
              <a:buChar char="⚬"/>
            </a:pPr>
            <a:r>
              <a:rPr lang="en-US" sz="2545" b="1" spc="203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JIKA DUA PILIHAN TAMPAK BENAR, PILIH YANG PALING LENGKAP DAN PALING SESUAI DENGAN STIMULUS.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69131" y="3028112"/>
            <a:ext cx="4971097" cy="1952730"/>
            <a:chOff x="0" y="0"/>
            <a:chExt cx="6628130" cy="26036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762829" y="3121809"/>
            <a:ext cx="4783703" cy="1765331"/>
            <a:chOff x="0" y="0"/>
            <a:chExt cx="6378270" cy="235377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47625"/>
              <a:ext cx="6378270" cy="2306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PILIH YANG PALING SESUAI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662487" y="4955471"/>
            <a:ext cx="7439978" cy="2394433"/>
            <a:chOff x="0" y="0"/>
            <a:chExt cx="9919970" cy="26036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5CB6F9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28" name="TextBox 28"/>
          <p:cNvSpPr txBox="1"/>
          <p:nvPr/>
        </p:nvSpPr>
        <p:spPr>
          <a:xfrm>
            <a:off x="5621493" y="5422544"/>
            <a:ext cx="6690998" cy="130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8024" lvl="2" indent="-192675" algn="l">
              <a:lnSpc>
                <a:spcPts val="3449"/>
              </a:lnSpc>
              <a:buFont typeface="Arial"/>
              <a:buChar char="⚬"/>
            </a:pPr>
            <a:r>
              <a:rPr lang="en-US" sz="3193" b="1" spc="255" dirty="0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JAWABAN PANJANG BELUM TENTU BENAR. PERHATIKAN KETEPATAN ISINYA.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69131" y="5139442"/>
            <a:ext cx="4971097" cy="1952730"/>
            <a:chOff x="0" y="0"/>
            <a:chExt cx="6628130" cy="26036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762829" y="5233140"/>
            <a:ext cx="4783703" cy="1765331"/>
            <a:chOff x="0" y="0"/>
            <a:chExt cx="6378270" cy="235377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47625"/>
              <a:ext cx="6378270" cy="2306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12229D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JANGAN TERJEBAK JAWABAN PANJANG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606891" y="7250763"/>
            <a:ext cx="7439978" cy="1952730"/>
            <a:chOff x="0" y="0"/>
            <a:chExt cx="9919970" cy="26036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919970" cy="2603627"/>
            </a:xfrm>
            <a:custGeom>
              <a:avLst/>
              <a:gdLst/>
              <a:ahLst/>
              <a:cxnLst/>
              <a:rect l="l" t="t" r="r" b="b"/>
              <a:pathLst>
                <a:path w="9919970" h="2603627">
                  <a:moveTo>
                    <a:pt x="0" y="325501"/>
                  </a:moveTo>
                  <a:lnTo>
                    <a:pt x="8618093" y="325501"/>
                  </a:lnTo>
                  <a:lnTo>
                    <a:pt x="8618093" y="0"/>
                  </a:lnTo>
                  <a:lnTo>
                    <a:pt x="9919970" y="1301877"/>
                  </a:lnTo>
                  <a:lnTo>
                    <a:pt x="8618093" y="2603627"/>
                  </a:lnTo>
                  <a:lnTo>
                    <a:pt x="8618093" y="2278126"/>
                  </a:lnTo>
                  <a:lnTo>
                    <a:pt x="0" y="2278126"/>
                  </a:lnTo>
                  <a:close/>
                </a:path>
              </a:pathLst>
            </a:custGeom>
            <a:solidFill>
              <a:srgbClr val="5CB6F9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36" name="TextBox 36"/>
          <p:cNvSpPr txBox="1"/>
          <p:nvPr/>
        </p:nvSpPr>
        <p:spPr>
          <a:xfrm>
            <a:off x="5621493" y="7533875"/>
            <a:ext cx="6690998" cy="1216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9181" lvl="2" indent="-176394" algn="l">
              <a:lnSpc>
                <a:spcPts val="3157"/>
              </a:lnSpc>
              <a:buFont typeface="Arial"/>
              <a:buChar char="⚬"/>
            </a:pPr>
            <a:r>
              <a:rPr lang="en-US" sz="2924" b="1" spc="233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PIKIRKAN: APA MASALAHNYA? APA PENYEBABNYA? APA BUKTINYA? APA AKIBATNYA?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669131" y="7250763"/>
            <a:ext cx="4971097" cy="1952730"/>
            <a:chOff x="0" y="0"/>
            <a:chExt cx="6628130" cy="2603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628130" cy="2603627"/>
            </a:xfrm>
            <a:custGeom>
              <a:avLst/>
              <a:gdLst/>
              <a:ahLst/>
              <a:cxnLst/>
              <a:rect l="l" t="t" r="r" b="b"/>
              <a:pathLst>
                <a:path w="6628130" h="2603627">
                  <a:moveTo>
                    <a:pt x="0" y="433959"/>
                  </a:moveTo>
                  <a:cubicBezTo>
                    <a:pt x="0" y="194310"/>
                    <a:pt x="194310" y="0"/>
                    <a:pt x="433959" y="0"/>
                  </a:cubicBezTo>
                  <a:lnTo>
                    <a:pt x="6194171" y="0"/>
                  </a:lnTo>
                  <a:cubicBezTo>
                    <a:pt x="6433820" y="0"/>
                    <a:pt x="6628130" y="194310"/>
                    <a:pt x="6628130" y="433959"/>
                  </a:cubicBezTo>
                  <a:lnTo>
                    <a:pt x="6628130" y="2169668"/>
                  </a:lnTo>
                  <a:cubicBezTo>
                    <a:pt x="6628130" y="2409317"/>
                    <a:pt x="6433820" y="2603627"/>
                    <a:pt x="6194172" y="2603627"/>
                  </a:cubicBezTo>
                  <a:lnTo>
                    <a:pt x="433959" y="2603627"/>
                  </a:lnTo>
                  <a:cubicBezTo>
                    <a:pt x="194310" y="2603627"/>
                    <a:pt x="0" y="2409317"/>
                    <a:pt x="0" y="2169668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762829" y="7344461"/>
            <a:ext cx="4783703" cy="1765330"/>
            <a:chOff x="0" y="0"/>
            <a:chExt cx="6378270" cy="235377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378270" cy="2353768"/>
            </a:xfrm>
            <a:custGeom>
              <a:avLst/>
              <a:gdLst/>
              <a:ahLst/>
              <a:cxnLst/>
              <a:rect l="l" t="t" r="r" b="b"/>
              <a:pathLst>
                <a:path w="6378270" h="2353768">
                  <a:moveTo>
                    <a:pt x="0" y="0"/>
                  </a:moveTo>
                  <a:lnTo>
                    <a:pt x="6378270" y="0"/>
                  </a:lnTo>
                  <a:lnTo>
                    <a:pt x="6378270" y="2353768"/>
                  </a:lnTo>
                  <a:lnTo>
                    <a:pt x="0" y="23537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" b="-2801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47625"/>
              <a:ext cx="6378270" cy="2306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12229D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UNTUK SOAL HOTS, CARI HUBUNGAN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06891" y="1023366"/>
            <a:ext cx="7439978" cy="3913442"/>
            <a:chOff x="0" y="0"/>
            <a:chExt cx="9919970" cy="52179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19970" cy="5217922"/>
            </a:xfrm>
            <a:custGeom>
              <a:avLst/>
              <a:gdLst/>
              <a:ahLst/>
              <a:cxnLst/>
              <a:rect l="l" t="t" r="r" b="b"/>
              <a:pathLst>
                <a:path w="9919970" h="5217922">
                  <a:moveTo>
                    <a:pt x="0" y="652272"/>
                  </a:moveTo>
                  <a:lnTo>
                    <a:pt x="7311009" y="652272"/>
                  </a:lnTo>
                  <a:lnTo>
                    <a:pt x="7311009" y="0"/>
                  </a:lnTo>
                  <a:lnTo>
                    <a:pt x="9919970" y="2608961"/>
                  </a:lnTo>
                  <a:lnTo>
                    <a:pt x="7311009" y="5217922"/>
                  </a:lnTo>
                  <a:lnTo>
                    <a:pt x="7311009" y="4565650"/>
                  </a:lnTo>
                  <a:lnTo>
                    <a:pt x="0" y="4565650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5624674" y="1573787"/>
            <a:ext cx="5949382" cy="4054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0594" lvl="2" indent="-250198" algn="l">
              <a:lnSpc>
                <a:spcPts val="4479"/>
              </a:lnSpc>
              <a:buFont typeface="Arial"/>
              <a:buChar char="⚬"/>
            </a:pPr>
            <a:r>
              <a:rPr lang="en-US" sz="4147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TULIS INFORMASI YANG DIKETAHUI → TENTUKAN YANG DITANYAKAN → PILIH RUMUS/OPERASI → HITUNG.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9131" y="1023366"/>
            <a:ext cx="4971097" cy="3913442"/>
            <a:chOff x="0" y="0"/>
            <a:chExt cx="6628130" cy="52179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28130" cy="5217922"/>
            </a:xfrm>
            <a:custGeom>
              <a:avLst/>
              <a:gdLst/>
              <a:ahLst/>
              <a:cxnLst/>
              <a:rect l="l" t="t" r="r" b="b"/>
              <a:pathLst>
                <a:path w="6628130" h="5217922">
                  <a:moveTo>
                    <a:pt x="0" y="869696"/>
                  </a:moveTo>
                  <a:cubicBezTo>
                    <a:pt x="0" y="389382"/>
                    <a:pt x="389382" y="0"/>
                    <a:pt x="869696" y="0"/>
                  </a:cubicBezTo>
                  <a:lnTo>
                    <a:pt x="5758434" y="0"/>
                  </a:lnTo>
                  <a:cubicBezTo>
                    <a:pt x="6238748" y="0"/>
                    <a:pt x="6628130" y="389382"/>
                    <a:pt x="6628130" y="869696"/>
                  </a:cubicBezTo>
                  <a:lnTo>
                    <a:pt x="6628130" y="4348226"/>
                  </a:lnTo>
                  <a:cubicBezTo>
                    <a:pt x="6628130" y="4828540"/>
                    <a:pt x="6238748" y="5217922"/>
                    <a:pt x="5758434" y="5217922"/>
                  </a:cubicBezTo>
                  <a:lnTo>
                    <a:pt x="869696" y="5217922"/>
                  </a:lnTo>
                  <a:cubicBezTo>
                    <a:pt x="389382" y="5217922"/>
                    <a:pt x="0" y="4828540"/>
                    <a:pt x="0" y="4348226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858545" y="1212780"/>
            <a:ext cx="4592279" cy="3757344"/>
            <a:chOff x="0" y="0"/>
            <a:chExt cx="6123038" cy="5009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23034" cy="5009795"/>
            </a:xfrm>
            <a:custGeom>
              <a:avLst/>
              <a:gdLst/>
              <a:ahLst/>
              <a:cxnLst/>
              <a:rect l="l" t="t" r="r" b="b"/>
              <a:pathLst>
                <a:path w="6123034" h="5009795">
                  <a:moveTo>
                    <a:pt x="0" y="0"/>
                  </a:moveTo>
                  <a:lnTo>
                    <a:pt x="6123034" y="0"/>
                  </a:lnTo>
                  <a:lnTo>
                    <a:pt x="6123034" y="5009795"/>
                  </a:lnTo>
                  <a:lnTo>
                    <a:pt x="0" y="50097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8753" r="-48753" b="592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66675"/>
              <a:ext cx="6123038" cy="4943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642"/>
                </a:lnSpc>
              </a:pPr>
              <a:r>
                <a:rPr lang="en-US" sz="54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GUNAKAN LOGIKA UNTUK SOAL NUMERISASI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06891" y="5291480"/>
            <a:ext cx="7439978" cy="3913442"/>
            <a:chOff x="0" y="0"/>
            <a:chExt cx="9919970" cy="52179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919970" cy="5217922"/>
            </a:xfrm>
            <a:custGeom>
              <a:avLst/>
              <a:gdLst/>
              <a:ahLst/>
              <a:cxnLst/>
              <a:rect l="l" t="t" r="r" b="b"/>
              <a:pathLst>
                <a:path w="9919970" h="5217922">
                  <a:moveTo>
                    <a:pt x="0" y="652272"/>
                  </a:moveTo>
                  <a:lnTo>
                    <a:pt x="7311009" y="652272"/>
                  </a:lnTo>
                  <a:lnTo>
                    <a:pt x="7311009" y="0"/>
                  </a:lnTo>
                  <a:lnTo>
                    <a:pt x="9919970" y="2608961"/>
                  </a:lnTo>
                  <a:lnTo>
                    <a:pt x="7311009" y="5217922"/>
                  </a:lnTo>
                  <a:lnTo>
                    <a:pt x="7311009" y="4565650"/>
                  </a:lnTo>
                  <a:lnTo>
                    <a:pt x="0" y="4565650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5624674" y="5832377"/>
            <a:ext cx="5949382" cy="2322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0096" lvl="2" indent="-203365" algn="l">
              <a:lnSpc>
                <a:spcPts val="3640"/>
              </a:lnSpc>
              <a:buFont typeface="Arial"/>
              <a:buChar char="⚬"/>
            </a:pPr>
            <a:r>
              <a:rPr lang="en-US" sz="3371" b="1" spc="269" dirty="0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JIKA BUNTU, TANDAI DAN LANJUTKAN. KEMBALI LAGI SETELAH SOAL LAIN SELESAI.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69131" y="5291480"/>
            <a:ext cx="4971097" cy="3913442"/>
            <a:chOff x="0" y="0"/>
            <a:chExt cx="6628130" cy="521792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28130" cy="5217922"/>
            </a:xfrm>
            <a:custGeom>
              <a:avLst/>
              <a:gdLst/>
              <a:ahLst/>
              <a:cxnLst/>
              <a:rect l="l" t="t" r="r" b="b"/>
              <a:pathLst>
                <a:path w="6628130" h="5217922">
                  <a:moveTo>
                    <a:pt x="0" y="869696"/>
                  </a:moveTo>
                  <a:cubicBezTo>
                    <a:pt x="0" y="389382"/>
                    <a:pt x="389382" y="0"/>
                    <a:pt x="869696" y="0"/>
                  </a:cubicBezTo>
                  <a:lnTo>
                    <a:pt x="5758434" y="0"/>
                  </a:lnTo>
                  <a:cubicBezTo>
                    <a:pt x="6238748" y="0"/>
                    <a:pt x="6628130" y="389382"/>
                    <a:pt x="6628130" y="869696"/>
                  </a:cubicBezTo>
                  <a:lnTo>
                    <a:pt x="6628130" y="4348226"/>
                  </a:lnTo>
                  <a:cubicBezTo>
                    <a:pt x="6628130" y="4828540"/>
                    <a:pt x="6238748" y="5217922"/>
                    <a:pt x="5758434" y="5217922"/>
                  </a:cubicBezTo>
                  <a:lnTo>
                    <a:pt x="869696" y="5217922"/>
                  </a:lnTo>
                  <a:cubicBezTo>
                    <a:pt x="389382" y="5217922"/>
                    <a:pt x="0" y="4828540"/>
                    <a:pt x="0" y="4348226"/>
                  </a:cubicBez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58545" y="5480895"/>
            <a:ext cx="4592279" cy="3757344"/>
            <a:chOff x="0" y="0"/>
            <a:chExt cx="6123038" cy="50097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123034" cy="5009795"/>
            </a:xfrm>
            <a:custGeom>
              <a:avLst/>
              <a:gdLst/>
              <a:ahLst/>
              <a:cxnLst/>
              <a:rect l="l" t="t" r="r" b="b"/>
              <a:pathLst>
                <a:path w="6123034" h="5009795">
                  <a:moveTo>
                    <a:pt x="0" y="0"/>
                  </a:moveTo>
                  <a:lnTo>
                    <a:pt x="6123034" y="0"/>
                  </a:lnTo>
                  <a:lnTo>
                    <a:pt x="6123034" y="5009795"/>
                  </a:lnTo>
                  <a:lnTo>
                    <a:pt x="0" y="50097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8753" r="-48753" b="5927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66675"/>
              <a:ext cx="6123038" cy="4943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642"/>
                </a:lnSpc>
              </a:pPr>
              <a:r>
                <a:rPr lang="en-US" sz="5400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JANGAN TERLALU LAMA PADA SATU SOAL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14438174" y="6172200"/>
            <a:ext cx="4354286" cy="4114800"/>
          </a:xfrm>
          <a:custGeom>
            <a:avLst/>
            <a:gdLst/>
            <a:ahLst/>
            <a:cxnLst/>
            <a:rect l="l" t="t" r="r" b="b"/>
            <a:pathLst>
              <a:path w="4354286" h="4114800">
                <a:moveTo>
                  <a:pt x="0" y="0"/>
                </a:moveTo>
                <a:lnTo>
                  <a:pt x="4354286" y="0"/>
                </a:lnTo>
                <a:lnTo>
                  <a:pt x="43542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6944"/>
            <a:ext cx="12854158" cy="1676676"/>
            <a:chOff x="233515" y="282586"/>
            <a:chExt cx="17138877" cy="2235567"/>
          </a:xfrm>
        </p:grpSpPr>
        <p:sp>
          <p:nvSpPr>
            <p:cNvPr id="9" name="Freeform 9"/>
            <p:cNvSpPr/>
            <p:nvPr/>
          </p:nvSpPr>
          <p:spPr>
            <a:xfrm>
              <a:off x="303592" y="739434"/>
              <a:ext cx="17068800" cy="1778719"/>
            </a:xfrm>
            <a:custGeom>
              <a:avLst/>
              <a:gdLst/>
              <a:ahLst/>
              <a:cxnLst/>
              <a:rect l="l" t="t" r="r" b="b"/>
              <a:pathLst>
                <a:path w="17068800" h="1778719">
                  <a:moveTo>
                    <a:pt x="0" y="0"/>
                  </a:moveTo>
                  <a:lnTo>
                    <a:pt x="17068800" y="0"/>
                  </a:lnTo>
                  <a:lnTo>
                    <a:pt x="17068800" y="1778719"/>
                  </a:lnTo>
                  <a:lnTo>
                    <a:pt x="0" y="17787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4312" b="-129649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233515" y="282586"/>
              <a:ext cx="17068800" cy="177871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4535"/>
                </a:lnSpc>
              </a:pPr>
              <a:r>
                <a:rPr lang="en-US" sz="3779" b="1" spc="302" dirty="0">
                  <a:solidFill>
                    <a:srgbClr val="F4F6FC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RUMUS SEDERHANA UNTUK SOAL BACAAN</a:t>
              </a:r>
            </a:p>
            <a:p>
              <a:pPr algn="l">
                <a:lnSpc>
                  <a:spcPts val="4535"/>
                </a:lnSpc>
              </a:pPr>
              <a:endParaRPr lang="en-US" sz="3779" b="1" spc="30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8883" y="5148739"/>
            <a:ext cx="2805103" cy="1142048"/>
            <a:chOff x="0" y="0"/>
            <a:chExt cx="3740137" cy="15227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40150" cy="1522730"/>
            </a:xfrm>
            <a:custGeom>
              <a:avLst/>
              <a:gdLst/>
              <a:ahLst/>
              <a:cxnLst/>
              <a:rect l="l" t="t" r="r" b="b"/>
              <a:pathLst>
                <a:path w="3740150" h="1522730">
                  <a:moveTo>
                    <a:pt x="0" y="0"/>
                  </a:moveTo>
                  <a:lnTo>
                    <a:pt x="2978785" y="0"/>
                  </a:lnTo>
                  <a:lnTo>
                    <a:pt x="3740150" y="761365"/>
                  </a:lnTo>
                  <a:lnTo>
                    <a:pt x="2978785" y="1522730"/>
                  </a:lnTo>
                  <a:lnTo>
                    <a:pt x="0" y="1522730"/>
                  </a:lnTo>
                  <a:lnTo>
                    <a:pt x="761365" y="761365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993238" y="5148739"/>
            <a:ext cx="1696402" cy="1142043"/>
            <a:chOff x="0" y="0"/>
            <a:chExt cx="2261870" cy="15227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61864" cy="1522718"/>
            </a:xfrm>
            <a:custGeom>
              <a:avLst/>
              <a:gdLst/>
              <a:ahLst/>
              <a:cxnLst/>
              <a:rect l="l" t="t" r="r" b="b"/>
              <a:pathLst>
                <a:path w="2261864" h="1522718">
                  <a:moveTo>
                    <a:pt x="0" y="0"/>
                  </a:moveTo>
                  <a:lnTo>
                    <a:pt x="2261864" y="0"/>
                  </a:lnTo>
                  <a:lnTo>
                    <a:pt x="2261864" y="1522718"/>
                  </a:lnTo>
                  <a:lnTo>
                    <a:pt x="0" y="152271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376" r="-36376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2261870" cy="1503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12229D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BACA 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933471" y="5148739"/>
            <a:ext cx="2805103" cy="1142048"/>
            <a:chOff x="0" y="0"/>
            <a:chExt cx="3740137" cy="15227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40150" cy="1522730"/>
            </a:xfrm>
            <a:custGeom>
              <a:avLst/>
              <a:gdLst/>
              <a:ahLst/>
              <a:cxnLst/>
              <a:rect l="l" t="t" r="r" b="b"/>
              <a:pathLst>
                <a:path w="3740150" h="1522730">
                  <a:moveTo>
                    <a:pt x="0" y="0"/>
                  </a:moveTo>
                  <a:lnTo>
                    <a:pt x="2978785" y="0"/>
                  </a:lnTo>
                  <a:lnTo>
                    <a:pt x="3740150" y="761365"/>
                  </a:lnTo>
                  <a:lnTo>
                    <a:pt x="2978785" y="1522730"/>
                  </a:lnTo>
                  <a:lnTo>
                    <a:pt x="0" y="1522730"/>
                  </a:lnTo>
                  <a:lnTo>
                    <a:pt x="761365" y="761365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3487826" y="5148739"/>
            <a:ext cx="1696402" cy="1142043"/>
            <a:chOff x="0" y="0"/>
            <a:chExt cx="2261870" cy="152272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61864" cy="1522718"/>
            </a:xfrm>
            <a:custGeom>
              <a:avLst/>
              <a:gdLst/>
              <a:ahLst/>
              <a:cxnLst/>
              <a:rect l="l" t="t" r="r" b="b"/>
              <a:pathLst>
                <a:path w="2261864" h="1522718">
                  <a:moveTo>
                    <a:pt x="0" y="0"/>
                  </a:moveTo>
                  <a:lnTo>
                    <a:pt x="2261864" y="0"/>
                  </a:lnTo>
                  <a:lnTo>
                    <a:pt x="2261864" y="1522718"/>
                  </a:lnTo>
                  <a:lnTo>
                    <a:pt x="0" y="152271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376" r="-3637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2261870" cy="1503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12229D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PAHAMI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428059" y="5148739"/>
            <a:ext cx="2805103" cy="1142048"/>
            <a:chOff x="0" y="0"/>
            <a:chExt cx="3740137" cy="1522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740150" cy="1522730"/>
            </a:xfrm>
            <a:custGeom>
              <a:avLst/>
              <a:gdLst/>
              <a:ahLst/>
              <a:cxnLst/>
              <a:rect l="l" t="t" r="r" b="b"/>
              <a:pathLst>
                <a:path w="3740150" h="1522730">
                  <a:moveTo>
                    <a:pt x="0" y="0"/>
                  </a:moveTo>
                  <a:lnTo>
                    <a:pt x="2978785" y="0"/>
                  </a:lnTo>
                  <a:lnTo>
                    <a:pt x="3740150" y="761365"/>
                  </a:lnTo>
                  <a:lnTo>
                    <a:pt x="2978785" y="1522730"/>
                  </a:lnTo>
                  <a:lnTo>
                    <a:pt x="0" y="1522730"/>
                  </a:lnTo>
                  <a:lnTo>
                    <a:pt x="761365" y="761365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5982414" y="5148739"/>
            <a:ext cx="1696402" cy="1142043"/>
            <a:chOff x="0" y="0"/>
            <a:chExt cx="2261870" cy="152272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61864" cy="1522718"/>
            </a:xfrm>
            <a:custGeom>
              <a:avLst/>
              <a:gdLst/>
              <a:ahLst/>
              <a:cxnLst/>
              <a:rect l="l" t="t" r="r" b="b"/>
              <a:pathLst>
                <a:path w="2261864" h="1522718">
                  <a:moveTo>
                    <a:pt x="0" y="0"/>
                  </a:moveTo>
                  <a:lnTo>
                    <a:pt x="2261864" y="0"/>
                  </a:lnTo>
                  <a:lnTo>
                    <a:pt x="2261864" y="1522718"/>
                  </a:lnTo>
                  <a:lnTo>
                    <a:pt x="0" y="152271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376" r="-36376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2261870" cy="1503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12229D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CARI BUKTI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22657" y="5148739"/>
            <a:ext cx="2805103" cy="1142048"/>
            <a:chOff x="0" y="0"/>
            <a:chExt cx="3740137" cy="15227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740150" cy="1522730"/>
            </a:xfrm>
            <a:custGeom>
              <a:avLst/>
              <a:gdLst/>
              <a:ahLst/>
              <a:cxnLst/>
              <a:rect l="l" t="t" r="r" b="b"/>
              <a:pathLst>
                <a:path w="3740150" h="1522730">
                  <a:moveTo>
                    <a:pt x="0" y="0"/>
                  </a:moveTo>
                  <a:lnTo>
                    <a:pt x="2978785" y="0"/>
                  </a:lnTo>
                  <a:lnTo>
                    <a:pt x="3740150" y="761365"/>
                  </a:lnTo>
                  <a:lnTo>
                    <a:pt x="2978785" y="1522730"/>
                  </a:lnTo>
                  <a:lnTo>
                    <a:pt x="0" y="1522730"/>
                  </a:lnTo>
                  <a:lnTo>
                    <a:pt x="761365" y="761365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477002" y="5148739"/>
            <a:ext cx="1696402" cy="1142043"/>
            <a:chOff x="0" y="0"/>
            <a:chExt cx="2261870" cy="152272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261864" cy="1522718"/>
            </a:xfrm>
            <a:custGeom>
              <a:avLst/>
              <a:gdLst/>
              <a:ahLst/>
              <a:cxnLst/>
              <a:rect l="l" t="t" r="r" b="b"/>
              <a:pathLst>
                <a:path w="2261864" h="1522718">
                  <a:moveTo>
                    <a:pt x="0" y="0"/>
                  </a:moveTo>
                  <a:lnTo>
                    <a:pt x="2261864" y="0"/>
                  </a:lnTo>
                  <a:lnTo>
                    <a:pt x="2261864" y="1522718"/>
                  </a:lnTo>
                  <a:lnTo>
                    <a:pt x="0" y="152271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376" r="-36376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19050"/>
              <a:ext cx="2261870" cy="1503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12229D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ELIMINASI 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17245" y="5148739"/>
            <a:ext cx="2805103" cy="1142048"/>
            <a:chOff x="0" y="0"/>
            <a:chExt cx="3740137" cy="152273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740150" cy="1522730"/>
            </a:xfrm>
            <a:custGeom>
              <a:avLst/>
              <a:gdLst/>
              <a:ahLst/>
              <a:cxnLst/>
              <a:rect l="l" t="t" r="r" b="b"/>
              <a:pathLst>
                <a:path w="3740150" h="1522730">
                  <a:moveTo>
                    <a:pt x="0" y="0"/>
                  </a:moveTo>
                  <a:lnTo>
                    <a:pt x="2978785" y="0"/>
                  </a:lnTo>
                  <a:lnTo>
                    <a:pt x="3740150" y="761365"/>
                  </a:lnTo>
                  <a:lnTo>
                    <a:pt x="2978785" y="1522730"/>
                  </a:lnTo>
                  <a:lnTo>
                    <a:pt x="0" y="1522730"/>
                  </a:lnTo>
                  <a:lnTo>
                    <a:pt x="761365" y="761365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0971600" y="5148739"/>
            <a:ext cx="1696402" cy="1142043"/>
            <a:chOff x="0" y="0"/>
            <a:chExt cx="2261870" cy="152272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61864" cy="1522718"/>
            </a:xfrm>
            <a:custGeom>
              <a:avLst/>
              <a:gdLst/>
              <a:ahLst/>
              <a:cxnLst/>
              <a:rect l="l" t="t" r="r" b="b"/>
              <a:pathLst>
                <a:path w="2261864" h="1522718">
                  <a:moveTo>
                    <a:pt x="0" y="0"/>
                  </a:moveTo>
                  <a:lnTo>
                    <a:pt x="2261864" y="0"/>
                  </a:lnTo>
                  <a:lnTo>
                    <a:pt x="2261864" y="1522718"/>
                  </a:lnTo>
                  <a:lnTo>
                    <a:pt x="0" y="152271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376" r="-3637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19050"/>
              <a:ext cx="2261870" cy="1503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12229D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PILIH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-20199" y="6317992"/>
            <a:ext cx="2977281" cy="4011188"/>
          </a:xfrm>
          <a:custGeom>
            <a:avLst/>
            <a:gdLst/>
            <a:ahLst/>
            <a:cxnLst/>
            <a:rect l="l" t="t" r="r" b="b"/>
            <a:pathLst>
              <a:path w="6995160" h="8229600">
                <a:moveTo>
                  <a:pt x="0" y="0"/>
                </a:moveTo>
                <a:lnTo>
                  <a:pt x="6995160" y="0"/>
                </a:lnTo>
                <a:lnTo>
                  <a:pt x="69951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16200000">
            <a:off x="13789424" y="5817677"/>
            <a:ext cx="5099962" cy="3897191"/>
          </a:xfrm>
          <a:custGeom>
            <a:avLst/>
            <a:gdLst/>
            <a:ahLst/>
            <a:cxnLst/>
            <a:rect l="l" t="t" r="r" b="b"/>
            <a:pathLst>
              <a:path w="6995160" h="8229600">
                <a:moveTo>
                  <a:pt x="0" y="0"/>
                </a:moveTo>
                <a:lnTo>
                  <a:pt x="6995160" y="0"/>
                </a:lnTo>
                <a:lnTo>
                  <a:pt x="69951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CAE8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71785" y="1053236"/>
            <a:ext cx="16544420" cy="1520700"/>
            <a:chOff x="0" y="0"/>
            <a:chExt cx="22059227" cy="2027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059232" cy="2027594"/>
            </a:xfrm>
            <a:custGeom>
              <a:avLst/>
              <a:gdLst/>
              <a:ahLst/>
              <a:cxnLst/>
              <a:rect l="l" t="t" r="r" b="b"/>
              <a:pathLst>
                <a:path w="22059232" h="2027594">
                  <a:moveTo>
                    <a:pt x="0" y="0"/>
                  </a:moveTo>
                  <a:lnTo>
                    <a:pt x="22059232" y="0"/>
                  </a:lnTo>
                  <a:lnTo>
                    <a:pt x="22059232" y="2027594"/>
                  </a:lnTo>
                  <a:lnTo>
                    <a:pt x="0" y="202759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1987" b="-161987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22059227" cy="203712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040"/>
                </a:lnSpc>
              </a:pPr>
              <a:r>
                <a:rPr lang="en-US" sz="4200" b="1" spc="336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UNTUK SOAL HOTS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979710" y="5674580"/>
            <a:ext cx="6303240" cy="1973501"/>
            <a:chOff x="0" y="0"/>
            <a:chExt cx="8063306" cy="25245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63357" cy="2524603"/>
            </a:xfrm>
            <a:custGeom>
              <a:avLst/>
              <a:gdLst/>
              <a:ahLst/>
              <a:cxnLst/>
              <a:rect l="l" t="t" r="r" b="b"/>
              <a:pathLst>
                <a:path w="8063357" h="2524603">
                  <a:moveTo>
                    <a:pt x="0" y="0"/>
                  </a:moveTo>
                  <a:lnTo>
                    <a:pt x="8063357" y="0"/>
                  </a:lnTo>
                  <a:lnTo>
                    <a:pt x="8063357" y="2524603"/>
                  </a:lnTo>
                  <a:lnTo>
                    <a:pt x="0" y="2524603"/>
                  </a:lnTo>
                  <a:close/>
                </a:path>
              </a:pathLst>
            </a:custGeom>
            <a:solidFill>
              <a:srgbClr val="233DFF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 rot="-5400000">
            <a:off x="717601" y="5654485"/>
            <a:ext cx="6485712" cy="1799767"/>
            <a:chOff x="0" y="0"/>
            <a:chExt cx="8063306" cy="223754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063308" cy="2237546"/>
            </a:xfrm>
            <a:custGeom>
              <a:avLst/>
              <a:gdLst/>
              <a:ahLst/>
              <a:cxnLst/>
              <a:rect l="l" t="t" r="r" b="b"/>
              <a:pathLst>
                <a:path w="8063308" h="2237546">
                  <a:moveTo>
                    <a:pt x="0" y="0"/>
                  </a:moveTo>
                  <a:lnTo>
                    <a:pt x="8063308" y="0"/>
                  </a:lnTo>
                  <a:lnTo>
                    <a:pt x="8063308" y="2237546"/>
                  </a:lnTo>
                  <a:lnTo>
                    <a:pt x="0" y="2237546"/>
                  </a:lnTo>
                  <a:close/>
                </a:path>
              </a:pathLst>
            </a:custGeom>
            <a:solidFill>
              <a:srgbClr val="5CB6F9">
                <a:alpha val="80784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47625"/>
              <a:ext cx="8063306" cy="21899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346"/>
                </a:lnSpc>
              </a:pPr>
              <a:r>
                <a:rPr lang="en-US" sz="4950" b="1" dirty="0">
                  <a:solidFill>
                    <a:srgbClr val="12229D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GUNAKAN 5 PERTANYAAN: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86088" y="2923489"/>
            <a:ext cx="4854548" cy="1176023"/>
            <a:chOff x="0" y="0"/>
            <a:chExt cx="5041798" cy="156803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41773" cy="1568069"/>
            </a:xfrm>
            <a:custGeom>
              <a:avLst/>
              <a:gdLst/>
              <a:ahLst/>
              <a:cxnLst/>
              <a:rect l="l" t="t" r="r" b="b"/>
              <a:pathLst>
                <a:path w="5041773" h="1568069">
                  <a:moveTo>
                    <a:pt x="0" y="0"/>
                  </a:moveTo>
                  <a:lnTo>
                    <a:pt x="5041773" y="0"/>
                  </a:lnTo>
                  <a:lnTo>
                    <a:pt x="5041773" y="1568069"/>
                  </a:lnTo>
                  <a:lnTo>
                    <a:pt x="0" y="1568069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886088" y="2923489"/>
            <a:ext cx="4854523" cy="1371307"/>
            <a:chOff x="0" y="0"/>
            <a:chExt cx="5041798" cy="18284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041802" cy="1828411"/>
            </a:xfrm>
            <a:custGeom>
              <a:avLst/>
              <a:gdLst/>
              <a:ahLst/>
              <a:cxnLst/>
              <a:rect l="l" t="t" r="r" b="b"/>
              <a:pathLst>
                <a:path w="5041802" h="1828411">
                  <a:moveTo>
                    <a:pt x="0" y="0"/>
                  </a:moveTo>
                  <a:lnTo>
                    <a:pt x="5041802" y="0"/>
                  </a:lnTo>
                  <a:lnTo>
                    <a:pt x="5041802" y="1828411"/>
                  </a:lnTo>
                  <a:lnTo>
                    <a:pt x="0" y="18284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49" b="339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47625"/>
              <a:ext cx="5041798" cy="1780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F4F6FC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APA MASALAHNYA?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02436" y="4416162"/>
            <a:ext cx="4854572" cy="1180709"/>
            <a:chOff x="0" y="0"/>
            <a:chExt cx="5041798" cy="157427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41773" cy="1574317"/>
            </a:xfrm>
            <a:custGeom>
              <a:avLst/>
              <a:gdLst/>
              <a:ahLst/>
              <a:cxnLst/>
              <a:rect l="l" t="t" r="r" b="b"/>
              <a:pathLst>
                <a:path w="5041773" h="1574317">
                  <a:moveTo>
                    <a:pt x="0" y="0"/>
                  </a:moveTo>
                  <a:lnTo>
                    <a:pt x="5041773" y="0"/>
                  </a:lnTo>
                  <a:lnTo>
                    <a:pt x="5041773" y="1574317"/>
                  </a:lnTo>
                  <a:lnTo>
                    <a:pt x="0" y="1574317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5907837" y="3945676"/>
            <a:ext cx="4471757" cy="1678595"/>
            <a:chOff x="-94461" y="0"/>
            <a:chExt cx="6456511" cy="223812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041802" cy="1828411"/>
            </a:xfrm>
            <a:custGeom>
              <a:avLst/>
              <a:gdLst/>
              <a:ahLst/>
              <a:cxnLst/>
              <a:rect l="l" t="t" r="r" b="b"/>
              <a:pathLst>
                <a:path w="5041802" h="1828411">
                  <a:moveTo>
                    <a:pt x="0" y="0"/>
                  </a:moveTo>
                  <a:lnTo>
                    <a:pt x="5041802" y="0"/>
                  </a:lnTo>
                  <a:lnTo>
                    <a:pt x="5041802" y="1828411"/>
                  </a:lnTo>
                  <a:lnTo>
                    <a:pt x="0" y="18284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49" b="3390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-94461" y="457341"/>
              <a:ext cx="6456511" cy="1780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F4F6FC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APA PENYEBABNYA? 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886088" y="5780208"/>
            <a:ext cx="4870896" cy="1176023"/>
            <a:chOff x="0" y="0"/>
            <a:chExt cx="5041798" cy="156803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41773" cy="1568069"/>
            </a:xfrm>
            <a:custGeom>
              <a:avLst/>
              <a:gdLst/>
              <a:ahLst/>
              <a:cxnLst/>
              <a:rect l="l" t="t" r="r" b="b"/>
              <a:pathLst>
                <a:path w="5041773" h="1568069">
                  <a:moveTo>
                    <a:pt x="0" y="0"/>
                  </a:moveTo>
                  <a:lnTo>
                    <a:pt x="5041773" y="0"/>
                  </a:lnTo>
                  <a:lnTo>
                    <a:pt x="5041773" y="1568069"/>
                  </a:lnTo>
                  <a:lnTo>
                    <a:pt x="0" y="1568069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5886089" y="5780208"/>
            <a:ext cx="4854522" cy="1176025"/>
            <a:chOff x="0" y="0"/>
            <a:chExt cx="7512640" cy="156803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041802" cy="1568033"/>
            </a:xfrm>
            <a:custGeom>
              <a:avLst/>
              <a:gdLst/>
              <a:ahLst/>
              <a:cxnLst/>
              <a:rect l="l" t="t" r="r" b="b"/>
              <a:pathLst>
                <a:path w="5041802" h="1568033">
                  <a:moveTo>
                    <a:pt x="0" y="0"/>
                  </a:moveTo>
                  <a:lnTo>
                    <a:pt x="5041802" y="0"/>
                  </a:lnTo>
                  <a:lnTo>
                    <a:pt x="5041802" y="1568033"/>
                  </a:lnTo>
                  <a:lnTo>
                    <a:pt x="0" y="15680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651" b="-1265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47625"/>
              <a:ext cx="7512640" cy="15204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F4F6FC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APA BUKTINYA?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886088" y="7208568"/>
            <a:ext cx="4870872" cy="1176023"/>
            <a:chOff x="0" y="0"/>
            <a:chExt cx="5041798" cy="15680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41773" cy="1568069"/>
            </a:xfrm>
            <a:custGeom>
              <a:avLst/>
              <a:gdLst/>
              <a:ahLst/>
              <a:cxnLst/>
              <a:rect l="l" t="t" r="r" b="b"/>
              <a:pathLst>
                <a:path w="5041773" h="1568069">
                  <a:moveTo>
                    <a:pt x="0" y="0"/>
                  </a:moveTo>
                  <a:lnTo>
                    <a:pt x="5041773" y="0"/>
                  </a:lnTo>
                  <a:lnTo>
                    <a:pt x="5041773" y="1568069"/>
                  </a:lnTo>
                  <a:lnTo>
                    <a:pt x="0" y="1568069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5886088" y="7208568"/>
            <a:ext cx="4705712" cy="1176025"/>
            <a:chOff x="0" y="0"/>
            <a:chExt cx="8964395" cy="156803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41802" cy="1568033"/>
            </a:xfrm>
            <a:custGeom>
              <a:avLst/>
              <a:gdLst/>
              <a:ahLst/>
              <a:cxnLst/>
              <a:rect l="l" t="t" r="r" b="b"/>
              <a:pathLst>
                <a:path w="5041802" h="1568033">
                  <a:moveTo>
                    <a:pt x="0" y="0"/>
                  </a:moveTo>
                  <a:lnTo>
                    <a:pt x="5041802" y="0"/>
                  </a:lnTo>
                  <a:lnTo>
                    <a:pt x="5041802" y="1568033"/>
                  </a:lnTo>
                  <a:lnTo>
                    <a:pt x="0" y="15680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651" b="-12651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47625"/>
              <a:ext cx="8964395" cy="15204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F4F6FC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APA AKIBATNYA? 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886088" y="8636927"/>
            <a:ext cx="4870848" cy="1160297"/>
            <a:chOff x="0" y="0"/>
            <a:chExt cx="5041798" cy="154706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041773" cy="1547101"/>
            </a:xfrm>
            <a:custGeom>
              <a:avLst/>
              <a:gdLst/>
              <a:ahLst/>
              <a:cxnLst/>
              <a:rect l="l" t="t" r="r" b="b"/>
              <a:pathLst>
                <a:path w="5041773" h="1547101">
                  <a:moveTo>
                    <a:pt x="0" y="0"/>
                  </a:moveTo>
                  <a:lnTo>
                    <a:pt x="5041773" y="0"/>
                  </a:lnTo>
                  <a:lnTo>
                    <a:pt x="5041773" y="1547101"/>
                  </a:lnTo>
                  <a:lnTo>
                    <a:pt x="0" y="1547101"/>
                  </a:lnTo>
                  <a:close/>
                </a:path>
              </a:pathLst>
            </a:custGeom>
            <a:solidFill>
              <a:srgbClr val="5CB6F9"/>
            </a:solidFill>
            <a:ln w="333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5886088" y="8479842"/>
            <a:ext cx="4854521" cy="1466531"/>
            <a:chOff x="0" y="0"/>
            <a:chExt cx="7720870" cy="19553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041802" cy="1828411"/>
            </a:xfrm>
            <a:custGeom>
              <a:avLst/>
              <a:gdLst/>
              <a:ahLst/>
              <a:cxnLst/>
              <a:rect l="l" t="t" r="r" b="b"/>
              <a:pathLst>
                <a:path w="5041802" h="1828411">
                  <a:moveTo>
                    <a:pt x="0" y="0"/>
                  </a:moveTo>
                  <a:lnTo>
                    <a:pt x="5041802" y="0"/>
                  </a:lnTo>
                  <a:lnTo>
                    <a:pt x="5041802" y="1828411"/>
                  </a:lnTo>
                  <a:lnTo>
                    <a:pt x="0" y="18284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49" b="3390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174589"/>
              <a:ext cx="7720870" cy="1780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 b="1" dirty="0">
                  <a:solidFill>
                    <a:srgbClr val="F4F6FC"/>
                  </a:solidFill>
                  <a:latin typeface="HK Grotesk Medium"/>
                  <a:ea typeface="HK Grotesk Medium"/>
                  <a:cs typeface="HK Grotesk Medium"/>
                  <a:sym typeface="HK Grotesk Medium"/>
                </a:rPr>
                <a:t>APA SOLUSI YANG PALING LOGIS?</a:t>
              </a:r>
            </a:p>
          </p:txBody>
        </p:sp>
      </p:grpSp>
      <p:sp>
        <p:nvSpPr>
          <p:cNvPr id="43" name="Freeform 43"/>
          <p:cNvSpPr/>
          <p:nvPr/>
        </p:nvSpPr>
        <p:spPr>
          <a:xfrm rot="-5400000">
            <a:off x="12751819" y="4687489"/>
            <a:ext cx="6030524" cy="4854572"/>
          </a:xfrm>
          <a:custGeom>
            <a:avLst/>
            <a:gdLst/>
            <a:ahLst/>
            <a:cxnLst/>
            <a:rect l="l" t="t" r="r" b="b"/>
            <a:pathLst>
              <a:path w="6030524" h="4854572">
                <a:moveTo>
                  <a:pt x="0" y="0"/>
                </a:moveTo>
                <a:lnTo>
                  <a:pt x="6030524" y="0"/>
                </a:lnTo>
                <a:lnTo>
                  <a:pt x="6030524" y="4854572"/>
                </a:lnTo>
                <a:lnTo>
                  <a:pt x="0" y="4854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60425" y="921610"/>
            <a:ext cx="16964006" cy="1783947"/>
            <a:chOff x="0" y="0"/>
            <a:chExt cx="22618675" cy="2378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18700" cy="2378583"/>
            </a:xfrm>
            <a:custGeom>
              <a:avLst/>
              <a:gdLst/>
              <a:ahLst/>
              <a:cxnLst/>
              <a:rect l="l" t="t" r="r" b="b"/>
              <a:pathLst>
                <a:path w="22618700" h="2378583">
                  <a:moveTo>
                    <a:pt x="0" y="0"/>
                  </a:moveTo>
                  <a:lnTo>
                    <a:pt x="22618700" y="0"/>
                  </a:lnTo>
                  <a:lnTo>
                    <a:pt x="22618700" y="2378583"/>
                  </a:lnTo>
                  <a:lnTo>
                    <a:pt x="0" y="2378583"/>
                  </a:lnTo>
                  <a:close/>
                </a:path>
              </a:pathLst>
            </a:custGeom>
            <a:solidFill>
              <a:srgbClr val="CAE8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81238" y="1176214"/>
            <a:ext cx="12801600" cy="1334040"/>
            <a:chOff x="0" y="0"/>
            <a:chExt cx="17068800" cy="17787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068800" cy="1778719"/>
            </a:xfrm>
            <a:custGeom>
              <a:avLst/>
              <a:gdLst/>
              <a:ahLst/>
              <a:cxnLst/>
              <a:rect l="l" t="t" r="r" b="b"/>
              <a:pathLst>
                <a:path w="17068800" h="1778719">
                  <a:moveTo>
                    <a:pt x="0" y="0"/>
                  </a:moveTo>
                  <a:lnTo>
                    <a:pt x="17068800" y="0"/>
                  </a:lnTo>
                  <a:lnTo>
                    <a:pt x="17068800" y="1778719"/>
                  </a:lnTo>
                  <a:lnTo>
                    <a:pt x="0" y="17787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4312" b="-129649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7068800" cy="177871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4535"/>
                </a:lnSpc>
              </a:pPr>
              <a:r>
                <a:rPr lang="en-US" sz="3779" b="1" dirty="0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STRATEGI KETIKA WAKTU TERBATAS</a:t>
              </a:r>
            </a:p>
            <a:p>
              <a:pPr algn="l">
                <a:lnSpc>
                  <a:spcPts val="4535"/>
                </a:lnSpc>
              </a:pPr>
              <a:endParaRPr lang="en-US" sz="3779" b="1" dirty="0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39750" y="4094502"/>
            <a:ext cx="3920042" cy="1142876"/>
            <a:chOff x="0" y="0"/>
            <a:chExt cx="5226723" cy="15238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226685" cy="1523873"/>
            </a:xfrm>
            <a:custGeom>
              <a:avLst/>
              <a:gdLst/>
              <a:ahLst/>
              <a:cxnLst/>
              <a:rect l="l" t="t" r="r" b="b"/>
              <a:pathLst>
                <a:path w="5226685" h="1523873">
                  <a:moveTo>
                    <a:pt x="0" y="0"/>
                  </a:moveTo>
                  <a:lnTo>
                    <a:pt x="5226685" y="0"/>
                  </a:lnTo>
                  <a:lnTo>
                    <a:pt x="5226685" y="1523873"/>
                  </a:lnTo>
                  <a:lnTo>
                    <a:pt x="0" y="1523873"/>
                  </a:lnTo>
                  <a:close/>
                </a:path>
              </a:pathLst>
            </a:custGeom>
            <a:solidFill>
              <a:srgbClr val="233DFF"/>
            </a:solidFill>
            <a:ln w="33338" cap="sq">
              <a:solidFill>
                <a:srgbClr val="4D1434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439750" y="4094502"/>
            <a:ext cx="3920042" cy="1142874"/>
            <a:chOff x="0" y="0"/>
            <a:chExt cx="5226723" cy="15238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26720" cy="1523829"/>
            </a:xfrm>
            <a:custGeom>
              <a:avLst/>
              <a:gdLst/>
              <a:ahLst/>
              <a:cxnLst/>
              <a:rect l="l" t="t" r="r" b="b"/>
              <a:pathLst>
                <a:path w="5226720" h="1523829">
                  <a:moveTo>
                    <a:pt x="0" y="0"/>
                  </a:moveTo>
                  <a:lnTo>
                    <a:pt x="5226720" y="0"/>
                  </a:lnTo>
                  <a:lnTo>
                    <a:pt x="5226720" y="1523829"/>
                  </a:lnTo>
                  <a:lnTo>
                    <a:pt x="0" y="1523829"/>
                  </a:lnTo>
                  <a:close/>
                </a:path>
              </a:pathLst>
            </a:custGeom>
            <a:solidFill>
              <a:srgbClr val="5CB6F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5226723" cy="14952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02"/>
                </a:lnSpc>
              </a:pPr>
              <a:r>
                <a:rPr lang="en-US" sz="3150" b="1" spc="252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PUTARAN 1:</a:t>
              </a:r>
            </a:p>
            <a:p>
              <a:pPr algn="ctr">
                <a:lnSpc>
                  <a:spcPts val="3402"/>
                </a:lnSpc>
              </a:pPr>
              <a:endParaRPr lang="en-US" sz="3150" b="1" spc="252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39750" y="5204041"/>
            <a:ext cx="3920042" cy="2140982"/>
            <a:chOff x="0" y="0"/>
            <a:chExt cx="5226723" cy="28546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6685" cy="2854579"/>
            </a:xfrm>
            <a:custGeom>
              <a:avLst/>
              <a:gdLst/>
              <a:ahLst/>
              <a:cxnLst/>
              <a:rect l="l" t="t" r="r" b="b"/>
              <a:pathLst>
                <a:path w="5226685" h="2854579">
                  <a:moveTo>
                    <a:pt x="0" y="0"/>
                  </a:moveTo>
                  <a:lnTo>
                    <a:pt x="5226685" y="0"/>
                  </a:lnTo>
                  <a:lnTo>
                    <a:pt x="5226685" y="2854579"/>
                  </a:lnTo>
                  <a:lnTo>
                    <a:pt x="0" y="2854579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870599" y="4094502"/>
            <a:ext cx="3920042" cy="1142876"/>
            <a:chOff x="0" y="0"/>
            <a:chExt cx="5226723" cy="152383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26685" cy="1523873"/>
            </a:xfrm>
            <a:custGeom>
              <a:avLst/>
              <a:gdLst/>
              <a:ahLst/>
              <a:cxnLst/>
              <a:rect l="l" t="t" r="r" b="b"/>
              <a:pathLst>
                <a:path w="5226685" h="1523873">
                  <a:moveTo>
                    <a:pt x="0" y="0"/>
                  </a:moveTo>
                  <a:lnTo>
                    <a:pt x="5226685" y="0"/>
                  </a:lnTo>
                  <a:lnTo>
                    <a:pt x="5226685" y="1523873"/>
                  </a:lnTo>
                  <a:lnTo>
                    <a:pt x="0" y="1523873"/>
                  </a:lnTo>
                  <a:close/>
                </a:path>
              </a:pathLst>
            </a:custGeom>
            <a:solidFill>
              <a:srgbClr val="233DFF"/>
            </a:solidFill>
            <a:ln w="33338" cap="sq">
              <a:solidFill>
                <a:srgbClr val="4D1434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4870599" y="4094502"/>
            <a:ext cx="3920042" cy="1142874"/>
            <a:chOff x="0" y="0"/>
            <a:chExt cx="5226723" cy="15238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26720" cy="1523829"/>
            </a:xfrm>
            <a:custGeom>
              <a:avLst/>
              <a:gdLst/>
              <a:ahLst/>
              <a:cxnLst/>
              <a:rect l="l" t="t" r="r" b="b"/>
              <a:pathLst>
                <a:path w="5226720" h="1523829">
                  <a:moveTo>
                    <a:pt x="0" y="0"/>
                  </a:moveTo>
                  <a:lnTo>
                    <a:pt x="5226720" y="0"/>
                  </a:lnTo>
                  <a:lnTo>
                    <a:pt x="5226720" y="1523829"/>
                  </a:lnTo>
                  <a:lnTo>
                    <a:pt x="0" y="1523829"/>
                  </a:lnTo>
                  <a:close/>
                </a:path>
              </a:pathLst>
            </a:custGeom>
            <a:solidFill>
              <a:srgbClr val="5CB6F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28575"/>
              <a:ext cx="5226723" cy="14952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02"/>
                </a:lnSpc>
              </a:pPr>
              <a:r>
                <a:rPr lang="en-US" sz="3150" b="1" spc="252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PUTARAN 2:.</a:t>
              </a:r>
            </a:p>
            <a:p>
              <a:pPr algn="ctr">
                <a:lnSpc>
                  <a:spcPts val="3402"/>
                </a:lnSpc>
              </a:pPr>
              <a:endParaRPr lang="en-US" sz="3150" b="1" spc="252">
                <a:solidFill>
                  <a:srgbClr val="050A30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870599" y="5204041"/>
            <a:ext cx="3920042" cy="2140982"/>
            <a:chOff x="0" y="0"/>
            <a:chExt cx="5226723" cy="285464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226685" cy="2854579"/>
            </a:xfrm>
            <a:custGeom>
              <a:avLst/>
              <a:gdLst/>
              <a:ahLst/>
              <a:cxnLst/>
              <a:rect l="l" t="t" r="r" b="b"/>
              <a:pathLst>
                <a:path w="5226685" h="2854579">
                  <a:moveTo>
                    <a:pt x="0" y="0"/>
                  </a:moveTo>
                  <a:lnTo>
                    <a:pt x="5226685" y="0"/>
                  </a:lnTo>
                  <a:lnTo>
                    <a:pt x="5226685" y="2854579"/>
                  </a:lnTo>
                  <a:lnTo>
                    <a:pt x="0" y="2854579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9301439" y="4094502"/>
            <a:ext cx="3920042" cy="1142876"/>
            <a:chOff x="0" y="0"/>
            <a:chExt cx="5226723" cy="15238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226685" cy="1523873"/>
            </a:xfrm>
            <a:custGeom>
              <a:avLst/>
              <a:gdLst/>
              <a:ahLst/>
              <a:cxnLst/>
              <a:rect l="l" t="t" r="r" b="b"/>
              <a:pathLst>
                <a:path w="5226685" h="1523873">
                  <a:moveTo>
                    <a:pt x="0" y="0"/>
                  </a:moveTo>
                  <a:lnTo>
                    <a:pt x="5226685" y="0"/>
                  </a:lnTo>
                  <a:lnTo>
                    <a:pt x="5226685" y="1523873"/>
                  </a:lnTo>
                  <a:lnTo>
                    <a:pt x="0" y="1523873"/>
                  </a:lnTo>
                  <a:close/>
                </a:path>
              </a:pathLst>
            </a:custGeom>
            <a:solidFill>
              <a:srgbClr val="233DFF"/>
            </a:solidFill>
            <a:ln w="33338" cap="sq">
              <a:solidFill>
                <a:srgbClr val="4D1434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9301439" y="4094502"/>
            <a:ext cx="3920042" cy="1142874"/>
            <a:chOff x="0" y="0"/>
            <a:chExt cx="5226723" cy="152383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26720" cy="1523829"/>
            </a:xfrm>
            <a:custGeom>
              <a:avLst/>
              <a:gdLst/>
              <a:ahLst/>
              <a:cxnLst/>
              <a:rect l="l" t="t" r="r" b="b"/>
              <a:pathLst>
                <a:path w="5226720" h="1523829">
                  <a:moveTo>
                    <a:pt x="0" y="0"/>
                  </a:moveTo>
                  <a:lnTo>
                    <a:pt x="5226720" y="0"/>
                  </a:lnTo>
                  <a:lnTo>
                    <a:pt x="5226720" y="1523829"/>
                  </a:lnTo>
                  <a:lnTo>
                    <a:pt x="0" y="1523829"/>
                  </a:lnTo>
                  <a:close/>
                </a:path>
              </a:pathLst>
            </a:custGeom>
            <a:solidFill>
              <a:srgbClr val="5CB6F9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28575"/>
              <a:ext cx="5226723" cy="14952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02"/>
                </a:lnSpc>
              </a:pPr>
              <a:r>
                <a:rPr lang="en-US" sz="3150" b="1" spc="252">
                  <a:solidFill>
                    <a:srgbClr val="050A30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PUTARAN 3: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301439" y="5204041"/>
            <a:ext cx="3920042" cy="2140982"/>
            <a:chOff x="0" y="0"/>
            <a:chExt cx="5226723" cy="285464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26685" cy="2854579"/>
            </a:xfrm>
            <a:custGeom>
              <a:avLst/>
              <a:gdLst/>
              <a:ahLst/>
              <a:cxnLst/>
              <a:rect l="l" t="t" r="r" b="b"/>
              <a:pathLst>
                <a:path w="5226685" h="2854579">
                  <a:moveTo>
                    <a:pt x="0" y="0"/>
                  </a:moveTo>
                  <a:lnTo>
                    <a:pt x="5226685" y="0"/>
                  </a:lnTo>
                  <a:lnTo>
                    <a:pt x="5226685" y="2854579"/>
                  </a:lnTo>
                  <a:lnTo>
                    <a:pt x="0" y="2854579"/>
                  </a:lnTo>
                  <a:close/>
                </a:path>
              </a:pathLst>
            </a:custGeom>
            <a:solidFill>
              <a:srgbClr val="CAE8FF">
                <a:alpha val="80784"/>
              </a:srgbClr>
            </a:solidFill>
            <a:ln w="33338" cap="sq">
              <a:solidFill>
                <a:srgbClr val="D0CCCD"/>
              </a:solidFill>
              <a:prstDash val="solid"/>
              <a:miter/>
            </a:ln>
          </p:spPr>
        </p:sp>
      </p:grpSp>
      <p:sp>
        <p:nvSpPr>
          <p:cNvPr id="34" name="Freeform 34"/>
          <p:cNvSpPr/>
          <p:nvPr/>
        </p:nvSpPr>
        <p:spPr>
          <a:xfrm rot="-561312">
            <a:off x="15333479" y="7251461"/>
            <a:ext cx="3428258" cy="3305681"/>
          </a:xfrm>
          <a:custGeom>
            <a:avLst/>
            <a:gdLst/>
            <a:ahLst/>
            <a:cxnLst/>
            <a:rect l="l" t="t" r="r" b="b"/>
            <a:pathLst>
              <a:path w="4331368" h="4114800">
                <a:moveTo>
                  <a:pt x="0" y="0"/>
                </a:moveTo>
                <a:lnTo>
                  <a:pt x="4331368" y="0"/>
                </a:lnTo>
                <a:lnTo>
                  <a:pt x="43313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551764" y="5344630"/>
            <a:ext cx="3658676" cy="175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0071" lvl="2" indent="-190024" algn="l">
              <a:lnSpc>
                <a:spcPts val="3402"/>
              </a:lnSpc>
              <a:buFont typeface="Arial"/>
              <a:buChar char="⚬"/>
            </a:pPr>
            <a:r>
              <a:rPr lang="en-US" sz="315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KERJAKAN SOAL YANG LANGSUNG DIKETAHUI.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982613" y="5344630"/>
            <a:ext cx="3658676" cy="1932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437" lvl="2" indent="-165479" algn="l">
              <a:lnSpc>
                <a:spcPts val="2962"/>
              </a:lnSpc>
              <a:buFont typeface="Arial"/>
              <a:buChar char="⚬"/>
            </a:pPr>
            <a:r>
              <a:rPr lang="en-US" sz="2743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KERJAKAN SOAL YANG MEMBUTUHKAN PERHITUNGAN/ANALISIS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144000" y="5344630"/>
            <a:ext cx="4338837" cy="1742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0071" lvl="2" indent="-190024" algn="l">
              <a:lnSpc>
                <a:spcPts val="3402"/>
              </a:lnSpc>
              <a:buFont typeface="Arial"/>
              <a:buChar char="⚬"/>
            </a:pPr>
            <a:r>
              <a:rPr lang="en-US" sz="28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KEMBALI KE SOAL YANG MASIH RAGU DAN GUNAKAN ELIMINASI</a:t>
            </a:r>
          </a:p>
        </p:txBody>
      </p:sp>
      <p:sp>
        <p:nvSpPr>
          <p:cNvPr id="38" name="Freeform 38"/>
          <p:cNvSpPr/>
          <p:nvPr/>
        </p:nvSpPr>
        <p:spPr>
          <a:xfrm rot="403277">
            <a:off x="-585992" y="7202962"/>
            <a:ext cx="3848617" cy="3381563"/>
          </a:xfrm>
          <a:custGeom>
            <a:avLst/>
            <a:gdLst/>
            <a:ahLst/>
            <a:cxnLst/>
            <a:rect l="l" t="t" r="r" b="b"/>
            <a:pathLst>
              <a:path w="4331368" h="4114800">
                <a:moveTo>
                  <a:pt x="0" y="0"/>
                </a:moveTo>
                <a:lnTo>
                  <a:pt x="4331368" y="0"/>
                </a:lnTo>
                <a:lnTo>
                  <a:pt x="43313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20140" y="790575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RENCANA TINDAK LANJUT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 pemahaman menuju praktik di kelas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9175" y="3007995"/>
            <a:ext cx="5162550" cy="5368290"/>
            <a:chOff x="0" y="0"/>
            <a:chExt cx="6883400" cy="715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28700" y="3017520"/>
            <a:ext cx="164592" cy="5349240"/>
            <a:chOff x="0" y="0"/>
            <a:chExt cx="219456" cy="71323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53162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PEMETAAN AWAL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1620" y="44938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Petakan kompetensi dan kemampuan peserta didik.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42735" y="3007995"/>
            <a:ext cx="5162550" cy="5368290"/>
            <a:chOff x="0" y="0"/>
            <a:chExt cx="6883400" cy="7157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52260" y="3017520"/>
            <a:ext cx="164592" cy="5349240"/>
            <a:chOff x="0" y="0"/>
            <a:chExt cx="219456" cy="71323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518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LATIHAN TERARAH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5180" y="44938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Buat latihan bertahap dan kontekstual.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266295" y="3007995"/>
            <a:ext cx="5162550" cy="5368290"/>
            <a:chOff x="0" y="0"/>
            <a:chExt cx="6883400" cy="7157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275820" y="3017520"/>
            <a:ext cx="164592" cy="5349240"/>
            <a:chOff x="0" y="0"/>
            <a:chExt cx="219456" cy="71323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277874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ANALISIS HASIL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778740" y="44938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Identifikasi kesalahan dan kompetensi yang belum kuat.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7889855" y="3007995"/>
            <a:ext cx="5162550" cy="5368290"/>
            <a:chOff x="0" y="0"/>
            <a:chExt cx="6883400" cy="7157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883400" cy="7157720"/>
            </a:xfrm>
            <a:custGeom>
              <a:avLst/>
              <a:gdLst/>
              <a:ahLst/>
              <a:cxnLst/>
              <a:rect l="l" t="t" r="r" b="b"/>
              <a:pathLst>
                <a:path w="6883400" h="7157720">
                  <a:moveTo>
                    <a:pt x="0" y="1147318"/>
                  </a:moveTo>
                  <a:cubicBezTo>
                    <a:pt x="0" y="513588"/>
                    <a:pt x="513588" y="0"/>
                    <a:pt x="1147318" y="0"/>
                  </a:cubicBezTo>
                  <a:lnTo>
                    <a:pt x="5736082" y="0"/>
                  </a:lnTo>
                  <a:cubicBezTo>
                    <a:pt x="6369812" y="0"/>
                    <a:pt x="6883400" y="513588"/>
                    <a:pt x="6883400" y="1147318"/>
                  </a:cubicBezTo>
                  <a:lnTo>
                    <a:pt x="6883400" y="6010402"/>
                  </a:lnTo>
                  <a:cubicBezTo>
                    <a:pt x="6883400" y="6644005"/>
                    <a:pt x="6369812" y="7157720"/>
                    <a:pt x="5736082" y="7157720"/>
                  </a:cubicBezTo>
                  <a:lnTo>
                    <a:pt x="1147318" y="7157720"/>
                  </a:lnTo>
                  <a:cubicBezTo>
                    <a:pt x="513588" y="7157720"/>
                    <a:pt x="0" y="6644132"/>
                    <a:pt x="0" y="6010402"/>
                  </a:cubicBezTo>
                  <a:close/>
                </a:path>
              </a:pathLst>
            </a:custGeom>
            <a:solidFill>
              <a:srgbClr val="CAE8FF"/>
            </a:solidFill>
            <a:ln w="19050" cap="sq">
              <a:solidFill>
                <a:srgbClr val="DCE4EC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7899380" y="3017520"/>
            <a:ext cx="164592" cy="5349240"/>
            <a:chOff x="0" y="0"/>
            <a:chExt cx="219456" cy="71323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9456" cy="7132320"/>
            </a:xfrm>
            <a:custGeom>
              <a:avLst/>
              <a:gdLst/>
              <a:ahLst/>
              <a:cxnLst/>
              <a:rect l="l" t="t" r="r" b="b"/>
              <a:pathLst>
                <a:path w="219456" h="7132320">
                  <a:moveTo>
                    <a:pt x="0" y="0"/>
                  </a:moveTo>
                  <a:lnTo>
                    <a:pt x="219456" y="0"/>
                  </a:lnTo>
                  <a:lnTo>
                    <a:pt x="219456" y="7132320"/>
                  </a:lnTo>
                  <a:lnTo>
                    <a:pt x="0" y="7132320"/>
                  </a:lnTo>
                  <a:close/>
                </a:path>
              </a:pathLst>
            </a:custGeom>
            <a:solidFill>
              <a:srgbClr val="12229D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8402300" y="3465195"/>
            <a:ext cx="42062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 spc="228">
                <a:solidFill>
                  <a:srgbClr val="12229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PERBAIKAN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402300" y="4493895"/>
            <a:ext cx="4206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Sesuaikan strategi pembelajaran berdasarkan hasil analisis.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12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55914" y="1257300"/>
            <a:ext cx="17321346" cy="669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1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Kesatuan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Republik Indonesia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konteks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Wawasan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Nusantara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perilaku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sistem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pertahanan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dunia,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melindungi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dampak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negatif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(4)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25PKNNKRKWNP19SA-000000-0526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Penyebaran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paham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radikalisme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media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merubah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semakin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marak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Hal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memengaruhi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generasi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muda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menciptakan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horizontal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Upaya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terbaik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melindungi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dampak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...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mengadakan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dialog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terbuka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radikal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temu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mengurangi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memperkuat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pendidikan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literasi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digital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sekolah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melibatkan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tokoh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edukasi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meningkatkan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pengawasan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aktivitas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media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memberikan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teguran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penyebar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konten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radikal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mengorganisir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kampanye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anti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radikalisme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melalui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platform media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opini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publik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forum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diskusi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antargenerasi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membahas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pandangan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demokratis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 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058721" y="7817101"/>
            <a:ext cx="2559481" cy="2469899"/>
          </a:xfrm>
          <a:custGeom>
            <a:avLst/>
            <a:gdLst/>
            <a:ahLst/>
            <a:cxnLst/>
            <a:rect l="l" t="t" r="r" b="b"/>
            <a:pathLst>
              <a:path w="2559481" h="2469899">
                <a:moveTo>
                  <a:pt x="0" y="0"/>
                </a:moveTo>
                <a:lnTo>
                  <a:pt x="2559481" y="0"/>
                </a:lnTo>
                <a:lnTo>
                  <a:pt x="2559481" y="2469899"/>
                </a:lnTo>
                <a:lnTo>
                  <a:pt x="0" y="2469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143000" y="1181100"/>
            <a:ext cx="14741433" cy="63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7"/>
              </a:lnSpc>
            </a:pPr>
            <a:r>
              <a:rPr lang="en-US" sz="2295" b="1" spc="183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2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Kesatuan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Republik Indonesia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Mewaspadai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ancaman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kedudukan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perilaku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baik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sistem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pertahanan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dunia,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Indonesia.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cara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indonesia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(5)</a:t>
            </a:r>
          </a:p>
          <a:p>
            <a:pPr algn="l">
              <a:lnSpc>
                <a:spcPts val="3167"/>
              </a:lnSpc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25PKNNKRANKP20SA-000000-0551 |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167"/>
              </a:lnSpc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Indonesia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kepulauan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multietnis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menghadapi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disintegrasi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sering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dipicu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oleh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isu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ketidakadilan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diskriminasi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penyebaran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hoaks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167"/>
              </a:lnSpc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dapat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dilakukan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....</a:t>
            </a: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mengajak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lokal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membatasi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pengaruh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luar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masuk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menyebarkan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informasi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membangun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dialog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antarkelompok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mencegah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pembentukan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terdiri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latar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belakang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sama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berpartisipasi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diskusi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media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menyuarakan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pandangan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minoritas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meminimalkan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pernyataan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atau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aktivitas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dapat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menimbulkan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gesekan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antarkelompok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5161046" y="7269489"/>
            <a:ext cx="3126954" cy="3017511"/>
          </a:xfrm>
          <a:custGeom>
            <a:avLst/>
            <a:gdLst/>
            <a:ahLst/>
            <a:cxnLst/>
            <a:rect l="l" t="t" r="r" b="b"/>
            <a:pathLst>
              <a:path w="3126954" h="3017511">
                <a:moveTo>
                  <a:pt x="0" y="0"/>
                </a:moveTo>
                <a:lnTo>
                  <a:pt x="3126954" y="0"/>
                </a:lnTo>
                <a:lnTo>
                  <a:pt x="3126954" y="3017511"/>
                </a:lnTo>
                <a:lnTo>
                  <a:pt x="0" y="3017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4938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447800" y="1257300"/>
            <a:ext cx="14431194" cy="669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3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Kesatuan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Republik Indonesia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konteks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Wawasan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Nusantara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perilaku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sistem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pertahanan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dunia,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pentingnya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salah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gatra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wawasan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nusantara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 (9)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25PKNNKRKWNP19SA-000000-0377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Perilaku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mencerminkan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manusia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sesuai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keempat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ilustrasi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sesuai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arah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kebijakan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partai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pendapat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berpartisipasi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mengikuti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kampanye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seluruh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partai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mengikuti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debat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strategi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pemenangan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kandidat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menerima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hasil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setiap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tahapan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karena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pelaksanaannya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awasi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783604" y="6586613"/>
            <a:ext cx="3834598" cy="3700387"/>
          </a:xfrm>
          <a:custGeom>
            <a:avLst/>
            <a:gdLst/>
            <a:ahLst/>
            <a:cxnLst/>
            <a:rect l="l" t="t" r="r" b="b"/>
            <a:pathLst>
              <a:path w="3834598" h="3700387">
                <a:moveTo>
                  <a:pt x="0" y="0"/>
                </a:moveTo>
                <a:lnTo>
                  <a:pt x="3834598" y="0"/>
                </a:lnTo>
                <a:lnTo>
                  <a:pt x="3834598" y="3700387"/>
                </a:lnTo>
                <a:lnTo>
                  <a:pt x="0" y="3700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44978" y="1257300"/>
            <a:ext cx="15590520" cy="5995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7"/>
              </a:lnSpc>
            </a:pPr>
            <a:r>
              <a:rPr lang="en-US" sz="2295" b="1" spc="183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4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Undang-Undang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Dasar Negara Republik Indonesia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berbangsa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bernegara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penegakan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HAM,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ketentuan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hubungan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pusat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Memberikan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contoh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/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mencerminkan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salah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(2)</a:t>
            </a:r>
          </a:p>
          <a:p>
            <a:pPr algn="l">
              <a:lnSpc>
                <a:spcPts val="3167"/>
              </a:lnSpc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25PKNU46KUUP08SA-000000-0119 |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167"/>
              </a:lnSpc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Pasal 27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ayat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(3) UUD NRI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menyatakan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bahwa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“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Setiap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berhak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ikut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upaya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pembelaan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negara.”</a:t>
            </a:r>
          </a:p>
          <a:p>
            <a:pPr algn="l">
              <a:lnSpc>
                <a:spcPts val="3167"/>
              </a:lnSpc>
            </a:pP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ilustrasi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mencerminkan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yaitu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berhak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....</a:t>
            </a: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mengikuti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kegiatan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mematuhi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peraturan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ditetapkan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oleh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lingkungannya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memperoleh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pendidikan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nilai-nilai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kebangsaan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sehari-hari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menyampaikan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aspirasi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kepada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menaati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aturan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berlaku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terlibat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kegiatan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kemasyarakatan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ikut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ketenteraman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lingkungan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sekitarnya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15338" lvl="1" indent="-207669" algn="l">
              <a:lnSpc>
                <a:spcPts val="3167"/>
              </a:lnSpc>
              <a:buFont typeface="Arial"/>
              <a:buChar char="•"/>
            </a:pP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memperoleh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dan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berpartisipasi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keamanan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kedaulatan</a:t>
            </a:r>
            <a:r>
              <a:rPr lang="en-US" sz="2295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295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bangsa</a:t>
            </a:r>
            <a:endParaRPr lang="en-US" sz="2295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4642878" y="6831923"/>
            <a:ext cx="3580390" cy="3455077"/>
          </a:xfrm>
          <a:custGeom>
            <a:avLst/>
            <a:gdLst/>
            <a:ahLst/>
            <a:cxnLst/>
            <a:rect l="l" t="t" r="r" b="b"/>
            <a:pathLst>
              <a:path w="3580390" h="3455077">
                <a:moveTo>
                  <a:pt x="0" y="0"/>
                </a:moveTo>
                <a:lnTo>
                  <a:pt x="3580390" y="0"/>
                </a:lnTo>
                <a:lnTo>
                  <a:pt x="3580390" y="3455077"/>
                </a:lnTo>
                <a:lnTo>
                  <a:pt x="0" y="345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20484" y="1165669"/>
            <a:ext cx="15639507" cy="7955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5</a:t>
            </a:r>
          </a:p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ELEMEN: BINNEKA TUNGGAL IKA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Mengelola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kebinekaan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modal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pembangunan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integrasi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mengelola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kebinekaan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modal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harmoni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keberagaman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ancaman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kebinekaan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Menentukan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sikap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positif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dijadikan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modal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pembangunan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(3)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25PKNBTIMKSP15SA-000000-0192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Kompleks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- MCMA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terus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mendorong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harmoni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keberagaman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melalui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program. Salah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Festival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Toleransi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melibatkan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siswa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Kegiatan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meliputi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pertukaran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pameran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kearifan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lokal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diskusi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lintas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suku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agama,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bahasa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informasi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pernyataan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mana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saja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menunjukkan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sikap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positif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modal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pembangunan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?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setiap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!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lebih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terlibat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pertukaran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belajar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mengenali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keunikan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lain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menjalin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komunikasi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tetap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kenyamanan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keberagaman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simbol-simbol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agama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berkunjung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daerah-daerah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lain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membagikan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pengalaman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kegiatan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lintas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media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inspirasi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menyampaikan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pendapat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hati-hati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melakukan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diskusi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agar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keputusan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segera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terwujud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 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40881" y="6671031"/>
            <a:ext cx="3747119" cy="3615969"/>
          </a:xfrm>
          <a:custGeom>
            <a:avLst/>
            <a:gdLst/>
            <a:ahLst/>
            <a:cxnLst/>
            <a:rect l="l" t="t" r="r" b="b"/>
            <a:pathLst>
              <a:path w="3747119" h="3615969">
                <a:moveTo>
                  <a:pt x="0" y="0"/>
                </a:moveTo>
                <a:lnTo>
                  <a:pt x="3747119" y="0"/>
                </a:lnTo>
                <a:lnTo>
                  <a:pt x="3747119" y="3615969"/>
                </a:lnTo>
                <a:lnTo>
                  <a:pt x="0" y="36159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53094" y="927092"/>
            <a:ext cx="15933420" cy="8386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6"/>
              </a:lnSpc>
            </a:pPr>
            <a:r>
              <a:rPr lang="en-US" sz="2700" b="1" spc="216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6</a:t>
            </a:r>
          </a:p>
          <a:p>
            <a:pPr algn="l">
              <a:lnSpc>
                <a:spcPts val="3726"/>
              </a:lnSpc>
            </a:pP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Undang-Undang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Dasar Negara Republik Indonesia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</a:t>
            </a:r>
          </a:p>
          <a:p>
            <a:pPr algn="l">
              <a:lnSpc>
                <a:spcPts val="3726"/>
              </a:lnSpc>
            </a:pP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Ketentuan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berbangsa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bernegara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726"/>
              </a:lnSpc>
            </a:pP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penegakan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HAM,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ketentuan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1945,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hubungan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pusat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726"/>
              </a:lnSpc>
            </a:pP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dihadapi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mengimplementasikan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salah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Pasal UUD NRI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(23)</a:t>
            </a:r>
          </a:p>
          <a:p>
            <a:pPr algn="l">
              <a:lnSpc>
                <a:spcPts val="3726"/>
              </a:lnSpc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25PKNU46KUUP08SA-000000-0213 |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726"/>
              </a:lnSpc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Pasal 27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ayat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(2) UUD NRI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menyatakan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bahwa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tiap-tiap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berhak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atas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penghidupan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layak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bagi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kemanusiaan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726"/>
              </a:lnSpc>
            </a:pP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726"/>
              </a:lnSpc>
            </a:pP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dihadapi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mengimplementasikan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pasal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....</a:t>
            </a:r>
          </a:p>
          <a:p>
            <a:pPr marL="488632" lvl="1" indent="-244316" algn="l">
              <a:lnSpc>
                <a:spcPts val="3726"/>
              </a:lnSpc>
              <a:buFont typeface="Arial"/>
              <a:buChar char="•"/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penyusunan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regulasi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bidang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ketenagakerjaan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membutuhkan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waktu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lama</a:t>
            </a:r>
          </a:p>
          <a:p>
            <a:pPr marL="488632" lvl="1" indent="-244316" algn="l">
              <a:lnSpc>
                <a:spcPts val="3726"/>
              </a:lnSpc>
              <a:buFont typeface="Arial"/>
              <a:buChar char="•"/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adanya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keterbatasan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akses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akibat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ketidaksetaraan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infrastruktur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88632" lvl="1" indent="-244316" algn="l">
              <a:lnSpc>
                <a:spcPts val="3726"/>
              </a:lnSpc>
              <a:buFont typeface="Arial"/>
              <a:buChar char="•"/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tingkat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keterampilan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pendidikan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kalangan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pencari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merata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setara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88632" lvl="1" indent="-244316" algn="l">
              <a:lnSpc>
                <a:spcPts val="3726"/>
              </a:lnSpc>
              <a:buFont typeface="Arial"/>
              <a:buChar char="•"/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adanya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standar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kualitas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berbeda-beda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pemberi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88632" lvl="1" indent="-244316" algn="l">
              <a:lnSpc>
                <a:spcPts val="3726"/>
              </a:lnSpc>
              <a:buFont typeface="Arial"/>
              <a:buChar char="•"/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lemahnya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diberikan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oleh negara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kepada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</a:t>
            </a: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7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anak</a:t>
            </a:r>
            <a:endParaRPr lang="en-US" sz="27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88632" lvl="1" indent="-244316" algn="l">
              <a:lnSpc>
                <a:spcPts val="3726"/>
              </a:lnSpc>
            </a:pPr>
            <a:r>
              <a:rPr lang="en-US" sz="27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 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763625" y="7532333"/>
            <a:ext cx="2854577" cy="2754667"/>
          </a:xfrm>
          <a:custGeom>
            <a:avLst/>
            <a:gdLst/>
            <a:ahLst/>
            <a:cxnLst/>
            <a:rect l="l" t="t" r="r" b="b"/>
            <a:pathLst>
              <a:path w="2854577" h="2754667">
                <a:moveTo>
                  <a:pt x="0" y="0"/>
                </a:moveTo>
                <a:lnTo>
                  <a:pt x="2854577" y="0"/>
                </a:lnTo>
                <a:lnTo>
                  <a:pt x="2854577" y="2754667"/>
                </a:lnTo>
                <a:lnTo>
                  <a:pt x="0" y="2754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17814" y="1181100"/>
            <a:ext cx="16889186" cy="7603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7</a:t>
            </a:r>
          </a:p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ELEMEN: PANCASILA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dasar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identitas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manusia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bangsa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(26)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25PKNPNCPINP03SA-000000-0591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Dinamika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multikultural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merupakan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interaksi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kompleks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etnis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agama,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sistem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menghasilkan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tantangan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Salah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permasalahan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dihadapi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multikultural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antaragama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berbangsa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ilustrasi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perekat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hubungan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umat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beragama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mayoritas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minoritas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bernegara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pendorong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dialog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sesama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meningkatkan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kebersamaan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umat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mengurangi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rasa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curiga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dasar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melihat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paham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agama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aliran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kepercayaan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merupakan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sarana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menguji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rasa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solidaritas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umat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beragama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dasar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menghargai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perayaan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hari-hari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besar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5363652" y="7465004"/>
            <a:ext cx="2924348" cy="2821996"/>
          </a:xfrm>
          <a:custGeom>
            <a:avLst/>
            <a:gdLst/>
            <a:ahLst/>
            <a:cxnLst/>
            <a:rect l="l" t="t" r="r" b="b"/>
            <a:pathLst>
              <a:path w="2924348" h="2821996">
                <a:moveTo>
                  <a:pt x="0" y="0"/>
                </a:moveTo>
                <a:lnTo>
                  <a:pt x="2924348" y="0"/>
                </a:lnTo>
                <a:lnTo>
                  <a:pt x="2924348" y="2821996"/>
                </a:lnTo>
                <a:lnTo>
                  <a:pt x="0" y="2821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434133" y="1257300"/>
            <a:ext cx="14447520" cy="7117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8</a:t>
            </a:r>
          </a:p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ELEMEN: PANCASILA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Berpancasila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keseharian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global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dasar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identitas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manusia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keunggulan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nilai-nilai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aktivitas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internasional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(30)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25PKNPCBPGP06SA-000000-0377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Sejak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1957,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mengirim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lebih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30.000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personel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TNI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bagian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misi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dunia. Peran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merupakan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perwujudan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amanat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Pembukaan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mewujudkan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kemerdekaan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abadi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keadilan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Keunggulan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....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mewujudkan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solidaritas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kemanusiaan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melalui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luar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negeri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bebas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aktif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menunjukkan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komitmen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nilai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persatuan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sama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internasional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keadilan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mewujudkan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kancah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global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memperkuat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posisi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persaingan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geopolitik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khususnya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kawasan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asia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mewujudkan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tujuan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berupaya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kepentingan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strategis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global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04007" y="7628143"/>
            <a:ext cx="2755293" cy="2658857"/>
          </a:xfrm>
          <a:custGeom>
            <a:avLst/>
            <a:gdLst/>
            <a:ahLst/>
            <a:cxnLst/>
            <a:rect l="l" t="t" r="r" b="b"/>
            <a:pathLst>
              <a:path w="2755293" h="2658857">
                <a:moveTo>
                  <a:pt x="0" y="0"/>
                </a:moveTo>
                <a:lnTo>
                  <a:pt x="2755293" y="0"/>
                </a:lnTo>
                <a:lnTo>
                  <a:pt x="2755293" y="2658857"/>
                </a:lnTo>
                <a:lnTo>
                  <a:pt x="0" y="2658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219201" y="1028700"/>
            <a:ext cx="16840200" cy="8399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97"/>
              </a:lnSpc>
            </a:pPr>
            <a:r>
              <a:rPr lang="en-US" sz="2100" b="1" spc="168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9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Elemen</a:t>
            </a:r>
            <a:r>
              <a:rPr lang="en-US" sz="2400" b="1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: Negara </a:t>
            </a:r>
            <a:r>
              <a:rPr lang="en-US" sz="2400" b="1" dirty="0" err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Kesatuan</a:t>
            </a:r>
            <a:r>
              <a:rPr lang="en-US" sz="2400" b="1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Republik Indonesia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pelopor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pemula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perilaku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keutuhan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NKRI,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sistem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pertahanan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perdamaian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dunia,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Indonesia.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tujuan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partisipasi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pemula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kehidupan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(29)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25PKNNKRPPPP26SA-000000-0014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Kompleks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- MCMA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serentak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organisasi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mengadakan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sosialisasi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pemula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tingkat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SMA. Reza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seorang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siswa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XII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mengikuti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kegiatan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belajar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pentingnya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mengenali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visi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misi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calon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wakil rakyat,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menghindari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uang,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bijak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Reza juga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mengajak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temannya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ikut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wujud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tanggung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ilustrasi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pernyataan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manakaah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menunjukkan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tujuan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partisipasi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pemula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seperti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Reza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pesta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?.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Klik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setiap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!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lebih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Memberikan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menentukan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pemimpin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membawa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perubahan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positif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Menunjukkan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jati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bertanggung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masa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Membangun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kesadaran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pemula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terlibat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proses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Menolak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segala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uang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kepentingan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kelompok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Menggunakan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sesuai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nurani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mempertimbangkan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pemimpin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956747" y="7718696"/>
            <a:ext cx="2661455" cy="2568304"/>
          </a:xfrm>
          <a:custGeom>
            <a:avLst/>
            <a:gdLst/>
            <a:ahLst/>
            <a:cxnLst/>
            <a:rect l="l" t="t" r="r" b="b"/>
            <a:pathLst>
              <a:path w="2661455" h="2568304">
                <a:moveTo>
                  <a:pt x="0" y="0"/>
                </a:moveTo>
                <a:lnTo>
                  <a:pt x="2661455" y="0"/>
                </a:lnTo>
                <a:lnTo>
                  <a:pt x="2661455" y="2568304"/>
                </a:lnTo>
                <a:lnTo>
                  <a:pt x="0" y="2568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233D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219200" y="993238"/>
            <a:ext cx="16619220" cy="669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spc="19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SOAL NO. 10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Undang-Undang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Dasar Negara Republik Indonesia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Subelemen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Generasi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solutif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pelanggaran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pengingkaran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Kompetensi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Kemampuan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murid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menjelaskan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menerapkan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menganalisis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tentang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penegakan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HAM,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ketentuan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UUD NRI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hubungan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pemerintah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pusat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Indikator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Menentukan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solusi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pelanggaran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/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pengingkaran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negara. (19)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Kode Soal: 25PKNU51GSPP13SA-000000-0371 |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Soal 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Sekelompok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pedagang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kecil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mengalami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masalah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karena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tempat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mereka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nafkah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tiba-tiba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dilarang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digunakan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 Hal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tanpa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kesepakatan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ganti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rugi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sehingga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mereka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merasa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telah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terjadi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pelanggaran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pengingkaran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saling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kepentingan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masing-masing.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Berdasarkan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ilustrasi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solusi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pelanggaran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tersebut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yaitu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....</a:t>
            </a: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mengirim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perwakilan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pedagang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menyampaikan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usulan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agar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memperoleh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tempat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pengganti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berjualan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mengumpulkan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dukungan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elemen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mempertahankan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berjualan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melakukan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mediasi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sehingga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memahami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melandasi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kepentingannya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mengajukan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advokasi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kepada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lembaga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bantuan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hukum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memastikan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pedagang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berada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marL="434340" lvl="1" indent="-217170" algn="l">
              <a:lnSpc>
                <a:spcPts val="3311"/>
              </a:lnSpc>
              <a:buFont typeface="Arial"/>
              <a:buChar char="•"/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mewakilkan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kepada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lembaga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swadaya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membantu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memperjuangkan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hak-hak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pengguna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lahan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4840712" y="7856544"/>
            <a:ext cx="2515994" cy="2427934"/>
          </a:xfrm>
          <a:custGeom>
            <a:avLst/>
            <a:gdLst/>
            <a:ahLst/>
            <a:cxnLst/>
            <a:rect l="l" t="t" r="r" b="b"/>
            <a:pathLst>
              <a:path w="2515994" h="2427934">
                <a:moveTo>
                  <a:pt x="0" y="0"/>
                </a:moveTo>
                <a:lnTo>
                  <a:pt x="2515994" y="0"/>
                </a:lnTo>
                <a:lnTo>
                  <a:pt x="2515994" y="2427934"/>
                </a:lnTo>
                <a:lnTo>
                  <a:pt x="0" y="2427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1049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CAE8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375953" y="1111566"/>
            <a:ext cx="12537081" cy="573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Soal No. 1</a:t>
            </a:r>
          </a:p>
          <a:p>
            <a:pPr algn="l">
              <a:lnSpc>
                <a:spcPts val="3249"/>
              </a:lnSpc>
            </a:pP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memperkuat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pendidikan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Pancasila dan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literasi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digital di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sekolah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melibatkan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tokoh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agama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edukasi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354" b="1" dirty="0"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249"/>
              </a:lnSpc>
            </a:pP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Penyebaran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radikalisme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di media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paling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efektif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ditangkal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melalui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penguatan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literasi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digital,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pendidikan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ideologi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Pancasila,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kolaborasi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tokoh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agama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membentengi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generasi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muda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249"/>
              </a:lnSpc>
            </a:pPr>
            <a:endParaRPr lang="en-US" sz="2354" b="1" dirty="0"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249"/>
              </a:lnSpc>
            </a:pP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Soal No. 2</a:t>
            </a:r>
          </a:p>
          <a:p>
            <a:pPr algn="l">
              <a:lnSpc>
                <a:spcPts val="3249"/>
              </a:lnSpc>
            </a:pP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menyebarkan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informasi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membangun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dialog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antarkelompok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untuk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mencegah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konflik</a:t>
            </a:r>
            <a:endParaRPr lang="en-US" sz="2354" b="1" dirty="0"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249"/>
              </a:lnSpc>
            </a:pP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Ancaman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disintegrasi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akibat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hoaks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diskriminasi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dapat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diatasi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membangun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dialog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menyebarkan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informasi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yang valid dan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mendinginkan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354" b="1" dirty="0" err="1">
                <a:latin typeface="HK Grotesk Medium"/>
                <a:ea typeface="HK Grotesk Medium"/>
                <a:cs typeface="HK Grotesk Medium"/>
                <a:sym typeface="HK Grotesk Medium"/>
              </a:rPr>
              <a:t>suasana</a:t>
            </a:r>
            <a:r>
              <a:rPr lang="en-US" sz="2354" b="1" dirty="0"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249"/>
              </a:lnSpc>
            </a:pPr>
            <a:endParaRPr lang="en-US" sz="2354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 rot="10624175">
            <a:off x="13042010" y="563188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83424" y="7012223"/>
            <a:ext cx="12651381" cy="2088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3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pendapat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masyarakat</a:t>
            </a:r>
            <a:endParaRPr lang="en-US" sz="2400" b="1" dirty="0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Sila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keempat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Pancasila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menekankan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musyawarah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mufakat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menghargai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perbedaan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pandangan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politik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demokratis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tanpa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paksaan</a:t>
            </a:r>
            <a:r>
              <a:rPr lang="en-US" sz="2400" b="1" dirty="0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5CB6F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295400" y="1028700"/>
            <a:ext cx="15263946" cy="837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4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memperoleh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berpartisipasi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keamanan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kedaulatan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bangsa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Pasal 27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ayat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(3) UUD NRI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Tahun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1945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mengatur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mengenai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kewajiban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upaya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pembelaan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negara, di mana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setiap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warga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mendapatkan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perlindungan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wajib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keamanan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kedaulatan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negara.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5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Pernyataan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benar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(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Pilihan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Ganda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Kompleks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- MCMA):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terlibat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pertukaran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belajar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mengenali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keunikan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lain</a:t>
            </a: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menjalin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komunikasi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secara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wajar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dengan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tetap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kenyamanan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keberagaman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simbol-simbol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dari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agama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saat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berkunjung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daerah-daerah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lain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Sikap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positif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sebagai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modal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sosial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pembangunan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nasional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mencakup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keaktifan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dalam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pertukaran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budaya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menjaga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komunikasi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baik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serta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menghormati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simbol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agama.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6</a:t>
            </a: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/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Jawaban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adanya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keterbatasan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akses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terhadap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akibat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ketidaksetaraan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infrastruktur</a:t>
            </a: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: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Implementasi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hak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pekerjaan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penghidupan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yang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layak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sering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kali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terkendala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oleh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disparitas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pembangunan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regional,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infrastruktur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, dan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kesempatan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kerja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</a:t>
            </a:r>
            <a:r>
              <a:rPr lang="en-US" sz="2400" b="1" dirty="0" err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antarwilayah</a:t>
            </a:r>
            <a:r>
              <a:rPr lang="en-US" sz="2400" b="1" dirty="0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F4F6FC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 rot="-9866662">
            <a:off x="13702991" y="618985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CAE8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658979" y="1312821"/>
            <a:ext cx="13990320" cy="558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7</a:t>
            </a:r>
          </a:p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 / Jawaban: sebagai perekat hubungan umat beragama mayoritas dan minoritas serta pemerintah dalam kehidupan bernegara</a:t>
            </a:r>
          </a:p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Pembahasan: Pancasila berperan menjaga kerukunan umat beragama melalui nilai Ketuhanan yang berkebudayaan dan kemanusiaan yang adil di tengah masyarakat multikultural.</a:t>
            </a:r>
          </a:p>
          <a:p>
            <a:pPr algn="l">
              <a:lnSpc>
                <a:spcPts val="3679"/>
              </a:lnSpc>
            </a:pPr>
            <a:endParaRPr lang="en-US" sz="2666" b="1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8</a:t>
            </a:r>
          </a:p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 / Jawaban: mewujudkan solidaritas kemanusiaan melalui politik luar negeri bebas aktif</a:t>
            </a:r>
          </a:p>
          <a:p>
            <a:pPr algn="l">
              <a:lnSpc>
                <a:spcPts val="3679"/>
              </a:lnSpc>
            </a:pPr>
            <a:r>
              <a:rPr lang="en-US" sz="2666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Pembahasan: Pengiriman pasukan perdamaian (Kontingen Garuda) merupakan implementasi nyata politik luar negeri bebas aktif yang dijiwai oleh nilai-nilai kemanusiaanuniversal dalam Pancasila.</a:t>
            </a:r>
          </a:p>
          <a:p>
            <a:pPr algn="l">
              <a:lnSpc>
                <a:spcPts val="3679"/>
              </a:lnSpc>
            </a:pPr>
            <a:endParaRPr lang="en-US" sz="2666" b="1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 rot="-10677643">
            <a:off x="13431493" y="55858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CAE8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414053" y="1087888"/>
            <a:ext cx="14333220" cy="6744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9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 / Jawaban: Pilihan Benar (MCMA):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Memberikan suara untuk menentukan pemimpin yang membawa perubahan positif.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Menunjukkan jati diri sebagai pelajar yang bertanggung jawab terhadap masa depan.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Membangun kesadaran para pemilih pemula untuk terlibat dalam proses pemilihan.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- Menggunakan hak pilih sesuai hati nurani dengan mempertimbangkan kompetensi pemimpin.</a:t>
            </a: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Pembahasan: Partisipasi pemilih pemula bertujuan untuk melatih literasi politik, menolak politik uang, dan menggunakan hak suaranya secara rasional demi masa depan bangsa.</a:t>
            </a:r>
          </a:p>
          <a:p>
            <a:pPr algn="l">
              <a:lnSpc>
                <a:spcPts val="3311"/>
              </a:lnSpc>
            </a:pPr>
            <a:endParaRPr lang="en-US" sz="2400" b="1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 </a:t>
            </a:r>
          </a:p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Soal No. 10</a:t>
            </a:r>
          </a:p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Kunci / Jawaban: melakukan mediasi sehingga pihak memahami hak dan kewajibannya yang melandasi kepentingannya</a:t>
            </a:r>
          </a:p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50A30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Pembahasan: Solusi terbaik dan berkeadilan dalam mengatasi sengketa pemanfaatan ruang atau hak ekonomi adalah melalui jalur mediasi agar tercapai titik temu yang mengakomodasi hak dan kewajiban kedua belah pihak.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50A30"/>
              </a:solidFill>
              <a:latin typeface="HK Grotesk Medium"/>
              <a:ea typeface="HK Grotesk Medium"/>
              <a:cs typeface="HK Grotesk Medium"/>
              <a:sym typeface="HK Grotesk Medium"/>
            </a:endParaRPr>
          </a:p>
        </p:txBody>
      </p:sp>
      <p:sp>
        <p:nvSpPr>
          <p:cNvPr id="12" name="Freeform 12"/>
          <p:cNvSpPr/>
          <p:nvPr/>
        </p:nvSpPr>
        <p:spPr>
          <a:xfrm rot="-9512206">
            <a:off x="13563064" y="575363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Geometric Shape"/>
          <p:cNvSpPr/>
          <p:nvPr/>
        </p:nvSpPr>
        <p:spPr>
          <a:xfrm rot="5400000">
            <a:off x="12898035" y="6645241"/>
            <a:ext cx="5118339" cy="6187003"/>
          </a:xfrm>
          <a:custGeom>
            <a:avLst/>
            <a:gdLst/>
            <a:ahLst/>
            <a:cxnLst/>
            <a:rect l="l" t="t" r="r" b="b"/>
            <a:pathLst>
              <a:path w="5118339" h="6187003">
                <a:moveTo>
                  <a:pt x="0" y="0"/>
                </a:moveTo>
                <a:lnTo>
                  <a:pt x="5118338" y="0"/>
                </a:lnTo>
                <a:lnTo>
                  <a:pt x="5118338" y="6187003"/>
                </a:lnTo>
                <a:lnTo>
                  <a:pt x="0" y="61870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Abstract Geometric"/>
          <p:cNvSpPr/>
          <p:nvPr/>
        </p:nvSpPr>
        <p:spPr>
          <a:xfrm>
            <a:off x="4915153" y="-683990"/>
            <a:ext cx="7315200" cy="1367979"/>
          </a:xfrm>
          <a:custGeom>
            <a:avLst/>
            <a:gdLst/>
            <a:ahLst/>
            <a:cxnLst/>
            <a:rect l="l" t="t" r="r" b="b"/>
            <a:pathLst>
              <a:path w="7315200" h="1367979">
                <a:moveTo>
                  <a:pt x="0" y="0"/>
                </a:moveTo>
                <a:lnTo>
                  <a:pt x="7315200" y="0"/>
                </a:lnTo>
                <a:lnTo>
                  <a:pt x="7315200" y="1367980"/>
                </a:lnTo>
                <a:lnTo>
                  <a:pt x="0" y="1367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Abstract Geometric"/>
          <p:cNvSpPr/>
          <p:nvPr/>
        </p:nvSpPr>
        <p:spPr>
          <a:xfrm>
            <a:off x="5669352" y="9603010"/>
            <a:ext cx="7315200" cy="1367979"/>
          </a:xfrm>
          <a:custGeom>
            <a:avLst/>
            <a:gdLst/>
            <a:ahLst/>
            <a:cxnLst/>
            <a:rect l="l" t="t" r="r" b="b"/>
            <a:pathLst>
              <a:path w="7315200" h="1367979">
                <a:moveTo>
                  <a:pt x="0" y="0"/>
                </a:moveTo>
                <a:lnTo>
                  <a:pt x="7315200" y="0"/>
                </a:lnTo>
                <a:lnTo>
                  <a:pt x="7315200" y="1367980"/>
                </a:lnTo>
                <a:lnTo>
                  <a:pt x="0" y="1367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CAE8F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161288" y="970610"/>
            <a:ext cx="1545336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REFLEKSI GURU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1288" y="2025015"/>
            <a:ext cx="149047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Pertanyaan untuk memperkuat kesiapan pembelajaran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1000" y="2788920"/>
            <a:ext cx="17526000" cy="1935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 b="1" spc="25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1. </a:t>
            </a:r>
            <a:r>
              <a:rPr lang="en-US" sz="2800" b="1" spc="25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APAKAH LATIHAN YANG SAYA BERIKAN SUDAH SESUAI KOMPETENSI YANG DIUKUR?</a:t>
            </a:r>
          </a:p>
          <a:p>
            <a:pPr algn="l">
              <a:lnSpc>
                <a:spcPts val="3779"/>
              </a:lnSpc>
            </a:pPr>
            <a:r>
              <a:rPr lang="en-US" sz="2800" b="1" spc="25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2. APAKAH PESERTA DIDIK TERBIASA MEMBACA DAN MENGANALISIS STIMULUS?</a:t>
            </a:r>
          </a:p>
          <a:p>
            <a:pPr algn="l">
              <a:lnSpc>
                <a:spcPts val="3779"/>
              </a:lnSpc>
            </a:pPr>
            <a:r>
              <a:rPr lang="en-US" sz="2800" b="1" spc="25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3. KOMPETENSI APA YANG MASIH PERLU DIPERKUAT?</a:t>
            </a:r>
          </a:p>
          <a:p>
            <a:pPr algn="l">
              <a:lnSpc>
                <a:spcPts val="3779"/>
              </a:lnSpc>
            </a:pPr>
            <a:r>
              <a:rPr lang="en-US" sz="2800" b="1" spc="252" dirty="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4. STRATEGI PEMBELAJARAN APA YANG AKAN SAYA TERAPKAN SETELAH KEGIATAN INI?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13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Geometric"/>
          <p:cNvSpPr/>
          <p:nvPr/>
        </p:nvSpPr>
        <p:spPr>
          <a:xfrm>
            <a:off x="4915153" y="-683990"/>
            <a:ext cx="7315200" cy="1367979"/>
          </a:xfrm>
          <a:custGeom>
            <a:avLst/>
            <a:gdLst/>
            <a:ahLst/>
            <a:cxnLst/>
            <a:rect l="l" t="t" r="r" b="b"/>
            <a:pathLst>
              <a:path w="7315200" h="1367979">
                <a:moveTo>
                  <a:pt x="0" y="0"/>
                </a:moveTo>
                <a:lnTo>
                  <a:pt x="7315200" y="0"/>
                </a:lnTo>
                <a:lnTo>
                  <a:pt x="7315200" y="1367980"/>
                </a:lnTo>
                <a:lnTo>
                  <a:pt x="0" y="1367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Abstract Geometric"/>
          <p:cNvSpPr/>
          <p:nvPr/>
        </p:nvSpPr>
        <p:spPr>
          <a:xfrm>
            <a:off x="5669352" y="9603010"/>
            <a:ext cx="7315200" cy="1367979"/>
          </a:xfrm>
          <a:custGeom>
            <a:avLst/>
            <a:gdLst/>
            <a:ahLst/>
            <a:cxnLst/>
            <a:rect l="l" t="t" r="r" b="b"/>
            <a:pathLst>
              <a:path w="7315200" h="1367979">
                <a:moveTo>
                  <a:pt x="0" y="0"/>
                </a:moveTo>
                <a:lnTo>
                  <a:pt x="7315200" y="0"/>
                </a:lnTo>
                <a:lnTo>
                  <a:pt x="7315200" y="1367980"/>
                </a:lnTo>
                <a:lnTo>
                  <a:pt x="0" y="1367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69798" y="685800"/>
            <a:ext cx="5554980" cy="142494"/>
            <a:chOff x="0" y="0"/>
            <a:chExt cx="7406640" cy="1899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06640" cy="189992"/>
            </a:xfrm>
            <a:custGeom>
              <a:avLst/>
              <a:gdLst/>
              <a:ahLst/>
              <a:cxnLst/>
              <a:rect l="l" t="t" r="r" b="b"/>
              <a:pathLst>
                <a:path w="7406640" h="189992">
                  <a:moveTo>
                    <a:pt x="0" y="0"/>
                  </a:moveTo>
                  <a:lnTo>
                    <a:pt x="7406640" y="0"/>
                  </a:lnTo>
                  <a:lnTo>
                    <a:pt x="7406640" y="189992"/>
                  </a:lnTo>
                  <a:lnTo>
                    <a:pt x="0" y="189992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063222" y="680466"/>
            <a:ext cx="5554980" cy="147828"/>
            <a:chOff x="0" y="0"/>
            <a:chExt cx="7406640" cy="1971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06640" cy="197104"/>
            </a:xfrm>
            <a:custGeom>
              <a:avLst/>
              <a:gdLst/>
              <a:ahLst/>
              <a:cxnLst/>
              <a:rect l="l" t="t" r="r" b="b"/>
              <a:pathLst>
                <a:path w="7406640" h="197104">
                  <a:moveTo>
                    <a:pt x="0" y="0"/>
                  </a:moveTo>
                  <a:lnTo>
                    <a:pt x="7406640" y="0"/>
                  </a:lnTo>
                  <a:lnTo>
                    <a:pt x="7406640" y="197104"/>
                  </a:lnTo>
                  <a:lnTo>
                    <a:pt x="0" y="197104"/>
                  </a:lnTo>
                  <a:close/>
                </a:path>
              </a:pathLst>
            </a:custGeom>
            <a:solidFill>
              <a:srgbClr val="CAE8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62748" y="685800"/>
            <a:ext cx="5554980" cy="137160"/>
            <a:chOff x="0" y="0"/>
            <a:chExt cx="7406640" cy="1828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06640" cy="182880"/>
            </a:xfrm>
            <a:custGeom>
              <a:avLst/>
              <a:gdLst/>
              <a:ahLst/>
              <a:cxnLst/>
              <a:rect l="l" t="t" r="r" b="b"/>
              <a:pathLst>
                <a:path w="7406640" h="182880">
                  <a:moveTo>
                    <a:pt x="0" y="0"/>
                  </a:moveTo>
                  <a:lnTo>
                    <a:pt x="7406640" y="0"/>
                  </a:lnTo>
                  <a:lnTo>
                    <a:pt x="740664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6184880" y="-617220"/>
            <a:ext cx="2331720" cy="2331720"/>
            <a:chOff x="0" y="0"/>
            <a:chExt cx="3108960" cy="3108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08960" cy="3108960"/>
            </a:xfrm>
            <a:custGeom>
              <a:avLst/>
              <a:gdLst/>
              <a:ahLst/>
              <a:cxnLst/>
              <a:rect l="l" t="t" r="r" b="b"/>
              <a:pathLst>
                <a:path w="3108960" h="3108960">
                  <a:moveTo>
                    <a:pt x="0" y="1554480"/>
                  </a:moveTo>
                  <a:cubicBezTo>
                    <a:pt x="0" y="695960"/>
                    <a:pt x="695960" y="0"/>
                    <a:pt x="1554480" y="0"/>
                  </a:cubicBezTo>
                  <a:cubicBezTo>
                    <a:pt x="2413000" y="0"/>
                    <a:pt x="3108960" y="695960"/>
                    <a:pt x="3108960" y="1554480"/>
                  </a:cubicBezTo>
                  <a:cubicBezTo>
                    <a:pt x="3108960" y="2413000"/>
                    <a:pt x="2413000" y="3108960"/>
                    <a:pt x="1554480" y="3108960"/>
                  </a:cubicBezTo>
                  <a:cubicBezTo>
                    <a:pt x="695960" y="3108960"/>
                    <a:pt x="0" y="2413000"/>
                    <a:pt x="0" y="155448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939260" y="8709660"/>
            <a:ext cx="1645920" cy="1645920"/>
            <a:chOff x="0" y="0"/>
            <a:chExt cx="2194560" cy="21945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4560" cy="2194560"/>
            </a:xfrm>
            <a:custGeom>
              <a:avLst/>
              <a:gdLst/>
              <a:ahLst/>
              <a:cxnLst/>
              <a:rect l="l" t="t" r="r" b="b"/>
              <a:pathLst>
                <a:path w="2194560" h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5CB6F9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-754380" y="8641080"/>
            <a:ext cx="2057400" cy="2057400"/>
            <a:chOff x="0" y="0"/>
            <a:chExt cx="2743200" cy="2743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1371600"/>
                  </a:moveTo>
                  <a:cubicBezTo>
                    <a:pt x="0" y="614045"/>
                    <a:pt x="614045" y="0"/>
                    <a:pt x="1371600" y="0"/>
                  </a:cubicBezTo>
                  <a:cubicBezTo>
                    <a:pt x="2129155" y="0"/>
                    <a:pt x="2743200" y="614045"/>
                    <a:pt x="2743200" y="1371600"/>
                  </a:cubicBezTo>
                  <a:cubicBezTo>
                    <a:pt x="2743200" y="2129155"/>
                    <a:pt x="2129155" y="2743200"/>
                    <a:pt x="1371600" y="2743200"/>
                  </a:cubicBezTo>
                  <a:cubicBezTo>
                    <a:pt x="614045" y="2743200"/>
                    <a:pt x="0" y="2129155"/>
                    <a:pt x="0" y="1371600"/>
                  </a:cubicBezTo>
                  <a:close/>
                </a:path>
              </a:pathLst>
            </a:custGeom>
            <a:solidFill>
              <a:srgbClr val="233D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325880" y="1887855"/>
            <a:ext cx="1559052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51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KESIMPULAN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5880" y="3396615"/>
            <a:ext cx="15316200" cy="347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spc="264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TKA MERUPAKAN SALAH SATU BENTUK ASESMEN KEMAMPUAN AKADEMIK PESERTA DIDIK.</a:t>
            </a:r>
          </a:p>
          <a:p>
            <a:pPr algn="l">
              <a:lnSpc>
                <a:spcPts val="3960"/>
              </a:lnSpc>
            </a:pPr>
            <a:r>
              <a:rPr lang="en-US" sz="3300" b="1" spc="264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PEMAHAMAN KARAKTERISTIK TKA MEMBANTU GURU MENYIAPKAN PEMBELAJARAN DAN LATIHAN YANG TEPAT.</a:t>
            </a:r>
          </a:p>
          <a:p>
            <a:pPr algn="l">
              <a:lnSpc>
                <a:spcPts val="3960"/>
              </a:lnSpc>
            </a:pPr>
            <a:r>
              <a:rPr lang="en-US" sz="3300" b="1" spc="264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KESIAPAN PESERTA DIDIK DIBANGUN MELALUI PEMBELAJARAN BERMAKNA, LATIHAN TERARAH, PENALARAN, DAN REFLEKSI BERKELANJUTAN.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5880" y="7785735"/>
            <a:ext cx="1490472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240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“SIAP MENGHADAPI TKA DIMULAI DARI PEMBELAJARAN YANG BERMAKNA.”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0140" y="9715500"/>
            <a:ext cx="1600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1">
                <a:solidFill>
                  <a:srgbClr val="F4F6FC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Penguatan Kompetensi Guru • TKA   |   14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786699"/>
            <a:ext cx="18288000" cy="2952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00"/>
              </a:lnSpc>
            </a:pPr>
            <a:r>
              <a:rPr lang="en-US" sz="22100" b="1">
                <a:solidFill>
                  <a:srgbClr val="F4F6FC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Terimakasih </a:t>
            </a:r>
          </a:p>
        </p:txBody>
      </p:sp>
      <p:sp>
        <p:nvSpPr>
          <p:cNvPr id="3" name="Freeform 3"/>
          <p:cNvSpPr/>
          <p:nvPr/>
        </p:nvSpPr>
        <p:spPr>
          <a:xfrm rot="4803525">
            <a:off x="13736195" y="344350"/>
            <a:ext cx="4369270" cy="4369270"/>
          </a:xfrm>
          <a:custGeom>
            <a:avLst/>
            <a:gdLst/>
            <a:ahLst/>
            <a:cxnLst/>
            <a:rect l="l" t="t" r="r" b="b"/>
            <a:pathLst>
              <a:path w="4369270" h="4369270">
                <a:moveTo>
                  <a:pt x="0" y="0"/>
                </a:moveTo>
                <a:lnTo>
                  <a:pt x="4369270" y="0"/>
                </a:lnTo>
                <a:lnTo>
                  <a:pt x="4369270" y="4369270"/>
                </a:lnTo>
                <a:lnTo>
                  <a:pt x="0" y="4369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32843">
            <a:off x="686115" y="648722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3570</Words>
  <Application>Microsoft Office PowerPoint</Application>
  <PresentationFormat>Custom</PresentationFormat>
  <Paragraphs>380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Calibri</vt:lpstr>
      <vt:lpstr>HK Grotesk Bold</vt:lpstr>
      <vt:lpstr>HK Grotesk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MGMP PERTEMUAN KE 5 TKA.pptx</dc:title>
  <cp:lastModifiedBy>bm4250296@gmail.com</cp:lastModifiedBy>
  <cp:revision>2</cp:revision>
  <dcterms:created xsi:type="dcterms:W3CDTF">2006-08-16T00:00:00Z</dcterms:created>
  <dcterms:modified xsi:type="dcterms:W3CDTF">2026-09-23T17:02:25Z</dcterms:modified>
  <dc:identifier>DAHWB6tm3iE</dc:identifier>
</cp:coreProperties>
</file>