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9" d="100"/>
          <a:sy n="89" d="100"/>
        </p:scale>
        <p:origin x="-403" y="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D1B31A-3BCA-41A6-B52A-FDD9D1E3FB61}" type="datetimeFigureOut">
              <a:rPr lang="en-US" smtClean="0"/>
              <a:t>9/28/2026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FE3020-877B-45AE-BBC1-AAB0EECFBF01}" type="slidenum">
              <a:rPr lang="en-US" smtClean="0"/>
              <a:t>‹#›</a:t>
            </a:fld>
            <a:endParaRPr lang="en-US"/>
          </a:p>
        </p:txBody>
      </p:sp>
    </p:spTree>
    <p:extLst>
      <p:ext uri="{BB962C8B-B14F-4D97-AF65-F5344CB8AC3E}">
        <p14:creationId xmlns:p14="http://schemas.microsoft.com/office/powerpoint/2010/main" val="291391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Buka dengan pertanyaan: mengapa siswa vokasi perlu belajar KIK? Tekankan bahwa KIK bukan sekadar teori bisnis, tetapi latihan mengubah masalah menjadi ide, karya, dan nilai.</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Ajak peserta MGMP menyebutkan contoh nyata siswa yang sudah bisa membuat karya tetapi belum mampu menjual atau menjelaskan nilai karya.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Gunakan alur ini sebagai kerangka bersama MGMP agar tujuan, kegiatan, dan asesmen KIK tidak berjalan terpisah.</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Tekankan diferensiasi konteks. DKV tidak harus selalu membuat barang fisik; ANS tidak harus membuat produk visual. Keduanya dapat menghasilkan jasa bernilai.</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Minta peserta mencoba satu contoh: 'usaha apa yang bisa muncul dari masalah pelayanan sekolah?'</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Hubungkan growth mindset dengan revisi karya. Fokus pada proses, strategi, usaha, dan bukti perbaikan.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Simulasikan satu masalah sederhana: UMKM lokal memiliki identitas visual tidak konsisten. Minta peserta menyebutkan aktivitas pada tiap tahap.</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Projek dapat disesuaikan dengan waktu sekolah. Yang penting setiap tahap menghasilkan bukti belajar.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Tabel ini bisa langsung diubah menjadi LKPD. Minta siswa mengisi minimal tiga peluang, lalu memilih satu berdasarkan bukti kebutuhan.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Latihan 5 menit: setiap kelompok menulis value proposition untuk produk/jasa yang dipilih.</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Ini dapat menjadi dasar asesmen proses dan growth mindset. Nilai bukan hanya dari tampilan akhir.</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Tekankan bahwa proposal bukan sekadar format administrasi. Proposal harus menunjukkan alasan dan bukti bahwa ide layak diuji.</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Gunakan contoh ini sebagai latihan awal. Untuk proyek lebih lanjut, masukkan biaya tetap, biaya variabel, diskon, dan titik impas secara bertahap.</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Ajak guru mendiskusikan bagaimana siswa dapat mengukur pemasaran: jumlah pertanyaan, kunjungan, pesanan, atau feedback.</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Untuk pembahasan hukum yang rinci, gunakan sumber resmi DJKI dan ketentuan yang berlaku. Di kelas, fokuskan pada kebiasaan etis dan kesadaran hak.</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Sarankan MGMP menyusun rubrik bersama agar kriteria penilaian antarkelas lebih konsisten.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Tekankan transparansi asesmen. Rubrik bukan hanya alat memberi nilai, tetapi alat mengarahkan proses.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HOTS tidak harus selalu sulit. Kuncinya adalah stimulus, proses berpikir, dan alasan yang diminta.</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Gunakan slide ini sebagai bahan kesepakatan MGMP. Pilih satu produk bersama agar tindak lanjut tidak berhenti pada diskusi.</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Tutup dengan diskusi: satu perubahan apa yang akan diterapkan guru pada pembelajaran KIK setelah MGMP ini?</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052560" y="594360"/>
            <a:ext cx="1920240" cy="1920240"/>
          </a:xfrm>
          <a:prstGeom prst="ellipse">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10058400" y="1600200"/>
            <a:ext cx="1097280" cy="1097280"/>
          </a:xfrm>
          <a:prstGeom prst="ellipse">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412480" y="1828800"/>
            <a:ext cx="914400" cy="914400"/>
          </a:xfrm>
          <a:prstGeom prst="ellipse">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640080"/>
            <a:ext cx="7040880" cy="502920"/>
          </a:xfrm>
          <a:prstGeom prst="rect">
            <a:avLst/>
          </a:prstGeom>
          <a:noFill/>
        </p:spPr>
        <p:txBody>
          <a:bodyPr wrap="square" anchor="t">
            <a:spAutoFit/>
          </a:bodyPr>
          <a:lstStyle/>
          <a:p>
            <a:pPr algn="l"/>
            <a:r>
              <a:rPr sz="1400" b="1">
                <a:solidFill>
                  <a:srgbClr val="BE3F3A"/>
                </a:solidFill>
                <a:latin typeface="Aptos"/>
              </a:rPr>
              <a:t>MGMP KREATIF INOVASI &amp; KEWIRAUSAHAAN</a:t>
            </a:r>
          </a:p>
        </p:txBody>
      </p:sp>
      <p:sp>
        <p:nvSpPr>
          <p:cNvPr id="7" name="TextBox 6"/>
          <p:cNvSpPr txBox="1"/>
          <p:nvPr/>
        </p:nvSpPr>
        <p:spPr>
          <a:xfrm>
            <a:off x="731520" y="1325880"/>
            <a:ext cx="7955279" cy="1417320"/>
          </a:xfrm>
          <a:prstGeom prst="rect">
            <a:avLst/>
          </a:prstGeom>
          <a:noFill/>
        </p:spPr>
        <p:txBody>
          <a:bodyPr wrap="square" anchor="t">
            <a:spAutoFit/>
          </a:bodyPr>
          <a:lstStyle/>
          <a:p>
            <a:pPr algn="l"/>
            <a:r>
              <a:rPr sz="3400" b="1">
                <a:solidFill>
                  <a:srgbClr val="2B2B2B"/>
                </a:solidFill>
                <a:latin typeface="Aptos"/>
              </a:rPr>
              <a:t>Dari Ide Kreatif
Menjadi Karya dan Nilai Jual</a:t>
            </a:r>
          </a:p>
        </p:txBody>
      </p:sp>
      <p:sp>
        <p:nvSpPr>
          <p:cNvPr id="8" name="TextBox 7"/>
          <p:cNvSpPr txBox="1"/>
          <p:nvPr/>
        </p:nvSpPr>
        <p:spPr>
          <a:xfrm>
            <a:off x="749808" y="2971800"/>
            <a:ext cx="6583680" cy="731520"/>
          </a:xfrm>
          <a:prstGeom prst="rect">
            <a:avLst/>
          </a:prstGeom>
          <a:noFill/>
        </p:spPr>
        <p:txBody>
          <a:bodyPr wrap="square" anchor="t">
            <a:spAutoFit/>
          </a:bodyPr>
          <a:lstStyle/>
          <a:p>
            <a:pPr algn="l"/>
            <a:r>
              <a:rPr sz="1700" b="0">
                <a:solidFill>
                  <a:srgbClr val="696969"/>
                </a:solidFill>
                <a:latin typeface="Aptos"/>
              </a:rPr>
              <a:t>Strategi pembelajaran KIK yang kontekstual untuk SMK Kelas XI DKV &amp; ANS</a:t>
            </a:r>
          </a:p>
        </p:txBody>
      </p:sp>
      <p:sp>
        <p:nvSpPr>
          <p:cNvPr id="9" name="Rounded Rectangle 8"/>
          <p:cNvSpPr/>
          <p:nvPr/>
        </p:nvSpPr>
        <p:spPr>
          <a:xfrm>
            <a:off x="731520" y="4160520"/>
            <a:ext cx="3246120" cy="12344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31520" y="4160520"/>
            <a:ext cx="82296" cy="12344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32688" y="4325112"/>
            <a:ext cx="2880360" cy="365760"/>
          </a:xfrm>
          <a:prstGeom prst="rect">
            <a:avLst/>
          </a:prstGeom>
          <a:noFill/>
        </p:spPr>
        <p:txBody>
          <a:bodyPr wrap="square" anchor="t">
            <a:spAutoFit/>
          </a:bodyPr>
          <a:lstStyle/>
          <a:p>
            <a:pPr algn="l"/>
            <a:r>
              <a:rPr sz="1600" b="1">
                <a:solidFill>
                  <a:srgbClr val="BE3F3A"/>
                </a:solidFill>
                <a:latin typeface="Aptos"/>
              </a:rPr>
              <a:t>Fokus</a:t>
            </a:r>
          </a:p>
        </p:txBody>
      </p:sp>
      <p:sp>
        <p:nvSpPr>
          <p:cNvPr id="12" name="TextBox 11"/>
          <p:cNvSpPr txBox="1"/>
          <p:nvPr/>
        </p:nvSpPr>
        <p:spPr>
          <a:xfrm>
            <a:off x="932688" y="4782312"/>
            <a:ext cx="2880360" cy="457200"/>
          </a:xfrm>
          <a:prstGeom prst="rect">
            <a:avLst/>
          </a:prstGeom>
          <a:noFill/>
        </p:spPr>
        <p:txBody>
          <a:bodyPr wrap="square" anchor="t">
            <a:spAutoFit/>
          </a:bodyPr>
          <a:lstStyle/>
          <a:p>
            <a:pPr algn="l"/>
            <a:r>
              <a:rPr sz="1300" b="0">
                <a:solidFill>
                  <a:srgbClr val="2B2B2B"/>
                </a:solidFill>
                <a:latin typeface="Aptos"/>
              </a:rPr>
              <a:t>Kreativitas • Inovasi • Kewirausahaan</a:t>
            </a:r>
          </a:p>
        </p:txBody>
      </p:sp>
      <p:sp>
        <p:nvSpPr>
          <p:cNvPr id="13" name="Rounded Rectangle 12"/>
          <p:cNvSpPr/>
          <p:nvPr/>
        </p:nvSpPr>
        <p:spPr>
          <a:xfrm>
            <a:off x="4160520" y="4160520"/>
            <a:ext cx="3246120" cy="12344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160520" y="4160520"/>
            <a:ext cx="82296" cy="12344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361688" y="4325112"/>
            <a:ext cx="2880360" cy="365760"/>
          </a:xfrm>
          <a:prstGeom prst="rect">
            <a:avLst/>
          </a:prstGeom>
          <a:noFill/>
        </p:spPr>
        <p:txBody>
          <a:bodyPr wrap="square" anchor="t">
            <a:spAutoFit/>
          </a:bodyPr>
          <a:lstStyle/>
          <a:p>
            <a:pPr algn="l"/>
            <a:r>
              <a:rPr sz="1600" b="1">
                <a:solidFill>
                  <a:srgbClr val="E6775B"/>
                </a:solidFill>
                <a:latin typeface="Aptos"/>
              </a:rPr>
              <a:t>Pendekatan</a:t>
            </a:r>
          </a:p>
        </p:txBody>
      </p:sp>
      <p:sp>
        <p:nvSpPr>
          <p:cNvPr id="16" name="TextBox 15"/>
          <p:cNvSpPr txBox="1"/>
          <p:nvPr/>
        </p:nvSpPr>
        <p:spPr>
          <a:xfrm>
            <a:off x="4361688" y="4782312"/>
            <a:ext cx="2880360" cy="457200"/>
          </a:xfrm>
          <a:prstGeom prst="rect">
            <a:avLst/>
          </a:prstGeom>
          <a:noFill/>
        </p:spPr>
        <p:txBody>
          <a:bodyPr wrap="square" anchor="t">
            <a:spAutoFit/>
          </a:bodyPr>
          <a:lstStyle/>
          <a:p>
            <a:pPr algn="l"/>
            <a:r>
              <a:rPr sz="1300" b="0" dirty="0" err="1">
                <a:solidFill>
                  <a:srgbClr val="2B2B2B"/>
                </a:solidFill>
                <a:latin typeface="Aptos"/>
              </a:rPr>
              <a:t>Projek</a:t>
            </a:r>
            <a:r>
              <a:rPr sz="1300" b="0" dirty="0">
                <a:solidFill>
                  <a:srgbClr val="2B2B2B"/>
                </a:solidFill>
                <a:latin typeface="Aptos"/>
              </a:rPr>
              <a:t> • Design Thinking • </a:t>
            </a:r>
            <a:r>
              <a:rPr sz="1300" b="0" dirty="0" err="1">
                <a:solidFill>
                  <a:srgbClr val="2B2B2B"/>
                </a:solidFill>
                <a:latin typeface="Aptos"/>
              </a:rPr>
              <a:t>Refleksi</a:t>
            </a:r>
            <a:endParaRPr sz="1300" b="0" dirty="0">
              <a:solidFill>
                <a:srgbClr val="2B2B2B"/>
              </a:solidFill>
              <a:latin typeface="Aptos"/>
            </a:endParaRPr>
          </a:p>
        </p:txBody>
      </p:sp>
      <p:sp>
        <p:nvSpPr>
          <p:cNvPr id="17" name="TextBox 16"/>
          <p:cNvSpPr txBox="1"/>
          <p:nvPr/>
        </p:nvSpPr>
        <p:spPr>
          <a:xfrm>
            <a:off x="749808" y="5989320"/>
            <a:ext cx="7315200" cy="320040"/>
          </a:xfrm>
          <a:prstGeom prst="rect">
            <a:avLst/>
          </a:prstGeom>
          <a:noFill/>
        </p:spPr>
        <p:txBody>
          <a:bodyPr wrap="square" anchor="t">
            <a:spAutoFit/>
          </a:bodyPr>
          <a:lstStyle/>
          <a:p>
            <a:pPr algn="l"/>
            <a:r>
              <a:rPr sz="1100" b="0">
                <a:solidFill>
                  <a:srgbClr val="696969"/>
                </a:solidFill>
                <a:latin typeface="Aptos"/>
              </a:rPr>
              <a:t>Bahan presentasi MGMP | 2026–2027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01</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Mengapa KIK Penting di SMK?</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KIK menghubungkan kompetensi keahlian dengan kemampuan menciptakan nilai.</a:t>
            </a:r>
          </a:p>
        </p:txBody>
      </p:sp>
      <p:sp>
        <p:nvSpPr>
          <p:cNvPr id="6" name="Rounded Rectangle 5"/>
          <p:cNvSpPr/>
          <p:nvPr/>
        </p:nvSpPr>
        <p:spPr>
          <a:xfrm>
            <a:off x="640080" y="1417320"/>
            <a:ext cx="3474720" cy="4297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417320"/>
            <a:ext cx="82296" cy="429768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581912"/>
            <a:ext cx="3108960" cy="365760"/>
          </a:xfrm>
          <a:prstGeom prst="rect">
            <a:avLst/>
          </a:prstGeom>
          <a:noFill/>
        </p:spPr>
        <p:txBody>
          <a:bodyPr wrap="square" anchor="t">
            <a:spAutoFit/>
          </a:bodyPr>
          <a:lstStyle/>
          <a:p>
            <a:pPr algn="l"/>
            <a:r>
              <a:rPr sz="1600" b="1">
                <a:solidFill>
                  <a:srgbClr val="BE3F3A"/>
                </a:solidFill>
                <a:latin typeface="Aptos"/>
              </a:rPr>
              <a:t>MASALAH</a:t>
            </a:r>
          </a:p>
        </p:txBody>
      </p:sp>
      <p:sp>
        <p:nvSpPr>
          <p:cNvPr id="9" name="TextBox 8"/>
          <p:cNvSpPr txBox="1"/>
          <p:nvPr/>
        </p:nvSpPr>
        <p:spPr>
          <a:xfrm>
            <a:off x="841247" y="2039112"/>
            <a:ext cx="3108960" cy="3520440"/>
          </a:xfrm>
          <a:prstGeom prst="rect">
            <a:avLst/>
          </a:prstGeom>
          <a:noFill/>
        </p:spPr>
        <p:txBody>
          <a:bodyPr wrap="square" anchor="t">
            <a:spAutoFit/>
          </a:bodyPr>
          <a:lstStyle/>
          <a:p>
            <a:pPr algn="l"/>
            <a:r>
              <a:rPr sz="1300" b="0">
                <a:solidFill>
                  <a:srgbClr val="2B2B2B"/>
                </a:solidFill>
                <a:latin typeface="Aptos"/>
              </a:rPr>
              <a:t>Siswa sering mampu membuat karya, tetapi belum selalu mampu menjelaskan:
• masalah yang diselesaikan
• siapa pengguna
• nilai/manfaat karya
• biaya dan harga
• cara memasarkannya</a:t>
            </a:r>
          </a:p>
        </p:txBody>
      </p:sp>
      <p:sp>
        <p:nvSpPr>
          <p:cNvPr id="10" name="Rounded Rectangle 9"/>
          <p:cNvSpPr/>
          <p:nvPr/>
        </p:nvSpPr>
        <p:spPr>
          <a:xfrm>
            <a:off x="4370832" y="1417320"/>
            <a:ext cx="3474720" cy="4297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417320"/>
            <a:ext cx="82296" cy="429768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1581912"/>
            <a:ext cx="3108960" cy="365760"/>
          </a:xfrm>
          <a:prstGeom prst="rect">
            <a:avLst/>
          </a:prstGeom>
          <a:noFill/>
        </p:spPr>
        <p:txBody>
          <a:bodyPr wrap="square" anchor="t">
            <a:spAutoFit/>
          </a:bodyPr>
          <a:lstStyle/>
          <a:p>
            <a:pPr algn="l"/>
            <a:r>
              <a:rPr sz="1600" b="1">
                <a:solidFill>
                  <a:srgbClr val="E6775B"/>
                </a:solidFill>
                <a:latin typeface="Aptos"/>
              </a:rPr>
              <a:t>PROSES KIK</a:t>
            </a:r>
          </a:p>
        </p:txBody>
      </p:sp>
      <p:sp>
        <p:nvSpPr>
          <p:cNvPr id="13" name="TextBox 12"/>
          <p:cNvSpPr txBox="1"/>
          <p:nvPr/>
        </p:nvSpPr>
        <p:spPr>
          <a:xfrm>
            <a:off x="4572000" y="2039112"/>
            <a:ext cx="3108960" cy="3520440"/>
          </a:xfrm>
          <a:prstGeom prst="rect">
            <a:avLst/>
          </a:prstGeom>
          <a:noFill/>
        </p:spPr>
        <p:txBody>
          <a:bodyPr wrap="square" anchor="t">
            <a:spAutoFit/>
          </a:bodyPr>
          <a:lstStyle/>
          <a:p>
            <a:pPr algn="l"/>
            <a:r>
              <a:rPr sz="1300" b="0">
                <a:solidFill>
                  <a:srgbClr val="2B2B2B"/>
                </a:solidFill>
                <a:latin typeface="Aptos"/>
              </a:rPr>
              <a:t>KIK melatih alur:
Masalah → Ide → Seleksi → Prototipe → Uji → Perbaikan → Nilai Jual
Guru berperan sebagai fasilitator proses.</a:t>
            </a:r>
          </a:p>
        </p:txBody>
      </p:sp>
      <p:sp>
        <p:nvSpPr>
          <p:cNvPr id="14" name="Rounded Rectangle 13"/>
          <p:cNvSpPr/>
          <p:nvPr/>
        </p:nvSpPr>
        <p:spPr>
          <a:xfrm>
            <a:off x="8101583" y="1417320"/>
            <a:ext cx="3474720" cy="4297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01583" y="1417320"/>
            <a:ext cx="82296" cy="429768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02752" y="1581912"/>
            <a:ext cx="3108960" cy="365760"/>
          </a:xfrm>
          <a:prstGeom prst="rect">
            <a:avLst/>
          </a:prstGeom>
          <a:noFill/>
        </p:spPr>
        <p:txBody>
          <a:bodyPr wrap="square" anchor="t">
            <a:spAutoFit/>
          </a:bodyPr>
          <a:lstStyle/>
          <a:p>
            <a:pPr algn="l"/>
            <a:r>
              <a:rPr sz="1600" b="1">
                <a:solidFill>
                  <a:srgbClr val="5B7E5B"/>
                </a:solidFill>
                <a:latin typeface="Aptos"/>
              </a:rPr>
              <a:t>HASIL</a:t>
            </a:r>
          </a:p>
        </p:txBody>
      </p:sp>
      <p:sp>
        <p:nvSpPr>
          <p:cNvPr id="17" name="TextBox 16"/>
          <p:cNvSpPr txBox="1"/>
          <p:nvPr/>
        </p:nvSpPr>
        <p:spPr>
          <a:xfrm>
            <a:off x="8302752" y="2039112"/>
            <a:ext cx="3108960" cy="3520440"/>
          </a:xfrm>
          <a:prstGeom prst="rect">
            <a:avLst/>
          </a:prstGeom>
          <a:noFill/>
        </p:spPr>
        <p:txBody>
          <a:bodyPr wrap="square" anchor="t">
            <a:spAutoFit/>
          </a:bodyPr>
          <a:lstStyle/>
          <a:p>
            <a:pPr algn="l"/>
            <a:r>
              <a:rPr sz="1300" b="0">
                <a:solidFill>
                  <a:srgbClr val="2B2B2B"/>
                </a:solidFill>
                <a:latin typeface="Aptos"/>
              </a:rPr>
              <a:t>Siswa diharapkan mampu:
• berpikir kreatif
• mencoba dan memperbaiki
• bekerja dalam tim
• menghitung sederhana
• mempresentasikan karya
• bertanggung jawab terhadap proses</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02</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Profil Kompetensi yang Dibangun</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Bukan hanya 'bisa membuat', tetapi 'bisa memecahkan masalah'.</a:t>
            </a:r>
          </a:p>
        </p:txBody>
      </p:sp>
      <p:sp>
        <p:nvSpPr>
          <p:cNvPr id="6" name="Rounded Rectangle 5"/>
          <p:cNvSpPr/>
          <p:nvPr/>
        </p:nvSpPr>
        <p:spPr>
          <a:xfrm>
            <a:off x="731520" y="1508760"/>
            <a:ext cx="1965960" cy="96012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18488"/>
            <a:ext cx="411480" cy="274320"/>
          </a:xfrm>
          <a:prstGeom prst="rect">
            <a:avLst/>
          </a:prstGeom>
          <a:noFill/>
        </p:spPr>
        <p:txBody>
          <a:bodyPr wrap="square" anchor="t">
            <a:spAutoFit/>
          </a:bodyPr>
          <a:lstStyle/>
          <a:p>
            <a:pPr algn="l"/>
            <a:r>
              <a:rPr sz="1100" b="1">
                <a:solidFill>
                  <a:srgbClr val="FFFFFF"/>
                </a:solidFill>
                <a:latin typeface="Aptos"/>
              </a:rPr>
              <a:t>01</a:t>
            </a:r>
          </a:p>
        </p:txBody>
      </p:sp>
      <p:sp>
        <p:nvSpPr>
          <p:cNvPr id="8" name="TextBox 7"/>
          <p:cNvSpPr txBox="1"/>
          <p:nvPr/>
        </p:nvSpPr>
        <p:spPr>
          <a:xfrm>
            <a:off x="1298448" y="1600200"/>
            <a:ext cx="1234440" cy="274320"/>
          </a:xfrm>
          <a:prstGeom prst="rect">
            <a:avLst/>
          </a:prstGeom>
          <a:noFill/>
        </p:spPr>
        <p:txBody>
          <a:bodyPr wrap="square" anchor="t">
            <a:spAutoFit/>
          </a:bodyPr>
          <a:lstStyle/>
          <a:p>
            <a:pPr algn="l"/>
            <a:r>
              <a:rPr sz="1400" b="1">
                <a:solidFill>
                  <a:srgbClr val="FFFFFF"/>
                </a:solidFill>
                <a:latin typeface="Aptos"/>
              </a:rPr>
              <a:t>PEKA</a:t>
            </a:r>
          </a:p>
        </p:txBody>
      </p:sp>
      <p:sp>
        <p:nvSpPr>
          <p:cNvPr id="9" name="TextBox 8"/>
          <p:cNvSpPr txBox="1"/>
          <p:nvPr/>
        </p:nvSpPr>
        <p:spPr>
          <a:xfrm>
            <a:off x="868680" y="1947672"/>
            <a:ext cx="1691640" cy="411480"/>
          </a:xfrm>
          <a:prstGeom prst="rect">
            <a:avLst/>
          </a:prstGeom>
          <a:noFill/>
        </p:spPr>
        <p:txBody>
          <a:bodyPr wrap="square" anchor="t">
            <a:spAutoFit/>
          </a:bodyPr>
          <a:lstStyle/>
          <a:p>
            <a:pPr algn="l"/>
            <a:r>
              <a:rPr sz="1000" b="0">
                <a:solidFill>
                  <a:srgbClr val="FFFFFF"/>
                </a:solidFill>
                <a:latin typeface="Aptos"/>
              </a:rPr>
              <a:t>mengamati masalah/kebutuhan</a:t>
            </a:r>
          </a:p>
        </p:txBody>
      </p:sp>
      <p:sp>
        <p:nvSpPr>
          <p:cNvPr id="10" name="Rounded Rectangle 9"/>
          <p:cNvSpPr/>
          <p:nvPr/>
        </p:nvSpPr>
        <p:spPr>
          <a:xfrm>
            <a:off x="2971800" y="2167128"/>
            <a:ext cx="1965960" cy="960120"/>
          </a:xfrm>
          <a:prstGeom prst="round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108960" y="2276856"/>
            <a:ext cx="411480" cy="274320"/>
          </a:xfrm>
          <a:prstGeom prst="rect">
            <a:avLst/>
          </a:prstGeom>
          <a:noFill/>
        </p:spPr>
        <p:txBody>
          <a:bodyPr wrap="square" anchor="t">
            <a:spAutoFit/>
          </a:bodyPr>
          <a:lstStyle/>
          <a:p>
            <a:pPr algn="l"/>
            <a:r>
              <a:rPr sz="1100" b="1">
                <a:solidFill>
                  <a:srgbClr val="FFFFFF"/>
                </a:solidFill>
                <a:latin typeface="Aptos"/>
              </a:rPr>
              <a:t>02</a:t>
            </a:r>
          </a:p>
        </p:txBody>
      </p:sp>
      <p:sp>
        <p:nvSpPr>
          <p:cNvPr id="12" name="TextBox 11"/>
          <p:cNvSpPr txBox="1"/>
          <p:nvPr/>
        </p:nvSpPr>
        <p:spPr>
          <a:xfrm>
            <a:off x="3538728" y="2258568"/>
            <a:ext cx="1234440" cy="274320"/>
          </a:xfrm>
          <a:prstGeom prst="rect">
            <a:avLst/>
          </a:prstGeom>
          <a:noFill/>
        </p:spPr>
        <p:txBody>
          <a:bodyPr wrap="square" anchor="t">
            <a:spAutoFit/>
          </a:bodyPr>
          <a:lstStyle/>
          <a:p>
            <a:pPr algn="l"/>
            <a:r>
              <a:rPr sz="1400" b="1">
                <a:solidFill>
                  <a:srgbClr val="FFFFFF"/>
                </a:solidFill>
                <a:latin typeface="Aptos"/>
              </a:rPr>
              <a:t>IDEATIF</a:t>
            </a:r>
          </a:p>
        </p:txBody>
      </p:sp>
      <p:sp>
        <p:nvSpPr>
          <p:cNvPr id="13" name="TextBox 12"/>
          <p:cNvSpPr txBox="1"/>
          <p:nvPr/>
        </p:nvSpPr>
        <p:spPr>
          <a:xfrm>
            <a:off x="3108960" y="2606040"/>
            <a:ext cx="1691640" cy="411480"/>
          </a:xfrm>
          <a:prstGeom prst="rect">
            <a:avLst/>
          </a:prstGeom>
          <a:noFill/>
        </p:spPr>
        <p:txBody>
          <a:bodyPr wrap="square" anchor="t">
            <a:spAutoFit/>
          </a:bodyPr>
          <a:lstStyle/>
          <a:p>
            <a:pPr algn="l"/>
            <a:r>
              <a:rPr sz="1000" b="0">
                <a:solidFill>
                  <a:srgbClr val="FFFFFF"/>
                </a:solidFill>
                <a:latin typeface="Aptos"/>
              </a:rPr>
              <a:t>menghasilkan beberapa alternatif</a:t>
            </a:r>
          </a:p>
        </p:txBody>
      </p:sp>
      <p:sp>
        <p:nvSpPr>
          <p:cNvPr id="14" name="Rounded Rectangle 13"/>
          <p:cNvSpPr/>
          <p:nvPr/>
        </p:nvSpPr>
        <p:spPr>
          <a:xfrm>
            <a:off x="5212080" y="2825496"/>
            <a:ext cx="1965960" cy="960120"/>
          </a:xfrm>
          <a:prstGeom prst="round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349240" y="2935224"/>
            <a:ext cx="411480" cy="274320"/>
          </a:xfrm>
          <a:prstGeom prst="rect">
            <a:avLst/>
          </a:prstGeom>
          <a:noFill/>
        </p:spPr>
        <p:txBody>
          <a:bodyPr wrap="square" anchor="t">
            <a:spAutoFit/>
          </a:bodyPr>
          <a:lstStyle/>
          <a:p>
            <a:pPr algn="l"/>
            <a:r>
              <a:rPr sz="1100" b="1">
                <a:solidFill>
                  <a:srgbClr val="FFFFFF"/>
                </a:solidFill>
                <a:latin typeface="Aptos"/>
              </a:rPr>
              <a:t>03</a:t>
            </a:r>
          </a:p>
        </p:txBody>
      </p:sp>
      <p:sp>
        <p:nvSpPr>
          <p:cNvPr id="16" name="TextBox 15"/>
          <p:cNvSpPr txBox="1"/>
          <p:nvPr/>
        </p:nvSpPr>
        <p:spPr>
          <a:xfrm>
            <a:off x="5779008" y="2916936"/>
            <a:ext cx="1234440" cy="274320"/>
          </a:xfrm>
          <a:prstGeom prst="rect">
            <a:avLst/>
          </a:prstGeom>
          <a:noFill/>
        </p:spPr>
        <p:txBody>
          <a:bodyPr wrap="square" anchor="t">
            <a:spAutoFit/>
          </a:bodyPr>
          <a:lstStyle/>
          <a:p>
            <a:pPr algn="l"/>
            <a:r>
              <a:rPr sz="1400" b="1">
                <a:solidFill>
                  <a:srgbClr val="FFFFFF"/>
                </a:solidFill>
                <a:latin typeface="Aptos"/>
              </a:rPr>
              <a:t>INOVATIF</a:t>
            </a:r>
          </a:p>
        </p:txBody>
      </p:sp>
      <p:sp>
        <p:nvSpPr>
          <p:cNvPr id="17" name="TextBox 16"/>
          <p:cNvSpPr txBox="1"/>
          <p:nvPr/>
        </p:nvSpPr>
        <p:spPr>
          <a:xfrm>
            <a:off x="5349240" y="3264408"/>
            <a:ext cx="1691640" cy="411480"/>
          </a:xfrm>
          <a:prstGeom prst="rect">
            <a:avLst/>
          </a:prstGeom>
          <a:noFill/>
        </p:spPr>
        <p:txBody>
          <a:bodyPr wrap="square" anchor="t">
            <a:spAutoFit/>
          </a:bodyPr>
          <a:lstStyle/>
          <a:p>
            <a:pPr algn="l"/>
            <a:r>
              <a:rPr sz="1000" b="0">
                <a:solidFill>
                  <a:srgbClr val="FFFFFF"/>
                </a:solidFill>
                <a:latin typeface="Aptos"/>
              </a:rPr>
              <a:t>memilih dan memperbaiki solusi</a:t>
            </a:r>
          </a:p>
        </p:txBody>
      </p:sp>
      <p:sp>
        <p:nvSpPr>
          <p:cNvPr id="18" name="Rounded Rectangle 17"/>
          <p:cNvSpPr/>
          <p:nvPr/>
        </p:nvSpPr>
        <p:spPr>
          <a:xfrm>
            <a:off x="7452360" y="3483864"/>
            <a:ext cx="1965960" cy="960120"/>
          </a:xfrm>
          <a:prstGeom prst="roundRect">
            <a:avLst/>
          </a:prstGeom>
          <a:solidFill>
            <a:srgbClr val="2B2B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589520" y="3593592"/>
            <a:ext cx="411480" cy="274320"/>
          </a:xfrm>
          <a:prstGeom prst="rect">
            <a:avLst/>
          </a:prstGeom>
          <a:noFill/>
        </p:spPr>
        <p:txBody>
          <a:bodyPr wrap="square" anchor="t">
            <a:spAutoFit/>
          </a:bodyPr>
          <a:lstStyle/>
          <a:p>
            <a:pPr algn="l"/>
            <a:r>
              <a:rPr sz="1100" b="1">
                <a:solidFill>
                  <a:srgbClr val="FFFFFF"/>
                </a:solidFill>
                <a:latin typeface="Aptos"/>
              </a:rPr>
              <a:t>04</a:t>
            </a:r>
          </a:p>
        </p:txBody>
      </p:sp>
      <p:sp>
        <p:nvSpPr>
          <p:cNvPr id="20" name="TextBox 19"/>
          <p:cNvSpPr txBox="1"/>
          <p:nvPr/>
        </p:nvSpPr>
        <p:spPr>
          <a:xfrm>
            <a:off x="8019288" y="3575304"/>
            <a:ext cx="1234440" cy="274320"/>
          </a:xfrm>
          <a:prstGeom prst="rect">
            <a:avLst/>
          </a:prstGeom>
          <a:noFill/>
        </p:spPr>
        <p:txBody>
          <a:bodyPr wrap="square" anchor="t">
            <a:spAutoFit/>
          </a:bodyPr>
          <a:lstStyle/>
          <a:p>
            <a:pPr algn="l"/>
            <a:r>
              <a:rPr sz="1400" b="1">
                <a:solidFill>
                  <a:srgbClr val="FFFFFF"/>
                </a:solidFill>
                <a:latin typeface="Aptos"/>
              </a:rPr>
              <a:t>PRODUKTIF</a:t>
            </a:r>
          </a:p>
        </p:txBody>
      </p:sp>
      <p:sp>
        <p:nvSpPr>
          <p:cNvPr id="21" name="TextBox 20"/>
          <p:cNvSpPr txBox="1"/>
          <p:nvPr/>
        </p:nvSpPr>
        <p:spPr>
          <a:xfrm>
            <a:off x="7589520" y="3922776"/>
            <a:ext cx="1691640" cy="411480"/>
          </a:xfrm>
          <a:prstGeom prst="rect">
            <a:avLst/>
          </a:prstGeom>
          <a:noFill/>
        </p:spPr>
        <p:txBody>
          <a:bodyPr wrap="square" anchor="t">
            <a:spAutoFit/>
          </a:bodyPr>
          <a:lstStyle/>
          <a:p>
            <a:pPr algn="l"/>
            <a:r>
              <a:rPr sz="1000" b="0">
                <a:solidFill>
                  <a:srgbClr val="FFFFFF"/>
                </a:solidFill>
                <a:latin typeface="Aptos"/>
              </a:rPr>
              <a:t>menghasilkan produk/jasa</a:t>
            </a:r>
          </a:p>
        </p:txBody>
      </p:sp>
      <p:sp>
        <p:nvSpPr>
          <p:cNvPr id="22" name="Rounded Rectangle 21"/>
          <p:cNvSpPr/>
          <p:nvPr/>
        </p:nvSpPr>
        <p:spPr>
          <a:xfrm>
            <a:off x="9692640" y="4142231"/>
            <a:ext cx="1965960" cy="96012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829800" y="4251959"/>
            <a:ext cx="411480" cy="274320"/>
          </a:xfrm>
          <a:prstGeom prst="rect">
            <a:avLst/>
          </a:prstGeom>
          <a:noFill/>
        </p:spPr>
        <p:txBody>
          <a:bodyPr wrap="square" anchor="t">
            <a:spAutoFit/>
          </a:bodyPr>
          <a:lstStyle/>
          <a:p>
            <a:pPr algn="l"/>
            <a:r>
              <a:rPr sz="1100" b="1">
                <a:solidFill>
                  <a:srgbClr val="FFFFFF"/>
                </a:solidFill>
                <a:latin typeface="Aptos"/>
              </a:rPr>
              <a:t>05</a:t>
            </a:r>
          </a:p>
        </p:txBody>
      </p:sp>
      <p:sp>
        <p:nvSpPr>
          <p:cNvPr id="24" name="TextBox 23"/>
          <p:cNvSpPr txBox="1"/>
          <p:nvPr/>
        </p:nvSpPr>
        <p:spPr>
          <a:xfrm>
            <a:off x="10259568" y="4233671"/>
            <a:ext cx="1234440" cy="274320"/>
          </a:xfrm>
          <a:prstGeom prst="rect">
            <a:avLst/>
          </a:prstGeom>
          <a:noFill/>
        </p:spPr>
        <p:txBody>
          <a:bodyPr wrap="square" anchor="t">
            <a:spAutoFit/>
          </a:bodyPr>
          <a:lstStyle/>
          <a:p>
            <a:pPr algn="l"/>
            <a:r>
              <a:rPr sz="1400" b="1">
                <a:solidFill>
                  <a:srgbClr val="FFFFFF"/>
                </a:solidFill>
                <a:latin typeface="Aptos"/>
              </a:rPr>
              <a:t>WIRAUSAHA</a:t>
            </a:r>
          </a:p>
        </p:txBody>
      </p:sp>
      <p:sp>
        <p:nvSpPr>
          <p:cNvPr id="25" name="TextBox 24"/>
          <p:cNvSpPr txBox="1"/>
          <p:nvPr/>
        </p:nvSpPr>
        <p:spPr>
          <a:xfrm>
            <a:off x="9829800" y="4581144"/>
            <a:ext cx="1691640" cy="411480"/>
          </a:xfrm>
          <a:prstGeom prst="rect">
            <a:avLst/>
          </a:prstGeom>
          <a:noFill/>
        </p:spPr>
        <p:txBody>
          <a:bodyPr wrap="square" anchor="t">
            <a:spAutoFit/>
          </a:bodyPr>
          <a:lstStyle/>
          <a:p>
            <a:pPr algn="l"/>
            <a:r>
              <a:rPr sz="1000" b="0">
                <a:solidFill>
                  <a:srgbClr val="FFFFFF"/>
                </a:solidFill>
                <a:latin typeface="Aptos"/>
              </a:rPr>
              <a:t>mengomunikasikan dan menghitung nilai</a:t>
            </a:r>
          </a:p>
        </p:txBody>
      </p:sp>
      <p:sp>
        <p:nvSpPr>
          <p:cNvPr id="26" name="TextBox 25"/>
          <p:cNvSpPr txBox="1"/>
          <p:nvPr/>
        </p:nvSpPr>
        <p:spPr>
          <a:xfrm>
            <a:off x="777240" y="5257800"/>
            <a:ext cx="10515600" cy="640080"/>
          </a:xfrm>
          <a:prstGeom prst="rect">
            <a:avLst/>
          </a:prstGeom>
          <a:noFill/>
        </p:spPr>
        <p:txBody>
          <a:bodyPr wrap="square" anchor="t">
            <a:spAutoFit/>
          </a:bodyPr>
          <a:lstStyle/>
          <a:p>
            <a:pPr algn="ctr"/>
            <a:r>
              <a:rPr sz="1700" b="1">
                <a:solidFill>
                  <a:srgbClr val="2B2B2B"/>
                </a:solidFill>
                <a:latin typeface="Aptos"/>
              </a:rPr>
              <a:t>Benang merah pembelajaran: siswa belajar dari kebutuhan nyata → menghasilkan bukti karya → menerima umpan balik → melakukan perbaikan.</a:t>
            </a:r>
          </a:p>
        </p:txBody>
      </p:sp>
      <p:sp>
        <p:nvSpPr>
          <p:cNvPr id="27" name="TextBox 26"/>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03</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KIK untuk DKV dan ANS</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Satu tema kewirausahaan, dua konteks keahlian.</a:t>
            </a:r>
          </a:p>
        </p:txBody>
      </p:sp>
      <p:sp>
        <p:nvSpPr>
          <p:cNvPr id="6" name="Rounded Rectangle 5"/>
          <p:cNvSpPr/>
          <p:nvPr/>
        </p:nvSpPr>
        <p:spPr>
          <a:xfrm>
            <a:off x="640080" y="1325880"/>
            <a:ext cx="534924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448056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4983479" cy="365760"/>
          </a:xfrm>
          <a:prstGeom prst="rect">
            <a:avLst/>
          </a:prstGeom>
          <a:noFill/>
        </p:spPr>
        <p:txBody>
          <a:bodyPr wrap="square" anchor="t">
            <a:spAutoFit/>
          </a:bodyPr>
          <a:lstStyle/>
          <a:p>
            <a:pPr algn="l"/>
            <a:r>
              <a:rPr sz="1600" b="1">
                <a:solidFill>
                  <a:srgbClr val="BE3F3A"/>
                </a:solidFill>
                <a:latin typeface="Aptos"/>
              </a:rPr>
              <a:t>DKV — PRODUK KREATIF</a:t>
            </a:r>
          </a:p>
        </p:txBody>
      </p:sp>
      <p:sp>
        <p:nvSpPr>
          <p:cNvPr id="9" name="TextBox 8"/>
          <p:cNvSpPr txBox="1"/>
          <p:nvPr/>
        </p:nvSpPr>
        <p:spPr>
          <a:xfrm>
            <a:off x="841247" y="1947672"/>
            <a:ext cx="4983479" cy="3703320"/>
          </a:xfrm>
          <a:prstGeom prst="rect">
            <a:avLst/>
          </a:prstGeom>
          <a:noFill/>
        </p:spPr>
        <p:txBody>
          <a:bodyPr wrap="square" anchor="t">
            <a:spAutoFit/>
          </a:bodyPr>
          <a:lstStyle/>
          <a:p>
            <a:pPr algn="l"/>
            <a:r>
              <a:rPr sz="1300" b="0">
                <a:solidFill>
                  <a:srgbClr val="2B2B2B"/>
                </a:solidFill>
                <a:latin typeface="Aptos"/>
              </a:rPr>
              <a:t>Contoh:
• logo dan identitas visual
• poster/promosi digital
• konten media sosial
• desain kemasan &amp; label
• katalog/portofolio
• ilustrasi/animasi sederhana
Pertanyaan kunci: “Apa masalah komunikasi visual yang diselesaikan?”</a:t>
            </a:r>
          </a:p>
        </p:txBody>
      </p:sp>
      <p:sp>
        <p:nvSpPr>
          <p:cNvPr id="10" name="Rounded Rectangle 9"/>
          <p:cNvSpPr/>
          <p:nvPr/>
        </p:nvSpPr>
        <p:spPr>
          <a:xfrm>
            <a:off x="6199632" y="1325880"/>
            <a:ext cx="534924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99632" y="1325880"/>
            <a:ext cx="82296" cy="448056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1490472"/>
            <a:ext cx="4983479" cy="365760"/>
          </a:xfrm>
          <a:prstGeom prst="rect">
            <a:avLst/>
          </a:prstGeom>
          <a:noFill/>
        </p:spPr>
        <p:txBody>
          <a:bodyPr wrap="square" anchor="t">
            <a:spAutoFit/>
          </a:bodyPr>
          <a:lstStyle/>
          <a:p>
            <a:pPr algn="l"/>
            <a:r>
              <a:rPr sz="1600" b="1">
                <a:solidFill>
                  <a:srgbClr val="5B7E5B"/>
                </a:solidFill>
                <a:latin typeface="Aptos"/>
              </a:rPr>
              <a:t>ANS — JASA &amp; LAYANAN</a:t>
            </a:r>
          </a:p>
        </p:txBody>
      </p:sp>
      <p:sp>
        <p:nvSpPr>
          <p:cNvPr id="13" name="TextBox 12"/>
          <p:cNvSpPr txBox="1"/>
          <p:nvPr/>
        </p:nvSpPr>
        <p:spPr>
          <a:xfrm>
            <a:off x="6400800" y="1947672"/>
            <a:ext cx="4983479" cy="3703320"/>
          </a:xfrm>
          <a:prstGeom prst="rect">
            <a:avLst/>
          </a:prstGeom>
          <a:noFill/>
        </p:spPr>
        <p:txBody>
          <a:bodyPr wrap="square" anchor="t">
            <a:spAutoFit/>
          </a:bodyPr>
          <a:lstStyle/>
          <a:p>
            <a:pPr algn="l"/>
            <a:r>
              <a:rPr sz="1300" b="0">
                <a:solidFill>
                  <a:srgbClr val="2B2B2B"/>
                </a:solidFill>
                <a:latin typeface="Aptos"/>
              </a:rPr>
              <a:t>Contoh:
• pengelolaan dokumen digital
• administrasi berbasis teknologi
• arsip dan klasifikasi dokumen
• layanan informasi pelanggan
• pembuatan template administrasi
Pertanyaan kunci: “Bagaimana layanan dibuat lebih cepat, rapi, dan bernilai?”</a:t>
            </a:r>
          </a:p>
        </p:txBody>
      </p:sp>
      <p:sp>
        <p:nvSpPr>
          <p:cNvPr id="14" name="TextBox 13"/>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04</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Kreativitas: Dari Banyak Ide ke Ide Bernilai</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Kreativitas perlu diarahkan agar menghasilkan solusi.</a:t>
            </a:r>
          </a:p>
        </p:txBody>
      </p:sp>
      <p:sp>
        <p:nvSpPr>
          <p:cNvPr id="6" name="Rounded Rectangle 5"/>
          <p:cNvSpPr/>
          <p:nvPr/>
        </p:nvSpPr>
        <p:spPr>
          <a:xfrm>
            <a:off x="685800" y="1371600"/>
            <a:ext cx="338328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371600"/>
            <a:ext cx="82296" cy="438912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1536192"/>
            <a:ext cx="3017520" cy="365760"/>
          </a:xfrm>
          <a:prstGeom prst="rect">
            <a:avLst/>
          </a:prstGeom>
          <a:noFill/>
        </p:spPr>
        <p:txBody>
          <a:bodyPr wrap="square" anchor="t">
            <a:spAutoFit/>
          </a:bodyPr>
          <a:lstStyle/>
          <a:p>
            <a:pPr algn="l"/>
            <a:r>
              <a:rPr sz="1600" b="1">
                <a:solidFill>
                  <a:srgbClr val="BE3F3A"/>
                </a:solidFill>
                <a:latin typeface="Aptos"/>
              </a:rPr>
              <a:t>TAHAP 1 — EKSPLORASI</a:t>
            </a:r>
          </a:p>
        </p:txBody>
      </p:sp>
      <p:sp>
        <p:nvSpPr>
          <p:cNvPr id="9" name="TextBox 8"/>
          <p:cNvSpPr txBox="1"/>
          <p:nvPr/>
        </p:nvSpPr>
        <p:spPr>
          <a:xfrm>
            <a:off x="886968" y="1993392"/>
            <a:ext cx="3017520" cy="3611879"/>
          </a:xfrm>
          <a:prstGeom prst="rect">
            <a:avLst/>
          </a:prstGeom>
          <a:noFill/>
        </p:spPr>
        <p:txBody>
          <a:bodyPr wrap="square" anchor="t">
            <a:spAutoFit/>
          </a:bodyPr>
          <a:lstStyle/>
          <a:p>
            <a:pPr algn="l"/>
            <a:r>
              <a:rPr sz="1300" b="0">
                <a:solidFill>
                  <a:srgbClr val="2B2B2B"/>
                </a:solidFill>
                <a:latin typeface="Aptos"/>
              </a:rPr>
              <a:t>Amati:
• tren
• kebutuhan pengguna
• keluhan pelanggan
• karya yang sudah ada
• sumber daya sekitar
Teknik: mind map, SCAMPER, observasi.</a:t>
            </a:r>
          </a:p>
        </p:txBody>
      </p:sp>
      <p:sp>
        <p:nvSpPr>
          <p:cNvPr id="10" name="Rounded Rectangle 9"/>
          <p:cNvSpPr/>
          <p:nvPr/>
        </p:nvSpPr>
        <p:spPr>
          <a:xfrm>
            <a:off x="4407408" y="1371600"/>
            <a:ext cx="338328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07408" y="1371600"/>
            <a:ext cx="82296" cy="438912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08576" y="1536192"/>
            <a:ext cx="3017520" cy="365760"/>
          </a:xfrm>
          <a:prstGeom prst="rect">
            <a:avLst/>
          </a:prstGeom>
          <a:noFill/>
        </p:spPr>
        <p:txBody>
          <a:bodyPr wrap="square" anchor="t">
            <a:spAutoFit/>
          </a:bodyPr>
          <a:lstStyle/>
          <a:p>
            <a:pPr algn="l"/>
            <a:r>
              <a:rPr sz="1600" b="1">
                <a:solidFill>
                  <a:srgbClr val="E6775B"/>
                </a:solidFill>
                <a:latin typeface="Aptos"/>
              </a:rPr>
              <a:t>TAHAP 2 — SELEKSI</a:t>
            </a:r>
          </a:p>
        </p:txBody>
      </p:sp>
      <p:sp>
        <p:nvSpPr>
          <p:cNvPr id="13" name="TextBox 12"/>
          <p:cNvSpPr txBox="1"/>
          <p:nvPr/>
        </p:nvSpPr>
        <p:spPr>
          <a:xfrm>
            <a:off x="4608576" y="1993392"/>
            <a:ext cx="3017520" cy="3611879"/>
          </a:xfrm>
          <a:prstGeom prst="rect">
            <a:avLst/>
          </a:prstGeom>
          <a:noFill/>
        </p:spPr>
        <p:txBody>
          <a:bodyPr wrap="square" anchor="t">
            <a:spAutoFit/>
          </a:bodyPr>
          <a:lstStyle/>
          <a:p>
            <a:pPr algn="l"/>
            <a:r>
              <a:rPr sz="1300" b="0">
                <a:solidFill>
                  <a:srgbClr val="2B2B2B"/>
                </a:solidFill>
                <a:latin typeface="Aptos"/>
              </a:rPr>
              <a:t>Nilai setiap ide dengan pertanyaan:
• Apakah dibutuhkan?
• Apakah bisa dibuat?
• Apa keunikannya?
• Siapa pengguna?
• Apa manfaatnya?</a:t>
            </a:r>
          </a:p>
        </p:txBody>
      </p:sp>
      <p:sp>
        <p:nvSpPr>
          <p:cNvPr id="14" name="Rounded Rectangle 13"/>
          <p:cNvSpPr/>
          <p:nvPr/>
        </p:nvSpPr>
        <p:spPr>
          <a:xfrm>
            <a:off x="8129016" y="1371600"/>
            <a:ext cx="338328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29016" y="1371600"/>
            <a:ext cx="82296" cy="438912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30184" y="1536192"/>
            <a:ext cx="3017520" cy="365760"/>
          </a:xfrm>
          <a:prstGeom prst="rect">
            <a:avLst/>
          </a:prstGeom>
          <a:noFill/>
        </p:spPr>
        <p:txBody>
          <a:bodyPr wrap="square" anchor="t">
            <a:spAutoFit/>
          </a:bodyPr>
          <a:lstStyle/>
          <a:p>
            <a:pPr algn="l"/>
            <a:r>
              <a:rPr sz="1600" b="1">
                <a:solidFill>
                  <a:srgbClr val="5B7E5B"/>
                </a:solidFill>
                <a:latin typeface="Aptos"/>
              </a:rPr>
              <a:t>TAHAP 3 — UJI</a:t>
            </a:r>
          </a:p>
        </p:txBody>
      </p:sp>
      <p:sp>
        <p:nvSpPr>
          <p:cNvPr id="17" name="TextBox 16"/>
          <p:cNvSpPr txBox="1"/>
          <p:nvPr/>
        </p:nvSpPr>
        <p:spPr>
          <a:xfrm>
            <a:off x="8330184" y="1993392"/>
            <a:ext cx="3017520" cy="3611879"/>
          </a:xfrm>
          <a:prstGeom prst="rect">
            <a:avLst/>
          </a:prstGeom>
          <a:noFill/>
        </p:spPr>
        <p:txBody>
          <a:bodyPr wrap="square" anchor="t">
            <a:spAutoFit/>
          </a:bodyPr>
          <a:lstStyle/>
          <a:p>
            <a:pPr algn="l"/>
            <a:r>
              <a:rPr sz="1300" b="0">
                <a:solidFill>
                  <a:srgbClr val="2B2B2B"/>
                </a:solidFill>
                <a:latin typeface="Aptos"/>
              </a:rPr>
              <a:t>Jangan berhenti pada ide.
Buat versi sederhana → minta tanggapan → catat masalah → revisi → uji kembali.</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05</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Growth Mindset dalam Pembelajaran KIK</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Kesalahan diperlakukan sebagai data untuk perbaikan.</a:t>
            </a:r>
          </a:p>
        </p:txBody>
      </p:sp>
      <p:sp>
        <p:nvSpPr>
          <p:cNvPr id="6" name="Rounded Rectangle 5"/>
          <p:cNvSpPr/>
          <p:nvPr/>
        </p:nvSpPr>
        <p:spPr>
          <a:xfrm>
            <a:off x="685800" y="1417320"/>
            <a:ext cx="5212080" cy="4251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417320"/>
            <a:ext cx="82296" cy="425196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1581912"/>
            <a:ext cx="4846320" cy="365760"/>
          </a:xfrm>
          <a:prstGeom prst="rect">
            <a:avLst/>
          </a:prstGeom>
          <a:noFill/>
        </p:spPr>
        <p:txBody>
          <a:bodyPr wrap="square" anchor="t">
            <a:spAutoFit/>
          </a:bodyPr>
          <a:lstStyle/>
          <a:p>
            <a:pPr algn="l"/>
            <a:r>
              <a:rPr sz="1600" b="1">
                <a:solidFill>
                  <a:srgbClr val="BE3F3A"/>
                </a:solidFill>
                <a:latin typeface="Aptos"/>
              </a:rPr>
              <a:t>POLA PIKIR YANG PERLU DIBIASAKAN</a:t>
            </a:r>
          </a:p>
        </p:txBody>
      </p:sp>
      <p:sp>
        <p:nvSpPr>
          <p:cNvPr id="9" name="TextBox 8"/>
          <p:cNvSpPr txBox="1"/>
          <p:nvPr/>
        </p:nvSpPr>
        <p:spPr>
          <a:xfrm>
            <a:off x="886968" y="2039112"/>
            <a:ext cx="4846320" cy="3474720"/>
          </a:xfrm>
          <a:prstGeom prst="rect">
            <a:avLst/>
          </a:prstGeom>
          <a:noFill/>
        </p:spPr>
        <p:txBody>
          <a:bodyPr wrap="square" anchor="t">
            <a:spAutoFit/>
          </a:bodyPr>
          <a:lstStyle/>
          <a:p>
            <a:pPr algn="l"/>
            <a:r>
              <a:rPr sz="1300" b="0">
                <a:solidFill>
                  <a:srgbClr val="2B2B2B"/>
                </a:solidFill>
                <a:latin typeface="Aptos"/>
              </a:rPr>
              <a:t>❌ “Saya memang tidak kreatif.”
✓ “Saya belum menemukan cara yang cocok.”
❌ “Desain saya sudah paling bagus.”
✓ “Masukan pengguna membantu saya memperbaiki desain.”
❌ “Gagal berarti tidak mampu.”
✓ “Hasil uji menunjukkan bagian yang perlu diperbaiki.”</a:t>
            </a:r>
          </a:p>
        </p:txBody>
      </p:sp>
      <p:sp>
        <p:nvSpPr>
          <p:cNvPr id="10" name="Rounded Rectangle 9"/>
          <p:cNvSpPr/>
          <p:nvPr/>
        </p:nvSpPr>
        <p:spPr>
          <a:xfrm>
            <a:off x="6144768" y="1417320"/>
            <a:ext cx="5349240" cy="4251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44768" y="1417320"/>
            <a:ext cx="82296" cy="425196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45936" y="1581912"/>
            <a:ext cx="4983479" cy="365760"/>
          </a:xfrm>
          <a:prstGeom prst="rect">
            <a:avLst/>
          </a:prstGeom>
          <a:noFill/>
        </p:spPr>
        <p:txBody>
          <a:bodyPr wrap="square" anchor="t">
            <a:spAutoFit/>
          </a:bodyPr>
          <a:lstStyle/>
          <a:p>
            <a:pPr algn="l"/>
            <a:r>
              <a:rPr sz="1600" b="1">
                <a:solidFill>
                  <a:srgbClr val="5B7E5B"/>
                </a:solidFill>
                <a:latin typeface="Aptos"/>
              </a:rPr>
              <a:t>TINDAKAN GURU</a:t>
            </a:r>
          </a:p>
        </p:txBody>
      </p:sp>
      <p:sp>
        <p:nvSpPr>
          <p:cNvPr id="13" name="TextBox 12"/>
          <p:cNvSpPr txBox="1"/>
          <p:nvPr/>
        </p:nvSpPr>
        <p:spPr>
          <a:xfrm>
            <a:off x="6345936" y="2039112"/>
            <a:ext cx="4983479" cy="3474720"/>
          </a:xfrm>
          <a:prstGeom prst="rect">
            <a:avLst/>
          </a:prstGeom>
          <a:noFill/>
        </p:spPr>
        <p:txBody>
          <a:bodyPr wrap="square" anchor="t">
            <a:spAutoFit/>
          </a:bodyPr>
          <a:lstStyle/>
          <a:p>
            <a:pPr algn="l"/>
            <a:r>
              <a:rPr sz="1300" b="0">
                <a:solidFill>
                  <a:srgbClr val="2B2B2B"/>
                </a:solidFill>
                <a:latin typeface="Aptos"/>
              </a:rPr>
              <a:t>Gunakan umpan balik yang spesifik:
1. Apa yang sudah berhasil?
2. Bagian mana yang belum sesuai kebutuhan?
3. Bukti apa yang mendukung?
4. Perubahan apa yang akan dicoba?
5. Bagaimana menguji perubahan tersebut?
Hindari hanya menilai “bagus/tidak bagus”.</a:t>
            </a:r>
          </a:p>
        </p:txBody>
      </p:sp>
      <p:sp>
        <p:nvSpPr>
          <p:cNvPr id="14" name="TextBox 13"/>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06</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Design Thinking sebagai Mesin Inovasi</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Gunakan proses sederhana yang mudah dipraktikkan siswa.</a:t>
            </a:r>
          </a:p>
        </p:txBody>
      </p:sp>
      <p:sp>
        <p:nvSpPr>
          <p:cNvPr id="6" name="Rounded Rectangle 5"/>
          <p:cNvSpPr/>
          <p:nvPr/>
        </p:nvSpPr>
        <p:spPr>
          <a:xfrm>
            <a:off x="411480" y="1508760"/>
            <a:ext cx="2057400" cy="3108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76072" y="1783080"/>
            <a:ext cx="1737360" cy="365760"/>
          </a:xfrm>
          <a:prstGeom prst="rect">
            <a:avLst/>
          </a:prstGeom>
          <a:noFill/>
        </p:spPr>
        <p:txBody>
          <a:bodyPr wrap="square" anchor="t">
            <a:spAutoFit/>
          </a:bodyPr>
          <a:lstStyle/>
          <a:p>
            <a:pPr algn="ctr"/>
            <a:r>
              <a:rPr sz="1500" b="1">
                <a:solidFill>
                  <a:srgbClr val="BE3F3A"/>
                </a:solidFill>
                <a:latin typeface="Aptos"/>
              </a:rPr>
              <a:t>EMPATI</a:t>
            </a:r>
          </a:p>
        </p:txBody>
      </p:sp>
      <p:sp>
        <p:nvSpPr>
          <p:cNvPr id="8" name="TextBox 7"/>
          <p:cNvSpPr txBox="1"/>
          <p:nvPr/>
        </p:nvSpPr>
        <p:spPr>
          <a:xfrm>
            <a:off x="594360" y="2331720"/>
            <a:ext cx="1691640" cy="594360"/>
          </a:xfrm>
          <a:prstGeom prst="rect">
            <a:avLst/>
          </a:prstGeom>
          <a:noFill/>
        </p:spPr>
        <p:txBody>
          <a:bodyPr wrap="square" anchor="t">
            <a:spAutoFit/>
          </a:bodyPr>
          <a:lstStyle/>
          <a:p>
            <a:pPr algn="ctr"/>
            <a:r>
              <a:rPr sz="1500" b="1">
                <a:solidFill>
                  <a:srgbClr val="2B2B2B"/>
                </a:solidFill>
                <a:latin typeface="Aptos"/>
              </a:rPr>
              <a:t>Kenali pengguna</a:t>
            </a:r>
          </a:p>
        </p:txBody>
      </p:sp>
      <p:sp>
        <p:nvSpPr>
          <p:cNvPr id="9" name="TextBox 8"/>
          <p:cNvSpPr txBox="1"/>
          <p:nvPr/>
        </p:nvSpPr>
        <p:spPr>
          <a:xfrm>
            <a:off x="594360" y="3246120"/>
            <a:ext cx="1691640" cy="822960"/>
          </a:xfrm>
          <a:prstGeom prst="rect">
            <a:avLst/>
          </a:prstGeom>
          <a:noFill/>
        </p:spPr>
        <p:txBody>
          <a:bodyPr wrap="square" anchor="t">
            <a:spAutoFit/>
          </a:bodyPr>
          <a:lstStyle/>
          <a:p>
            <a:pPr algn="ctr"/>
            <a:r>
              <a:rPr sz="1200" b="0">
                <a:solidFill>
                  <a:srgbClr val="696969"/>
                </a:solidFill>
                <a:latin typeface="Aptos"/>
              </a:rPr>
              <a:t>wawancara/observasi</a:t>
            </a:r>
          </a:p>
        </p:txBody>
      </p:sp>
      <p:sp>
        <p:nvSpPr>
          <p:cNvPr id="10" name="TextBox 9"/>
          <p:cNvSpPr txBox="1"/>
          <p:nvPr/>
        </p:nvSpPr>
        <p:spPr>
          <a:xfrm>
            <a:off x="2496312" y="2606040"/>
            <a:ext cx="228600" cy="365760"/>
          </a:xfrm>
          <a:prstGeom prst="rect">
            <a:avLst/>
          </a:prstGeom>
          <a:noFill/>
        </p:spPr>
        <p:txBody>
          <a:bodyPr wrap="square" anchor="t">
            <a:spAutoFit/>
          </a:bodyPr>
          <a:lstStyle/>
          <a:p>
            <a:pPr algn="ctr"/>
            <a:r>
              <a:rPr sz="2000" b="1">
                <a:solidFill>
                  <a:srgbClr val="696969"/>
                </a:solidFill>
                <a:latin typeface="Aptos"/>
              </a:rPr>
              <a:t>→</a:t>
            </a:r>
          </a:p>
        </p:txBody>
      </p:sp>
      <p:sp>
        <p:nvSpPr>
          <p:cNvPr id="11" name="Rounded Rectangle 10"/>
          <p:cNvSpPr/>
          <p:nvPr/>
        </p:nvSpPr>
        <p:spPr>
          <a:xfrm>
            <a:off x="2743200" y="1508760"/>
            <a:ext cx="2057400" cy="3108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907792" y="1783080"/>
            <a:ext cx="1737360" cy="365760"/>
          </a:xfrm>
          <a:prstGeom prst="rect">
            <a:avLst/>
          </a:prstGeom>
          <a:noFill/>
        </p:spPr>
        <p:txBody>
          <a:bodyPr wrap="square" anchor="t">
            <a:spAutoFit/>
          </a:bodyPr>
          <a:lstStyle/>
          <a:p>
            <a:pPr algn="ctr"/>
            <a:r>
              <a:rPr sz="1500" b="1">
                <a:solidFill>
                  <a:srgbClr val="E6775B"/>
                </a:solidFill>
                <a:latin typeface="Aptos"/>
              </a:rPr>
              <a:t>DEFINE</a:t>
            </a:r>
          </a:p>
        </p:txBody>
      </p:sp>
      <p:sp>
        <p:nvSpPr>
          <p:cNvPr id="13" name="TextBox 12"/>
          <p:cNvSpPr txBox="1"/>
          <p:nvPr/>
        </p:nvSpPr>
        <p:spPr>
          <a:xfrm>
            <a:off x="2926080" y="2331720"/>
            <a:ext cx="1691640" cy="594360"/>
          </a:xfrm>
          <a:prstGeom prst="rect">
            <a:avLst/>
          </a:prstGeom>
          <a:noFill/>
        </p:spPr>
        <p:txBody>
          <a:bodyPr wrap="square" anchor="t">
            <a:spAutoFit/>
          </a:bodyPr>
          <a:lstStyle/>
          <a:p>
            <a:pPr algn="ctr"/>
            <a:r>
              <a:rPr sz="1500" b="1">
                <a:solidFill>
                  <a:srgbClr val="2B2B2B"/>
                </a:solidFill>
                <a:latin typeface="Aptos"/>
              </a:rPr>
              <a:t>Rumuskan masalah</a:t>
            </a:r>
          </a:p>
        </p:txBody>
      </p:sp>
      <p:sp>
        <p:nvSpPr>
          <p:cNvPr id="14" name="TextBox 13"/>
          <p:cNvSpPr txBox="1"/>
          <p:nvPr/>
        </p:nvSpPr>
        <p:spPr>
          <a:xfrm>
            <a:off x="2926080" y="3246120"/>
            <a:ext cx="1691640" cy="822960"/>
          </a:xfrm>
          <a:prstGeom prst="rect">
            <a:avLst/>
          </a:prstGeom>
          <a:noFill/>
        </p:spPr>
        <p:txBody>
          <a:bodyPr wrap="square" anchor="t">
            <a:spAutoFit/>
          </a:bodyPr>
          <a:lstStyle/>
          <a:p>
            <a:pPr algn="ctr"/>
            <a:r>
              <a:rPr sz="1200" b="0">
                <a:solidFill>
                  <a:srgbClr val="696969"/>
                </a:solidFill>
                <a:latin typeface="Aptos"/>
              </a:rPr>
              <a:t>problem statement</a:t>
            </a:r>
          </a:p>
        </p:txBody>
      </p:sp>
      <p:sp>
        <p:nvSpPr>
          <p:cNvPr id="15" name="TextBox 14"/>
          <p:cNvSpPr txBox="1"/>
          <p:nvPr/>
        </p:nvSpPr>
        <p:spPr>
          <a:xfrm>
            <a:off x="4828031" y="2606040"/>
            <a:ext cx="228600" cy="365760"/>
          </a:xfrm>
          <a:prstGeom prst="rect">
            <a:avLst/>
          </a:prstGeom>
          <a:noFill/>
        </p:spPr>
        <p:txBody>
          <a:bodyPr wrap="square" anchor="t">
            <a:spAutoFit/>
          </a:bodyPr>
          <a:lstStyle/>
          <a:p>
            <a:pPr algn="ctr"/>
            <a:r>
              <a:rPr sz="2000" b="1">
                <a:solidFill>
                  <a:srgbClr val="696969"/>
                </a:solidFill>
                <a:latin typeface="Aptos"/>
              </a:rPr>
              <a:t>→</a:t>
            </a:r>
          </a:p>
        </p:txBody>
      </p:sp>
      <p:sp>
        <p:nvSpPr>
          <p:cNvPr id="16" name="Rounded Rectangle 15"/>
          <p:cNvSpPr/>
          <p:nvPr/>
        </p:nvSpPr>
        <p:spPr>
          <a:xfrm>
            <a:off x="5074920" y="1508760"/>
            <a:ext cx="2057400" cy="3108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239512" y="1783080"/>
            <a:ext cx="1737360" cy="365760"/>
          </a:xfrm>
          <a:prstGeom prst="rect">
            <a:avLst/>
          </a:prstGeom>
          <a:noFill/>
        </p:spPr>
        <p:txBody>
          <a:bodyPr wrap="square" anchor="t">
            <a:spAutoFit/>
          </a:bodyPr>
          <a:lstStyle/>
          <a:p>
            <a:pPr algn="ctr"/>
            <a:r>
              <a:rPr sz="1500" b="1">
                <a:solidFill>
                  <a:srgbClr val="5B7E5B"/>
                </a:solidFill>
                <a:latin typeface="Aptos"/>
              </a:rPr>
              <a:t>IDEATE</a:t>
            </a:r>
          </a:p>
        </p:txBody>
      </p:sp>
      <p:sp>
        <p:nvSpPr>
          <p:cNvPr id="18" name="TextBox 17"/>
          <p:cNvSpPr txBox="1"/>
          <p:nvPr/>
        </p:nvSpPr>
        <p:spPr>
          <a:xfrm>
            <a:off x="5257800" y="2331720"/>
            <a:ext cx="1691640" cy="594360"/>
          </a:xfrm>
          <a:prstGeom prst="rect">
            <a:avLst/>
          </a:prstGeom>
          <a:noFill/>
        </p:spPr>
        <p:txBody>
          <a:bodyPr wrap="square" anchor="t">
            <a:spAutoFit/>
          </a:bodyPr>
          <a:lstStyle/>
          <a:p>
            <a:pPr algn="ctr"/>
            <a:r>
              <a:rPr sz="1500" b="1">
                <a:solidFill>
                  <a:srgbClr val="2B2B2B"/>
                </a:solidFill>
                <a:latin typeface="Aptos"/>
              </a:rPr>
              <a:t>Hasilkan alternatif</a:t>
            </a:r>
          </a:p>
        </p:txBody>
      </p:sp>
      <p:sp>
        <p:nvSpPr>
          <p:cNvPr id="19" name="TextBox 18"/>
          <p:cNvSpPr txBox="1"/>
          <p:nvPr/>
        </p:nvSpPr>
        <p:spPr>
          <a:xfrm>
            <a:off x="5257800" y="3246120"/>
            <a:ext cx="1691640" cy="822960"/>
          </a:xfrm>
          <a:prstGeom prst="rect">
            <a:avLst/>
          </a:prstGeom>
          <a:noFill/>
        </p:spPr>
        <p:txBody>
          <a:bodyPr wrap="square" anchor="t">
            <a:spAutoFit/>
          </a:bodyPr>
          <a:lstStyle/>
          <a:p>
            <a:pPr algn="ctr"/>
            <a:r>
              <a:rPr sz="1200" b="0">
                <a:solidFill>
                  <a:srgbClr val="696969"/>
                </a:solidFill>
                <a:latin typeface="Aptos"/>
              </a:rPr>
              <a:t>brainstorming</a:t>
            </a:r>
          </a:p>
        </p:txBody>
      </p:sp>
      <p:sp>
        <p:nvSpPr>
          <p:cNvPr id="20" name="TextBox 19"/>
          <p:cNvSpPr txBox="1"/>
          <p:nvPr/>
        </p:nvSpPr>
        <p:spPr>
          <a:xfrm>
            <a:off x="7159752" y="2606040"/>
            <a:ext cx="228600" cy="365760"/>
          </a:xfrm>
          <a:prstGeom prst="rect">
            <a:avLst/>
          </a:prstGeom>
          <a:noFill/>
        </p:spPr>
        <p:txBody>
          <a:bodyPr wrap="square" anchor="t">
            <a:spAutoFit/>
          </a:bodyPr>
          <a:lstStyle/>
          <a:p>
            <a:pPr algn="ctr"/>
            <a:r>
              <a:rPr sz="2000" b="1">
                <a:solidFill>
                  <a:srgbClr val="696969"/>
                </a:solidFill>
                <a:latin typeface="Aptos"/>
              </a:rPr>
              <a:t>→</a:t>
            </a:r>
          </a:p>
        </p:txBody>
      </p:sp>
      <p:sp>
        <p:nvSpPr>
          <p:cNvPr id="21" name="Rounded Rectangle 20"/>
          <p:cNvSpPr/>
          <p:nvPr/>
        </p:nvSpPr>
        <p:spPr>
          <a:xfrm>
            <a:off x="7406640" y="1508760"/>
            <a:ext cx="2057400" cy="3108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571231" y="1783080"/>
            <a:ext cx="1737360" cy="365760"/>
          </a:xfrm>
          <a:prstGeom prst="rect">
            <a:avLst/>
          </a:prstGeom>
          <a:noFill/>
        </p:spPr>
        <p:txBody>
          <a:bodyPr wrap="square" anchor="t">
            <a:spAutoFit/>
          </a:bodyPr>
          <a:lstStyle/>
          <a:p>
            <a:pPr algn="ctr"/>
            <a:r>
              <a:rPr sz="1500" b="1">
                <a:solidFill>
                  <a:srgbClr val="2B2B2B"/>
                </a:solidFill>
                <a:latin typeface="Aptos"/>
              </a:rPr>
              <a:t>PROTOTYPE</a:t>
            </a:r>
          </a:p>
        </p:txBody>
      </p:sp>
      <p:sp>
        <p:nvSpPr>
          <p:cNvPr id="23" name="TextBox 22"/>
          <p:cNvSpPr txBox="1"/>
          <p:nvPr/>
        </p:nvSpPr>
        <p:spPr>
          <a:xfrm>
            <a:off x="7589519" y="2331720"/>
            <a:ext cx="1691640" cy="594360"/>
          </a:xfrm>
          <a:prstGeom prst="rect">
            <a:avLst/>
          </a:prstGeom>
          <a:noFill/>
        </p:spPr>
        <p:txBody>
          <a:bodyPr wrap="square" anchor="t">
            <a:spAutoFit/>
          </a:bodyPr>
          <a:lstStyle/>
          <a:p>
            <a:pPr algn="ctr"/>
            <a:r>
              <a:rPr sz="1500" b="1">
                <a:solidFill>
                  <a:srgbClr val="2B2B2B"/>
                </a:solidFill>
                <a:latin typeface="Aptos"/>
              </a:rPr>
              <a:t>Buat versi awal</a:t>
            </a:r>
          </a:p>
        </p:txBody>
      </p:sp>
      <p:sp>
        <p:nvSpPr>
          <p:cNvPr id="24" name="TextBox 23"/>
          <p:cNvSpPr txBox="1"/>
          <p:nvPr/>
        </p:nvSpPr>
        <p:spPr>
          <a:xfrm>
            <a:off x="7589519" y="3246120"/>
            <a:ext cx="1691640" cy="822960"/>
          </a:xfrm>
          <a:prstGeom prst="rect">
            <a:avLst/>
          </a:prstGeom>
          <a:noFill/>
        </p:spPr>
        <p:txBody>
          <a:bodyPr wrap="square" anchor="t">
            <a:spAutoFit/>
          </a:bodyPr>
          <a:lstStyle/>
          <a:p>
            <a:pPr algn="ctr"/>
            <a:r>
              <a:rPr sz="1200" b="0">
                <a:solidFill>
                  <a:srgbClr val="696969"/>
                </a:solidFill>
                <a:latin typeface="Aptos"/>
              </a:rPr>
              <a:t>mockup/model</a:t>
            </a:r>
          </a:p>
        </p:txBody>
      </p:sp>
      <p:sp>
        <p:nvSpPr>
          <p:cNvPr id="25" name="TextBox 24"/>
          <p:cNvSpPr txBox="1"/>
          <p:nvPr/>
        </p:nvSpPr>
        <p:spPr>
          <a:xfrm>
            <a:off x="9491472" y="2606040"/>
            <a:ext cx="228600" cy="365760"/>
          </a:xfrm>
          <a:prstGeom prst="rect">
            <a:avLst/>
          </a:prstGeom>
          <a:noFill/>
        </p:spPr>
        <p:txBody>
          <a:bodyPr wrap="square" anchor="t">
            <a:spAutoFit/>
          </a:bodyPr>
          <a:lstStyle/>
          <a:p>
            <a:pPr algn="ctr"/>
            <a:r>
              <a:rPr sz="2000" b="1">
                <a:solidFill>
                  <a:srgbClr val="696969"/>
                </a:solidFill>
                <a:latin typeface="Aptos"/>
              </a:rPr>
              <a:t>→</a:t>
            </a:r>
          </a:p>
        </p:txBody>
      </p:sp>
      <p:sp>
        <p:nvSpPr>
          <p:cNvPr id="26" name="Rounded Rectangle 25"/>
          <p:cNvSpPr/>
          <p:nvPr/>
        </p:nvSpPr>
        <p:spPr>
          <a:xfrm>
            <a:off x="9738359" y="1508760"/>
            <a:ext cx="2057400" cy="31089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902951" y="1783080"/>
            <a:ext cx="1737360" cy="365760"/>
          </a:xfrm>
          <a:prstGeom prst="rect">
            <a:avLst/>
          </a:prstGeom>
          <a:noFill/>
        </p:spPr>
        <p:txBody>
          <a:bodyPr wrap="square" anchor="t">
            <a:spAutoFit/>
          </a:bodyPr>
          <a:lstStyle/>
          <a:p>
            <a:pPr algn="ctr"/>
            <a:r>
              <a:rPr sz="1500" b="1">
                <a:solidFill>
                  <a:srgbClr val="BE3F3A"/>
                </a:solidFill>
                <a:latin typeface="Aptos"/>
              </a:rPr>
              <a:t>TEST</a:t>
            </a:r>
          </a:p>
        </p:txBody>
      </p:sp>
      <p:sp>
        <p:nvSpPr>
          <p:cNvPr id="28" name="TextBox 27"/>
          <p:cNvSpPr txBox="1"/>
          <p:nvPr/>
        </p:nvSpPr>
        <p:spPr>
          <a:xfrm>
            <a:off x="9921239" y="2331720"/>
            <a:ext cx="1691640" cy="594360"/>
          </a:xfrm>
          <a:prstGeom prst="rect">
            <a:avLst/>
          </a:prstGeom>
          <a:noFill/>
        </p:spPr>
        <p:txBody>
          <a:bodyPr wrap="square" anchor="t">
            <a:spAutoFit/>
          </a:bodyPr>
          <a:lstStyle/>
          <a:p>
            <a:pPr algn="ctr"/>
            <a:r>
              <a:rPr sz="1500" b="1">
                <a:solidFill>
                  <a:srgbClr val="2B2B2B"/>
                </a:solidFill>
                <a:latin typeface="Aptos"/>
              </a:rPr>
              <a:t>Uji &amp; perbaiki</a:t>
            </a:r>
          </a:p>
        </p:txBody>
      </p:sp>
      <p:sp>
        <p:nvSpPr>
          <p:cNvPr id="29" name="TextBox 28"/>
          <p:cNvSpPr txBox="1"/>
          <p:nvPr/>
        </p:nvSpPr>
        <p:spPr>
          <a:xfrm>
            <a:off x="9921239" y="3246120"/>
            <a:ext cx="1691640" cy="822960"/>
          </a:xfrm>
          <a:prstGeom prst="rect">
            <a:avLst/>
          </a:prstGeom>
          <a:noFill/>
        </p:spPr>
        <p:txBody>
          <a:bodyPr wrap="square" anchor="t">
            <a:spAutoFit/>
          </a:bodyPr>
          <a:lstStyle/>
          <a:p>
            <a:pPr algn="ctr"/>
            <a:r>
              <a:rPr sz="1200" b="0">
                <a:solidFill>
                  <a:srgbClr val="696969"/>
                </a:solidFill>
                <a:latin typeface="Aptos"/>
              </a:rPr>
              <a:t>feedback</a:t>
            </a:r>
          </a:p>
        </p:txBody>
      </p:sp>
      <p:sp>
        <p:nvSpPr>
          <p:cNvPr id="30" name="TextBox 29"/>
          <p:cNvSpPr txBox="1"/>
          <p:nvPr/>
        </p:nvSpPr>
        <p:spPr>
          <a:xfrm>
            <a:off x="822960" y="5166360"/>
            <a:ext cx="10515600" cy="502920"/>
          </a:xfrm>
          <a:prstGeom prst="rect">
            <a:avLst/>
          </a:prstGeom>
          <a:noFill/>
        </p:spPr>
        <p:txBody>
          <a:bodyPr wrap="square" anchor="t">
            <a:spAutoFit/>
          </a:bodyPr>
          <a:lstStyle/>
          <a:p>
            <a:pPr algn="ctr"/>
            <a:r>
              <a:rPr sz="1400" b="0">
                <a:solidFill>
                  <a:srgbClr val="696969"/>
                </a:solidFill>
                <a:latin typeface="Aptos"/>
              </a:rPr>
              <a:t>Catatan: proses tidak selalu linear. Hasil uji dapat membawa siswa kembali ke tahap sebelumnya.</a:t>
            </a:r>
          </a:p>
        </p:txBody>
      </p:sp>
      <p:sp>
        <p:nvSpPr>
          <p:cNvPr id="31" name="TextBox 30"/>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07</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Contoh Projek Kelas XI</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Tema: Membantu UMKM Lokal Memperbaiki Identitas dan Layanan Digital</a:t>
            </a:r>
          </a:p>
        </p:txBody>
      </p:sp>
      <p:sp>
        <p:nvSpPr>
          <p:cNvPr id="6" name="Rounded Rectangle 5"/>
          <p:cNvSpPr/>
          <p:nvPr/>
        </p:nvSpPr>
        <p:spPr>
          <a:xfrm>
            <a:off x="685800" y="1325880"/>
            <a:ext cx="3429000" cy="4434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325880"/>
            <a:ext cx="82296" cy="44348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1490472"/>
            <a:ext cx="3063240" cy="365760"/>
          </a:xfrm>
          <a:prstGeom prst="rect">
            <a:avLst/>
          </a:prstGeom>
          <a:noFill/>
        </p:spPr>
        <p:txBody>
          <a:bodyPr wrap="square" anchor="t">
            <a:spAutoFit/>
          </a:bodyPr>
          <a:lstStyle/>
          <a:p>
            <a:pPr algn="l"/>
            <a:r>
              <a:rPr sz="1600" b="1">
                <a:solidFill>
                  <a:srgbClr val="BE3F3A"/>
                </a:solidFill>
                <a:latin typeface="Aptos"/>
              </a:rPr>
              <a:t>TUGAS</a:t>
            </a:r>
          </a:p>
        </p:txBody>
      </p:sp>
      <p:sp>
        <p:nvSpPr>
          <p:cNvPr id="9" name="TextBox 8"/>
          <p:cNvSpPr txBox="1"/>
          <p:nvPr/>
        </p:nvSpPr>
        <p:spPr>
          <a:xfrm>
            <a:off x="886968" y="1947672"/>
            <a:ext cx="3063240" cy="3657599"/>
          </a:xfrm>
          <a:prstGeom prst="rect">
            <a:avLst/>
          </a:prstGeom>
          <a:noFill/>
        </p:spPr>
        <p:txBody>
          <a:bodyPr wrap="square" anchor="t">
            <a:spAutoFit/>
          </a:bodyPr>
          <a:lstStyle/>
          <a:p>
            <a:pPr algn="l"/>
            <a:r>
              <a:rPr sz="1300" b="0">
                <a:solidFill>
                  <a:srgbClr val="2B2B2B"/>
                </a:solidFill>
                <a:latin typeface="Aptos"/>
              </a:rPr>
              <a:t>Kelompok memilih satu UMKM/jasa lokal.
Output DKV:
• logo/identitas
• poster/konten
• label/kemasan
Output ANS:
• template administrasi
• alur layanan
• arsip digital sederhana</a:t>
            </a:r>
          </a:p>
        </p:txBody>
      </p:sp>
      <p:sp>
        <p:nvSpPr>
          <p:cNvPr id="10" name="Rounded Rectangle 9"/>
          <p:cNvSpPr/>
          <p:nvPr/>
        </p:nvSpPr>
        <p:spPr>
          <a:xfrm>
            <a:off x="4379976" y="1325880"/>
            <a:ext cx="3429000" cy="4434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9976" y="1325880"/>
            <a:ext cx="82296" cy="44348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81144" y="1490472"/>
            <a:ext cx="3063240" cy="365760"/>
          </a:xfrm>
          <a:prstGeom prst="rect">
            <a:avLst/>
          </a:prstGeom>
          <a:noFill/>
        </p:spPr>
        <p:txBody>
          <a:bodyPr wrap="square" anchor="t">
            <a:spAutoFit/>
          </a:bodyPr>
          <a:lstStyle/>
          <a:p>
            <a:pPr algn="l"/>
            <a:r>
              <a:rPr sz="1600" b="1">
                <a:solidFill>
                  <a:srgbClr val="E6775B"/>
                </a:solidFill>
                <a:latin typeface="Aptos"/>
              </a:rPr>
              <a:t>PROSES</a:t>
            </a:r>
          </a:p>
        </p:txBody>
      </p:sp>
      <p:sp>
        <p:nvSpPr>
          <p:cNvPr id="13" name="TextBox 12"/>
          <p:cNvSpPr txBox="1"/>
          <p:nvPr/>
        </p:nvSpPr>
        <p:spPr>
          <a:xfrm>
            <a:off x="4581144" y="1947672"/>
            <a:ext cx="3063240" cy="3657599"/>
          </a:xfrm>
          <a:prstGeom prst="rect">
            <a:avLst/>
          </a:prstGeom>
          <a:noFill/>
        </p:spPr>
        <p:txBody>
          <a:bodyPr wrap="square" anchor="t">
            <a:spAutoFit/>
          </a:bodyPr>
          <a:lstStyle/>
          <a:p>
            <a:pPr algn="l"/>
            <a:r>
              <a:rPr sz="1300" b="0">
                <a:solidFill>
                  <a:srgbClr val="2B2B2B"/>
                </a:solidFill>
                <a:latin typeface="Aptos"/>
              </a:rPr>
              <a:t>Pertemuan 1: observasi &amp; wawancara
Pertemuan 2: rumusan masalah &amp; ide
Pertemuan 3: prototipe
Pertemuan 4: uji &amp; revisi
Pertemuan 5: proposal sederhana
Pertemuan 6: presentasi &amp; refleksi</a:t>
            </a:r>
          </a:p>
        </p:txBody>
      </p:sp>
      <p:sp>
        <p:nvSpPr>
          <p:cNvPr id="14" name="Rounded Rectangle 13"/>
          <p:cNvSpPr/>
          <p:nvPr/>
        </p:nvSpPr>
        <p:spPr>
          <a:xfrm>
            <a:off x="8074152" y="1325880"/>
            <a:ext cx="3429000" cy="4434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074152" y="1325880"/>
            <a:ext cx="82296" cy="443484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75320" y="1490472"/>
            <a:ext cx="3063240" cy="365760"/>
          </a:xfrm>
          <a:prstGeom prst="rect">
            <a:avLst/>
          </a:prstGeom>
          <a:noFill/>
        </p:spPr>
        <p:txBody>
          <a:bodyPr wrap="square" anchor="t">
            <a:spAutoFit/>
          </a:bodyPr>
          <a:lstStyle/>
          <a:p>
            <a:pPr algn="l"/>
            <a:r>
              <a:rPr sz="1600" b="1">
                <a:solidFill>
                  <a:srgbClr val="5B7E5B"/>
                </a:solidFill>
                <a:latin typeface="Aptos"/>
              </a:rPr>
              <a:t>BUKTI BELAJAR</a:t>
            </a:r>
          </a:p>
        </p:txBody>
      </p:sp>
      <p:sp>
        <p:nvSpPr>
          <p:cNvPr id="17" name="TextBox 16"/>
          <p:cNvSpPr txBox="1"/>
          <p:nvPr/>
        </p:nvSpPr>
        <p:spPr>
          <a:xfrm>
            <a:off x="8275320" y="1947672"/>
            <a:ext cx="3063240" cy="3657599"/>
          </a:xfrm>
          <a:prstGeom prst="rect">
            <a:avLst/>
          </a:prstGeom>
          <a:noFill/>
        </p:spPr>
        <p:txBody>
          <a:bodyPr wrap="square" anchor="t">
            <a:spAutoFit/>
          </a:bodyPr>
          <a:lstStyle/>
          <a:p>
            <a:pPr algn="l"/>
            <a:r>
              <a:rPr sz="1300" b="0">
                <a:solidFill>
                  <a:srgbClr val="2B2B2B"/>
                </a:solidFill>
                <a:latin typeface="Aptos"/>
              </a:rPr>
              <a:t>• catatan kebutuhan pengguna
• sketsa/moodboard
• prototipe
• hasil feedback
• revisi
• perhitungan biaya
• presentasi
• refleksi individu</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232" y="324612"/>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08</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Contoh LKPD: Menemukan Peluang Usaha</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Sederhanakan tugas agar siswa fokus pada hubungan masalah–solusi–nilai.</a:t>
            </a:r>
          </a:p>
        </p:txBody>
      </p:sp>
      <p:sp>
        <p:nvSpPr>
          <p:cNvPr id="6" name="Rounded Rectangle 5"/>
          <p:cNvSpPr/>
          <p:nvPr/>
        </p:nvSpPr>
        <p:spPr>
          <a:xfrm>
            <a:off x="640080" y="1463040"/>
            <a:ext cx="2057400" cy="68580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19" y="1627632"/>
            <a:ext cx="1874519" cy="274320"/>
          </a:xfrm>
          <a:prstGeom prst="rect">
            <a:avLst/>
          </a:prstGeom>
          <a:noFill/>
        </p:spPr>
        <p:txBody>
          <a:bodyPr wrap="square" anchor="t">
            <a:spAutoFit/>
          </a:bodyPr>
          <a:lstStyle/>
          <a:p>
            <a:pPr algn="ctr"/>
            <a:r>
              <a:rPr sz="1200" b="1">
                <a:solidFill>
                  <a:srgbClr val="FFFFFF"/>
                </a:solidFill>
                <a:latin typeface="Aptos"/>
              </a:rPr>
              <a:t>Temuan</a:t>
            </a:r>
          </a:p>
        </p:txBody>
      </p:sp>
      <p:sp>
        <p:nvSpPr>
          <p:cNvPr id="8" name="Rounded Rectangle 7"/>
          <p:cNvSpPr/>
          <p:nvPr/>
        </p:nvSpPr>
        <p:spPr>
          <a:xfrm>
            <a:off x="2770632" y="1463040"/>
            <a:ext cx="2057400" cy="68580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862072" y="1627632"/>
            <a:ext cx="1874519" cy="274320"/>
          </a:xfrm>
          <a:prstGeom prst="rect">
            <a:avLst/>
          </a:prstGeom>
          <a:noFill/>
        </p:spPr>
        <p:txBody>
          <a:bodyPr wrap="square" anchor="t">
            <a:spAutoFit/>
          </a:bodyPr>
          <a:lstStyle/>
          <a:p>
            <a:pPr algn="ctr"/>
            <a:r>
              <a:rPr sz="1200" b="1">
                <a:solidFill>
                  <a:srgbClr val="FFFFFF"/>
                </a:solidFill>
                <a:latin typeface="Aptos"/>
              </a:rPr>
              <a:t>Kebutuhan</a:t>
            </a:r>
          </a:p>
        </p:txBody>
      </p:sp>
      <p:sp>
        <p:nvSpPr>
          <p:cNvPr id="10" name="Rounded Rectangle 9"/>
          <p:cNvSpPr/>
          <p:nvPr/>
        </p:nvSpPr>
        <p:spPr>
          <a:xfrm>
            <a:off x="4901184" y="1463040"/>
            <a:ext cx="2377440" cy="68580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992624" y="1627632"/>
            <a:ext cx="2194560" cy="274320"/>
          </a:xfrm>
          <a:prstGeom prst="rect">
            <a:avLst/>
          </a:prstGeom>
          <a:noFill/>
        </p:spPr>
        <p:txBody>
          <a:bodyPr wrap="square" anchor="t">
            <a:spAutoFit/>
          </a:bodyPr>
          <a:lstStyle/>
          <a:p>
            <a:pPr algn="ctr"/>
            <a:r>
              <a:rPr sz="1200" b="1">
                <a:solidFill>
                  <a:srgbClr val="FFFFFF"/>
                </a:solidFill>
                <a:latin typeface="Aptos"/>
              </a:rPr>
              <a:t>Ide solusi</a:t>
            </a:r>
          </a:p>
        </p:txBody>
      </p:sp>
      <p:sp>
        <p:nvSpPr>
          <p:cNvPr id="12" name="Rounded Rectangle 11"/>
          <p:cNvSpPr/>
          <p:nvPr/>
        </p:nvSpPr>
        <p:spPr>
          <a:xfrm>
            <a:off x="7351776" y="1463040"/>
            <a:ext cx="2148840" cy="68580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443216" y="1627632"/>
            <a:ext cx="1965960" cy="274320"/>
          </a:xfrm>
          <a:prstGeom prst="rect">
            <a:avLst/>
          </a:prstGeom>
          <a:noFill/>
        </p:spPr>
        <p:txBody>
          <a:bodyPr wrap="square" anchor="t">
            <a:spAutoFit/>
          </a:bodyPr>
          <a:lstStyle/>
          <a:p>
            <a:pPr algn="ctr"/>
            <a:r>
              <a:rPr sz="1200" b="1">
                <a:solidFill>
                  <a:srgbClr val="FFFFFF"/>
                </a:solidFill>
                <a:latin typeface="Aptos"/>
              </a:rPr>
              <a:t>Target pengguna</a:t>
            </a:r>
          </a:p>
        </p:txBody>
      </p:sp>
      <p:sp>
        <p:nvSpPr>
          <p:cNvPr id="14" name="Rounded Rectangle 13"/>
          <p:cNvSpPr/>
          <p:nvPr/>
        </p:nvSpPr>
        <p:spPr>
          <a:xfrm>
            <a:off x="9573768" y="1463040"/>
            <a:ext cx="2331720" cy="685800"/>
          </a:xfrm>
          <a:prstGeom prst="round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665208" y="1627632"/>
            <a:ext cx="2148839" cy="274320"/>
          </a:xfrm>
          <a:prstGeom prst="rect">
            <a:avLst/>
          </a:prstGeom>
          <a:noFill/>
        </p:spPr>
        <p:txBody>
          <a:bodyPr wrap="square" anchor="t">
            <a:spAutoFit/>
          </a:bodyPr>
          <a:lstStyle/>
          <a:p>
            <a:pPr algn="ctr"/>
            <a:r>
              <a:rPr sz="1200" b="1">
                <a:solidFill>
                  <a:srgbClr val="FFFFFF"/>
                </a:solidFill>
                <a:latin typeface="Aptos"/>
              </a:rPr>
              <a:t>Nilai/manfaat</a:t>
            </a:r>
          </a:p>
        </p:txBody>
      </p:sp>
      <p:sp>
        <p:nvSpPr>
          <p:cNvPr id="16" name="Rounded Rectangle 15"/>
          <p:cNvSpPr/>
          <p:nvPr/>
        </p:nvSpPr>
        <p:spPr>
          <a:xfrm>
            <a:off x="640080" y="2267712"/>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2770632" y="2267712"/>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4901184" y="2267712"/>
            <a:ext cx="23774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7351776" y="2267712"/>
            <a:ext cx="21488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9573768" y="2267712"/>
            <a:ext cx="233172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640080" y="3319272"/>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2770632" y="3319272"/>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4901184" y="3319272"/>
            <a:ext cx="23774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7351776" y="3319272"/>
            <a:ext cx="21488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9573768" y="3319272"/>
            <a:ext cx="233172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640080" y="4370831"/>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2770632" y="4370831"/>
            <a:ext cx="205740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4901184" y="4370831"/>
            <a:ext cx="23774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7351776" y="4370831"/>
            <a:ext cx="214884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9573768" y="4370831"/>
            <a:ext cx="2331720" cy="8686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77240" y="5669280"/>
            <a:ext cx="10698480" cy="457200"/>
          </a:xfrm>
          <a:prstGeom prst="rect">
            <a:avLst/>
          </a:prstGeom>
          <a:noFill/>
        </p:spPr>
        <p:txBody>
          <a:bodyPr wrap="square" anchor="t">
            <a:spAutoFit/>
          </a:bodyPr>
          <a:lstStyle/>
          <a:p>
            <a:pPr algn="ctr"/>
            <a:r>
              <a:rPr sz="1500" b="1">
                <a:solidFill>
                  <a:srgbClr val="2B2B2B"/>
                </a:solidFill>
                <a:latin typeface="Aptos"/>
              </a:rPr>
              <a:t>Kunci diskusi: ide usaha tidak dimulai dari “mau jual apa?”, tetapi dari “masalah/kebutuhan apa yang dapat saya bantu selesaikan?”</a:t>
            </a:r>
          </a:p>
        </p:txBody>
      </p:sp>
      <p:sp>
        <p:nvSpPr>
          <p:cNvPr id="32" name="TextBox 31"/>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09</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Produk, Jasa, dan Value Proposition</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Siswa perlu mampu menjelaskan nilai yang ditawarkan.</a:t>
            </a:r>
          </a:p>
        </p:txBody>
      </p:sp>
      <p:sp>
        <p:nvSpPr>
          <p:cNvPr id="6" name="Rounded Rectangle 5"/>
          <p:cNvSpPr/>
          <p:nvPr/>
        </p:nvSpPr>
        <p:spPr>
          <a:xfrm>
            <a:off x="640080" y="1371600"/>
            <a:ext cx="347472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71600"/>
            <a:ext cx="82296" cy="438912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536192"/>
            <a:ext cx="3108960" cy="365760"/>
          </a:xfrm>
          <a:prstGeom prst="rect">
            <a:avLst/>
          </a:prstGeom>
          <a:noFill/>
        </p:spPr>
        <p:txBody>
          <a:bodyPr wrap="square" anchor="t">
            <a:spAutoFit/>
          </a:bodyPr>
          <a:lstStyle/>
          <a:p>
            <a:pPr algn="l"/>
            <a:r>
              <a:rPr sz="1600" b="1">
                <a:solidFill>
                  <a:srgbClr val="BE3F3A"/>
                </a:solidFill>
                <a:latin typeface="Aptos"/>
              </a:rPr>
              <a:t>PRODUK</a:t>
            </a:r>
          </a:p>
        </p:txBody>
      </p:sp>
      <p:sp>
        <p:nvSpPr>
          <p:cNvPr id="9" name="TextBox 8"/>
          <p:cNvSpPr txBox="1"/>
          <p:nvPr/>
        </p:nvSpPr>
        <p:spPr>
          <a:xfrm>
            <a:off x="841247" y="1993392"/>
            <a:ext cx="3108960" cy="3611879"/>
          </a:xfrm>
          <a:prstGeom prst="rect">
            <a:avLst/>
          </a:prstGeom>
          <a:noFill/>
        </p:spPr>
        <p:txBody>
          <a:bodyPr wrap="square" anchor="t">
            <a:spAutoFit/>
          </a:bodyPr>
          <a:lstStyle/>
          <a:p>
            <a:pPr algn="l"/>
            <a:r>
              <a:rPr sz="1300" b="0">
                <a:solidFill>
                  <a:srgbClr val="2B2B2B"/>
                </a:solidFill>
                <a:latin typeface="Aptos"/>
              </a:rPr>
              <a:t>Contoh DKV:
• kemasan
• poster
• logo
• konten visual
Pertanyaan:
Apa fitur utamanya? Apa masalah pengguna yang diselesaikan?</a:t>
            </a:r>
          </a:p>
        </p:txBody>
      </p:sp>
      <p:sp>
        <p:nvSpPr>
          <p:cNvPr id="10" name="Rounded Rectangle 9"/>
          <p:cNvSpPr/>
          <p:nvPr/>
        </p:nvSpPr>
        <p:spPr>
          <a:xfrm>
            <a:off x="4370832" y="1371600"/>
            <a:ext cx="347472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371600"/>
            <a:ext cx="82296" cy="438912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1536192"/>
            <a:ext cx="3108960" cy="365760"/>
          </a:xfrm>
          <a:prstGeom prst="rect">
            <a:avLst/>
          </a:prstGeom>
          <a:noFill/>
        </p:spPr>
        <p:txBody>
          <a:bodyPr wrap="square" anchor="t">
            <a:spAutoFit/>
          </a:bodyPr>
          <a:lstStyle/>
          <a:p>
            <a:pPr algn="l"/>
            <a:r>
              <a:rPr sz="1600" b="1">
                <a:solidFill>
                  <a:srgbClr val="5B7E5B"/>
                </a:solidFill>
                <a:latin typeface="Aptos"/>
              </a:rPr>
              <a:t>JASA</a:t>
            </a:r>
          </a:p>
        </p:txBody>
      </p:sp>
      <p:sp>
        <p:nvSpPr>
          <p:cNvPr id="13" name="TextBox 12"/>
          <p:cNvSpPr txBox="1"/>
          <p:nvPr/>
        </p:nvSpPr>
        <p:spPr>
          <a:xfrm>
            <a:off x="4572000" y="1993392"/>
            <a:ext cx="3108960" cy="3611879"/>
          </a:xfrm>
          <a:prstGeom prst="rect">
            <a:avLst/>
          </a:prstGeom>
          <a:noFill/>
        </p:spPr>
        <p:txBody>
          <a:bodyPr wrap="square" anchor="t">
            <a:spAutoFit/>
          </a:bodyPr>
          <a:lstStyle/>
          <a:p>
            <a:pPr algn="l"/>
            <a:r>
              <a:rPr sz="1300" b="0">
                <a:solidFill>
                  <a:srgbClr val="2B2B2B"/>
                </a:solidFill>
                <a:latin typeface="Aptos"/>
              </a:rPr>
              <a:t>Contoh ANS:
• pengarsipan digital
• pembuatan dokumen
• layanan informasi
Pertanyaan:
Bagaimana layanan membuat pekerjaan lebih mudah, cepat, atau rapi?</a:t>
            </a:r>
          </a:p>
        </p:txBody>
      </p:sp>
      <p:sp>
        <p:nvSpPr>
          <p:cNvPr id="14" name="Rounded Rectangle 13"/>
          <p:cNvSpPr/>
          <p:nvPr/>
        </p:nvSpPr>
        <p:spPr>
          <a:xfrm>
            <a:off x="8101583" y="1371600"/>
            <a:ext cx="3474720" cy="43891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01583" y="1371600"/>
            <a:ext cx="82296" cy="438912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02752" y="1536192"/>
            <a:ext cx="3108960" cy="365760"/>
          </a:xfrm>
          <a:prstGeom prst="rect">
            <a:avLst/>
          </a:prstGeom>
          <a:noFill/>
        </p:spPr>
        <p:txBody>
          <a:bodyPr wrap="square" anchor="t">
            <a:spAutoFit/>
          </a:bodyPr>
          <a:lstStyle/>
          <a:p>
            <a:pPr algn="l"/>
            <a:r>
              <a:rPr sz="1600" b="1">
                <a:solidFill>
                  <a:srgbClr val="E6775B"/>
                </a:solidFill>
                <a:latin typeface="Aptos"/>
              </a:rPr>
              <a:t>VALUE PROPOSITION</a:t>
            </a:r>
          </a:p>
        </p:txBody>
      </p:sp>
      <p:sp>
        <p:nvSpPr>
          <p:cNvPr id="17" name="TextBox 16"/>
          <p:cNvSpPr txBox="1"/>
          <p:nvPr/>
        </p:nvSpPr>
        <p:spPr>
          <a:xfrm>
            <a:off x="8302752" y="1993392"/>
            <a:ext cx="3108960" cy="3611879"/>
          </a:xfrm>
          <a:prstGeom prst="rect">
            <a:avLst/>
          </a:prstGeom>
          <a:noFill/>
        </p:spPr>
        <p:txBody>
          <a:bodyPr wrap="square" anchor="t">
            <a:spAutoFit/>
          </a:bodyPr>
          <a:lstStyle/>
          <a:p>
            <a:pPr algn="l"/>
            <a:r>
              <a:rPr sz="1300" b="0">
                <a:solidFill>
                  <a:srgbClr val="2B2B2B"/>
                </a:solidFill>
                <a:latin typeface="Aptos"/>
              </a:rPr>
              <a:t>Gunakan kalimat:
“Untuk [target pengguna], kami membantu [masalah/kebutuhan] melalui [produk/jasa], sehingga [manfaat utama].”</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10</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Prototype, Uji Coba, dan Revisi</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Prototipe bukan hasil akhir; prototipe adalah alat untuk belajar.</a:t>
            </a:r>
          </a:p>
        </p:txBody>
      </p:sp>
      <p:sp>
        <p:nvSpPr>
          <p:cNvPr id="6" name="Rounded Rectangle 5"/>
          <p:cNvSpPr/>
          <p:nvPr/>
        </p:nvSpPr>
        <p:spPr>
          <a:xfrm>
            <a:off x="685800" y="1325880"/>
            <a:ext cx="338328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325880"/>
            <a:ext cx="82296" cy="452628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1490472"/>
            <a:ext cx="3017520" cy="365760"/>
          </a:xfrm>
          <a:prstGeom prst="rect">
            <a:avLst/>
          </a:prstGeom>
          <a:noFill/>
        </p:spPr>
        <p:txBody>
          <a:bodyPr wrap="square" anchor="t">
            <a:spAutoFit/>
          </a:bodyPr>
          <a:lstStyle/>
          <a:p>
            <a:pPr algn="l"/>
            <a:r>
              <a:rPr sz="1600" b="1">
                <a:solidFill>
                  <a:srgbClr val="BE3F3A"/>
                </a:solidFill>
                <a:latin typeface="Aptos"/>
              </a:rPr>
              <a:t>BUAT</a:t>
            </a:r>
          </a:p>
        </p:txBody>
      </p:sp>
      <p:sp>
        <p:nvSpPr>
          <p:cNvPr id="9" name="TextBox 8"/>
          <p:cNvSpPr txBox="1"/>
          <p:nvPr/>
        </p:nvSpPr>
        <p:spPr>
          <a:xfrm>
            <a:off x="886968" y="1947672"/>
            <a:ext cx="3017520" cy="3749040"/>
          </a:xfrm>
          <a:prstGeom prst="rect">
            <a:avLst/>
          </a:prstGeom>
          <a:noFill/>
        </p:spPr>
        <p:txBody>
          <a:bodyPr wrap="square" anchor="t">
            <a:spAutoFit/>
          </a:bodyPr>
          <a:lstStyle/>
          <a:p>
            <a:pPr algn="l"/>
            <a:r>
              <a:rPr sz="1300" b="0">
                <a:solidFill>
                  <a:srgbClr val="2B2B2B"/>
                </a:solidFill>
                <a:latin typeface="Aptos"/>
              </a:rPr>
              <a:t>Pilih bentuk sederhana:
• sketsa
• mockup
• contoh label
• template layanan
• alur kerja
• contoh konten
Tidak perlu sempurna.</a:t>
            </a:r>
          </a:p>
        </p:txBody>
      </p:sp>
      <p:sp>
        <p:nvSpPr>
          <p:cNvPr id="10" name="Rounded Rectangle 9"/>
          <p:cNvSpPr/>
          <p:nvPr/>
        </p:nvSpPr>
        <p:spPr>
          <a:xfrm>
            <a:off x="4407408" y="1325880"/>
            <a:ext cx="338328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07408" y="1325880"/>
            <a:ext cx="82296" cy="452628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08576" y="1490472"/>
            <a:ext cx="3017520" cy="365760"/>
          </a:xfrm>
          <a:prstGeom prst="rect">
            <a:avLst/>
          </a:prstGeom>
          <a:noFill/>
        </p:spPr>
        <p:txBody>
          <a:bodyPr wrap="square" anchor="t">
            <a:spAutoFit/>
          </a:bodyPr>
          <a:lstStyle/>
          <a:p>
            <a:pPr algn="l"/>
            <a:r>
              <a:rPr sz="1600" b="1">
                <a:solidFill>
                  <a:srgbClr val="E6775B"/>
                </a:solidFill>
                <a:latin typeface="Aptos"/>
              </a:rPr>
              <a:t>UJI</a:t>
            </a:r>
          </a:p>
        </p:txBody>
      </p:sp>
      <p:sp>
        <p:nvSpPr>
          <p:cNvPr id="13" name="TextBox 12"/>
          <p:cNvSpPr txBox="1"/>
          <p:nvPr/>
        </p:nvSpPr>
        <p:spPr>
          <a:xfrm>
            <a:off x="4608576" y="1947672"/>
            <a:ext cx="3017520" cy="3749040"/>
          </a:xfrm>
          <a:prstGeom prst="rect">
            <a:avLst/>
          </a:prstGeom>
          <a:noFill/>
        </p:spPr>
        <p:txBody>
          <a:bodyPr wrap="square" anchor="t">
            <a:spAutoFit/>
          </a:bodyPr>
          <a:lstStyle/>
          <a:p>
            <a:pPr algn="l"/>
            <a:r>
              <a:rPr sz="1300" b="0">
                <a:solidFill>
                  <a:srgbClr val="2B2B2B"/>
                </a:solidFill>
                <a:latin typeface="Aptos"/>
              </a:rPr>
              <a:t>Minta 3–5 pengguna/teman mencoba.
Catat:
• bagian membingungkan
• bagian menarik
• kebutuhan yang belum terpenuhi
• saran perbaikan</a:t>
            </a:r>
          </a:p>
        </p:txBody>
      </p:sp>
      <p:sp>
        <p:nvSpPr>
          <p:cNvPr id="14" name="Rounded Rectangle 13"/>
          <p:cNvSpPr/>
          <p:nvPr/>
        </p:nvSpPr>
        <p:spPr>
          <a:xfrm>
            <a:off x="8129016" y="1325880"/>
            <a:ext cx="338328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29016" y="1325880"/>
            <a:ext cx="82296" cy="452628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30184" y="1490472"/>
            <a:ext cx="3017520" cy="365760"/>
          </a:xfrm>
          <a:prstGeom prst="rect">
            <a:avLst/>
          </a:prstGeom>
          <a:noFill/>
        </p:spPr>
        <p:txBody>
          <a:bodyPr wrap="square" anchor="t">
            <a:spAutoFit/>
          </a:bodyPr>
          <a:lstStyle/>
          <a:p>
            <a:pPr algn="l"/>
            <a:r>
              <a:rPr sz="1600" b="1">
                <a:solidFill>
                  <a:srgbClr val="5B7E5B"/>
                </a:solidFill>
                <a:latin typeface="Aptos"/>
              </a:rPr>
              <a:t>REVISI</a:t>
            </a:r>
          </a:p>
        </p:txBody>
      </p:sp>
      <p:sp>
        <p:nvSpPr>
          <p:cNvPr id="17" name="TextBox 16"/>
          <p:cNvSpPr txBox="1"/>
          <p:nvPr/>
        </p:nvSpPr>
        <p:spPr>
          <a:xfrm>
            <a:off x="8330184" y="1947672"/>
            <a:ext cx="3017520" cy="3749040"/>
          </a:xfrm>
          <a:prstGeom prst="rect">
            <a:avLst/>
          </a:prstGeom>
          <a:noFill/>
        </p:spPr>
        <p:txBody>
          <a:bodyPr wrap="square" anchor="t">
            <a:spAutoFit/>
          </a:bodyPr>
          <a:lstStyle/>
          <a:p>
            <a:pPr algn="l"/>
            <a:r>
              <a:rPr sz="1300" b="0">
                <a:solidFill>
                  <a:srgbClr val="2B2B2B"/>
                </a:solidFill>
                <a:latin typeface="Aptos"/>
              </a:rPr>
              <a:t>Buat tabel:
Masalah → Bukti → Perubahan → Hasil uji berikutnya
Dengan demikian siswa memiliki jejak proses, bukan hanya produk final.</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11</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Proposal Usaha: Ringkas tetapi Bermakna</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Proposal menjadi alat untuk menguji kelayakan ide.</a:t>
            </a:r>
          </a:p>
        </p:txBody>
      </p:sp>
      <p:sp>
        <p:nvSpPr>
          <p:cNvPr id="6" name="Rounded Rectangle 5"/>
          <p:cNvSpPr/>
          <p:nvPr/>
        </p:nvSpPr>
        <p:spPr>
          <a:xfrm>
            <a:off x="640080" y="1325880"/>
            <a:ext cx="525780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452628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4892040" cy="365760"/>
          </a:xfrm>
          <a:prstGeom prst="rect">
            <a:avLst/>
          </a:prstGeom>
          <a:noFill/>
        </p:spPr>
        <p:txBody>
          <a:bodyPr wrap="square" anchor="t">
            <a:spAutoFit/>
          </a:bodyPr>
          <a:lstStyle/>
          <a:p>
            <a:pPr algn="l"/>
            <a:r>
              <a:rPr sz="1600" b="1">
                <a:solidFill>
                  <a:srgbClr val="BE3F3A"/>
                </a:solidFill>
                <a:latin typeface="Aptos"/>
              </a:rPr>
              <a:t>STRUKTUR MINIMAL</a:t>
            </a:r>
          </a:p>
        </p:txBody>
      </p:sp>
      <p:sp>
        <p:nvSpPr>
          <p:cNvPr id="9" name="TextBox 8"/>
          <p:cNvSpPr txBox="1"/>
          <p:nvPr/>
        </p:nvSpPr>
        <p:spPr>
          <a:xfrm>
            <a:off x="841247" y="1947672"/>
            <a:ext cx="4892040" cy="3749040"/>
          </a:xfrm>
          <a:prstGeom prst="rect">
            <a:avLst/>
          </a:prstGeom>
          <a:noFill/>
        </p:spPr>
        <p:txBody>
          <a:bodyPr wrap="square" anchor="t">
            <a:spAutoFit/>
          </a:bodyPr>
          <a:lstStyle/>
          <a:p>
            <a:pPr algn="l"/>
            <a:r>
              <a:rPr sz="1300" b="0">
                <a:solidFill>
                  <a:srgbClr val="2B2B2B"/>
                </a:solidFill>
                <a:latin typeface="Aptos"/>
              </a:rPr>
              <a:t>1. Identitas usaha
2. Latar belakang &amp; masalah
3. Produk/jasa
4. Target pengguna
5. Keunggulan/nilai
6. Analisis pesaing sederhana
7. Strategi pemasaran
8. Rencana operasional
9. Biaya &amp; harga
10. Penutup</a:t>
            </a:r>
          </a:p>
        </p:txBody>
      </p:sp>
      <p:sp>
        <p:nvSpPr>
          <p:cNvPr id="10" name="Rounded Rectangle 9"/>
          <p:cNvSpPr/>
          <p:nvPr/>
        </p:nvSpPr>
        <p:spPr>
          <a:xfrm>
            <a:off x="6172200" y="1325880"/>
            <a:ext cx="525780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72200" y="1325880"/>
            <a:ext cx="82296" cy="452628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73368" y="1490472"/>
            <a:ext cx="4892040" cy="365760"/>
          </a:xfrm>
          <a:prstGeom prst="rect">
            <a:avLst/>
          </a:prstGeom>
          <a:noFill/>
        </p:spPr>
        <p:txBody>
          <a:bodyPr wrap="square" anchor="t">
            <a:spAutoFit/>
          </a:bodyPr>
          <a:lstStyle/>
          <a:p>
            <a:pPr algn="l"/>
            <a:r>
              <a:rPr sz="1600" b="1">
                <a:solidFill>
                  <a:srgbClr val="5B7E5B"/>
                </a:solidFill>
                <a:latin typeface="Aptos"/>
              </a:rPr>
              <a:t>PERTANYAAN KUNCI GURU</a:t>
            </a:r>
          </a:p>
        </p:txBody>
      </p:sp>
      <p:sp>
        <p:nvSpPr>
          <p:cNvPr id="13" name="TextBox 12"/>
          <p:cNvSpPr txBox="1"/>
          <p:nvPr/>
        </p:nvSpPr>
        <p:spPr>
          <a:xfrm>
            <a:off x="6373368" y="1947672"/>
            <a:ext cx="4892040" cy="3749040"/>
          </a:xfrm>
          <a:prstGeom prst="rect">
            <a:avLst/>
          </a:prstGeom>
          <a:noFill/>
        </p:spPr>
        <p:txBody>
          <a:bodyPr wrap="square" anchor="t">
            <a:spAutoFit/>
          </a:bodyPr>
          <a:lstStyle/>
          <a:p>
            <a:pPr algn="l"/>
            <a:r>
              <a:rPr sz="1300" b="0">
                <a:solidFill>
                  <a:srgbClr val="2B2B2B"/>
                </a:solidFill>
                <a:latin typeface="Aptos"/>
              </a:rPr>
              <a:t>• Mengapa usaha ini dibutuhkan?
• Siapa yang akan membeli/menggunakan?
• Apa bukti kebutuhannya?
• Apa yang membedakan?
• Berapa biaya membuatnya?
• Bagaimana memperoleh pendapatan?
• Apa risiko dan rencana mengatasinya?</a:t>
            </a:r>
          </a:p>
        </p:txBody>
      </p:sp>
      <p:sp>
        <p:nvSpPr>
          <p:cNvPr id="14" name="TextBox 13"/>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12</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Literasi Biaya dan Harga Jual</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Gunakan perhitungan sederhana yang dapat dipahami siswa.</a:t>
            </a:r>
          </a:p>
        </p:txBody>
      </p:sp>
      <p:sp>
        <p:nvSpPr>
          <p:cNvPr id="6" name="Rounded Rectangle 5"/>
          <p:cNvSpPr/>
          <p:nvPr/>
        </p:nvSpPr>
        <p:spPr>
          <a:xfrm>
            <a:off x="731520" y="1417320"/>
            <a:ext cx="3337560" cy="19202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417320"/>
            <a:ext cx="82296" cy="19202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581912"/>
            <a:ext cx="2971800" cy="365760"/>
          </a:xfrm>
          <a:prstGeom prst="rect">
            <a:avLst/>
          </a:prstGeom>
          <a:noFill/>
        </p:spPr>
        <p:txBody>
          <a:bodyPr wrap="square" anchor="t">
            <a:spAutoFit/>
          </a:bodyPr>
          <a:lstStyle/>
          <a:p>
            <a:pPr algn="l"/>
            <a:r>
              <a:rPr sz="1600" b="1">
                <a:solidFill>
                  <a:srgbClr val="BE3F3A"/>
                </a:solidFill>
                <a:latin typeface="Aptos"/>
              </a:rPr>
              <a:t>BIAYA TOTAL</a:t>
            </a:r>
          </a:p>
        </p:txBody>
      </p:sp>
      <p:sp>
        <p:nvSpPr>
          <p:cNvPr id="9" name="TextBox 8"/>
          <p:cNvSpPr txBox="1"/>
          <p:nvPr/>
        </p:nvSpPr>
        <p:spPr>
          <a:xfrm>
            <a:off x="932688" y="2039112"/>
            <a:ext cx="2971800" cy="1143000"/>
          </a:xfrm>
          <a:prstGeom prst="rect">
            <a:avLst/>
          </a:prstGeom>
          <a:noFill/>
        </p:spPr>
        <p:txBody>
          <a:bodyPr wrap="square" anchor="t">
            <a:spAutoFit/>
          </a:bodyPr>
          <a:lstStyle/>
          <a:p>
            <a:pPr algn="l"/>
            <a:r>
              <a:rPr sz="1300" b="0">
                <a:solidFill>
                  <a:srgbClr val="2B2B2B"/>
                </a:solidFill>
                <a:latin typeface="Aptos"/>
              </a:rPr>
              <a:t>Biaya tetap + biaya variabel
Contoh: bahan, cetak, internet, kemasan, transportasi.</a:t>
            </a:r>
          </a:p>
        </p:txBody>
      </p:sp>
      <p:sp>
        <p:nvSpPr>
          <p:cNvPr id="10" name="Rounded Rectangle 9"/>
          <p:cNvSpPr/>
          <p:nvPr/>
        </p:nvSpPr>
        <p:spPr>
          <a:xfrm>
            <a:off x="4434840" y="1417320"/>
            <a:ext cx="3337560" cy="19202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34840" y="1417320"/>
            <a:ext cx="82296" cy="19202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36007" y="1581912"/>
            <a:ext cx="2971800" cy="365760"/>
          </a:xfrm>
          <a:prstGeom prst="rect">
            <a:avLst/>
          </a:prstGeom>
          <a:noFill/>
        </p:spPr>
        <p:txBody>
          <a:bodyPr wrap="square" anchor="t">
            <a:spAutoFit/>
          </a:bodyPr>
          <a:lstStyle/>
          <a:p>
            <a:pPr algn="l"/>
            <a:r>
              <a:rPr sz="1600" b="1">
                <a:solidFill>
                  <a:srgbClr val="E6775B"/>
                </a:solidFill>
                <a:latin typeface="Aptos"/>
              </a:rPr>
              <a:t>HARGA JUAL</a:t>
            </a:r>
          </a:p>
        </p:txBody>
      </p:sp>
      <p:sp>
        <p:nvSpPr>
          <p:cNvPr id="13" name="TextBox 12"/>
          <p:cNvSpPr txBox="1"/>
          <p:nvPr/>
        </p:nvSpPr>
        <p:spPr>
          <a:xfrm>
            <a:off x="4636007" y="2039112"/>
            <a:ext cx="2971800" cy="1143000"/>
          </a:xfrm>
          <a:prstGeom prst="rect">
            <a:avLst/>
          </a:prstGeom>
          <a:noFill/>
        </p:spPr>
        <p:txBody>
          <a:bodyPr wrap="square" anchor="t">
            <a:spAutoFit/>
          </a:bodyPr>
          <a:lstStyle/>
          <a:p>
            <a:pPr algn="l"/>
            <a:r>
              <a:rPr sz="1300" b="0">
                <a:solidFill>
                  <a:srgbClr val="2B2B2B"/>
                </a:solidFill>
                <a:latin typeface="Aptos"/>
              </a:rPr>
              <a:t>Harga jual = biaya per unit + margin yang direncanakan
Pastikan harga sesuai target pengguna dan kondisi pasar.</a:t>
            </a:r>
          </a:p>
        </p:txBody>
      </p:sp>
      <p:sp>
        <p:nvSpPr>
          <p:cNvPr id="14" name="Rounded Rectangle 13"/>
          <p:cNvSpPr/>
          <p:nvPr/>
        </p:nvSpPr>
        <p:spPr>
          <a:xfrm>
            <a:off x="8138160" y="1417320"/>
            <a:ext cx="3337560" cy="19202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38160" y="1417320"/>
            <a:ext cx="82296" cy="192024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39328" y="1581912"/>
            <a:ext cx="2971800" cy="365760"/>
          </a:xfrm>
          <a:prstGeom prst="rect">
            <a:avLst/>
          </a:prstGeom>
          <a:noFill/>
        </p:spPr>
        <p:txBody>
          <a:bodyPr wrap="square" anchor="t">
            <a:spAutoFit/>
          </a:bodyPr>
          <a:lstStyle/>
          <a:p>
            <a:pPr algn="l"/>
            <a:r>
              <a:rPr sz="1600" b="1">
                <a:solidFill>
                  <a:srgbClr val="5B7E5B"/>
                </a:solidFill>
                <a:latin typeface="Aptos"/>
              </a:rPr>
              <a:t>LABA SEDERHANA</a:t>
            </a:r>
          </a:p>
        </p:txBody>
      </p:sp>
      <p:sp>
        <p:nvSpPr>
          <p:cNvPr id="17" name="TextBox 16"/>
          <p:cNvSpPr txBox="1"/>
          <p:nvPr/>
        </p:nvSpPr>
        <p:spPr>
          <a:xfrm>
            <a:off x="8339328" y="2039112"/>
            <a:ext cx="2971800" cy="1143000"/>
          </a:xfrm>
          <a:prstGeom prst="rect">
            <a:avLst/>
          </a:prstGeom>
          <a:noFill/>
        </p:spPr>
        <p:txBody>
          <a:bodyPr wrap="square" anchor="t">
            <a:spAutoFit/>
          </a:bodyPr>
          <a:lstStyle/>
          <a:p>
            <a:pPr algn="l"/>
            <a:r>
              <a:rPr sz="1300" b="0">
                <a:solidFill>
                  <a:srgbClr val="2B2B2B"/>
                </a:solidFill>
                <a:latin typeface="Aptos"/>
              </a:rPr>
              <a:t>Laba = Pendapatan − Total biaya
Gunakan angka nyata dari projek agar siswa belajar dari konteks.</a:t>
            </a:r>
          </a:p>
        </p:txBody>
      </p:sp>
      <p:sp>
        <p:nvSpPr>
          <p:cNvPr id="18" name="TextBox 17"/>
          <p:cNvSpPr txBox="1"/>
          <p:nvPr/>
        </p:nvSpPr>
        <p:spPr>
          <a:xfrm>
            <a:off x="914400" y="3886200"/>
            <a:ext cx="10332720" cy="502920"/>
          </a:xfrm>
          <a:prstGeom prst="rect">
            <a:avLst/>
          </a:prstGeom>
          <a:noFill/>
        </p:spPr>
        <p:txBody>
          <a:bodyPr wrap="square" anchor="t">
            <a:spAutoFit/>
          </a:bodyPr>
          <a:lstStyle/>
          <a:p>
            <a:pPr algn="ctr"/>
            <a:r>
              <a:rPr sz="1800" b="1">
                <a:solidFill>
                  <a:srgbClr val="2B2B2B"/>
                </a:solidFill>
                <a:latin typeface="Aptos"/>
              </a:rPr>
              <a:t>Contoh latihan: biaya produksi 20 produk = Rp200.000. Jika target margin Rp5.000/produk, berapa harga jual per produk?</a:t>
            </a:r>
          </a:p>
        </p:txBody>
      </p:sp>
      <p:sp>
        <p:nvSpPr>
          <p:cNvPr id="19" name="TextBox 18"/>
          <p:cNvSpPr txBox="1"/>
          <p:nvPr/>
        </p:nvSpPr>
        <p:spPr>
          <a:xfrm>
            <a:off x="914400" y="4617720"/>
            <a:ext cx="10332720" cy="411480"/>
          </a:xfrm>
          <a:prstGeom prst="rect">
            <a:avLst/>
          </a:prstGeom>
          <a:noFill/>
        </p:spPr>
        <p:txBody>
          <a:bodyPr wrap="square" anchor="t">
            <a:spAutoFit/>
          </a:bodyPr>
          <a:lstStyle/>
          <a:p>
            <a:pPr algn="ctr"/>
            <a:r>
              <a:rPr sz="1300" b="0">
                <a:solidFill>
                  <a:srgbClr val="696969"/>
                </a:solidFill>
                <a:latin typeface="Aptos"/>
              </a:rPr>
              <a:t>Jawaban: Rp10.000 per produk (biaya/unit Rp10.000). Jika ingin margin tambahan, biaya dan target harga perlu disesuaikan.</a:t>
            </a:r>
          </a:p>
        </p:txBody>
      </p:sp>
      <p:sp>
        <p:nvSpPr>
          <p:cNvPr id="20" name="TextBox 19"/>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13</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Pemasaran untuk Produk Kreatif</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Ajarkan siswa memilih media berdasarkan target pengguna.</a:t>
            </a:r>
          </a:p>
        </p:txBody>
      </p:sp>
      <p:sp>
        <p:nvSpPr>
          <p:cNvPr id="6" name="Rounded Rectangle 5"/>
          <p:cNvSpPr/>
          <p:nvPr/>
        </p:nvSpPr>
        <p:spPr>
          <a:xfrm>
            <a:off x="640080"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448056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3108960" cy="365760"/>
          </a:xfrm>
          <a:prstGeom prst="rect">
            <a:avLst/>
          </a:prstGeom>
          <a:noFill/>
        </p:spPr>
        <p:txBody>
          <a:bodyPr wrap="square" anchor="t">
            <a:spAutoFit/>
          </a:bodyPr>
          <a:lstStyle/>
          <a:p>
            <a:pPr algn="l"/>
            <a:r>
              <a:rPr sz="1600" b="1">
                <a:solidFill>
                  <a:srgbClr val="BE3F3A"/>
                </a:solidFill>
                <a:latin typeface="Aptos"/>
              </a:rPr>
              <a:t>TARGET</a:t>
            </a:r>
          </a:p>
        </p:txBody>
      </p:sp>
      <p:sp>
        <p:nvSpPr>
          <p:cNvPr id="9" name="TextBox 8"/>
          <p:cNvSpPr txBox="1"/>
          <p:nvPr/>
        </p:nvSpPr>
        <p:spPr>
          <a:xfrm>
            <a:off x="841247" y="1947672"/>
            <a:ext cx="3108960" cy="3703320"/>
          </a:xfrm>
          <a:prstGeom prst="rect">
            <a:avLst/>
          </a:prstGeom>
          <a:noFill/>
        </p:spPr>
        <p:txBody>
          <a:bodyPr wrap="square" anchor="t">
            <a:spAutoFit/>
          </a:bodyPr>
          <a:lstStyle/>
          <a:p>
            <a:pPr algn="l"/>
            <a:r>
              <a:rPr sz="1300" b="0">
                <a:solidFill>
                  <a:srgbClr val="2B2B2B"/>
                </a:solidFill>
                <a:latin typeface="Aptos"/>
              </a:rPr>
              <a:t>Tentukan:
• siapa pengguna
• kebutuhannya
• kebiasaan medianya
• alasan membeli/menggunakan
Contoh: UMKM makanan lokal ≠ layanan administrasi sekolah.</a:t>
            </a:r>
          </a:p>
        </p:txBody>
      </p:sp>
      <p:sp>
        <p:nvSpPr>
          <p:cNvPr id="10" name="Rounded Rectangle 9"/>
          <p:cNvSpPr/>
          <p:nvPr/>
        </p:nvSpPr>
        <p:spPr>
          <a:xfrm>
            <a:off x="4370832"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325880"/>
            <a:ext cx="82296" cy="448056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1490472"/>
            <a:ext cx="3108960" cy="365760"/>
          </a:xfrm>
          <a:prstGeom prst="rect">
            <a:avLst/>
          </a:prstGeom>
          <a:noFill/>
        </p:spPr>
        <p:txBody>
          <a:bodyPr wrap="square" anchor="t">
            <a:spAutoFit/>
          </a:bodyPr>
          <a:lstStyle/>
          <a:p>
            <a:pPr algn="l"/>
            <a:r>
              <a:rPr sz="1600" b="1">
                <a:solidFill>
                  <a:srgbClr val="E6775B"/>
                </a:solidFill>
                <a:latin typeface="Aptos"/>
              </a:rPr>
              <a:t>PESAN</a:t>
            </a:r>
          </a:p>
        </p:txBody>
      </p:sp>
      <p:sp>
        <p:nvSpPr>
          <p:cNvPr id="13" name="TextBox 12"/>
          <p:cNvSpPr txBox="1"/>
          <p:nvPr/>
        </p:nvSpPr>
        <p:spPr>
          <a:xfrm>
            <a:off x="4572000" y="1947672"/>
            <a:ext cx="3108960" cy="3703320"/>
          </a:xfrm>
          <a:prstGeom prst="rect">
            <a:avLst/>
          </a:prstGeom>
          <a:noFill/>
        </p:spPr>
        <p:txBody>
          <a:bodyPr wrap="square" anchor="t">
            <a:spAutoFit/>
          </a:bodyPr>
          <a:lstStyle/>
          <a:p>
            <a:pPr algn="l"/>
            <a:r>
              <a:rPr sz="1300" b="0">
                <a:solidFill>
                  <a:srgbClr val="2B2B2B"/>
                </a:solidFill>
                <a:latin typeface="Aptos"/>
              </a:rPr>
              <a:t>Konten harus menjawab:
Masalah → Solusi → Bukti → Ajakan
Untuk DKV, visual memperkuat pesan.
Untuk ANS, informasi harus jelas dan mudah dipahami.</a:t>
            </a:r>
          </a:p>
        </p:txBody>
      </p:sp>
      <p:sp>
        <p:nvSpPr>
          <p:cNvPr id="14" name="Rounded Rectangle 13"/>
          <p:cNvSpPr/>
          <p:nvPr/>
        </p:nvSpPr>
        <p:spPr>
          <a:xfrm>
            <a:off x="8101583"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01583" y="1325880"/>
            <a:ext cx="82296" cy="448056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02752" y="1490472"/>
            <a:ext cx="3108960" cy="365760"/>
          </a:xfrm>
          <a:prstGeom prst="rect">
            <a:avLst/>
          </a:prstGeom>
          <a:noFill/>
        </p:spPr>
        <p:txBody>
          <a:bodyPr wrap="square" anchor="t">
            <a:spAutoFit/>
          </a:bodyPr>
          <a:lstStyle/>
          <a:p>
            <a:pPr algn="l"/>
            <a:r>
              <a:rPr sz="1600" b="1">
                <a:solidFill>
                  <a:srgbClr val="5B7E5B"/>
                </a:solidFill>
                <a:latin typeface="Aptos"/>
              </a:rPr>
              <a:t>KANAL</a:t>
            </a:r>
          </a:p>
        </p:txBody>
      </p:sp>
      <p:sp>
        <p:nvSpPr>
          <p:cNvPr id="17" name="TextBox 16"/>
          <p:cNvSpPr txBox="1"/>
          <p:nvPr/>
        </p:nvSpPr>
        <p:spPr>
          <a:xfrm>
            <a:off x="8302752" y="1947672"/>
            <a:ext cx="3108960" cy="3703320"/>
          </a:xfrm>
          <a:prstGeom prst="rect">
            <a:avLst/>
          </a:prstGeom>
          <a:noFill/>
        </p:spPr>
        <p:txBody>
          <a:bodyPr wrap="square" anchor="t">
            <a:spAutoFit/>
          </a:bodyPr>
          <a:lstStyle/>
          <a:p>
            <a:pPr algn="l"/>
            <a:r>
              <a:rPr sz="1300" b="0">
                <a:solidFill>
                  <a:srgbClr val="2B2B2B"/>
                </a:solidFill>
                <a:latin typeface="Aptos"/>
              </a:rPr>
              <a:t>Pilih sesuai target:
• WhatsApp
• Instagram/TikTok
• marketplace
• poster
• katalog
• jaringan sekolah/komunitas
Nilai efektivitas berdasarkan data respons.</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14</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HAKI dan Etika Karya</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Kreativitas harus berjalan bersama penghargaan terhadap karya orang lain.</a:t>
            </a:r>
          </a:p>
        </p:txBody>
      </p:sp>
      <p:sp>
        <p:nvSpPr>
          <p:cNvPr id="6" name="Rounded Rectangle 5"/>
          <p:cNvSpPr/>
          <p:nvPr/>
        </p:nvSpPr>
        <p:spPr>
          <a:xfrm>
            <a:off x="640080"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448056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3108960" cy="365760"/>
          </a:xfrm>
          <a:prstGeom prst="rect">
            <a:avLst/>
          </a:prstGeom>
          <a:noFill/>
        </p:spPr>
        <p:txBody>
          <a:bodyPr wrap="square" anchor="t">
            <a:spAutoFit/>
          </a:bodyPr>
          <a:lstStyle/>
          <a:p>
            <a:pPr algn="l"/>
            <a:r>
              <a:rPr sz="1600" b="1">
                <a:solidFill>
                  <a:srgbClr val="BE3F3A"/>
                </a:solidFill>
                <a:latin typeface="Aptos"/>
              </a:rPr>
              <a:t>YANG PERLU DIPAHAMI</a:t>
            </a:r>
          </a:p>
        </p:txBody>
      </p:sp>
      <p:sp>
        <p:nvSpPr>
          <p:cNvPr id="9" name="TextBox 8"/>
          <p:cNvSpPr txBox="1"/>
          <p:nvPr/>
        </p:nvSpPr>
        <p:spPr>
          <a:xfrm>
            <a:off x="841247" y="1947672"/>
            <a:ext cx="3108960" cy="3703320"/>
          </a:xfrm>
          <a:prstGeom prst="rect">
            <a:avLst/>
          </a:prstGeom>
          <a:noFill/>
        </p:spPr>
        <p:txBody>
          <a:bodyPr wrap="square" anchor="t">
            <a:spAutoFit/>
          </a:bodyPr>
          <a:lstStyle/>
          <a:p>
            <a:pPr algn="l"/>
            <a:r>
              <a:rPr sz="1300" b="0">
                <a:solidFill>
                  <a:srgbClr val="2B2B2B"/>
                </a:solidFill>
                <a:latin typeface="Aptos"/>
              </a:rPr>
              <a:t>Secara umum siswa perlu mengenal:
• hak cipta
• merek
• desain industri
• penggunaan aset visual
• lisensi dan atribusi</a:t>
            </a:r>
          </a:p>
        </p:txBody>
      </p:sp>
      <p:sp>
        <p:nvSpPr>
          <p:cNvPr id="10" name="Rounded Rectangle 9"/>
          <p:cNvSpPr/>
          <p:nvPr/>
        </p:nvSpPr>
        <p:spPr>
          <a:xfrm>
            <a:off x="4370832"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325880"/>
            <a:ext cx="82296" cy="448056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1490472"/>
            <a:ext cx="3108960" cy="365760"/>
          </a:xfrm>
          <a:prstGeom prst="rect">
            <a:avLst/>
          </a:prstGeom>
          <a:noFill/>
        </p:spPr>
        <p:txBody>
          <a:bodyPr wrap="square" anchor="t">
            <a:spAutoFit/>
          </a:bodyPr>
          <a:lstStyle/>
          <a:p>
            <a:pPr algn="l"/>
            <a:r>
              <a:rPr sz="1600" b="1">
                <a:solidFill>
                  <a:srgbClr val="5B7E5B"/>
                </a:solidFill>
                <a:latin typeface="Aptos"/>
              </a:rPr>
              <a:t>KEBIASAAN BAIK</a:t>
            </a:r>
          </a:p>
        </p:txBody>
      </p:sp>
      <p:sp>
        <p:nvSpPr>
          <p:cNvPr id="13" name="TextBox 12"/>
          <p:cNvSpPr txBox="1"/>
          <p:nvPr/>
        </p:nvSpPr>
        <p:spPr>
          <a:xfrm>
            <a:off x="4572000" y="1947672"/>
            <a:ext cx="3108960" cy="3703320"/>
          </a:xfrm>
          <a:prstGeom prst="rect">
            <a:avLst/>
          </a:prstGeom>
          <a:noFill/>
        </p:spPr>
        <p:txBody>
          <a:bodyPr wrap="square" anchor="t">
            <a:spAutoFit/>
          </a:bodyPr>
          <a:lstStyle/>
          <a:p>
            <a:pPr algn="l"/>
            <a:r>
              <a:rPr sz="1300" b="0">
                <a:solidFill>
                  <a:srgbClr val="2B2B2B"/>
                </a:solidFill>
                <a:latin typeface="Aptos"/>
              </a:rPr>
              <a:t>Sebelum memakai aset:
1. cek sumber
2. cek lisensi
3. simpan bukti izin
4. beri atribusi bila diwajibkan
5. buat karya orisinal bila memungkinkan</a:t>
            </a:r>
          </a:p>
        </p:txBody>
      </p:sp>
      <p:sp>
        <p:nvSpPr>
          <p:cNvPr id="14" name="Rounded Rectangle 13"/>
          <p:cNvSpPr/>
          <p:nvPr/>
        </p:nvSpPr>
        <p:spPr>
          <a:xfrm>
            <a:off x="8101583" y="1325880"/>
            <a:ext cx="3474720" cy="448056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01583" y="1325880"/>
            <a:ext cx="82296" cy="448056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02752" y="1490472"/>
            <a:ext cx="3108960" cy="365760"/>
          </a:xfrm>
          <a:prstGeom prst="rect">
            <a:avLst/>
          </a:prstGeom>
          <a:noFill/>
        </p:spPr>
        <p:txBody>
          <a:bodyPr wrap="square" anchor="t">
            <a:spAutoFit/>
          </a:bodyPr>
          <a:lstStyle/>
          <a:p>
            <a:pPr algn="l"/>
            <a:r>
              <a:rPr sz="1600" b="1">
                <a:solidFill>
                  <a:srgbClr val="E6775B"/>
                </a:solidFill>
                <a:latin typeface="Aptos"/>
              </a:rPr>
              <a:t>KONTEKS DKV</a:t>
            </a:r>
          </a:p>
        </p:txBody>
      </p:sp>
      <p:sp>
        <p:nvSpPr>
          <p:cNvPr id="17" name="TextBox 16"/>
          <p:cNvSpPr txBox="1"/>
          <p:nvPr/>
        </p:nvSpPr>
        <p:spPr>
          <a:xfrm>
            <a:off x="8302752" y="1947672"/>
            <a:ext cx="3108960" cy="3703320"/>
          </a:xfrm>
          <a:prstGeom prst="rect">
            <a:avLst/>
          </a:prstGeom>
          <a:noFill/>
        </p:spPr>
        <p:txBody>
          <a:bodyPr wrap="square" anchor="t">
            <a:spAutoFit/>
          </a:bodyPr>
          <a:lstStyle/>
          <a:p>
            <a:pPr algn="l"/>
            <a:r>
              <a:rPr sz="1300" b="0">
                <a:solidFill>
                  <a:srgbClr val="2B2B2B"/>
                </a:solidFill>
                <a:latin typeface="Aptos"/>
              </a:rPr>
              <a:t>Contoh diskusi:
“Bolehkah mengambil gambar dari internet lalu menggunakannya untuk logo klien?”
Siswa diminta menjelaskan alasan, risiko, dan alternatif.</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15</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Asesmen KIK: Nilai Proses dan Hasil</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Asesmen harus sejalan dengan tujuan pembelajaran.</a:t>
            </a:r>
          </a:p>
        </p:txBody>
      </p:sp>
      <p:sp>
        <p:nvSpPr>
          <p:cNvPr id="6" name="Rounded Rectangle 5"/>
          <p:cNvSpPr/>
          <p:nvPr/>
        </p:nvSpPr>
        <p:spPr>
          <a:xfrm>
            <a:off x="731520" y="1234440"/>
            <a:ext cx="10789920" cy="7315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1399032"/>
            <a:ext cx="2286000" cy="274320"/>
          </a:xfrm>
          <a:prstGeom prst="rect">
            <a:avLst/>
          </a:prstGeom>
          <a:noFill/>
        </p:spPr>
        <p:txBody>
          <a:bodyPr wrap="square" anchor="t">
            <a:spAutoFit/>
          </a:bodyPr>
          <a:lstStyle/>
          <a:p>
            <a:pPr algn="l"/>
            <a:r>
              <a:rPr sz="1400" b="1">
                <a:solidFill>
                  <a:srgbClr val="BE3F3A"/>
                </a:solidFill>
                <a:latin typeface="Aptos"/>
              </a:rPr>
              <a:t>Kreativitas</a:t>
            </a:r>
          </a:p>
        </p:txBody>
      </p:sp>
      <p:sp>
        <p:nvSpPr>
          <p:cNvPr id="8" name="TextBox 7"/>
          <p:cNvSpPr txBox="1"/>
          <p:nvPr/>
        </p:nvSpPr>
        <p:spPr>
          <a:xfrm>
            <a:off x="3154680" y="1389888"/>
            <a:ext cx="7909560" cy="365760"/>
          </a:xfrm>
          <a:prstGeom prst="rect">
            <a:avLst/>
          </a:prstGeom>
          <a:noFill/>
        </p:spPr>
        <p:txBody>
          <a:bodyPr wrap="square" anchor="t">
            <a:spAutoFit/>
          </a:bodyPr>
          <a:lstStyle/>
          <a:p>
            <a:pPr algn="l"/>
            <a:r>
              <a:rPr sz="1300" b="0">
                <a:solidFill>
                  <a:srgbClr val="2B2B2B"/>
                </a:solidFill>
                <a:latin typeface="Aptos"/>
              </a:rPr>
              <a:t>variasi ide, relevansi solusi</a:t>
            </a:r>
          </a:p>
        </p:txBody>
      </p:sp>
      <p:sp>
        <p:nvSpPr>
          <p:cNvPr id="9" name="Rounded Rectangle 8"/>
          <p:cNvSpPr/>
          <p:nvPr/>
        </p:nvSpPr>
        <p:spPr>
          <a:xfrm>
            <a:off x="731520" y="2176272"/>
            <a:ext cx="10789920" cy="7315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2340864"/>
            <a:ext cx="2286000" cy="274320"/>
          </a:xfrm>
          <a:prstGeom prst="rect">
            <a:avLst/>
          </a:prstGeom>
          <a:noFill/>
        </p:spPr>
        <p:txBody>
          <a:bodyPr wrap="square" anchor="t">
            <a:spAutoFit/>
          </a:bodyPr>
          <a:lstStyle/>
          <a:p>
            <a:pPr algn="l"/>
            <a:r>
              <a:rPr sz="1400" b="1">
                <a:solidFill>
                  <a:srgbClr val="E6775B"/>
                </a:solidFill>
                <a:latin typeface="Aptos"/>
              </a:rPr>
              <a:t>Inovasi</a:t>
            </a:r>
          </a:p>
        </p:txBody>
      </p:sp>
      <p:sp>
        <p:nvSpPr>
          <p:cNvPr id="11" name="TextBox 10"/>
          <p:cNvSpPr txBox="1"/>
          <p:nvPr/>
        </p:nvSpPr>
        <p:spPr>
          <a:xfrm>
            <a:off x="3154680" y="2331720"/>
            <a:ext cx="7909560" cy="365760"/>
          </a:xfrm>
          <a:prstGeom prst="rect">
            <a:avLst/>
          </a:prstGeom>
          <a:noFill/>
        </p:spPr>
        <p:txBody>
          <a:bodyPr wrap="square" anchor="t">
            <a:spAutoFit/>
          </a:bodyPr>
          <a:lstStyle/>
          <a:p>
            <a:pPr algn="l"/>
            <a:r>
              <a:rPr sz="1300" b="0">
                <a:solidFill>
                  <a:srgbClr val="2B2B2B"/>
                </a:solidFill>
                <a:latin typeface="Aptos"/>
              </a:rPr>
              <a:t>kebaruan + manfaat + perbaikan</a:t>
            </a:r>
          </a:p>
        </p:txBody>
      </p:sp>
      <p:sp>
        <p:nvSpPr>
          <p:cNvPr id="12" name="Rounded Rectangle 11"/>
          <p:cNvSpPr/>
          <p:nvPr/>
        </p:nvSpPr>
        <p:spPr>
          <a:xfrm>
            <a:off x="731520" y="3118104"/>
            <a:ext cx="10789920" cy="7315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60120" y="3282696"/>
            <a:ext cx="2286000" cy="274320"/>
          </a:xfrm>
          <a:prstGeom prst="rect">
            <a:avLst/>
          </a:prstGeom>
          <a:noFill/>
        </p:spPr>
        <p:txBody>
          <a:bodyPr wrap="square" anchor="t">
            <a:spAutoFit/>
          </a:bodyPr>
          <a:lstStyle/>
          <a:p>
            <a:pPr algn="l"/>
            <a:r>
              <a:rPr sz="1400" b="1">
                <a:solidFill>
                  <a:srgbClr val="5B7E5B"/>
                </a:solidFill>
                <a:latin typeface="Aptos"/>
              </a:rPr>
              <a:t>Proses</a:t>
            </a:r>
          </a:p>
        </p:txBody>
      </p:sp>
      <p:sp>
        <p:nvSpPr>
          <p:cNvPr id="14" name="TextBox 13"/>
          <p:cNvSpPr txBox="1"/>
          <p:nvPr/>
        </p:nvSpPr>
        <p:spPr>
          <a:xfrm>
            <a:off x="3154680" y="3273552"/>
            <a:ext cx="7909560" cy="365760"/>
          </a:xfrm>
          <a:prstGeom prst="rect">
            <a:avLst/>
          </a:prstGeom>
          <a:noFill/>
        </p:spPr>
        <p:txBody>
          <a:bodyPr wrap="square" anchor="t">
            <a:spAutoFit/>
          </a:bodyPr>
          <a:lstStyle/>
          <a:p>
            <a:pPr algn="l"/>
            <a:r>
              <a:rPr sz="1300" b="0">
                <a:solidFill>
                  <a:srgbClr val="2B2B2B"/>
                </a:solidFill>
                <a:latin typeface="Aptos"/>
              </a:rPr>
              <a:t>observasi, prototipe, uji, revisi</a:t>
            </a:r>
          </a:p>
        </p:txBody>
      </p:sp>
      <p:sp>
        <p:nvSpPr>
          <p:cNvPr id="15" name="Rounded Rectangle 14"/>
          <p:cNvSpPr/>
          <p:nvPr/>
        </p:nvSpPr>
        <p:spPr>
          <a:xfrm>
            <a:off x="731520" y="4059935"/>
            <a:ext cx="10789920" cy="7315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4224527"/>
            <a:ext cx="2286000" cy="274320"/>
          </a:xfrm>
          <a:prstGeom prst="rect">
            <a:avLst/>
          </a:prstGeom>
          <a:noFill/>
        </p:spPr>
        <p:txBody>
          <a:bodyPr wrap="square" anchor="t">
            <a:spAutoFit/>
          </a:bodyPr>
          <a:lstStyle/>
          <a:p>
            <a:pPr algn="l"/>
            <a:r>
              <a:rPr sz="1400" b="1">
                <a:solidFill>
                  <a:srgbClr val="2B2B2B"/>
                </a:solidFill>
                <a:latin typeface="Aptos"/>
              </a:rPr>
              <a:t>Kewirausahaan</a:t>
            </a:r>
          </a:p>
        </p:txBody>
      </p:sp>
      <p:sp>
        <p:nvSpPr>
          <p:cNvPr id="17" name="TextBox 16"/>
          <p:cNvSpPr txBox="1"/>
          <p:nvPr/>
        </p:nvSpPr>
        <p:spPr>
          <a:xfrm>
            <a:off x="3154680" y="4215383"/>
            <a:ext cx="7909560" cy="365760"/>
          </a:xfrm>
          <a:prstGeom prst="rect">
            <a:avLst/>
          </a:prstGeom>
          <a:noFill/>
        </p:spPr>
        <p:txBody>
          <a:bodyPr wrap="square" anchor="t">
            <a:spAutoFit/>
          </a:bodyPr>
          <a:lstStyle/>
          <a:p>
            <a:pPr algn="l"/>
            <a:r>
              <a:rPr sz="1300" b="0">
                <a:solidFill>
                  <a:srgbClr val="2B2B2B"/>
                </a:solidFill>
                <a:latin typeface="Aptos"/>
              </a:rPr>
              <a:t>target, biaya, pemasaran, tanggung jawab</a:t>
            </a:r>
          </a:p>
        </p:txBody>
      </p:sp>
      <p:sp>
        <p:nvSpPr>
          <p:cNvPr id="18" name="Rounded Rectangle 17"/>
          <p:cNvSpPr/>
          <p:nvPr/>
        </p:nvSpPr>
        <p:spPr>
          <a:xfrm>
            <a:off x="731520" y="5001768"/>
            <a:ext cx="10789920" cy="73152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60120" y="5166360"/>
            <a:ext cx="2286000" cy="274320"/>
          </a:xfrm>
          <a:prstGeom prst="rect">
            <a:avLst/>
          </a:prstGeom>
          <a:noFill/>
        </p:spPr>
        <p:txBody>
          <a:bodyPr wrap="square" anchor="t">
            <a:spAutoFit/>
          </a:bodyPr>
          <a:lstStyle/>
          <a:p>
            <a:pPr algn="l"/>
            <a:r>
              <a:rPr sz="1400" b="1">
                <a:solidFill>
                  <a:srgbClr val="BE3F3A"/>
                </a:solidFill>
                <a:latin typeface="Aptos"/>
              </a:rPr>
              <a:t>Komunikasi</a:t>
            </a:r>
          </a:p>
        </p:txBody>
      </p:sp>
      <p:sp>
        <p:nvSpPr>
          <p:cNvPr id="20" name="TextBox 19"/>
          <p:cNvSpPr txBox="1"/>
          <p:nvPr/>
        </p:nvSpPr>
        <p:spPr>
          <a:xfrm>
            <a:off x="3154680" y="5157216"/>
            <a:ext cx="7909560" cy="365760"/>
          </a:xfrm>
          <a:prstGeom prst="rect">
            <a:avLst/>
          </a:prstGeom>
          <a:noFill/>
        </p:spPr>
        <p:txBody>
          <a:bodyPr wrap="square" anchor="t">
            <a:spAutoFit/>
          </a:bodyPr>
          <a:lstStyle/>
          <a:p>
            <a:pPr algn="l"/>
            <a:r>
              <a:rPr sz="1300" b="0">
                <a:solidFill>
                  <a:srgbClr val="2B2B2B"/>
                </a:solidFill>
                <a:latin typeface="Aptos"/>
              </a:rPr>
              <a:t>presentasi, argumentasi, refleksi</a:t>
            </a:r>
          </a:p>
        </p:txBody>
      </p:sp>
      <p:sp>
        <p:nvSpPr>
          <p:cNvPr id="21" name="TextBox 20"/>
          <p:cNvSpPr txBox="1"/>
          <p:nvPr/>
        </p:nvSpPr>
        <p:spPr>
          <a:xfrm>
            <a:off x="777240" y="6035040"/>
            <a:ext cx="10698480" cy="320040"/>
          </a:xfrm>
          <a:prstGeom prst="rect">
            <a:avLst/>
          </a:prstGeom>
          <a:noFill/>
        </p:spPr>
        <p:txBody>
          <a:bodyPr wrap="square" anchor="t">
            <a:spAutoFit/>
          </a:bodyPr>
          <a:lstStyle/>
          <a:p>
            <a:pPr algn="ctr"/>
            <a:r>
              <a:rPr sz="1100" b="0">
                <a:solidFill>
                  <a:srgbClr val="696969"/>
                </a:solidFill>
                <a:latin typeface="Aptos"/>
              </a:rPr>
              <a:t>Instrumen: observasi • jurnal proses • rubrik • produk • presentasi • refleksi diri/teman.</a:t>
            </a:r>
          </a:p>
        </p:txBody>
      </p:sp>
      <p:sp>
        <p:nvSpPr>
          <p:cNvPr id="22" name="TextBox 21"/>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16</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Contoh Rubrik Projek</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Gunakan skala 1–4 dengan indikator yang konkret.</a:t>
            </a:r>
          </a:p>
        </p:txBody>
      </p:sp>
      <p:sp>
        <p:nvSpPr>
          <p:cNvPr id="6" name="Rounded Rectangle 5"/>
          <p:cNvSpPr/>
          <p:nvPr/>
        </p:nvSpPr>
        <p:spPr>
          <a:xfrm>
            <a:off x="594360" y="1508760"/>
            <a:ext cx="2606040" cy="3977639"/>
          </a:xfrm>
          <a:prstGeom prst="roundRect">
            <a:avLst/>
          </a:prstGeom>
          <a:solidFill>
            <a:srgbClr val="EBE6DC"/>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7240" y="1783080"/>
            <a:ext cx="2240280" cy="594360"/>
          </a:xfrm>
          <a:prstGeom prst="rect">
            <a:avLst/>
          </a:prstGeom>
          <a:noFill/>
        </p:spPr>
        <p:txBody>
          <a:bodyPr wrap="square" anchor="t">
            <a:spAutoFit/>
          </a:bodyPr>
          <a:lstStyle/>
          <a:p>
            <a:pPr algn="ctr"/>
            <a:r>
              <a:rPr sz="1600" b="1">
                <a:solidFill>
                  <a:srgbClr val="696969"/>
                </a:solidFill>
                <a:latin typeface="Aptos"/>
              </a:rPr>
              <a:t>1 — Perlu bimbingan</a:t>
            </a:r>
          </a:p>
        </p:txBody>
      </p:sp>
      <p:sp>
        <p:nvSpPr>
          <p:cNvPr id="8" name="TextBox 7"/>
          <p:cNvSpPr txBox="1"/>
          <p:nvPr/>
        </p:nvSpPr>
        <p:spPr>
          <a:xfrm>
            <a:off x="777240" y="2697480"/>
            <a:ext cx="2240280" cy="2103120"/>
          </a:xfrm>
          <a:prstGeom prst="rect">
            <a:avLst/>
          </a:prstGeom>
          <a:noFill/>
        </p:spPr>
        <p:txBody>
          <a:bodyPr wrap="square" anchor="t">
            <a:spAutoFit/>
          </a:bodyPr>
          <a:lstStyle/>
          <a:p>
            <a:pPr algn="ctr"/>
            <a:r>
              <a:rPr sz="1300" b="0">
                <a:solidFill>
                  <a:srgbClr val="2B2B2B"/>
                </a:solidFill>
                <a:latin typeface="Aptos"/>
              </a:rPr>
              <a:t>Ide belum relevan / bukti proses sangat terbatas</a:t>
            </a:r>
          </a:p>
        </p:txBody>
      </p:sp>
      <p:sp>
        <p:nvSpPr>
          <p:cNvPr id="9" name="Rounded Rectangle 8"/>
          <p:cNvSpPr/>
          <p:nvPr/>
        </p:nvSpPr>
        <p:spPr>
          <a:xfrm>
            <a:off x="3474720" y="1508760"/>
            <a:ext cx="2606040" cy="3977639"/>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57600" y="1783080"/>
            <a:ext cx="2240280" cy="594360"/>
          </a:xfrm>
          <a:prstGeom prst="rect">
            <a:avLst/>
          </a:prstGeom>
          <a:noFill/>
        </p:spPr>
        <p:txBody>
          <a:bodyPr wrap="square" anchor="t">
            <a:spAutoFit/>
          </a:bodyPr>
          <a:lstStyle/>
          <a:p>
            <a:pPr algn="ctr"/>
            <a:r>
              <a:rPr sz="1600" b="1">
                <a:solidFill>
                  <a:srgbClr val="BE3F3A"/>
                </a:solidFill>
                <a:latin typeface="Aptos"/>
              </a:rPr>
              <a:t>2 — Berkembang</a:t>
            </a:r>
          </a:p>
        </p:txBody>
      </p:sp>
      <p:sp>
        <p:nvSpPr>
          <p:cNvPr id="11" name="TextBox 10"/>
          <p:cNvSpPr txBox="1"/>
          <p:nvPr/>
        </p:nvSpPr>
        <p:spPr>
          <a:xfrm>
            <a:off x="3657600" y="2697480"/>
            <a:ext cx="2240280" cy="2103120"/>
          </a:xfrm>
          <a:prstGeom prst="rect">
            <a:avLst/>
          </a:prstGeom>
          <a:noFill/>
        </p:spPr>
        <p:txBody>
          <a:bodyPr wrap="square" anchor="t">
            <a:spAutoFit/>
          </a:bodyPr>
          <a:lstStyle/>
          <a:p>
            <a:pPr algn="ctr"/>
            <a:r>
              <a:rPr sz="1300" b="0">
                <a:solidFill>
                  <a:srgbClr val="2B2B2B"/>
                </a:solidFill>
                <a:latin typeface="Aptos"/>
              </a:rPr>
              <a:t>Ide relevan tetapi uji dan revisi belum konsisten</a:t>
            </a:r>
          </a:p>
        </p:txBody>
      </p:sp>
      <p:sp>
        <p:nvSpPr>
          <p:cNvPr id="12" name="Rounded Rectangle 11"/>
          <p:cNvSpPr/>
          <p:nvPr/>
        </p:nvSpPr>
        <p:spPr>
          <a:xfrm>
            <a:off x="6355080" y="1508760"/>
            <a:ext cx="2606040" cy="3977639"/>
          </a:xfrm>
          <a:prstGeom prst="roundRect">
            <a:avLst/>
          </a:prstGeom>
          <a:solidFill>
            <a:srgbClr val="E1EFE1"/>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37960" y="1783080"/>
            <a:ext cx="2240280" cy="594360"/>
          </a:xfrm>
          <a:prstGeom prst="rect">
            <a:avLst/>
          </a:prstGeom>
          <a:noFill/>
        </p:spPr>
        <p:txBody>
          <a:bodyPr wrap="square" anchor="t">
            <a:spAutoFit/>
          </a:bodyPr>
          <a:lstStyle/>
          <a:p>
            <a:pPr algn="ctr"/>
            <a:r>
              <a:rPr sz="1600" b="1">
                <a:solidFill>
                  <a:srgbClr val="5B7E5B"/>
                </a:solidFill>
                <a:latin typeface="Aptos"/>
              </a:rPr>
              <a:t>3 — Cakap</a:t>
            </a:r>
          </a:p>
        </p:txBody>
      </p:sp>
      <p:sp>
        <p:nvSpPr>
          <p:cNvPr id="14" name="TextBox 13"/>
          <p:cNvSpPr txBox="1"/>
          <p:nvPr/>
        </p:nvSpPr>
        <p:spPr>
          <a:xfrm>
            <a:off x="6537960" y="2697480"/>
            <a:ext cx="2240280" cy="2103120"/>
          </a:xfrm>
          <a:prstGeom prst="rect">
            <a:avLst/>
          </a:prstGeom>
          <a:noFill/>
        </p:spPr>
        <p:txBody>
          <a:bodyPr wrap="square" anchor="t">
            <a:spAutoFit/>
          </a:bodyPr>
          <a:lstStyle/>
          <a:p>
            <a:pPr algn="ctr"/>
            <a:r>
              <a:rPr sz="1300" b="0">
                <a:solidFill>
                  <a:srgbClr val="2B2B2B"/>
                </a:solidFill>
                <a:latin typeface="Aptos"/>
              </a:rPr>
              <a:t>Solusi sesuai kebutuhan, proses terdokumentasi, ada revisi</a:t>
            </a:r>
          </a:p>
        </p:txBody>
      </p:sp>
      <p:sp>
        <p:nvSpPr>
          <p:cNvPr id="15" name="Rounded Rectangle 14"/>
          <p:cNvSpPr/>
          <p:nvPr/>
        </p:nvSpPr>
        <p:spPr>
          <a:xfrm>
            <a:off x="9235440" y="1508760"/>
            <a:ext cx="2606040" cy="3977639"/>
          </a:xfrm>
          <a:prstGeom prst="roundRect">
            <a:avLst/>
          </a:prstGeom>
          <a:solidFill>
            <a:srgbClr val="F5E2DA"/>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418319" y="1783080"/>
            <a:ext cx="2240280" cy="594360"/>
          </a:xfrm>
          <a:prstGeom prst="rect">
            <a:avLst/>
          </a:prstGeom>
          <a:noFill/>
        </p:spPr>
        <p:txBody>
          <a:bodyPr wrap="square" anchor="t">
            <a:spAutoFit/>
          </a:bodyPr>
          <a:lstStyle/>
          <a:p>
            <a:pPr algn="ctr"/>
            <a:r>
              <a:rPr sz="1600" b="1">
                <a:solidFill>
                  <a:srgbClr val="2B2B2B"/>
                </a:solidFill>
                <a:latin typeface="Aptos"/>
              </a:rPr>
              <a:t>4 — Sangat baik</a:t>
            </a:r>
          </a:p>
        </p:txBody>
      </p:sp>
      <p:sp>
        <p:nvSpPr>
          <p:cNvPr id="17" name="TextBox 16"/>
          <p:cNvSpPr txBox="1"/>
          <p:nvPr/>
        </p:nvSpPr>
        <p:spPr>
          <a:xfrm>
            <a:off x="9418319" y="2697480"/>
            <a:ext cx="2240280" cy="2103120"/>
          </a:xfrm>
          <a:prstGeom prst="rect">
            <a:avLst/>
          </a:prstGeom>
          <a:noFill/>
        </p:spPr>
        <p:txBody>
          <a:bodyPr wrap="square" anchor="t">
            <a:spAutoFit/>
          </a:bodyPr>
          <a:lstStyle/>
          <a:p>
            <a:pPr algn="ctr"/>
            <a:r>
              <a:rPr sz="1300" b="0">
                <a:solidFill>
                  <a:srgbClr val="2B2B2B"/>
                </a:solidFill>
                <a:latin typeface="Aptos"/>
              </a:rPr>
              <a:t>Solusi kuat, bukti uji jelas, revisi berbasis data, presentasi meyakinkan</a:t>
            </a:r>
          </a:p>
        </p:txBody>
      </p:sp>
      <p:sp>
        <p:nvSpPr>
          <p:cNvPr id="18" name="TextBox 17"/>
          <p:cNvSpPr txBox="1"/>
          <p:nvPr/>
        </p:nvSpPr>
        <p:spPr>
          <a:xfrm>
            <a:off x="731520" y="5760720"/>
            <a:ext cx="10607040" cy="411480"/>
          </a:xfrm>
          <a:prstGeom prst="rect">
            <a:avLst/>
          </a:prstGeom>
          <a:noFill/>
        </p:spPr>
        <p:txBody>
          <a:bodyPr wrap="square" anchor="t">
            <a:spAutoFit/>
          </a:bodyPr>
          <a:lstStyle/>
          <a:p>
            <a:pPr algn="ctr"/>
            <a:r>
              <a:rPr sz="1400" b="1">
                <a:solidFill>
                  <a:srgbClr val="2B2B2B"/>
                </a:solidFill>
                <a:latin typeface="Aptos"/>
              </a:rPr>
              <a:t>Rubrik sebaiknya dibagikan sebelum projek dimulai agar siswa memahami standar keberhasilan.</a:t>
            </a:r>
          </a:p>
        </p:txBody>
      </p:sp>
      <p:sp>
        <p:nvSpPr>
          <p:cNvPr id="19" name="TextBox 18"/>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17</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HOTS/TKA dalam KIK</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Uji kemampuan mengambil keputusan berdasarkan situasi dan data.</a:t>
            </a:r>
          </a:p>
        </p:txBody>
      </p:sp>
      <p:sp>
        <p:nvSpPr>
          <p:cNvPr id="6" name="Rounded Rectangle 5"/>
          <p:cNvSpPr/>
          <p:nvPr/>
        </p:nvSpPr>
        <p:spPr>
          <a:xfrm>
            <a:off x="640080" y="1325880"/>
            <a:ext cx="347472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452628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3108960" cy="365760"/>
          </a:xfrm>
          <a:prstGeom prst="rect">
            <a:avLst/>
          </a:prstGeom>
          <a:noFill/>
        </p:spPr>
        <p:txBody>
          <a:bodyPr wrap="square" anchor="t">
            <a:spAutoFit/>
          </a:bodyPr>
          <a:lstStyle/>
          <a:p>
            <a:pPr algn="l"/>
            <a:r>
              <a:rPr sz="1600" b="1">
                <a:solidFill>
                  <a:srgbClr val="BE3F3A"/>
                </a:solidFill>
                <a:latin typeface="Aptos"/>
              </a:rPr>
              <a:t>BENTUK STIMULUS</a:t>
            </a:r>
          </a:p>
        </p:txBody>
      </p:sp>
      <p:sp>
        <p:nvSpPr>
          <p:cNvPr id="9" name="TextBox 8"/>
          <p:cNvSpPr txBox="1"/>
          <p:nvPr/>
        </p:nvSpPr>
        <p:spPr>
          <a:xfrm>
            <a:off x="841247" y="1947672"/>
            <a:ext cx="3108960" cy="3749040"/>
          </a:xfrm>
          <a:prstGeom prst="rect">
            <a:avLst/>
          </a:prstGeom>
          <a:noFill/>
        </p:spPr>
        <p:txBody>
          <a:bodyPr wrap="square" anchor="t">
            <a:spAutoFit/>
          </a:bodyPr>
          <a:lstStyle/>
          <a:p>
            <a:pPr algn="l"/>
            <a:r>
              <a:rPr sz="1300" b="0">
                <a:solidFill>
                  <a:srgbClr val="2B2B2B"/>
                </a:solidFill>
                <a:latin typeface="Aptos"/>
              </a:rPr>
              <a:t>Gunakan:
• studi kasus
• tabel biaya
• hasil survei
• data penjualan
• komentar pengguna
• desain sebelum/sesudah
Siswa tidak cukup menghafal definisi.</a:t>
            </a:r>
          </a:p>
        </p:txBody>
      </p:sp>
      <p:sp>
        <p:nvSpPr>
          <p:cNvPr id="10" name="Rounded Rectangle 9"/>
          <p:cNvSpPr/>
          <p:nvPr/>
        </p:nvSpPr>
        <p:spPr>
          <a:xfrm>
            <a:off x="4370832" y="1325880"/>
            <a:ext cx="347472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325880"/>
            <a:ext cx="82296" cy="452628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72000" y="1490472"/>
            <a:ext cx="3108960" cy="365760"/>
          </a:xfrm>
          <a:prstGeom prst="rect">
            <a:avLst/>
          </a:prstGeom>
          <a:noFill/>
        </p:spPr>
        <p:txBody>
          <a:bodyPr wrap="square" anchor="t">
            <a:spAutoFit/>
          </a:bodyPr>
          <a:lstStyle/>
          <a:p>
            <a:pPr algn="l"/>
            <a:r>
              <a:rPr sz="1600" b="1">
                <a:solidFill>
                  <a:srgbClr val="E6775B"/>
                </a:solidFill>
                <a:latin typeface="Aptos"/>
              </a:rPr>
              <a:t>PERTANYAAN</a:t>
            </a:r>
          </a:p>
        </p:txBody>
      </p:sp>
      <p:sp>
        <p:nvSpPr>
          <p:cNvPr id="13" name="TextBox 12"/>
          <p:cNvSpPr txBox="1"/>
          <p:nvPr/>
        </p:nvSpPr>
        <p:spPr>
          <a:xfrm>
            <a:off x="4572000" y="1947672"/>
            <a:ext cx="3108960" cy="3749040"/>
          </a:xfrm>
          <a:prstGeom prst="rect">
            <a:avLst/>
          </a:prstGeom>
          <a:noFill/>
        </p:spPr>
        <p:txBody>
          <a:bodyPr wrap="square" anchor="t">
            <a:spAutoFit/>
          </a:bodyPr>
          <a:lstStyle/>
          <a:p>
            <a:pPr algn="l"/>
            <a:r>
              <a:rPr sz="1300" b="0">
                <a:solidFill>
                  <a:srgbClr val="2B2B2B"/>
                </a:solidFill>
                <a:latin typeface="Aptos"/>
              </a:rPr>
              <a:t>Contoh:
“Setelah uji coba, 60% pengguna menyatakan informasi pada label sulit dibaca. Perubahan apa yang paling tepat dan mengapa?”
Minta siswa menggunakan bukti dari stimulus.</a:t>
            </a:r>
          </a:p>
        </p:txBody>
      </p:sp>
      <p:sp>
        <p:nvSpPr>
          <p:cNvPr id="14" name="Rounded Rectangle 13"/>
          <p:cNvSpPr/>
          <p:nvPr/>
        </p:nvSpPr>
        <p:spPr>
          <a:xfrm>
            <a:off x="8101583" y="1325880"/>
            <a:ext cx="3474720" cy="452628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01583" y="1325880"/>
            <a:ext cx="82296" cy="452628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02752" y="1490472"/>
            <a:ext cx="3108960" cy="365760"/>
          </a:xfrm>
          <a:prstGeom prst="rect">
            <a:avLst/>
          </a:prstGeom>
          <a:noFill/>
        </p:spPr>
        <p:txBody>
          <a:bodyPr wrap="square" anchor="t">
            <a:spAutoFit/>
          </a:bodyPr>
          <a:lstStyle/>
          <a:p>
            <a:pPr algn="l"/>
            <a:r>
              <a:rPr sz="1600" b="1">
                <a:solidFill>
                  <a:srgbClr val="5B7E5B"/>
                </a:solidFill>
                <a:latin typeface="Aptos"/>
              </a:rPr>
              <a:t>KOMPETENSI</a:t>
            </a:r>
          </a:p>
        </p:txBody>
      </p:sp>
      <p:sp>
        <p:nvSpPr>
          <p:cNvPr id="17" name="TextBox 16"/>
          <p:cNvSpPr txBox="1"/>
          <p:nvPr/>
        </p:nvSpPr>
        <p:spPr>
          <a:xfrm>
            <a:off x="8302752" y="1947672"/>
            <a:ext cx="3108960" cy="3749040"/>
          </a:xfrm>
          <a:prstGeom prst="rect">
            <a:avLst/>
          </a:prstGeom>
          <a:noFill/>
        </p:spPr>
        <p:txBody>
          <a:bodyPr wrap="square" anchor="t">
            <a:spAutoFit/>
          </a:bodyPr>
          <a:lstStyle/>
          <a:p>
            <a:pPr algn="l"/>
            <a:r>
              <a:rPr sz="1300" b="0">
                <a:solidFill>
                  <a:srgbClr val="2B2B2B"/>
                </a:solidFill>
                <a:latin typeface="Aptos"/>
              </a:rPr>
              <a:t>• menganalisis
• mengevaluasi
• memilih alternatif
• memberi alasan
• menghubungkan data dengan keputusan
• menyusun solusi</a:t>
            </a:r>
          </a:p>
        </p:txBody>
      </p:sp>
      <p:sp>
        <p:nvSpPr>
          <p:cNvPr id="18" name="TextBox 17"/>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20040"/>
            <a:ext cx="914400" cy="365760"/>
          </a:xfrm>
          <a:prstGeom prst="rect">
            <a:avLst/>
          </a:prstGeom>
          <a:noFill/>
        </p:spPr>
        <p:txBody>
          <a:bodyPr wrap="square" anchor="t">
            <a:spAutoFit/>
          </a:bodyPr>
          <a:lstStyle/>
          <a:p>
            <a:pPr algn="l"/>
            <a:r>
              <a:rPr sz="1400" b="1">
                <a:solidFill>
                  <a:srgbClr val="BE3F3A"/>
                </a:solidFill>
                <a:latin typeface="Aptos"/>
              </a:rPr>
              <a:t>18</a:t>
            </a:r>
          </a:p>
        </p:txBody>
      </p:sp>
      <p:sp>
        <p:nvSpPr>
          <p:cNvPr id="4" name="TextBox 3"/>
          <p:cNvSpPr txBox="1"/>
          <p:nvPr/>
        </p:nvSpPr>
        <p:spPr>
          <a:xfrm>
            <a:off x="1234440" y="228600"/>
            <a:ext cx="10241280" cy="594360"/>
          </a:xfrm>
          <a:prstGeom prst="rect">
            <a:avLst/>
          </a:prstGeom>
          <a:noFill/>
        </p:spPr>
        <p:txBody>
          <a:bodyPr wrap="square" anchor="t">
            <a:spAutoFit/>
          </a:bodyPr>
          <a:lstStyle/>
          <a:p>
            <a:pPr algn="l"/>
            <a:r>
              <a:rPr sz="2800" b="1">
                <a:solidFill>
                  <a:srgbClr val="2B2B2B"/>
                </a:solidFill>
                <a:latin typeface="Aptos"/>
              </a:rPr>
              <a:t>Agenda Kerja MGMP KIK</a:t>
            </a:r>
          </a:p>
        </p:txBody>
      </p:sp>
      <p:sp>
        <p:nvSpPr>
          <p:cNvPr id="5" name="TextBox 4"/>
          <p:cNvSpPr txBox="1"/>
          <p:nvPr/>
        </p:nvSpPr>
        <p:spPr>
          <a:xfrm>
            <a:off x="1252728" y="841248"/>
            <a:ext cx="9875520" cy="411480"/>
          </a:xfrm>
          <a:prstGeom prst="rect">
            <a:avLst/>
          </a:prstGeom>
          <a:noFill/>
        </p:spPr>
        <p:txBody>
          <a:bodyPr wrap="square" anchor="t">
            <a:spAutoFit/>
          </a:bodyPr>
          <a:lstStyle/>
          <a:p>
            <a:pPr algn="l"/>
            <a:r>
              <a:rPr sz="1200" b="0">
                <a:solidFill>
                  <a:srgbClr val="696969"/>
                </a:solidFill>
                <a:latin typeface="Aptos"/>
              </a:rPr>
              <a:t>Dari berbagi praktik menuju produk bersama.</a:t>
            </a:r>
          </a:p>
        </p:txBody>
      </p:sp>
      <p:sp>
        <p:nvSpPr>
          <p:cNvPr id="6" name="Rounded Rectangle 5"/>
          <p:cNvSpPr/>
          <p:nvPr/>
        </p:nvSpPr>
        <p:spPr>
          <a:xfrm>
            <a:off x="640080" y="13258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25880"/>
            <a:ext cx="82296" cy="16916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490472"/>
            <a:ext cx="3063240" cy="365760"/>
          </a:xfrm>
          <a:prstGeom prst="rect">
            <a:avLst/>
          </a:prstGeom>
          <a:noFill/>
        </p:spPr>
        <p:txBody>
          <a:bodyPr wrap="square" anchor="t">
            <a:spAutoFit/>
          </a:bodyPr>
          <a:lstStyle/>
          <a:p>
            <a:pPr algn="l"/>
            <a:r>
              <a:rPr sz="1600" b="1">
                <a:solidFill>
                  <a:srgbClr val="BE3F3A"/>
                </a:solidFill>
                <a:latin typeface="Aptos"/>
              </a:rPr>
              <a:t>Petakan TP</a:t>
            </a:r>
          </a:p>
        </p:txBody>
      </p:sp>
      <p:sp>
        <p:nvSpPr>
          <p:cNvPr id="9" name="TextBox 8"/>
          <p:cNvSpPr txBox="1"/>
          <p:nvPr/>
        </p:nvSpPr>
        <p:spPr>
          <a:xfrm>
            <a:off x="841247" y="1947672"/>
            <a:ext cx="3063240" cy="914400"/>
          </a:xfrm>
          <a:prstGeom prst="rect">
            <a:avLst/>
          </a:prstGeom>
          <a:noFill/>
        </p:spPr>
        <p:txBody>
          <a:bodyPr wrap="square" anchor="t">
            <a:spAutoFit/>
          </a:bodyPr>
          <a:lstStyle/>
          <a:p>
            <a:pPr algn="l"/>
            <a:r>
              <a:rPr sz="1300" b="0">
                <a:solidFill>
                  <a:srgbClr val="2B2B2B"/>
                </a:solidFill>
                <a:latin typeface="Aptos"/>
              </a:rPr>
              <a:t>Samakan pemahaman tujuan dan bukti belajar.</a:t>
            </a:r>
          </a:p>
        </p:txBody>
      </p:sp>
      <p:sp>
        <p:nvSpPr>
          <p:cNvPr id="10" name="Rounded Rectangle 9"/>
          <p:cNvSpPr/>
          <p:nvPr/>
        </p:nvSpPr>
        <p:spPr>
          <a:xfrm>
            <a:off x="4434840" y="13258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34840" y="1325880"/>
            <a:ext cx="82296" cy="16916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36008" y="1490472"/>
            <a:ext cx="3063240" cy="365760"/>
          </a:xfrm>
          <a:prstGeom prst="rect">
            <a:avLst/>
          </a:prstGeom>
          <a:noFill/>
        </p:spPr>
        <p:txBody>
          <a:bodyPr wrap="square" anchor="t">
            <a:spAutoFit/>
          </a:bodyPr>
          <a:lstStyle/>
          <a:p>
            <a:pPr algn="l"/>
            <a:r>
              <a:rPr sz="1600" b="1">
                <a:solidFill>
                  <a:srgbClr val="E6775B"/>
                </a:solidFill>
                <a:latin typeface="Aptos"/>
              </a:rPr>
              <a:t>Pilih projek</a:t>
            </a:r>
          </a:p>
        </p:txBody>
      </p:sp>
      <p:sp>
        <p:nvSpPr>
          <p:cNvPr id="13" name="TextBox 12"/>
          <p:cNvSpPr txBox="1"/>
          <p:nvPr/>
        </p:nvSpPr>
        <p:spPr>
          <a:xfrm>
            <a:off x="4636008" y="1947672"/>
            <a:ext cx="3063240" cy="914400"/>
          </a:xfrm>
          <a:prstGeom prst="rect">
            <a:avLst/>
          </a:prstGeom>
          <a:noFill/>
        </p:spPr>
        <p:txBody>
          <a:bodyPr wrap="square" anchor="t">
            <a:spAutoFit/>
          </a:bodyPr>
          <a:lstStyle/>
          <a:p>
            <a:pPr algn="l"/>
            <a:r>
              <a:rPr sz="1300" b="0">
                <a:solidFill>
                  <a:srgbClr val="2B2B2B"/>
                </a:solidFill>
                <a:latin typeface="Aptos"/>
              </a:rPr>
              <a:t>Tentukan projek yang realistis untuk XI DKV &amp; ANS.</a:t>
            </a:r>
          </a:p>
        </p:txBody>
      </p:sp>
      <p:sp>
        <p:nvSpPr>
          <p:cNvPr id="14" name="Rounded Rectangle 13"/>
          <p:cNvSpPr/>
          <p:nvPr/>
        </p:nvSpPr>
        <p:spPr>
          <a:xfrm>
            <a:off x="8229600" y="13258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229600" y="1325880"/>
            <a:ext cx="82296" cy="169164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30768" y="1490472"/>
            <a:ext cx="3063240" cy="365760"/>
          </a:xfrm>
          <a:prstGeom prst="rect">
            <a:avLst/>
          </a:prstGeom>
          <a:noFill/>
        </p:spPr>
        <p:txBody>
          <a:bodyPr wrap="square" anchor="t">
            <a:spAutoFit/>
          </a:bodyPr>
          <a:lstStyle/>
          <a:p>
            <a:pPr algn="l"/>
            <a:r>
              <a:rPr sz="1600" b="1">
                <a:solidFill>
                  <a:srgbClr val="5B7E5B"/>
                </a:solidFill>
                <a:latin typeface="Aptos"/>
              </a:rPr>
              <a:t>Susun LKPD</a:t>
            </a:r>
          </a:p>
        </p:txBody>
      </p:sp>
      <p:sp>
        <p:nvSpPr>
          <p:cNvPr id="17" name="TextBox 16"/>
          <p:cNvSpPr txBox="1"/>
          <p:nvPr/>
        </p:nvSpPr>
        <p:spPr>
          <a:xfrm>
            <a:off x="8430768" y="1947672"/>
            <a:ext cx="3063240" cy="914400"/>
          </a:xfrm>
          <a:prstGeom prst="rect">
            <a:avLst/>
          </a:prstGeom>
          <a:noFill/>
        </p:spPr>
        <p:txBody>
          <a:bodyPr wrap="square" anchor="t">
            <a:spAutoFit/>
          </a:bodyPr>
          <a:lstStyle/>
          <a:p>
            <a:pPr algn="l"/>
            <a:r>
              <a:rPr sz="1300" b="0">
                <a:solidFill>
                  <a:srgbClr val="2B2B2B"/>
                </a:solidFill>
                <a:latin typeface="Aptos"/>
              </a:rPr>
              <a:t>Buat lembar kerja yang mengarahkan proses.</a:t>
            </a:r>
          </a:p>
        </p:txBody>
      </p:sp>
      <p:sp>
        <p:nvSpPr>
          <p:cNvPr id="18" name="Rounded Rectangle 17"/>
          <p:cNvSpPr/>
          <p:nvPr/>
        </p:nvSpPr>
        <p:spPr>
          <a:xfrm>
            <a:off x="640080" y="33832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40080" y="3383280"/>
            <a:ext cx="82296" cy="1691640"/>
          </a:xfrm>
          <a:prstGeom prst="rect">
            <a:avLst/>
          </a:prstGeom>
          <a:solidFill>
            <a:srgbClr val="2B2B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1247" y="3547872"/>
            <a:ext cx="3063240" cy="365760"/>
          </a:xfrm>
          <a:prstGeom prst="rect">
            <a:avLst/>
          </a:prstGeom>
          <a:noFill/>
        </p:spPr>
        <p:txBody>
          <a:bodyPr wrap="square" anchor="t">
            <a:spAutoFit/>
          </a:bodyPr>
          <a:lstStyle/>
          <a:p>
            <a:pPr algn="l"/>
            <a:r>
              <a:rPr sz="1600" b="1">
                <a:solidFill>
                  <a:srgbClr val="2B2B2B"/>
                </a:solidFill>
                <a:latin typeface="Aptos"/>
              </a:rPr>
              <a:t>Bangun rubrik</a:t>
            </a:r>
          </a:p>
        </p:txBody>
      </p:sp>
      <p:sp>
        <p:nvSpPr>
          <p:cNvPr id="21" name="TextBox 20"/>
          <p:cNvSpPr txBox="1"/>
          <p:nvPr/>
        </p:nvSpPr>
        <p:spPr>
          <a:xfrm>
            <a:off x="841247" y="4005072"/>
            <a:ext cx="3063240" cy="914400"/>
          </a:xfrm>
          <a:prstGeom prst="rect">
            <a:avLst/>
          </a:prstGeom>
          <a:noFill/>
        </p:spPr>
        <p:txBody>
          <a:bodyPr wrap="square" anchor="t">
            <a:spAutoFit/>
          </a:bodyPr>
          <a:lstStyle/>
          <a:p>
            <a:pPr algn="l"/>
            <a:r>
              <a:rPr sz="1300" b="0">
                <a:solidFill>
                  <a:srgbClr val="2B2B2B"/>
                </a:solidFill>
                <a:latin typeface="Aptos"/>
              </a:rPr>
              <a:t>Samakan indikator dan skala penilaian.</a:t>
            </a:r>
          </a:p>
        </p:txBody>
      </p:sp>
      <p:sp>
        <p:nvSpPr>
          <p:cNvPr id="22" name="Rounded Rectangle 21"/>
          <p:cNvSpPr/>
          <p:nvPr/>
        </p:nvSpPr>
        <p:spPr>
          <a:xfrm>
            <a:off x="4434840" y="33832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434840" y="3383280"/>
            <a:ext cx="82296" cy="16916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636008" y="3547872"/>
            <a:ext cx="3063240" cy="365760"/>
          </a:xfrm>
          <a:prstGeom prst="rect">
            <a:avLst/>
          </a:prstGeom>
          <a:noFill/>
        </p:spPr>
        <p:txBody>
          <a:bodyPr wrap="square" anchor="t">
            <a:spAutoFit/>
          </a:bodyPr>
          <a:lstStyle/>
          <a:p>
            <a:pPr algn="l"/>
            <a:r>
              <a:rPr sz="1600" b="1">
                <a:solidFill>
                  <a:srgbClr val="BE3F3A"/>
                </a:solidFill>
                <a:latin typeface="Aptos"/>
              </a:rPr>
              <a:t>Uji di kelas</a:t>
            </a:r>
          </a:p>
        </p:txBody>
      </p:sp>
      <p:sp>
        <p:nvSpPr>
          <p:cNvPr id="25" name="TextBox 24"/>
          <p:cNvSpPr txBox="1"/>
          <p:nvPr/>
        </p:nvSpPr>
        <p:spPr>
          <a:xfrm>
            <a:off x="4636008" y="4005072"/>
            <a:ext cx="3063240" cy="914400"/>
          </a:xfrm>
          <a:prstGeom prst="rect">
            <a:avLst/>
          </a:prstGeom>
          <a:noFill/>
        </p:spPr>
        <p:txBody>
          <a:bodyPr wrap="square" anchor="t">
            <a:spAutoFit/>
          </a:bodyPr>
          <a:lstStyle/>
          <a:p>
            <a:pPr algn="l"/>
            <a:r>
              <a:rPr sz="1300" b="0">
                <a:solidFill>
                  <a:srgbClr val="2B2B2B"/>
                </a:solidFill>
                <a:latin typeface="Aptos"/>
              </a:rPr>
              <a:t>Laksanakan dan kumpulkan bukti.</a:t>
            </a:r>
          </a:p>
        </p:txBody>
      </p:sp>
      <p:sp>
        <p:nvSpPr>
          <p:cNvPr id="26" name="Rounded Rectangle 25"/>
          <p:cNvSpPr/>
          <p:nvPr/>
        </p:nvSpPr>
        <p:spPr>
          <a:xfrm>
            <a:off x="8229600" y="3383280"/>
            <a:ext cx="3429000" cy="16916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229600" y="3383280"/>
            <a:ext cx="82296" cy="16916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430768" y="3547872"/>
            <a:ext cx="3063240" cy="365760"/>
          </a:xfrm>
          <a:prstGeom prst="rect">
            <a:avLst/>
          </a:prstGeom>
          <a:noFill/>
        </p:spPr>
        <p:txBody>
          <a:bodyPr wrap="square" anchor="t">
            <a:spAutoFit/>
          </a:bodyPr>
          <a:lstStyle/>
          <a:p>
            <a:pPr algn="l"/>
            <a:r>
              <a:rPr sz="1600" b="1">
                <a:solidFill>
                  <a:srgbClr val="E6775B"/>
                </a:solidFill>
                <a:latin typeface="Aptos"/>
              </a:rPr>
              <a:t>Refleksi</a:t>
            </a:r>
          </a:p>
        </p:txBody>
      </p:sp>
      <p:sp>
        <p:nvSpPr>
          <p:cNvPr id="29" name="TextBox 28"/>
          <p:cNvSpPr txBox="1"/>
          <p:nvPr/>
        </p:nvSpPr>
        <p:spPr>
          <a:xfrm>
            <a:off x="8430768" y="4005072"/>
            <a:ext cx="3063240" cy="914400"/>
          </a:xfrm>
          <a:prstGeom prst="rect">
            <a:avLst/>
          </a:prstGeom>
          <a:noFill/>
        </p:spPr>
        <p:txBody>
          <a:bodyPr wrap="square" anchor="t">
            <a:spAutoFit/>
          </a:bodyPr>
          <a:lstStyle/>
          <a:p>
            <a:pPr algn="l"/>
            <a:r>
              <a:rPr sz="1300" b="0">
                <a:solidFill>
                  <a:srgbClr val="2B2B2B"/>
                </a:solidFill>
                <a:latin typeface="Aptos"/>
              </a:rPr>
              <a:t>Bahas hasil dan revisi perangkat.</a:t>
            </a:r>
          </a:p>
        </p:txBody>
      </p:sp>
      <p:sp>
        <p:nvSpPr>
          <p:cNvPr id="30" name="TextBox 29"/>
          <p:cNvSpPr txBox="1"/>
          <p:nvPr/>
        </p:nvSpPr>
        <p:spPr>
          <a:xfrm>
            <a:off x="594360" y="6510528"/>
            <a:ext cx="10972800" cy="228600"/>
          </a:xfrm>
          <a:prstGeom prst="rect">
            <a:avLst/>
          </a:prstGeom>
          <a:noFill/>
        </p:spPr>
        <p:txBody>
          <a:bodyPr wrap="square" anchor="t">
            <a:spAutoFit/>
          </a:bodyPr>
          <a:lstStyle/>
          <a:p>
            <a:pPr algn="l"/>
            <a:r>
              <a:rPr sz="900" b="0">
                <a:solidFill>
                  <a:srgbClr val="696969"/>
                </a:solidFill>
                <a:latin typeface="Aptos"/>
              </a:rPr>
              <a:t>MGMP KIK SMK • XI DKV &amp; ANS • 2026/2027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8F6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685800"/>
            <a:ext cx="10789920" cy="548640"/>
          </a:xfrm>
          <a:prstGeom prst="rect">
            <a:avLst/>
          </a:prstGeom>
          <a:noFill/>
        </p:spPr>
        <p:txBody>
          <a:bodyPr wrap="square" anchor="t">
            <a:spAutoFit/>
          </a:bodyPr>
          <a:lstStyle/>
          <a:p>
            <a:pPr algn="ctr"/>
            <a:r>
              <a:rPr sz="3000" b="1">
                <a:solidFill>
                  <a:srgbClr val="2B2B2B"/>
                </a:solidFill>
                <a:latin typeface="Aptos"/>
              </a:rPr>
              <a:t>Kunci Pembelajaran KIK</a:t>
            </a:r>
          </a:p>
        </p:txBody>
      </p:sp>
      <p:sp>
        <p:nvSpPr>
          <p:cNvPr id="4" name="TextBox 3"/>
          <p:cNvSpPr txBox="1"/>
          <p:nvPr/>
        </p:nvSpPr>
        <p:spPr>
          <a:xfrm>
            <a:off x="1097280" y="1600200"/>
            <a:ext cx="9966960" cy="731520"/>
          </a:xfrm>
          <a:prstGeom prst="rect">
            <a:avLst/>
          </a:prstGeom>
          <a:noFill/>
        </p:spPr>
        <p:txBody>
          <a:bodyPr wrap="square" anchor="t">
            <a:spAutoFit/>
          </a:bodyPr>
          <a:lstStyle/>
          <a:p>
            <a:pPr algn="ctr"/>
            <a:r>
              <a:rPr sz="2300" b="1">
                <a:solidFill>
                  <a:srgbClr val="BE3F3A"/>
                </a:solidFill>
                <a:latin typeface="Aptos"/>
              </a:rPr>
              <a:t>MASALAH  →  IDE  →  KARYA  →  UJI  →  PERBAIKI  →  NILAI</a:t>
            </a:r>
          </a:p>
        </p:txBody>
      </p:sp>
      <p:sp>
        <p:nvSpPr>
          <p:cNvPr id="5" name="Rounded Rectangle 4"/>
          <p:cNvSpPr/>
          <p:nvPr/>
        </p:nvSpPr>
        <p:spPr>
          <a:xfrm>
            <a:off x="1051560" y="2743200"/>
            <a:ext cx="3063240" cy="2148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1051560" y="2743200"/>
            <a:ext cx="82296" cy="2148840"/>
          </a:xfrm>
          <a:prstGeom prst="rect">
            <a:avLst/>
          </a:prstGeom>
          <a:solidFill>
            <a:srgbClr val="BE3F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52728" y="2907792"/>
            <a:ext cx="2697480" cy="365760"/>
          </a:xfrm>
          <a:prstGeom prst="rect">
            <a:avLst/>
          </a:prstGeom>
          <a:noFill/>
        </p:spPr>
        <p:txBody>
          <a:bodyPr wrap="square" anchor="t">
            <a:spAutoFit/>
          </a:bodyPr>
          <a:lstStyle/>
          <a:p>
            <a:pPr algn="l"/>
            <a:r>
              <a:rPr sz="1600" b="1">
                <a:solidFill>
                  <a:srgbClr val="BE3F3A"/>
                </a:solidFill>
                <a:latin typeface="Aptos"/>
              </a:rPr>
              <a:t>UNTUK SISWA</a:t>
            </a:r>
          </a:p>
        </p:txBody>
      </p:sp>
      <p:sp>
        <p:nvSpPr>
          <p:cNvPr id="8" name="TextBox 7"/>
          <p:cNvSpPr txBox="1"/>
          <p:nvPr/>
        </p:nvSpPr>
        <p:spPr>
          <a:xfrm>
            <a:off x="1252728" y="3364992"/>
            <a:ext cx="2697480" cy="1371600"/>
          </a:xfrm>
          <a:prstGeom prst="rect">
            <a:avLst/>
          </a:prstGeom>
          <a:noFill/>
        </p:spPr>
        <p:txBody>
          <a:bodyPr wrap="square" anchor="t">
            <a:spAutoFit/>
          </a:bodyPr>
          <a:lstStyle/>
          <a:p>
            <a:pPr algn="l"/>
            <a:r>
              <a:rPr sz="1300" b="0">
                <a:solidFill>
                  <a:srgbClr val="2B2B2B"/>
                </a:solidFill>
                <a:latin typeface="Aptos"/>
              </a:rPr>
              <a:t>Berani mencoba, menerima umpan balik, dan memperbaiki karya.</a:t>
            </a:r>
          </a:p>
        </p:txBody>
      </p:sp>
      <p:sp>
        <p:nvSpPr>
          <p:cNvPr id="9" name="Rounded Rectangle 8"/>
          <p:cNvSpPr/>
          <p:nvPr/>
        </p:nvSpPr>
        <p:spPr>
          <a:xfrm>
            <a:off x="4526280" y="2743200"/>
            <a:ext cx="3063240" cy="2148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4526280" y="2743200"/>
            <a:ext cx="82296" cy="2148840"/>
          </a:xfrm>
          <a:prstGeom prst="rect">
            <a:avLst/>
          </a:prstGeom>
          <a:solidFill>
            <a:srgbClr val="5B7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7448" y="2907792"/>
            <a:ext cx="2697480" cy="365760"/>
          </a:xfrm>
          <a:prstGeom prst="rect">
            <a:avLst/>
          </a:prstGeom>
          <a:noFill/>
        </p:spPr>
        <p:txBody>
          <a:bodyPr wrap="square" anchor="t">
            <a:spAutoFit/>
          </a:bodyPr>
          <a:lstStyle/>
          <a:p>
            <a:pPr algn="l"/>
            <a:r>
              <a:rPr sz="1600" b="1">
                <a:solidFill>
                  <a:srgbClr val="5B7E5B"/>
                </a:solidFill>
                <a:latin typeface="Aptos"/>
              </a:rPr>
              <a:t>UNTUK GURU</a:t>
            </a:r>
          </a:p>
        </p:txBody>
      </p:sp>
      <p:sp>
        <p:nvSpPr>
          <p:cNvPr id="12" name="TextBox 11"/>
          <p:cNvSpPr txBox="1"/>
          <p:nvPr/>
        </p:nvSpPr>
        <p:spPr>
          <a:xfrm>
            <a:off x="4727448" y="3364992"/>
            <a:ext cx="2697480" cy="1371600"/>
          </a:xfrm>
          <a:prstGeom prst="rect">
            <a:avLst/>
          </a:prstGeom>
          <a:noFill/>
        </p:spPr>
        <p:txBody>
          <a:bodyPr wrap="square" anchor="t">
            <a:spAutoFit/>
          </a:bodyPr>
          <a:lstStyle/>
          <a:p>
            <a:pPr algn="l"/>
            <a:r>
              <a:rPr sz="1300" b="0">
                <a:solidFill>
                  <a:srgbClr val="2B2B2B"/>
                </a:solidFill>
                <a:latin typeface="Aptos"/>
              </a:rPr>
              <a:t>Merancang pengalaman belajar yang nyata dan menilai proses.</a:t>
            </a:r>
          </a:p>
        </p:txBody>
      </p:sp>
      <p:sp>
        <p:nvSpPr>
          <p:cNvPr id="13" name="Rounded Rectangle 12"/>
          <p:cNvSpPr/>
          <p:nvPr/>
        </p:nvSpPr>
        <p:spPr>
          <a:xfrm>
            <a:off x="8001000" y="2743200"/>
            <a:ext cx="3063240" cy="2148840"/>
          </a:xfrm>
          <a:prstGeom prst="roundRect">
            <a:avLst/>
          </a:prstGeom>
          <a:solidFill>
            <a:srgbClr val="FFFCF5"/>
          </a:solidFill>
          <a:ln>
            <a:solidFill>
              <a:srgbClr val="EBE6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8001000" y="2743200"/>
            <a:ext cx="82296" cy="2148840"/>
          </a:xfrm>
          <a:prstGeom prst="rect">
            <a:avLst/>
          </a:prstGeom>
          <a:solidFill>
            <a:srgbClr val="E67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02168" y="2907792"/>
            <a:ext cx="2697480" cy="365760"/>
          </a:xfrm>
          <a:prstGeom prst="rect">
            <a:avLst/>
          </a:prstGeom>
          <a:noFill/>
        </p:spPr>
        <p:txBody>
          <a:bodyPr wrap="square" anchor="t">
            <a:spAutoFit/>
          </a:bodyPr>
          <a:lstStyle/>
          <a:p>
            <a:pPr algn="l"/>
            <a:r>
              <a:rPr sz="1600" b="1">
                <a:solidFill>
                  <a:srgbClr val="E6775B"/>
                </a:solidFill>
                <a:latin typeface="Aptos"/>
              </a:rPr>
              <a:t>UNTUK MGMP</a:t>
            </a:r>
          </a:p>
        </p:txBody>
      </p:sp>
      <p:sp>
        <p:nvSpPr>
          <p:cNvPr id="16" name="TextBox 15"/>
          <p:cNvSpPr txBox="1"/>
          <p:nvPr/>
        </p:nvSpPr>
        <p:spPr>
          <a:xfrm>
            <a:off x="8202168" y="3364992"/>
            <a:ext cx="2697480" cy="1371600"/>
          </a:xfrm>
          <a:prstGeom prst="rect">
            <a:avLst/>
          </a:prstGeom>
          <a:noFill/>
        </p:spPr>
        <p:txBody>
          <a:bodyPr wrap="square" anchor="t">
            <a:spAutoFit/>
          </a:bodyPr>
          <a:lstStyle/>
          <a:p>
            <a:pPr algn="l"/>
            <a:r>
              <a:rPr sz="1300" b="0">
                <a:solidFill>
                  <a:srgbClr val="2B2B2B"/>
                </a:solidFill>
                <a:latin typeface="Aptos"/>
              </a:rPr>
              <a:t>Membangun perangkat dan praktik yang dapat digunakan bersama.</a:t>
            </a:r>
          </a:p>
        </p:txBody>
      </p:sp>
      <p:sp>
        <p:nvSpPr>
          <p:cNvPr id="17" name="TextBox 16"/>
          <p:cNvSpPr txBox="1"/>
          <p:nvPr/>
        </p:nvSpPr>
        <p:spPr>
          <a:xfrm>
            <a:off x="914400" y="5623560"/>
            <a:ext cx="10332720" cy="457200"/>
          </a:xfrm>
          <a:prstGeom prst="rect">
            <a:avLst/>
          </a:prstGeom>
          <a:noFill/>
        </p:spPr>
        <p:txBody>
          <a:bodyPr wrap="square" anchor="t">
            <a:spAutoFit/>
          </a:bodyPr>
          <a:lstStyle/>
          <a:p>
            <a:pPr algn="ctr"/>
            <a:r>
              <a:rPr sz="1700" b="1">
                <a:solidFill>
                  <a:srgbClr val="2B2B2B"/>
                </a:solidFill>
                <a:latin typeface="Aptos"/>
              </a:rPr>
              <a:t>“Karya yang baik bukan hanya terlihat bagus, tetapi mampu menjawab kebutuhan.”</a:t>
            </a:r>
          </a:p>
        </p:txBody>
      </p:sp>
      <p:sp>
        <p:nvSpPr>
          <p:cNvPr id="18" name="TextBox 17"/>
          <p:cNvSpPr txBox="1"/>
          <p:nvPr/>
        </p:nvSpPr>
        <p:spPr>
          <a:xfrm>
            <a:off x="914400" y="6172200"/>
            <a:ext cx="10332720" cy="274320"/>
          </a:xfrm>
          <a:prstGeom prst="rect">
            <a:avLst/>
          </a:prstGeom>
          <a:noFill/>
        </p:spPr>
        <p:txBody>
          <a:bodyPr wrap="square" anchor="t">
            <a:spAutoFit/>
          </a:bodyPr>
          <a:lstStyle/>
          <a:p>
            <a:pPr algn="ctr"/>
            <a:r>
              <a:rPr sz="1100" b="0">
                <a:solidFill>
                  <a:srgbClr val="696969"/>
                </a:solidFill>
                <a:latin typeface="Aptos"/>
              </a:rPr>
              <a:t>Terima kasih • Diskusi &amp; tindak lanjut MGMP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1493</Words>
  <Application>Microsoft Office PowerPoint</Application>
  <PresentationFormat>Custom</PresentationFormat>
  <Paragraphs>252</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zyrex</cp:lastModifiedBy>
  <cp:revision>2</cp:revision>
  <dcterms:created xsi:type="dcterms:W3CDTF">2013-01-27T09:14:16Z</dcterms:created>
  <dcterms:modified xsi:type="dcterms:W3CDTF">2026-09-28T06:56:55Z</dcterms:modified>
  <cp:category/>
</cp:coreProperties>
</file>