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2"/>
  </p:notesMasterIdLst>
  <p:sldIdLst>
    <p:sldId id="256" r:id="rId2"/>
    <p:sldId id="272" r:id="rId3"/>
    <p:sldId id="257" r:id="rId4"/>
    <p:sldId id="258" r:id="rId5"/>
    <p:sldId id="259" r:id="rId6"/>
    <p:sldId id="260" r:id="rId7"/>
    <p:sldId id="261" r:id="rId8"/>
    <p:sldId id="262" r:id="rId9"/>
    <p:sldId id="263" r:id="rId10"/>
    <p:sldId id="264" r:id="rId11"/>
    <p:sldId id="274" r:id="rId12"/>
    <p:sldId id="273" r:id="rId13"/>
    <p:sldId id="267" r:id="rId14"/>
    <p:sldId id="271" r:id="rId15"/>
    <p:sldId id="269" r:id="rId16"/>
    <p:sldId id="266" r:id="rId17"/>
    <p:sldId id="265" r:id="rId18"/>
    <p:sldId id="275" r:id="rId19"/>
    <p:sldId id="276" r:id="rId20"/>
    <p:sldId id="270" r:id="rId21"/>
  </p:sldIdLst>
  <p:sldSz cx="18288000" cy="10287000"/>
  <p:notesSz cx="6858000" cy="9144000"/>
  <p:embeddedFontLst>
    <p:embeddedFont>
      <p:font typeface="Calibri" panose="020F0502020204030204" pitchFamily="34" charset="0"/>
      <p:regular r:id="rId23"/>
      <p:bold r:id="rId24"/>
      <p:italic r:id="rId25"/>
      <p:boldItalic r:id="rId26"/>
    </p:embeddedFont>
    <p:embeddedFont>
      <p:font typeface="CDA Independence Display" panose="020B0604020202020204" charset="0"/>
      <p:regular r:id="rId27"/>
    </p:embeddedFont>
    <p:embeddedFont>
      <p:font typeface="Poppins" panose="00000500000000000000" pitchFamily="2" charset="0"/>
      <p:regular r:id="rId28"/>
      <p:bold r:id="rId29"/>
      <p:italic r:id="rId30"/>
      <p:boldItalic r:id="rId31"/>
    </p:embeddedFont>
    <p:embeddedFont>
      <p:font typeface="Poppins Medium" panose="00000600000000000000" pitchFamily="2" charset="0"/>
      <p:regular r:id="rId32"/>
      <p:italic r:id="rId33"/>
    </p:embeddedFont>
    <p:embeddedFont>
      <p:font typeface="Poppins Semi-Bold" panose="020B0604020202020204" charset="0"/>
      <p:regular r:id="rId34"/>
    </p:embeddedFont>
    <p:embeddedFont>
      <p:font typeface="Roboto Bold" panose="020B0604020202020204" charset="0"/>
      <p:regular r:id="rId35"/>
    </p:embeddedFont>
    <p:embeddedFont>
      <p:font typeface="Rockwell" panose="02060603020205020403" pitchFamily="18" charset="0"/>
      <p:regular r:id="rId36"/>
      <p:bold r:id="rId37"/>
      <p:italic r:id="rId38"/>
      <p:boldItalic r:id="rId39"/>
    </p:embeddedFont>
    <p:embeddedFont>
      <p:font typeface="ROG Fonts" panose="00000500000000000000" pitchFamily="50" charset="0"/>
      <p:regular r:id="rId40"/>
    </p:embeddedFont>
    <p:embeddedFont>
      <p:font typeface="Script MT Bold" panose="03040602040607080904" pitchFamily="66" charset="0"/>
      <p:bold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2789" autoAdjust="0"/>
  </p:normalViewPr>
  <p:slideViewPr>
    <p:cSldViewPr>
      <p:cViewPr varScale="1">
        <p:scale>
          <a:sx n="41" d="100"/>
          <a:sy n="41" d="100"/>
        </p:scale>
        <p:origin x="82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9" Type="http://schemas.openxmlformats.org/officeDocument/2006/relationships/font" Target="fonts/font17.fntdata"/><Relationship Id="rId21" Type="http://schemas.openxmlformats.org/officeDocument/2006/relationships/slide" Target="slides/slide20.xml"/><Relationship Id="rId34" Type="http://schemas.openxmlformats.org/officeDocument/2006/relationships/font" Target="fonts/font12.fntdata"/><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font" Target="fonts/font18.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font" Target="fonts/font16.fntdata"/><Relationship Id="rId20" Type="http://schemas.openxmlformats.org/officeDocument/2006/relationships/slide" Target="slides/slide19.xml"/><Relationship Id="rId41" Type="http://schemas.openxmlformats.org/officeDocument/2006/relationships/font" Target="fonts/font1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BA8BEE-CAB9-49FC-949B-1EFD960BC525}" type="datetimeFigureOut">
              <a:rPr lang="en-ID" smtClean="0"/>
              <a:t>14/09/2026</a:t>
            </a:fld>
            <a:endParaRPr lang="en-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EACF96-AC22-45CC-87FF-0526F5668512}" type="slidenum">
              <a:rPr lang="en-ID" smtClean="0"/>
              <a:t>‹#›</a:t>
            </a:fld>
            <a:endParaRPr lang="en-ID"/>
          </a:p>
        </p:txBody>
      </p:sp>
    </p:spTree>
    <p:extLst>
      <p:ext uri="{BB962C8B-B14F-4D97-AF65-F5344CB8AC3E}">
        <p14:creationId xmlns:p14="http://schemas.microsoft.com/office/powerpoint/2010/main" val="2705112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fld id="{AAEACF96-AC22-45CC-87FF-0526F5668512}" type="slidenum">
              <a:rPr lang="en-ID" smtClean="0"/>
              <a:t>9</a:t>
            </a:fld>
            <a:endParaRPr lang="en-ID"/>
          </a:p>
        </p:txBody>
      </p:sp>
    </p:spTree>
    <p:extLst>
      <p:ext uri="{BB962C8B-B14F-4D97-AF65-F5344CB8AC3E}">
        <p14:creationId xmlns:p14="http://schemas.microsoft.com/office/powerpoint/2010/main" val="4163771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fld id="{AAEACF96-AC22-45CC-87FF-0526F5668512}" type="slidenum">
              <a:rPr lang="en-ID" smtClean="0"/>
              <a:t>17</a:t>
            </a:fld>
            <a:endParaRPr lang="en-ID"/>
          </a:p>
        </p:txBody>
      </p:sp>
    </p:spTree>
    <p:extLst>
      <p:ext uri="{BB962C8B-B14F-4D97-AF65-F5344CB8AC3E}">
        <p14:creationId xmlns:p14="http://schemas.microsoft.com/office/powerpoint/2010/main" val="15124717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8.svg"/><Relationship Id="rId7" Type="http://schemas.openxmlformats.org/officeDocument/2006/relationships/image" Target="../media/image6.sv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image" Target="../media/image10.png"/><Relationship Id="rId9" Type="http://schemas.openxmlformats.org/officeDocument/2006/relationships/image" Target="../media/image4.svg"/></Relationships>
</file>

<file path=ppt/slides/_rels/slide4.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8.svg"/><Relationship Id="rId7"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6.svg"/><Relationship Id="rId11" Type="http://schemas.openxmlformats.org/officeDocument/2006/relationships/image" Target="../media/image13.png"/><Relationship Id="rId5" Type="http://schemas.openxmlformats.org/officeDocument/2006/relationships/image" Target="../media/image5.png"/><Relationship Id="rId10" Type="http://schemas.openxmlformats.org/officeDocument/2006/relationships/image" Target="../media/image12.jpeg"/><Relationship Id="rId4" Type="http://schemas.openxmlformats.org/officeDocument/2006/relationships/image" Target="../media/image1.png"/><Relationship Id="rId9" Type="http://schemas.openxmlformats.org/officeDocument/2006/relationships/image" Target="../media/image11.jpeg"/></Relationships>
</file>

<file path=ppt/slides/_rels/slide5.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5.png"/><Relationship Id="rId7" Type="http://schemas.openxmlformats.org/officeDocument/2006/relationships/image" Target="../media/image5.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8.svg"/><Relationship Id="rId10" Type="http://schemas.openxmlformats.org/officeDocument/2006/relationships/image" Target="../media/image4.svg"/><Relationship Id="rId4" Type="http://schemas.openxmlformats.org/officeDocument/2006/relationships/image" Target="../media/image7.png"/><Relationship Id="rId9"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5.png"/><Relationship Id="rId7" Type="http://schemas.openxmlformats.org/officeDocument/2006/relationships/image" Target="../media/image5.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8.svg"/><Relationship Id="rId10" Type="http://schemas.openxmlformats.org/officeDocument/2006/relationships/image" Target="../media/image4.svg"/><Relationship Id="rId4" Type="http://schemas.openxmlformats.org/officeDocument/2006/relationships/image" Target="../media/image7.png"/><Relationship Id="rId9"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7.png"/><Relationship Id="rId7" Type="http://schemas.openxmlformats.org/officeDocument/2006/relationships/image" Target="../media/image4.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6.svg"/></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8.svg"/><Relationship Id="rId7" Type="http://schemas.openxmlformats.org/officeDocument/2006/relationships/image" Target="../media/image4.sv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8.png"/><Relationship Id="rId4" Type="http://schemas.openxmlformats.org/officeDocument/2006/relationships/image" Target="../media/image1.png"/><Relationship Id="rId9" Type="http://schemas.openxmlformats.org/officeDocument/2006/relationships/image" Target="../media/image6.svg"/></Relationships>
</file>

<file path=ppt/slides/_rels/slide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9.png"/><Relationship Id="rId7"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4.svg"/><Relationship Id="rId5" Type="http://schemas.openxmlformats.org/officeDocument/2006/relationships/image" Target="../media/image7.png"/><Relationship Id="rId10" Type="http://schemas.openxmlformats.org/officeDocument/2006/relationships/image" Target="../media/image3.png"/><Relationship Id="rId4" Type="http://schemas.openxmlformats.org/officeDocument/2006/relationships/image" Target="../media/image20.png"/><Relationship Id="rId9" Type="http://schemas.openxmlformats.org/officeDocument/2006/relationships/image" Target="../media/image6.svg"/></Relationships>
</file>

<file path=ppt/slides/_rels/slide1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7.png"/><Relationship Id="rId7" Type="http://schemas.openxmlformats.org/officeDocument/2006/relationships/image" Target="../media/image1.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23.png"/><Relationship Id="rId4" Type="http://schemas.openxmlformats.org/officeDocument/2006/relationships/image" Target="../media/image8.svg"/><Relationship Id="rId9" Type="http://schemas.openxmlformats.org/officeDocument/2006/relationships/image" Target="../media/image4.svg"/></Relationships>
</file>

<file path=ppt/slides/_rels/slide1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7.png"/><Relationship Id="rId7" Type="http://schemas.openxmlformats.org/officeDocument/2006/relationships/image" Target="../media/image1.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8.svg"/><Relationship Id="rId9" Type="http://schemas.openxmlformats.org/officeDocument/2006/relationships/image" Target="../media/image4.svg"/></Relationships>
</file>

<file path=ppt/slides/_rels/slide1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s/_rels/slide13.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20.png"/><Relationship Id="rId7" Type="http://schemas.openxmlformats.org/officeDocument/2006/relationships/image" Target="../media/image5.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11.jpeg"/><Relationship Id="rId5" Type="http://schemas.openxmlformats.org/officeDocument/2006/relationships/image" Target="../media/image8.svg"/><Relationship Id="rId10" Type="http://schemas.openxmlformats.org/officeDocument/2006/relationships/image" Target="../media/image4.svg"/><Relationship Id="rId4" Type="http://schemas.openxmlformats.org/officeDocument/2006/relationships/image" Target="../media/image7.png"/><Relationship Id="rId9" Type="http://schemas.openxmlformats.org/officeDocument/2006/relationships/image" Target="../media/image3.png"/></Relationships>
</file>

<file path=ppt/slides/_rels/slide14.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20.png"/><Relationship Id="rId7" Type="http://schemas.openxmlformats.org/officeDocument/2006/relationships/image" Target="../media/image5.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13.png"/><Relationship Id="rId5" Type="http://schemas.openxmlformats.org/officeDocument/2006/relationships/image" Target="../media/image8.svg"/><Relationship Id="rId10" Type="http://schemas.openxmlformats.org/officeDocument/2006/relationships/image" Target="../media/image4.svg"/><Relationship Id="rId4" Type="http://schemas.openxmlformats.org/officeDocument/2006/relationships/image" Target="../media/image7.png"/><Relationship Id="rId9" Type="http://schemas.openxmlformats.org/officeDocument/2006/relationships/image" Target="../media/image3.png"/></Relationships>
</file>

<file path=ppt/slides/_rels/slide15.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20.png"/><Relationship Id="rId7" Type="http://schemas.openxmlformats.org/officeDocument/2006/relationships/image" Target="../media/image5.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12.jpeg"/><Relationship Id="rId5" Type="http://schemas.openxmlformats.org/officeDocument/2006/relationships/image" Target="../media/image8.svg"/><Relationship Id="rId10" Type="http://schemas.openxmlformats.org/officeDocument/2006/relationships/image" Target="../media/image4.svg"/><Relationship Id="rId4" Type="http://schemas.openxmlformats.org/officeDocument/2006/relationships/image" Target="../media/image7.png"/><Relationship Id="rId9"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4.pn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s/_rels/slide17.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4.svg"/><Relationship Id="rId4" Type="http://schemas.openxmlformats.org/officeDocument/2006/relationships/image" Target="../media/image25.png"/><Relationship Id="rId9" Type="http://schemas.openxmlformats.org/officeDocument/2006/relationships/image" Target="../media/image3.png"/></Relationships>
</file>

<file path=ppt/slides/_rels/slide18.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20.png"/><Relationship Id="rId7" Type="http://schemas.openxmlformats.org/officeDocument/2006/relationships/image" Target="../media/image5.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12.jpeg"/><Relationship Id="rId5" Type="http://schemas.openxmlformats.org/officeDocument/2006/relationships/image" Target="../media/image8.svg"/><Relationship Id="rId10" Type="http://schemas.openxmlformats.org/officeDocument/2006/relationships/image" Target="../media/image4.svg"/><Relationship Id="rId4" Type="http://schemas.openxmlformats.org/officeDocument/2006/relationships/image" Target="../media/image7.png"/><Relationship Id="rId9" Type="http://schemas.openxmlformats.org/officeDocument/2006/relationships/image" Target="../media/image3.png"/></Relationships>
</file>

<file path=ppt/slides/_rels/slide19.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20.png"/><Relationship Id="rId7" Type="http://schemas.openxmlformats.org/officeDocument/2006/relationships/image" Target="../media/image5.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8.svg"/><Relationship Id="rId10" Type="http://schemas.openxmlformats.org/officeDocument/2006/relationships/image" Target="../media/image4.svg"/><Relationship Id="rId4" Type="http://schemas.openxmlformats.org/officeDocument/2006/relationships/image" Target="../media/image7.png"/><Relationship Id="rId9" Type="http://schemas.openxmlformats.org/officeDocument/2006/relationships/image" Target="../media/image3.png"/></Relationships>
</file>

<file path=ppt/slides/_rels/slide2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151991" y="1612367"/>
            <a:ext cx="7277394" cy="7277394"/>
          </a:xfrm>
          <a:custGeom>
            <a:avLst/>
            <a:gdLst/>
            <a:ahLst/>
            <a:cxnLst/>
            <a:rect l="l" t="t" r="r" b="b"/>
            <a:pathLst>
              <a:path w="7277394" h="7277394">
                <a:moveTo>
                  <a:pt x="0" y="0"/>
                </a:moveTo>
                <a:lnTo>
                  <a:pt x="7277395" y="0"/>
                </a:lnTo>
                <a:lnTo>
                  <a:pt x="7277395" y="7277394"/>
                </a:lnTo>
                <a:lnTo>
                  <a:pt x="0" y="7277394"/>
                </a:lnTo>
                <a:lnTo>
                  <a:pt x="0" y="0"/>
                </a:lnTo>
                <a:close/>
              </a:path>
            </a:pathLst>
          </a:custGeom>
          <a:blipFill>
            <a:blip r:embed="rId2">
              <a:alphaModFix amt="8999"/>
            </a:blip>
            <a:stretch>
              <a:fillRect/>
            </a:stretch>
          </a:blipFill>
        </p:spPr>
      </p:sp>
      <p:grpSp>
        <p:nvGrpSpPr>
          <p:cNvPr id="3" name="Group 3"/>
          <p:cNvGrpSpPr/>
          <p:nvPr/>
        </p:nvGrpSpPr>
        <p:grpSpPr>
          <a:xfrm>
            <a:off x="4166967" y="-4646333"/>
            <a:ext cx="6875480" cy="6875480"/>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877A">
                <a:alpha val="4706"/>
              </a:srgbClr>
            </a:solidFill>
          </p:spPr>
        </p:sp>
        <p:sp>
          <p:nvSpPr>
            <p:cNvPr id="5" name="TextBox 5"/>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grpSp>
        <p:nvGrpSpPr>
          <p:cNvPr id="6" name="Group 6"/>
          <p:cNvGrpSpPr/>
          <p:nvPr/>
        </p:nvGrpSpPr>
        <p:grpSpPr>
          <a:xfrm rot="-2975705">
            <a:off x="9476521" y="-84933"/>
            <a:ext cx="5598489" cy="1633866"/>
            <a:chOff x="0" y="0"/>
            <a:chExt cx="1392542" cy="406400"/>
          </a:xfrm>
        </p:grpSpPr>
        <p:sp>
          <p:nvSpPr>
            <p:cNvPr id="7" name="Freeform 7"/>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8" name="TextBox 8"/>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5" name="Group 15"/>
          <p:cNvGrpSpPr/>
          <p:nvPr/>
        </p:nvGrpSpPr>
        <p:grpSpPr>
          <a:xfrm rot="-2975705">
            <a:off x="9192527" y="-1581566"/>
            <a:ext cx="5598489" cy="1633866"/>
            <a:chOff x="0" y="0"/>
            <a:chExt cx="1392542" cy="406400"/>
          </a:xfrm>
        </p:grpSpPr>
        <p:sp>
          <p:nvSpPr>
            <p:cNvPr id="16" name="Freeform 16"/>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F0952C"/>
            </a:solidFill>
          </p:spPr>
        </p:sp>
        <p:sp>
          <p:nvSpPr>
            <p:cNvPr id="17" name="TextBox 17"/>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8" name="Group 18"/>
          <p:cNvGrpSpPr/>
          <p:nvPr/>
        </p:nvGrpSpPr>
        <p:grpSpPr>
          <a:xfrm>
            <a:off x="10671941" y="2092752"/>
            <a:ext cx="12202992" cy="6101496"/>
            <a:chOff x="0" y="0"/>
            <a:chExt cx="812800" cy="406400"/>
          </a:xfrm>
        </p:grpSpPr>
        <p:sp>
          <p:nvSpPr>
            <p:cNvPr id="19" name="Freeform 19"/>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20" name="TextBox 20"/>
            <p:cNvSpPr txBox="1"/>
            <p:nvPr/>
          </p:nvSpPr>
          <p:spPr>
            <a:xfrm>
              <a:off x="0" y="-38100"/>
              <a:ext cx="812800"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21" name="Group 21"/>
          <p:cNvGrpSpPr/>
          <p:nvPr/>
        </p:nvGrpSpPr>
        <p:grpSpPr>
          <a:xfrm>
            <a:off x="10910389" y="2389471"/>
            <a:ext cx="5508057" cy="5508057"/>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a:stretch>
            </a:blipFill>
            <a:ln w="152400" cap="sq">
              <a:solidFill>
                <a:srgbClr val="F0952C"/>
              </a:solidFill>
              <a:prstDash val="solid"/>
              <a:miter/>
            </a:ln>
          </p:spPr>
        </p:sp>
      </p:grpSp>
      <p:grpSp>
        <p:nvGrpSpPr>
          <p:cNvPr id="23" name="Group 23"/>
          <p:cNvGrpSpPr/>
          <p:nvPr/>
        </p:nvGrpSpPr>
        <p:grpSpPr>
          <a:xfrm>
            <a:off x="-2374157" y="7080322"/>
            <a:ext cx="7622921" cy="7622921"/>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877A">
                <a:alpha val="4706"/>
              </a:srgbClr>
            </a:solidFill>
          </p:spPr>
        </p:sp>
        <p:sp>
          <p:nvSpPr>
            <p:cNvPr id="25" name="TextBox 25"/>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sp>
        <p:nvSpPr>
          <p:cNvPr id="26" name="Freeform 26"/>
          <p:cNvSpPr/>
          <p:nvPr/>
        </p:nvSpPr>
        <p:spPr>
          <a:xfrm>
            <a:off x="-236053" y="9128383"/>
            <a:ext cx="2744155" cy="1861036"/>
          </a:xfrm>
          <a:custGeom>
            <a:avLst/>
            <a:gdLst/>
            <a:ahLst/>
            <a:cxnLst/>
            <a:rect l="l" t="t" r="r" b="b"/>
            <a:pathLst>
              <a:path w="2744155" h="1861036">
                <a:moveTo>
                  <a:pt x="0" y="0"/>
                </a:moveTo>
                <a:lnTo>
                  <a:pt x="2744155" y="0"/>
                </a:lnTo>
                <a:lnTo>
                  <a:pt x="2744155" y="1861036"/>
                </a:lnTo>
                <a:lnTo>
                  <a:pt x="0" y="18610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7" name="Freeform 27"/>
          <p:cNvSpPr/>
          <p:nvPr/>
        </p:nvSpPr>
        <p:spPr>
          <a:xfrm>
            <a:off x="15378653" y="614311"/>
            <a:ext cx="1880647" cy="454127"/>
          </a:xfrm>
          <a:custGeom>
            <a:avLst/>
            <a:gdLst/>
            <a:ahLst/>
            <a:cxnLst/>
            <a:rect l="l" t="t" r="r" b="b"/>
            <a:pathLst>
              <a:path w="1880647" h="454127">
                <a:moveTo>
                  <a:pt x="0" y="0"/>
                </a:moveTo>
                <a:lnTo>
                  <a:pt x="1880647" y="0"/>
                </a:lnTo>
                <a:lnTo>
                  <a:pt x="1880647" y="454128"/>
                </a:lnTo>
                <a:lnTo>
                  <a:pt x="0" y="4541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8" name="Freeform 28"/>
          <p:cNvSpPr/>
          <p:nvPr/>
        </p:nvSpPr>
        <p:spPr>
          <a:xfrm>
            <a:off x="-2530219" y="2772260"/>
            <a:ext cx="4308061" cy="4308061"/>
          </a:xfrm>
          <a:custGeom>
            <a:avLst/>
            <a:gdLst/>
            <a:ahLst/>
            <a:cxnLst/>
            <a:rect l="l" t="t" r="r" b="b"/>
            <a:pathLst>
              <a:path w="4308061" h="4308061">
                <a:moveTo>
                  <a:pt x="0" y="0"/>
                </a:moveTo>
                <a:lnTo>
                  <a:pt x="4308061" y="0"/>
                </a:lnTo>
                <a:lnTo>
                  <a:pt x="4308061" y="4308062"/>
                </a:lnTo>
                <a:lnTo>
                  <a:pt x="0" y="4308062"/>
                </a:lnTo>
                <a:lnTo>
                  <a:pt x="0" y="0"/>
                </a:lnTo>
                <a:close/>
              </a:path>
            </a:pathLst>
          </a:custGeom>
          <a:blipFill>
            <a:blip r:embed="rId2">
              <a:alphaModFix amt="8999"/>
            </a:blip>
            <a:stretch>
              <a:fillRect/>
            </a:stretch>
          </a:blipFill>
        </p:spPr>
      </p:sp>
      <p:sp>
        <p:nvSpPr>
          <p:cNvPr id="29" name="Freeform 29"/>
          <p:cNvSpPr/>
          <p:nvPr/>
        </p:nvSpPr>
        <p:spPr>
          <a:xfrm>
            <a:off x="1028700" y="591309"/>
            <a:ext cx="508573" cy="508573"/>
          </a:xfrm>
          <a:custGeom>
            <a:avLst/>
            <a:gdLst/>
            <a:ahLst/>
            <a:cxnLst/>
            <a:rect l="l" t="t" r="r" b="b"/>
            <a:pathLst>
              <a:path w="508573" h="508573">
                <a:moveTo>
                  <a:pt x="0" y="0"/>
                </a:moveTo>
                <a:lnTo>
                  <a:pt x="508573" y="0"/>
                </a:lnTo>
                <a:lnTo>
                  <a:pt x="508573" y="508573"/>
                </a:lnTo>
                <a:lnTo>
                  <a:pt x="0" y="5085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31" name="TextBox 31"/>
          <p:cNvSpPr txBox="1"/>
          <p:nvPr/>
        </p:nvSpPr>
        <p:spPr>
          <a:xfrm>
            <a:off x="1779066" y="620171"/>
            <a:ext cx="4467167" cy="265609"/>
          </a:xfrm>
          <a:prstGeom prst="rect">
            <a:avLst/>
          </a:prstGeom>
        </p:spPr>
        <p:txBody>
          <a:bodyPr lIns="0" tIns="0" rIns="0" bIns="0" rtlCol="0" anchor="t">
            <a:spAutoFit/>
          </a:bodyPr>
          <a:lstStyle/>
          <a:p>
            <a:pPr marL="0" lvl="0" indent="0" algn="l">
              <a:lnSpc>
                <a:spcPts val="2160"/>
              </a:lnSpc>
            </a:pPr>
            <a:r>
              <a:rPr lang="en-US" sz="1542" b="1">
                <a:solidFill>
                  <a:srgbClr val="253D80"/>
                </a:solidFill>
                <a:latin typeface="Poppins Semi-Bold"/>
                <a:ea typeface="Poppins Semi-Bold"/>
                <a:cs typeface="Poppins Semi-Bold"/>
                <a:sym typeface="Poppins Semi-Bold"/>
              </a:rPr>
              <a:t>Kecerdasan Buatan</a:t>
            </a:r>
          </a:p>
        </p:txBody>
      </p:sp>
      <p:pic>
        <p:nvPicPr>
          <p:cNvPr id="10" name="Picture 9">
            <a:extLst>
              <a:ext uri="{FF2B5EF4-FFF2-40B4-BE49-F238E27FC236}">
                <a16:creationId xmlns:a16="http://schemas.microsoft.com/office/drawing/2014/main" id="{2EF84949-64C5-4F13-9C91-361B9790B4A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2416" y="0"/>
            <a:ext cx="8229600" cy="102870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151991" y="1612367"/>
            <a:ext cx="7277394" cy="7277394"/>
          </a:xfrm>
          <a:custGeom>
            <a:avLst/>
            <a:gdLst/>
            <a:ahLst/>
            <a:cxnLst/>
            <a:rect l="l" t="t" r="r" b="b"/>
            <a:pathLst>
              <a:path w="7277394" h="7277394">
                <a:moveTo>
                  <a:pt x="0" y="0"/>
                </a:moveTo>
                <a:lnTo>
                  <a:pt x="7277395" y="0"/>
                </a:lnTo>
                <a:lnTo>
                  <a:pt x="7277395" y="7277394"/>
                </a:lnTo>
                <a:lnTo>
                  <a:pt x="0" y="7277394"/>
                </a:lnTo>
                <a:lnTo>
                  <a:pt x="0" y="0"/>
                </a:lnTo>
                <a:close/>
              </a:path>
            </a:pathLst>
          </a:custGeom>
          <a:blipFill>
            <a:blip r:embed="rId2">
              <a:alphaModFix amt="8999"/>
            </a:blip>
            <a:stretch>
              <a:fillRect/>
            </a:stretch>
          </a:blipFill>
        </p:spPr>
      </p:sp>
      <p:grpSp>
        <p:nvGrpSpPr>
          <p:cNvPr id="3" name="Group 3"/>
          <p:cNvGrpSpPr/>
          <p:nvPr/>
        </p:nvGrpSpPr>
        <p:grpSpPr>
          <a:xfrm>
            <a:off x="4166967" y="-4646333"/>
            <a:ext cx="6875480" cy="6875480"/>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877A">
                <a:alpha val="4706"/>
              </a:srgbClr>
            </a:solidFill>
          </p:spPr>
        </p:sp>
        <p:sp>
          <p:nvSpPr>
            <p:cNvPr id="5" name="TextBox 5"/>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grpSp>
        <p:nvGrpSpPr>
          <p:cNvPr id="6" name="Group 6"/>
          <p:cNvGrpSpPr/>
          <p:nvPr/>
        </p:nvGrpSpPr>
        <p:grpSpPr>
          <a:xfrm rot="-2975705">
            <a:off x="8428664" y="117066"/>
            <a:ext cx="5598489" cy="1633866"/>
            <a:chOff x="0" y="0"/>
            <a:chExt cx="1392542" cy="406400"/>
          </a:xfrm>
        </p:grpSpPr>
        <p:sp>
          <p:nvSpPr>
            <p:cNvPr id="7" name="Freeform 7"/>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8" name="TextBox 8"/>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9" name="Group 9"/>
          <p:cNvGrpSpPr/>
          <p:nvPr/>
        </p:nvGrpSpPr>
        <p:grpSpPr>
          <a:xfrm rot="-2975705">
            <a:off x="6345263" y="8924489"/>
            <a:ext cx="5598489" cy="1633866"/>
            <a:chOff x="0" y="0"/>
            <a:chExt cx="1392542" cy="406400"/>
          </a:xfrm>
        </p:grpSpPr>
        <p:sp>
          <p:nvSpPr>
            <p:cNvPr id="10" name="Freeform 10"/>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F0952C"/>
            </a:solidFill>
          </p:spPr>
        </p:sp>
        <p:sp>
          <p:nvSpPr>
            <p:cNvPr id="11" name="TextBox 11"/>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2" name="Group 12"/>
          <p:cNvGrpSpPr/>
          <p:nvPr/>
        </p:nvGrpSpPr>
        <p:grpSpPr>
          <a:xfrm rot="-2975705">
            <a:off x="3555646" y="10074849"/>
            <a:ext cx="5598489" cy="1633866"/>
            <a:chOff x="0" y="0"/>
            <a:chExt cx="1392542" cy="406400"/>
          </a:xfrm>
        </p:grpSpPr>
        <p:sp>
          <p:nvSpPr>
            <p:cNvPr id="13" name="Freeform 13"/>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14" name="TextBox 14"/>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5" name="Group 15"/>
          <p:cNvGrpSpPr/>
          <p:nvPr/>
        </p:nvGrpSpPr>
        <p:grpSpPr>
          <a:xfrm rot="-2975705">
            <a:off x="8111051" y="-1348344"/>
            <a:ext cx="5598489" cy="1633866"/>
            <a:chOff x="0" y="0"/>
            <a:chExt cx="1392542" cy="406400"/>
          </a:xfrm>
        </p:grpSpPr>
        <p:sp>
          <p:nvSpPr>
            <p:cNvPr id="16" name="Freeform 16"/>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F0952C"/>
            </a:solidFill>
          </p:spPr>
        </p:sp>
        <p:sp>
          <p:nvSpPr>
            <p:cNvPr id="17" name="TextBox 17"/>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8" name="Group 18"/>
          <p:cNvGrpSpPr/>
          <p:nvPr/>
        </p:nvGrpSpPr>
        <p:grpSpPr>
          <a:xfrm>
            <a:off x="10671941" y="2092752"/>
            <a:ext cx="12202992" cy="6101496"/>
            <a:chOff x="0" y="0"/>
            <a:chExt cx="812800" cy="406400"/>
          </a:xfrm>
        </p:grpSpPr>
        <p:sp>
          <p:nvSpPr>
            <p:cNvPr id="19" name="Freeform 19"/>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20" name="TextBox 20"/>
            <p:cNvSpPr txBox="1"/>
            <p:nvPr/>
          </p:nvSpPr>
          <p:spPr>
            <a:xfrm>
              <a:off x="0" y="-38100"/>
              <a:ext cx="812800"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21" name="Group 21"/>
          <p:cNvGrpSpPr/>
          <p:nvPr/>
        </p:nvGrpSpPr>
        <p:grpSpPr>
          <a:xfrm>
            <a:off x="10910389" y="2389471"/>
            <a:ext cx="5508057" cy="5508057"/>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a:stretch>
            </a:blipFill>
            <a:ln w="152400" cap="sq">
              <a:solidFill>
                <a:srgbClr val="F0952C"/>
              </a:solidFill>
              <a:prstDash val="solid"/>
              <a:miter/>
            </a:ln>
          </p:spPr>
        </p:sp>
      </p:grpSp>
      <p:grpSp>
        <p:nvGrpSpPr>
          <p:cNvPr id="23" name="Group 23"/>
          <p:cNvGrpSpPr/>
          <p:nvPr/>
        </p:nvGrpSpPr>
        <p:grpSpPr>
          <a:xfrm>
            <a:off x="-2374157" y="7080322"/>
            <a:ext cx="7622921" cy="7622921"/>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877A">
                <a:alpha val="4706"/>
              </a:srgbClr>
            </a:solidFill>
          </p:spPr>
        </p:sp>
        <p:sp>
          <p:nvSpPr>
            <p:cNvPr id="25" name="TextBox 25"/>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sp>
        <p:nvSpPr>
          <p:cNvPr id="26" name="Freeform 26"/>
          <p:cNvSpPr/>
          <p:nvPr/>
        </p:nvSpPr>
        <p:spPr>
          <a:xfrm>
            <a:off x="-236053" y="9128383"/>
            <a:ext cx="2744155" cy="1861036"/>
          </a:xfrm>
          <a:custGeom>
            <a:avLst/>
            <a:gdLst/>
            <a:ahLst/>
            <a:cxnLst/>
            <a:rect l="l" t="t" r="r" b="b"/>
            <a:pathLst>
              <a:path w="2744155" h="1861036">
                <a:moveTo>
                  <a:pt x="0" y="0"/>
                </a:moveTo>
                <a:lnTo>
                  <a:pt x="2744155" y="0"/>
                </a:lnTo>
                <a:lnTo>
                  <a:pt x="2744155" y="1861036"/>
                </a:lnTo>
                <a:lnTo>
                  <a:pt x="0" y="18610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7" name="Freeform 27"/>
          <p:cNvSpPr/>
          <p:nvPr/>
        </p:nvSpPr>
        <p:spPr>
          <a:xfrm>
            <a:off x="15378653" y="614311"/>
            <a:ext cx="1880647" cy="454127"/>
          </a:xfrm>
          <a:custGeom>
            <a:avLst/>
            <a:gdLst/>
            <a:ahLst/>
            <a:cxnLst/>
            <a:rect l="l" t="t" r="r" b="b"/>
            <a:pathLst>
              <a:path w="1880647" h="454127">
                <a:moveTo>
                  <a:pt x="0" y="0"/>
                </a:moveTo>
                <a:lnTo>
                  <a:pt x="1880647" y="0"/>
                </a:lnTo>
                <a:lnTo>
                  <a:pt x="1880647" y="454128"/>
                </a:lnTo>
                <a:lnTo>
                  <a:pt x="0" y="4541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8" name="Freeform 28"/>
          <p:cNvSpPr/>
          <p:nvPr/>
        </p:nvSpPr>
        <p:spPr>
          <a:xfrm>
            <a:off x="-2530219" y="2772260"/>
            <a:ext cx="4308061" cy="4308061"/>
          </a:xfrm>
          <a:custGeom>
            <a:avLst/>
            <a:gdLst/>
            <a:ahLst/>
            <a:cxnLst/>
            <a:rect l="l" t="t" r="r" b="b"/>
            <a:pathLst>
              <a:path w="4308061" h="4308061">
                <a:moveTo>
                  <a:pt x="0" y="0"/>
                </a:moveTo>
                <a:lnTo>
                  <a:pt x="4308061" y="0"/>
                </a:lnTo>
                <a:lnTo>
                  <a:pt x="4308061" y="4308062"/>
                </a:lnTo>
                <a:lnTo>
                  <a:pt x="0" y="4308062"/>
                </a:lnTo>
                <a:lnTo>
                  <a:pt x="0" y="0"/>
                </a:lnTo>
                <a:close/>
              </a:path>
            </a:pathLst>
          </a:custGeom>
          <a:blipFill>
            <a:blip r:embed="rId2">
              <a:alphaModFix amt="8999"/>
            </a:blip>
            <a:stretch>
              <a:fillRect/>
            </a:stretch>
          </a:blipFill>
        </p:spPr>
      </p:sp>
      <p:sp>
        <p:nvSpPr>
          <p:cNvPr id="29" name="Freeform 29"/>
          <p:cNvSpPr/>
          <p:nvPr/>
        </p:nvSpPr>
        <p:spPr>
          <a:xfrm>
            <a:off x="1028700" y="591309"/>
            <a:ext cx="508573" cy="508573"/>
          </a:xfrm>
          <a:custGeom>
            <a:avLst/>
            <a:gdLst/>
            <a:ahLst/>
            <a:cxnLst/>
            <a:rect l="l" t="t" r="r" b="b"/>
            <a:pathLst>
              <a:path w="508573" h="508573">
                <a:moveTo>
                  <a:pt x="0" y="0"/>
                </a:moveTo>
                <a:lnTo>
                  <a:pt x="508573" y="0"/>
                </a:lnTo>
                <a:lnTo>
                  <a:pt x="508573" y="508573"/>
                </a:lnTo>
                <a:lnTo>
                  <a:pt x="0" y="5085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30" name="TextBox 30"/>
          <p:cNvSpPr txBox="1"/>
          <p:nvPr/>
        </p:nvSpPr>
        <p:spPr>
          <a:xfrm>
            <a:off x="2086544" y="2333923"/>
            <a:ext cx="8812906" cy="4847481"/>
          </a:xfrm>
          <a:prstGeom prst="rect">
            <a:avLst/>
          </a:prstGeom>
        </p:spPr>
        <p:txBody>
          <a:bodyPr wrap="square" lIns="0" tIns="0" rIns="0" bIns="0" rtlCol="0" anchor="t">
            <a:spAutoFit/>
          </a:bodyPr>
          <a:lstStyle/>
          <a:p>
            <a:pPr algn="l">
              <a:lnSpc>
                <a:spcPts val="6443"/>
              </a:lnSpc>
            </a:pPr>
            <a:r>
              <a:rPr lang="en-US" sz="5369" b="1" dirty="0" err="1">
                <a:solidFill>
                  <a:srgbClr val="000000"/>
                </a:solidFill>
                <a:latin typeface="Roboto Bold"/>
                <a:ea typeface="Roboto Bold"/>
                <a:cs typeface="Roboto Bold"/>
                <a:sym typeface="Roboto Bold"/>
              </a:rPr>
              <a:t>Mempersiapakan</a:t>
            </a:r>
            <a:r>
              <a:rPr lang="en-US" sz="5369" b="1" dirty="0">
                <a:solidFill>
                  <a:srgbClr val="000000"/>
                </a:solidFill>
                <a:latin typeface="Roboto Bold"/>
                <a:ea typeface="Roboto Bold"/>
                <a:cs typeface="Roboto Bold"/>
                <a:sym typeface="Roboto Bold"/>
              </a:rPr>
              <a:t> </a:t>
            </a:r>
            <a:r>
              <a:rPr lang="en-US" sz="5369" b="1" dirty="0" err="1">
                <a:solidFill>
                  <a:srgbClr val="000000"/>
                </a:solidFill>
                <a:latin typeface="Roboto Bold"/>
                <a:ea typeface="Roboto Bold"/>
                <a:cs typeface="Roboto Bold"/>
                <a:sym typeface="Roboto Bold"/>
              </a:rPr>
              <a:t>pembelajaran</a:t>
            </a:r>
            <a:r>
              <a:rPr lang="en-US" sz="5369" b="1" dirty="0">
                <a:solidFill>
                  <a:srgbClr val="000000"/>
                </a:solidFill>
                <a:latin typeface="Roboto Bold"/>
                <a:ea typeface="Roboto Bold"/>
                <a:cs typeface="Roboto Bold"/>
                <a:sym typeface="Roboto Bold"/>
              </a:rPr>
              <a:t> </a:t>
            </a:r>
            <a:r>
              <a:rPr lang="en-US" sz="5369" b="1" dirty="0" err="1">
                <a:solidFill>
                  <a:srgbClr val="000000"/>
                </a:solidFill>
                <a:latin typeface="Roboto Bold"/>
                <a:ea typeface="Roboto Bold"/>
                <a:cs typeface="Roboto Bold"/>
                <a:sym typeface="Roboto Bold"/>
              </a:rPr>
              <a:t>inovatif</a:t>
            </a:r>
            <a:r>
              <a:rPr lang="en-US" sz="5369" b="1" dirty="0">
                <a:solidFill>
                  <a:srgbClr val="000000"/>
                </a:solidFill>
                <a:latin typeface="Roboto Bold"/>
                <a:ea typeface="Roboto Bold"/>
                <a:cs typeface="Roboto Bold"/>
                <a:sym typeface="Roboto Bold"/>
              </a:rPr>
              <a:t> </a:t>
            </a:r>
            <a:r>
              <a:rPr lang="en-US" sz="5369" b="1" dirty="0" err="1">
                <a:solidFill>
                  <a:srgbClr val="000000"/>
                </a:solidFill>
                <a:latin typeface="Roboto Bold"/>
                <a:ea typeface="Roboto Bold"/>
                <a:cs typeface="Roboto Bold"/>
                <a:sym typeface="Roboto Bold"/>
              </a:rPr>
              <a:t>Berbasis</a:t>
            </a:r>
            <a:r>
              <a:rPr lang="en-US" sz="5369" b="1" dirty="0">
                <a:solidFill>
                  <a:srgbClr val="000000"/>
                </a:solidFill>
                <a:latin typeface="Roboto Bold"/>
                <a:ea typeface="Roboto Bold"/>
                <a:cs typeface="Roboto Bold"/>
                <a:sym typeface="Roboto Bold"/>
              </a:rPr>
              <a:t> AI </a:t>
            </a:r>
            <a:r>
              <a:rPr lang="en-US" sz="5369" b="1" dirty="0" err="1">
                <a:solidFill>
                  <a:srgbClr val="000000"/>
                </a:solidFill>
                <a:latin typeface="Roboto Bold"/>
                <a:ea typeface="Roboto Bold"/>
                <a:cs typeface="Roboto Bold"/>
                <a:sym typeface="Roboto Bold"/>
              </a:rPr>
              <a:t>dengan</a:t>
            </a:r>
            <a:r>
              <a:rPr lang="en-US" sz="5369" b="1" dirty="0">
                <a:solidFill>
                  <a:srgbClr val="000000"/>
                </a:solidFill>
                <a:latin typeface="Roboto Bold"/>
                <a:ea typeface="Roboto Bold"/>
                <a:cs typeface="Roboto Bold"/>
                <a:sym typeface="Roboto Bold"/>
              </a:rPr>
              <a:t> </a:t>
            </a:r>
          </a:p>
          <a:p>
            <a:pPr marL="0" lvl="0" indent="0" algn="l">
              <a:lnSpc>
                <a:spcPts val="9323"/>
              </a:lnSpc>
            </a:pPr>
            <a:r>
              <a:rPr lang="en-US" sz="7769" b="1" dirty="0">
                <a:solidFill>
                  <a:srgbClr val="253D80"/>
                </a:solidFill>
                <a:latin typeface="Roboto Bold"/>
                <a:ea typeface="Roboto Bold"/>
                <a:cs typeface="Roboto Bold"/>
                <a:sym typeface="Roboto Bold"/>
              </a:rPr>
              <a:t>GEMINI </a:t>
            </a:r>
            <a:r>
              <a:rPr lang="en-US" sz="5370" b="1" dirty="0">
                <a:latin typeface="Roboto Bold"/>
                <a:ea typeface="Roboto Bold"/>
                <a:cs typeface="Roboto Bold"/>
                <a:sym typeface="Roboto Bold"/>
              </a:rPr>
              <a:t>dan Media </a:t>
            </a:r>
            <a:r>
              <a:rPr lang="en-US" sz="5370" b="1" dirty="0" err="1">
                <a:latin typeface="Roboto Bold"/>
                <a:ea typeface="Roboto Bold"/>
                <a:cs typeface="Roboto Bold"/>
                <a:sym typeface="Roboto Bold"/>
              </a:rPr>
              <a:t>Interaktif</a:t>
            </a:r>
            <a:r>
              <a:rPr lang="en-US" sz="5370" b="1" dirty="0">
                <a:latin typeface="Roboto Bold"/>
                <a:ea typeface="Roboto Bold"/>
                <a:cs typeface="Roboto Bold"/>
                <a:sym typeface="Roboto Bold"/>
              </a:rPr>
              <a:t> </a:t>
            </a:r>
            <a:r>
              <a:rPr lang="en-US" sz="5370" b="1" dirty="0" err="1">
                <a:latin typeface="Roboto Bold"/>
                <a:ea typeface="Roboto Bold"/>
                <a:cs typeface="Roboto Bold"/>
                <a:sym typeface="Roboto Bold"/>
              </a:rPr>
              <a:t>Geografi</a:t>
            </a:r>
            <a:endParaRPr lang="en-US" sz="5370" b="1" dirty="0">
              <a:latin typeface="Roboto Bold"/>
              <a:ea typeface="Roboto Bold"/>
              <a:cs typeface="Roboto Bold"/>
              <a:sym typeface="Roboto Bold"/>
            </a:endParaRPr>
          </a:p>
        </p:txBody>
      </p:sp>
      <p:sp>
        <p:nvSpPr>
          <p:cNvPr id="31" name="TextBox 31"/>
          <p:cNvSpPr txBox="1"/>
          <p:nvPr/>
        </p:nvSpPr>
        <p:spPr>
          <a:xfrm>
            <a:off x="1779066" y="620171"/>
            <a:ext cx="4467167" cy="265609"/>
          </a:xfrm>
          <a:prstGeom prst="rect">
            <a:avLst/>
          </a:prstGeom>
        </p:spPr>
        <p:txBody>
          <a:bodyPr lIns="0" tIns="0" rIns="0" bIns="0" rtlCol="0" anchor="t">
            <a:spAutoFit/>
          </a:bodyPr>
          <a:lstStyle/>
          <a:p>
            <a:pPr marL="0" lvl="0" indent="0" algn="l">
              <a:lnSpc>
                <a:spcPts val="2160"/>
              </a:lnSpc>
            </a:pPr>
            <a:r>
              <a:rPr lang="en-US" sz="1542" b="1">
                <a:solidFill>
                  <a:srgbClr val="253D80"/>
                </a:solidFill>
                <a:latin typeface="Poppins Semi-Bold"/>
                <a:ea typeface="Poppins Semi-Bold"/>
                <a:cs typeface="Poppins Semi-Bold"/>
                <a:sym typeface="Poppins Semi-Bold"/>
              </a:rPr>
              <a:t>Kecerdasan Buatan</a:t>
            </a:r>
          </a:p>
        </p:txBody>
      </p:sp>
    </p:spTree>
    <p:extLst>
      <p:ext uri="{BB962C8B-B14F-4D97-AF65-F5344CB8AC3E}">
        <p14:creationId xmlns:p14="http://schemas.microsoft.com/office/powerpoint/2010/main" val="34473315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591309"/>
            <a:ext cx="508573" cy="508573"/>
          </a:xfrm>
          <a:custGeom>
            <a:avLst/>
            <a:gdLst/>
            <a:ahLst/>
            <a:cxnLst/>
            <a:rect l="l" t="t" r="r" b="b"/>
            <a:pathLst>
              <a:path w="508573" h="508573">
                <a:moveTo>
                  <a:pt x="0" y="0"/>
                </a:moveTo>
                <a:lnTo>
                  <a:pt x="508573" y="0"/>
                </a:lnTo>
                <a:lnTo>
                  <a:pt x="508573" y="508573"/>
                </a:lnTo>
                <a:lnTo>
                  <a:pt x="0" y="50857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5802442" y="1744474"/>
            <a:ext cx="12202992" cy="6101496"/>
            <a:chOff x="0" y="0"/>
            <a:chExt cx="812800" cy="406400"/>
          </a:xfrm>
        </p:grpSpPr>
        <p:sp>
          <p:nvSpPr>
            <p:cNvPr id="4" name="Freeform 4"/>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5" name="TextBox 5"/>
            <p:cNvSpPr txBox="1"/>
            <p:nvPr/>
          </p:nvSpPr>
          <p:spPr>
            <a:xfrm>
              <a:off x="0" y="-38100"/>
              <a:ext cx="812800"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6" name="Group 6"/>
          <p:cNvGrpSpPr/>
          <p:nvPr/>
        </p:nvGrpSpPr>
        <p:grpSpPr>
          <a:xfrm>
            <a:off x="449463" y="1987431"/>
            <a:ext cx="5615582" cy="5615582"/>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a:stretch>
            </a:blipFill>
            <a:ln w="152400" cap="sq">
              <a:solidFill>
                <a:srgbClr val="F0952C"/>
              </a:solidFill>
              <a:prstDash val="solid"/>
              <a:miter/>
            </a:ln>
          </p:spPr>
        </p:sp>
      </p:grpSp>
      <p:sp>
        <p:nvSpPr>
          <p:cNvPr id="8" name="Freeform 8"/>
          <p:cNvSpPr/>
          <p:nvPr/>
        </p:nvSpPr>
        <p:spPr>
          <a:xfrm>
            <a:off x="16463092" y="2976452"/>
            <a:ext cx="4744494" cy="4744494"/>
          </a:xfrm>
          <a:custGeom>
            <a:avLst/>
            <a:gdLst/>
            <a:ahLst/>
            <a:cxnLst/>
            <a:rect l="l" t="t" r="r" b="b"/>
            <a:pathLst>
              <a:path w="4744494" h="4744494">
                <a:moveTo>
                  <a:pt x="0" y="0"/>
                </a:moveTo>
                <a:lnTo>
                  <a:pt x="4744494" y="0"/>
                </a:lnTo>
                <a:lnTo>
                  <a:pt x="4744494" y="4744494"/>
                </a:lnTo>
                <a:lnTo>
                  <a:pt x="0" y="4744494"/>
                </a:lnTo>
                <a:lnTo>
                  <a:pt x="0" y="0"/>
                </a:lnTo>
                <a:close/>
              </a:path>
            </a:pathLst>
          </a:custGeom>
          <a:blipFill>
            <a:blip r:embed="rId5">
              <a:alphaModFix amt="8999"/>
            </a:blip>
            <a:stretch>
              <a:fillRect/>
            </a:stretch>
          </a:blipFill>
        </p:spPr>
      </p:sp>
      <p:grpSp>
        <p:nvGrpSpPr>
          <p:cNvPr id="9" name="Group 9"/>
          <p:cNvGrpSpPr/>
          <p:nvPr/>
        </p:nvGrpSpPr>
        <p:grpSpPr>
          <a:xfrm>
            <a:off x="6767217" y="3113800"/>
            <a:ext cx="407670" cy="407670"/>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6200" cap="sq">
              <a:solidFill>
                <a:srgbClr val="253D80"/>
              </a:solidFill>
              <a:prstDash val="solid"/>
              <a:miter/>
            </a:ln>
          </p:spPr>
        </p:sp>
        <p:sp>
          <p:nvSpPr>
            <p:cNvPr id="11" name="TextBox 11"/>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sp>
        <p:nvSpPr>
          <p:cNvPr id="12" name="TextBox 12"/>
          <p:cNvSpPr txBox="1"/>
          <p:nvPr/>
        </p:nvSpPr>
        <p:spPr>
          <a:xfrm>
            <a:off x="7352365" y="3703441"/>
            <a:ext cx="9110727" cy="6103835"/>
          </a:xfrm>
          <a:prstGeom prst="rect">
            <a:avLst/>
          </a:prstGeom>
        </p:spPr>
        <p:txBody>
          <a:bodyPr lIns="0" tIns="0" rIns="0" bIns="0" rtlCol="0" anchor="t">
            <a:spAutoFit/>
          </a:bodyPr>
          <a:lstStyle/>
          <a:p>
            <a:pPr marL="0" lvl="0" indent="0" algn="l">
              <a:lnSpc>
                <a:spcPts val="4818"/>
              </a:lnSpc>
            </a:pPr>
            <a:r>
              <a:rPr lang="en-US" sz="3441">
                <a:solidFill>
                  <a:srgbClr val="000000"/>
                </a:solidFill>
                <a:latin typeface="Poppins"/>
                <a:ea typeface="Poppins"/>
                <a:cs typeface="Poppins"/>
                <a:sym typeface="Poppins"/>
              </a:rPr>
              <a:t>Gemini AI adalah model kecerdasan buatan multimodal yang dikembangkan oleh Google. Dirancang untuk memahami dan menghasilkan berbagai jenis konten — mulai dari teks, gambar, kode pemrograman, hingga audio — Gemini hadir sebagai asisten cerdas yang mampu mendukung berbagai kebutuhan belajar, bekerja, dan berkreasi secara efisien.</a:t>
            </a:r>
          </a:p>
        </p:txBody>
      </p:sp>
      <p:sp>
        <p:nvSpPr>
          <p:cNvPr id="13" name="TextBox 13"/>
          <p:cNvSpPr txBox="1"/>
          <p:nvPr/>
        </p:nvSpPr>
        <p:spPr>
          <a:xfrm>
            <a:off x="1779066" y="591596"/>
            <a:ext cx="4467167" cy="441702"/>
          </a:xfrm>
          <a:prstGeom prst="rect">
            <a:avLst/>
          </a:prstGeom>
        </p:spPr>
        <p:txBody>
          <a:bodyPr lIns="0" tIns="0" rIns="0" bIns="0" rtlCol="0" anchor="t">
            <a:spAutoFit/>
          </a:bodyPr>
          <a:lstStyle/>
          <a:p>
            <a:pPr marL="0" lvl="0" indent="0" algn="l">
              <a:lnSpc>
                <a:spcPts val="3479"/>
              </a:lnSpc>
            </a:pPr>
            <a:r>
              <a:rPr lang="en-US" sz="2485" b="1">
                <a:solidFill>
                  <a:srgbClr val="253D80"/>
                </a:solidFill>
                <a:latin typeface="Poppins Semi-Bold"/>
                <a:ea typeface="Poppins Semi-Bold"/>
                <a:cs typeface="Poppins Semi-Bold"/>
                <a:sym typeface="Poppins Semi-Bold"/>
              </a:rPr>
              <a:t>Gemini AI &amp; Academy</a:t>
            </a:r>
          </a:p>
        </p:txBody>
      </p:sp>
      <p:sp>
        <p:nvSpPr>
          <p:cNvPr id="14" name="TextBox 14"/>
          <p:cNvSpPr txBox="1"/>
          <p:nvPr/>
        </p:nvSpPr>
        <p:spPr>
          <a:xfrm>
            <a:off x="6666503" y="1482606"/>
            <a:ext cx="7057456" cy="914400"/>
          </a:xfrm>
          <a:prstGeom prst="rect">
            <a:avLst/>
          </a:prstGeom>
        </p:spPr>
        <p:txBody>
          <a:bodyPr lIns="0" tIns="0" rIns="0" bIns="0" rtlCol="0" anchor="t">
            <a:spAutoFit/>
          </a:bodyPr>
          <a:lstStyle/>
          <a:p>
            <a:pPr marL="0" lvl="0" indent="0" algn="l">
              <a:lnSpc>
                <a:spcPts val="7194"/>
              </a:lnSpc>
            </a:pPr>
            <a:r>
              <a:rPr lang="en-US" sz="5995" b="1">
                <a:solidFill>
                  <a:srgbClr val="253D80"/>
                </a:solidFill>
                <a:latin typeface="Roboto Bold"/>
                <a:ea typeface="Roboto Bold"/>
                <a:cs typeface="Roboto Bold"/>
                <a:sym typeface="Roboto Bold"/>
              </a:rPr>
              <a:t>Apa itu Gemini AI?</a:t>
            </a:r>
          </a:p>
        </p:txBody>
      </p:sp>
      <p:sp>
        <p:nvSpPr>
          <p:cNvPr id="15" name="TextBox 15"/>
          <p:cNvSpPr txBox="1"/>
          <p:nvPr/>
        </p:nvSpPr>
        <p:spPr>
          <a:xfrm>
            <a:off x="7352365" y="3044585"/>
            <a:ext cx="4467167" cy="583308"/>
          </a:xfrm>
          <a:prstGeom prst="rect">
            <a:avLst/>
          </a:prstGeom>
        </p:spPr>
        <p:txBody>
          <a:bodyPr lIns="0" tIns="0" rIns="0" bIns="0" rtlCol="0" anchor="t">
            <a:spAutoFit/>
          </a:bodyPr>
          <a:lstStyle/>
          <a:p>
            <a:pPr marL="0" lvl="0" indent="0" algn="l">
              <a:lnSpc>
                <a:spcPts val="4599"/>
              </a:lnSpc>
            </a:pPr>
            <a:r>
              <a:rPr lang="en-US" sz="3285" b="1">
                <a:solidFill>
                  <a:srgbClr val="253D80"/>
                </a:solidFill>
                <a:latin typeface="Poppins Semi-Bold"/>
                <a:ea typeface="Poppins Semi-Bold"/>
                <a:cs typeface="Poppins Semi-Bold"/>
                <a:sym typeface="Poppins Semi-Bold"/>
              </a:rPr>
              <a:t>Tentang Gemini AI</a:t>
            </a:r>
          </a:p>
        </p:txBody>
      </p:sp>
      <p:grpSp>
        <p:nvGrpSpPr>
          <p:cNvPr id="16" name="Group 16"/>
          <p:cNvGrpSpPr/>
          <p:nvPr/>
        </p:nvGrpSpPr>
        <p:grpSpPr>
          <a:xfrm>
            <a:off x="4841385" y="6512560"/>
            <a:ext cx="407670" cy="407670"/>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6200" cap="sq">
              <a:solidFill>
                <a:srgbClr val="F0952C"/>
              </a:solidFill>
              <a:prstDash val="solid"/>
              <a:miter/>
            </a:ln>
          </p:spPr>
        </p:sp>
        <p:sp>
          <p:nvSpPr>
            <p:cNvPr id="18" name="TextBox 18"/>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grpSp>
        <p:nvGrpSpPr>
          <p:cNvPr id="19" name="Group 19"/>
          <p:cNvGrpSpPr/>
          <p:nvPr/>
        </p:nvGrpSpPr>
        <p:grpSpPr>
          <a:xfrm>
            <a:off x="6767217" y="2706130"/>
            <a:ext cx="407670" cy="407670"/>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6200" cap="sq">
              <a:solidFill>
                <a:srgbClr val="F0952C"/>
              </a:solidFill>
              <a:prstDash val="solid"/>
              <a:miter/>
            </a:ln>
          </p:spPr>
        </p:sp>
        <p:sp>
          <p:nvSpPr>
            <p:cNvPr id="21" name="TextBox 21"/>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grpSp>
        <p:nvGrpSpPr>
          <p:cNvPr id="22" name="Group 22"/>
          <p:cNvGrpSpPr/>
          <p:nvPr/>
        </p:nvGrpSpPr>
        <p:grpSpPr>
          <a:xfrm>
            <a:off x="6757490" y="-5131007"/>
            <a:ext cx="6875480" cy="6875480"/>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877A">
                <a:alpha val="4706"/>
              </a:srgbClr>
            </a:solidFill>
          </p:spPr>
        </p:sp>
        <p:sp>
          <p:nvSpPr>
            <p:cNvPr id="24" name="TextBox 24"/>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grpSp>
        <p:nvGrpSpPr>
          <p:cNvPr id="25" name="Group 25"/>
          <p:cNvGrpSpPr/>
          <p:nvPr/>
        </p:nvGrpSpPr>
        <p:grpSpPr>
          <a:xfrm>
            <a:off x="95571" y="7875905"/>
            <a:ext cx="6875480" cy="6875480"/>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877A">
                <a:alpha val="4706"/>
              </a:srgbClr>
            </a:solidFill>
          </p:spPr>
        </p:sp>
        <p:sp>
          <p:nvSpPr>
            <p:cNvPr id="27" name="TextBox 27"/>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grpSp>
        <p:nvGrpSpPr>
          <p:cNvPr id="28" name="Group 28"/>
          <p:cNvGrpSpPr/>
          <p:nvPr/>
        </p:nvGrpSpPr>
        <p:grpSpPr>
          <a:xfrm rot="-2975705">
            <a:off x="13859811" y="43436"/>
            <a:ext cx="5598489" cy="1633866"/>
            <a:chOff x="0" y="0"/>
            <a:chExt cx="1392542" cy="406400"/>
          </a:xfrm>
        </p:grpSpPr>
        <p:sp>
          <p:nvSpPr>
            <p:cNvPr id="29" name="Freeform 29"/>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30" name="TextBox 30"/>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31" name="Group 31"/>
          <p:cNvGrpSpPr/>
          <p:nvPr/>
        </p:nvGrpSpPr>
        <p:grpSpPr>
          <a:xfrm rot="-2975705">
            <a:off x="13837444" y="-1733560"/>
            <a:ext cx="5598489" cy="1633866"/>
            <a:chOff x="0" y="0"/>
            <a:chExt cx="1392542" cy="406400"/>
          </a:xfrm>
        </p:grpSpPr>
        <p:sp>
          <p:nvSpPr>
            <p:cNvPr id="32" name="Freeform 32"/>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F0952C"/>
            </a:solidFill>
          </p:spPr>
        </p:sp>
        <p:sp>
          <p:nvSpPr>
            <p:cNvPr id="33" name="TextBox 33"/>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34" name="Freeform 34"/>
          <p:cNvSpPr/>
          <p:nvPr/>
        </p:nvSpPr>
        <p:spPr>
          <a:xfrm>
            <a:off x="1183017" y="9043986"/>
            <a:ext cx="1438699" cy="347408"/>
          </a:xfrm>
          <a:custGeom>
            <a:avLst/>
            <a:gdLst/>
            <a:ahLst/>
            <a:cxnLst/>
            <a:rect l="l" t="t" r="r" b="b"/>
            <a:pathLst>
              <a:path w="1438699" h="347408">
                <a:moveTo>
                  <a:pt x="0" y="0"/>
                </a:moveTo>
                <a:lnTo>
                  <a:pt x="1438699" y="0"/>
                </a:lnTo>
                <a:lnTo>
                  <a:pt x="1438699" y="347408"/>
                </a:lnTo>
                <a:lnTo>
                  <a:pt x="0" y="3474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35" name="Freeform 35"/>
          <p:cNvSpPr/>
          <p:nvPr/>
        </p:nvSpPr>
        <p:spPr>
          <a:xfrm>
            <a:off x="15834244" y="9329736"/>
            <a:ext cx="1992378" cy="1351194"/>
          </a:xfrm>
          <a:custGeom>
            <a:avLst/>
            <a:gdLst/>
            <a:ahLst/>
            <a:cxnLst/>
            <a:rect l="l" t="t" r="r" b="b"/>
            <a:pathLst>
              <a:path w="1992378" h="1351194">
                <a:moveTo>
                  <a:pt x="0" y="0"/>
                </a:moveTo>
                <a:lnTo>
                  <a:pt x="1992378" y="0"/>
                </a:lnTo>
                <a:lnTo>
                  <a:pt x="1992378" y="1351194"/>
                </a:lnTo>
                <a:lnTo>
                  <a:pt x="0" y="135119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36" name="Freeform 36"/>
          <p:cNvSpPr/>
          <p:nvPr/>
        </p:nvSpPr>
        <p:spPr>
          <a:xfrm flipV="1">
            <a:off x="6356176" y="-487713"/>
            <a:ext cx="1992378" cy="1351194"/>
          </a:xfrm>
          <a:custGeom>
            <a:avLst/>
            <a:gdLst/>
            <a:ahLst/>
            <a:cxnLst/>
            <a:rect l="l" t="t" r="r" b="b"/>
            <a:pathLst>
              <a:path w="1992378" h="1351194">
                <a:moveTo>
                  <a:pt x="0" y="1351194"/>
                </a:moveTo>
                <a:lnTo>
                  <a:pt x="1992378" y="1351194"/>
                </a:lnTo>
                <a:lnTo>
                  <a:pt x="1992378" y="0"/>
                </a:lnTo>
                <a:lnTo>
                  <a:pt x="0" y="0"/>
                </a:lnTo>
                <a:lnTo>
                  <a:pt x="0" y="1351194"/>
                </a:lnTo>
                <a:close/>
              </a:path>
            </a:pathLst>
          </a:custGeom>
          <a:blipFill>
            <a:blip r:embed="rId8">
              <a:extLst>
                <a:ext uri="{96DAC541-7B7A-43D3-8B79-37D633B846F1}">
                  <asvg:svgBlip xmlns:asvg="http://schemas.microsoft.com/office/drawing/2016/SVG/main" r:embed="rId9"/>
                </a:ext>
              </a:extLst>
            </a:blip>
            <a:stretch>
              <a:fillRect/>
            </a:stretch>
          </a:blipFill>
        </p:spPr>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591309"/>
            <a:ext cx="508573" cy="508573"/>
          </a:xfrm>
          <a:custGeom>
            <a:avLst/>
            <a:gdLst/>
            <a:ahLst/>
            <a:cxnLst/>
            <a:rect l="l" t="t" r="r" b="b"/>
            <a:pathLst>
              <a:path w="508573" h="508573">
                <a:moveTo>
                  <a:pt x="0" y="0"/>
                </a:moveTo>
                <a:lnTo>
                  <a:pt x="508573" y="0"/>
                </a:lnTo>
                <a:lnTo>
                  <a:pt x="508573" y="508573"/>
                </a:lnTo>
                <a:lnTo>
                  <a:pt x="0" y="50857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6463092" y="2976452"/>
            <a:ext cx="4744494" cy="4744494"/>
          </a:xfrm>
          <a:custGeom>
            <a:avLst/>
            <a:gdLst/>
            <a:ahLst/>
            <a:cxnLst/>
            <a:rect l="l" t="t" r="r" b="b"/>
            <a:pathLst>
              <a:path w="4744494" h="4744494">
                <a:moveTo>
                  <a:pt x="0" y="0"/>
                </a:moveTo>
                <a:lnTo>
                  <a:pt x="4744494" y="0"/>
                </a:lnTo>
                <a:lnTo>
                  <a:pt x="4744494" y="4744494"/>
                </a:lnTo>
                <a:lnTo>
                  <a:pt x="0" y="4744494"/>
                </a:lnTo>
                <a:lnTo>
                  <a:pt x="0" y="0"/>
                </a:lnTo>
                <a:close/>
              </a:path>
            </a:pathLst>
          </a:custGeom>
          <a:blipFill>
            <a:blip r:embed="rId4">
              <a:alphaModFix amt="8999"/>
            </a:blip>
            <a:stretch>
              <a:fillRect/>
            </a:stretch>
          </a:blipFill>
        </p:spPr>
      </p:sp>
      <p:sp>
        <p:nvSpPr>
          <p:cNvPr id="4" name="TextBox 4"/>
          <p:cNvSpPr txBox="1"/>
          <p:nvPr/>
        </p:nvSpPr>
        <p:spPr>
          <a:xfrm>
            <a:off x="1779066" y="591596"/>
            <a:ext cx="4467167" cy="441702"/>
          </a:xfrm>
          <a:prstGeom prst="rect">
            <a:avLst/>
          </a:prstGeom>
        </p:spPr>
        <p:txBody>
          <a:bodyPr lIns="0" tIns="0" rIns="0" bIns="0" rtlCol="0" anchor="t">
            <a:spAutoFit/>
          </a:bodyPr>
          <a:lstStyle/>
          <a:p>
            <a:pPr marL="0" lvl="0" indent="0" algn="l">
              <a:lnSpc>
                <a:spcPts val="3479"/>
              </a:lnSpc>
            </a:pPr>
            <a:r>
              <a:rPr lang="en-US" sz="2485" b="1">
                <a:solidFill>
                  <a:srgbClr val="253D80"/>
                </a:solidFill>
                <a:latin typeface="Poppins Semi-Bold"/>
                <a:ea typeface="Poppins Semi-Bold"/>
                <a:cs typeface="Poppins Semi-Bold"/>
                <a:sym typeface="Poppins Semi-Bold"/>
              </a:rPr>
              <a:t>Gemini AI &amp; Academy</a:t>
            </a:r>
          </a:p>
        </p:txBody>
      </p:sp>
      <p:sp>
        <p:nvSpPr>
          <p:cNvPr id="5" name="TextBox 5"/>
          <p:cNvSpPr txBox="1"/>
          <p:nvPr/>
        </p:nvSpPr>
        <p:spPr>
          <a:xfrm>
            <a:off x="481484" y="1482606"/>
            <a:ext cx="13242474" cy="1819275"/>
          </a:xfrm>
          <a:prstGeom prst="rect">
            <a:avLst/>
          </a:prstGeom>
        </p:spPr>
        <p:txBody>
          <a:bodyPr lIns="0" tIns="0" rIns="0" bIns="0" rtlCol="0" anchor="t">
            <a:spAutoFit/>
          </a:bodyPr>
          <a:lstStyle/>
          <a:p>
            <a:pPr algn="l">
              <a:lnSpc>
                <a:spcPts val="7194"/>
              </a:lnSpc>
            </a:pPr>
            <a:r>
              <a:rPr lang="en-US" sz="5995" b="1" dirty="0" err="1">
                <a:solidFill>
                  <a:srgbClr val="253D80"/>
                </a:solidFill>
                <a:latin typeface="Roboto Bold"/>
                <a:ea typeface="Roboto Bold"/>
                <a:cs typeface="Roboto Bold"/>
                <a:sym typeface="Roboto Bold"/>
              </a:rPr>
              <a:t>Pernahkah</a:t>
            </a:r>
            <a:r>
              <a:rPr lang="en-US" sz="5995" b="1" dirty="0">
                <a:solidFill>
                  <a:srgbClr val="253D80"/>
                </a:solidFill>
                <a:latin typeface="Roboto Bold"/>
                <a:ea typeface="Roboto Bold"/>
                <a:cs typeface="Roboto Bold"/>
                <a:sym typeface="Roboto Bold"/>
              </a:rPr>
              <a:t> </a:t>
            </a:r>
            <a:r>
              <a:rPr lang="en-US" sz="5995" b="1" dirty="0" err="1">
                <a:solidFill>
                  <a:srgbClr val="253D80"/>
                </a:solidFill>
                <a:latin typeface="Roboto Bold"/>
                <a:ea typeface="Roboto Bold"/>
                <a:cs typeface="Roboto Bold"/>
                <a:sym typeface="Roboto Bold"/>
              </a:rPr>
              <a:t>bapak</a:t>
            </a:r>
            <a:r>
              <a:rPr lang="en-US" sz="5995" b="1" dirty="0">
                <a:solidFill>
                  <a:srgbClr val="253D80"/>
                </a:solidFill>
                <a:latin typeface="Roboto Bold"/>
                <a:ea typeface="Roboto Bold"/>
                <a:cs typeface="Roboto Bold"/>
                <a:sym typeface="Roboto Bold"/>
              </a:rPr>
              <a:t>/</a:t>
            </a:r>
            <a:r>
              <a:rPr lang="en-US" sz="5995" b="1" dirty="0" err="1">
                <a:solidFill>
                  <a:srgbClr val="253D80"/>
                </a:solidFill>
                <a:latin typeface="Roboto Bold"/>
                <a:ea typeface="Roboto Bold"/>
                <a:cs typeface="Roboto Bold"/>
                <a:sym typeface="Roboto Bold"/>
              </a:rPr>
              <a:t>ibu</a:t>
            </a:r>
            <a:r>
              <a:rPr lang="en-US" sz="5995" b="1" dirty="0">
                <a:solidFill>
                  <a:srgbClr val="253D80"/>
                </a:solidFill>
                <a:latin typeface="Roboto Bold"/>
                <a:ea typeface="Roboto Bold"/>
                <a:cs typeface="Roboto Bold"/>
                <a:sym typeface="Roboto Bold"/>
              </a:rPr>
              <a:t> </a:t>
            </a:r>
          </a:p>
          <a:p>
            <a:pPr marL="0" lvl="0" indent="0" algn="l">
              <a:lnSpc>
                <a:spcPts val="7194"/>
              </a:lnSpc>
            </a:pPr>
            <a:r>
              <a:rPr lang="en-US" sz="5995" b="1" dirty="0" err="1">
                <a:solidFill>
                  <a:srgbClr val="253D80"/>
                </a:solidFill>
                <a:latin typeface="Roboto Bold"/>
                <a:ea typeface="Roboto Bold"/>
                <a:cs typeface="Roboto Bold"/>
                <a:sym typeface="Roboto Bold"/>
              </a:rPr>
              <a:t>melihat</a:t>
            </a:r>
            <a:r>
              <a:rPr lang="en-US" sz="5995" b="1" dirty="0">
                <a:solidFill>
                  <a:srgbClr val="253D80"/>
                </a:solidFill>
                <a:latin typeface="Roboto Bold"/>
                <a:ea typeface="Roboto Bold"/>
                <a:cs typeface="Roboto Bold"/>
                <a:sym typeface="Roboto Bold"/>
              </a:rPr>
              <a:t> </a:t>
            </a:r>
            <a:r>
              <a:rPr lang="en-US" sz="5995" b="1" dirty="0" err="1">
                <a:solidFill>
                  <a:srgbClr val="253D80"/>
                </a:solidFill>
                <a:latin typeface="Roboto Bold"/>
                <a:ea typeface="Roboto Bold"/>
                <a:cs typeface="Roboto Bold"/>
                <a:sym typeface="Roboto Bold"/>
              </a:rPr>
              <a:t>gambar</a:t>
            </a:r>
            <a:r>
              <a:rPr lang="en-US" sz="5995" b="1" dirty="0">
                <a:solidFill>
                  <a:srgbClr val="253D80"/>
                </a:solidFill>
                <a:latin typeface="Roboto Bold"/>
                <a:ea typeface="Roboto Bold"/>
                <a:cs typeface="Roboto Bold"/>
                <a:sym typeface="Roboto Bold"/>
              </a:rPr>
              <a:t>/poster </a:t>
            </a:r>
            <a:r>
              <a:rPr lang="en-US" sz="5995" b="1" dirty="0" err="1">
                <a:solidFill>
                  <a:srgbClr val="253D80"/>
                </a:solidFill>
                <a:latin typeface="Roboto Bold"/>
                <a:ea typeface="Roboto Bold"/>
                <a:cs typeface="Roboto Bold"/>
                <a:sym typeface="Roboto Bold"/>
              </a:rPr>
              <a:t>seperti</a:t>
            </a:r>
            <a:r>
              <a:rPr lang="en-US" sz="5995" b="1" dirty="0">
                <a:solidFill>
                  <a:srgbClr val="253D80"/>
                </a:solidFill>
                <a:latin typeface="Roboto Bold"/>
                <a:ea typeface="Roboto Bold"/>
                <a:cs typeface="Roboto Bold"/>
                <a:sym typeface="Roboto Bold"/>
              </a:rPr>
              <a:t> </a:t>
            </a:r>
            <a:r>
              <a:rPr lang="en-US" sz="5995" b="1" dirty="0" err="1">
                <a:solidFill>
                  <a:srgbClr val="253D80"/>
                </a:solidFill>
                <a:latin typeface="Roboto Bold"/>
                <a:ea typeface="Roboto Bold"/>
                <a:cs typeface="Roboto Bold"/>
                <a:sym typeface="Roboto Bold"/>
              </a:rPr>
              <a:t>ini</a:t>
            </a:r>
            <a:r>
              <a:rPr lang="en-US" sz="5995" b="1" dirty="0">
                <a:solidFill>
                  <a:srgbClr val="253D80"/>
                </a:solidFill>
                <a:latin typeface="Roboto Bold"/>
                <a:ea typeface="Roboto Bold"/>
                <a:cs typeface="Roboto Bold"/>
                <a:sym typeface="Roboto Bold"/>
              </a:rPr>
              <a:t>? </a:t>
            </a:r>
          </a:p>
        </p:txBody>
      </p:sp>
      <p:grpSp>
        <p:nvGrpSpPr>
          <p:cNvPr id="6" name="Group 6"/>
          <p:cNvGrpSpPr/>
          <p:nvPr/>
        </p:nvGrpSpPr>
        <p:grpSpPr>
          <a:xfrm>
            <a:off x="4841385" y="6512560"/>
            <a:ext cx="407670" cy="407670"/>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6200" cap="sq">
              <a:solidFill>
                <a:srgbClr val="F0952C"/>
              </a:solidFill>
              <a:prstDash val="solid"/>
              <a:miter/>
            </a:ln>
          </p:spPr>
        </p:sp>
        <p:sp>
          <p:nvSpPr>
            <p:cNvPr id="8" name="TextBox 8"/>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grpSp>
        <p:nvGrpSpPr>
          <p:cNvPr id="9" name="Group 9"/>
          <p:cNvGrpSpPr/>
          <p:nvPr/>
        </p:nvGrpSpPr>
        <p:grpSpPr>
          <a:xfrm>
            <a:off x="6757490" y="-5131007"/>
            <a:ext cx="6875480" cy="6875480"/>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877A">
                <a:alpha val="4706"/>
              </a:srgbClr>
            </a:solidFill>
          </p:spPr>
        </p:sp>
        <p:sp>
          <p:nvSpPr>
            <p:cNvPr id="11" name="TextBox 11"/>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grpSp>
        <p:nvGrpSpPr>
          <p:cNvPr id="12" name="Group 12"/>
          <p:cNvGrpSpPr/>
          <p:nvPr/>
        </p:nvGrpSpPr>
        <p:grpSpPr>
          <a:xfrm>
            <a:off x="95571" y="7875905"/>
            <a:ext cx="6875480" cy="687548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877A">
                <a:alpha val="4706"/>
              </a:srgbClr>
            </a:solidFill>
          </p:spPr>
        </p:sp>
        <p:sp>
          <p:nvSpPr>
            <p:cNvPr id="14" name="TextBox 14"/>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grpSp>
        <p:nvGrpSpPr>
          <p:cNvPr id="15" name="Group 15"/>
          <p:cNvGrpSpPr/>
          <p:nvPr/>
        </p:nvGrpSpPr>
        <p:grpSpPr>
          <a:xfrm rot="-2975705">
            <a:off x="13859811" y="43436"/>
            <a:ext cx="5598489" cy="1633866"/>
            <a:chOff x="0" y="0"/>
            <a:chExt cx="1392542" cy="406400"/>
          </a:xfrm>
        </p:grpSpPr>
        <p:sp>
          <p:nvSpPr>
            <p:cNvPr id="16" name="Freeform 16"/>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17" name="TextBox 17"/>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8" name="Group 18"/>
          <p:cNvGrpSpPr/>
          <p:nvPr/>
        </p:nvGrpSpPr>
        <p:grpSpPr>
          <a:xfrm rot="-2975705">
            <a:off x="13837444" y="-1733560"/>
            <a:ext cx="5598489" cy="1633866"/>
            <a:chOff x="0" y="0"/>
            <a:chExt cx="1392542" cy="406400"/>
          </a:xfrm>
        </p:grpSpPr>
        <p:sp>
          <p:nvSpPr>
            <p:cNvPr id="19" name="Freeform 19"/>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F0952C"/>
            </a:solidFill>
          </p:spPr>
        </p:sp>
        <p:sp>
          <p:nvSpPr>
            <p:cNvPr id="20" name="TextBox 20"/>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21" name="Freeform 21"/>
          <p:cNvSpPr/>
          <p:nvPr/>
        </p:nvSpPr>
        <p:spPr>
          <a:xfrm>
            <a:off x="1183017" y="9043986"/>
            <a:ext cx="1438699" cy="347408"/>
          </a:xfrm>
          <a:custGeom>
            <a:avLst/>
            <a:gdLst/>
            <a:ahLst/>
            <a:cxnLst/>
            <a:rect l="l" t="t" r="r" b="b"/>
            <a:pathLst>
              <a:path w="1438699" h="347408">
                <a:moveTo>
                  <a:pt x="0" y="0"/>
                </a:moveTo>
                <a:lnTo>
                  <a:pt x="1438699" y="0"/>
                </a:lnTo>
                <a:lnTo>
                  <a:pt x="1438699" y="347408"/>
                </a:lnTo>
                <a:lnTo>
                  <a:pt x="0" y="3474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22" name="Freeform 22"/>
          <p:cNvSpPr/>
          <p:nvPr/>
        </p:nvSpPr>
        <p:spPr>
          <a:xfrm>
            <a:off x="15834244" y="9329736"/>
            <a:ext cx="1992378" cy="1351194"/>
          </a:xfrm>
          <a:custGeom>
            <a:avLst/>
            <a:gdLst/>
            <a:ahLst/>
            <a:cxnLst/>
            <a:rect l="l" t="t" r="r" b="b"/>
            <a:pathLst>
              <a:path w="1992378" h="1351194">
                <a:moveTo>
                  <a:pt x="0" y="0"/>
                </a:moveTo>
                <a:lnTo>
                  <a:pt x="1992378" y="0"/>
                </a:lnTo>
                <a:lnTo>
                  <a:pt x="1992378" y="1351194"/>
                </a:lnTo>
                <a:lnTo>
                  <a:pt x="0" y="135119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3" name="Freeform 23"/>
          <p:cNvSpPr/>
          <p:nvPr/>
        </p:nvSpPr>
        <p:spPr>
          <a:xfrm flipV="1">
            <a:off x="6356176" y="-487713"/>
            <a:ext cx="1992378" cy="1351194"/>
          </a:xfrm>
          <a:custGeom>
            <a:avLst/>
            <a:gdLst/>
            <a:ahLst/>
            <a:cxnLst/>
            <a:rect l="l" t="t" r="r" b="b"/>
            <a:pathLst>
              <a:path w="1992378" h="1351194">
                <a:moveTo>
                  <a:pt x="0" y="1351194"/>
                </a:moveTo>
                <a:lnTo>
                  <a:pt x="1992378" y="1351194"/>
                </a:lnTo>
                <a:lnTo>
                  <a:pt x="1992378" y="0"/>
                </a:lnTo>
                <a:lnTo>
                  <a:pt x="0" y="0"/>
                </a:lnTo>
                <a:lnTo>
                  <a:pt x="0" y="1351194"/>
                </a:lnTo>
                <a:close/>
              </a:path>
            </a:pathLst>
          </a:custGeom>
          <a:blipFill>
            <a:blip r:embed="rId7">
              <a:extLst>
                <a:ext uri="{96DAC541-7B7A-43D3-8B79-37D633B846F1}">
                  <asvg:svgBlip xmlns:asvg="http://schemas.microsoft.com/office/drawing/2016/SVG/main" r:embed="rId8"/>
                </a:ext>
              </a:extLst>
            </a:blip>
            <a:stretch>
              <a:fillRect/>
            </a:stretch>
          </a:blipFill>
        </p:spPr>
      </p:sp>
      <p:pic>
        <p:nvPicPr>
          <p:cNvPr id="25" name="Picture 24">
            <a:extLst>
              <a:ext uri="{FF2B5EF4-FFF2-40B4-BE49-F238E27FC236}">
                <a16:creationId xmlns:a16="http://schemas.microsoft.com/office/drawing/2014/main" id="{49A027AE-AD2F-4033-A7DC-FEF89E0A8E1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619125" y="4080600"/>
            <a:ext cx="6483505" cy="3969757"/>
          </a:xfrm>
          <a:prstGeom prst="rect">
            <a:avLst/>
          </a:prstGeom>
        </p:spPr>
      </p:pic>
      <p:pic>
        <p:nvPicPr>
          <p:cNvPr id="27" name="Picture 26">
            <a:extLst>
              <a:ext uri="{FF2B5EF4-FFF2-40B4-BE49-F238E27FC236}">
                <a16:creationId xmlns:a16="http://schemas.microsoft.com/office/drawing/2014/main" id="{51A5914D-FC95-4F27-B8AC-78C3E9414D3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478949" y="3540392"/>
            <a:ext cx="5421487" cy="5421487"/>
          </a:xfrm>
          <a:prstGeom prst="rect">
            <a:avLst/>
          </a:prstGeom>
        </p:spPr>
      </p:pic>
      <p:pic>
        <p:nvPicPr>
          <p:cNvPr id="26" name="Picture 25">
            <a:extLst>
              <a:ext uri="{FF2B5EF4-FFF2-40B4-BE49-F238E27FC236}">
                <a16:creationId xmlns:a16="http://schemas.microsoft.com/office/drawing/2014/main" id="{43345ABB-408F-40C2-A5EA-BC354DF3B6F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37214" y="3624168"/>
            <a:ext cx="4408005" cy="5258673"/>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212893" y="4663321"/>
            <a:ext cx="4756469" cy="4744578"/>
          </a:xfrm>
          <a:custGeom>
            <a:avLst/>
            <a:gdLst/>
            <a:ahLst/>
            <a:cxnLst/>
            <a:rect l="l" t="t" r="r" b="b"/>
            <a:pathLst>
              <a:path w="4756469" h="4744578">
                <a:moveTo>
                  <a:pt x="0" y="0"/>
                </a:moveTo>
                <a:lnTo>
                  <a:pt x="4756469" y="0"/>
                </a:lnTo>
                <a:lnTo>
                  <a:pt x="4756469" y="4744578"/>
                </a:lnTo>
                <a:lnTo>
                  <a:pt x="0" y="4744578"/>
                </a:lnTo>
                <a:lnTo>
                  <a:pt x="0" y="0"/>
                </a:lnTo>
                <a:close/>
              </a:path>
            </a:pathLst>
          </a:custGeom>
          <a:blipFill>
            <a:blip r:embed="rId2">
              <a:alphaModFix amt="8999"/>
            </a:blip>
            <a:stretch>
              <a:fillRect/>
            </a:stretch>
          </a:blipFill>
        </p:spPr>
      </p:sp>
      <p:grpSp>
        <p:nvGrpSpPr>
          <p:cNvPr id="3" name="Group 3"/>
          <p:cNvGrpSpPr/>
          <p:nvPr/>
        </p:nvGrpSpPr>
        <p:grpSpPr>
          <a:xfrm>
            <a:off x="-5087990" y="2163269"/>
            <a:ext cx="11679117" cy="5839559"/>
            <a:chOff x="0" y="0"/>
            <a:chExt cx="812800" cy="406400"/>
          </a:xfrm>
        </p:grpSpPr>
        <p:sp>
          <p:nvSpPr>
            <p:cNvPr id="4" name="Freeform 4"/>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5" name="TextBox 5"/>
            <p:cNvSpPr txBox="1"/>
            <p:nvPr/>
          </p:nvSpPr>
          <p:spPr>
            <a:xfrm>
              <a:off x="0" y="-38100"/>
              <a:ext cx="812800"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6" name="Group 6"/>
          <p:cNvGrpSpPr/>
          <p:nvPr/>
        </p:nvGrpSpPr>
        <p:grpSpPr>
          <a:xfrm>
            <a:off x="751569" y="2382629"/>
            <a:ext cx="5374505" cy="5374505"/>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a:stretch>
            </a:blipFill>
            <a:ln w="152400" cap="sq">
              <a:solidFill>
                <a:srgbClr val="F0952C"/>
              </a:solidFill>
              <a:prstDash val="solid"/>
              <a:miter/>
            </a:ln>
          </p:spPr>
        </p:sp>
      </p:grpSp>
      <p:sp>
        <p:nvSpPr>
          <p:cNvPr id="8" name="TextBox 8"/>
          <p:cNvSpPr txBox="1"/>
          <p:nvPr/>
        </p:nvSpPr>
        <p:spPr>
          <a:xfrm>
            <a:off x="6872650" y="3643983"/>
            <a:ext cx="11630161" cy="2282676"/>
          </a:xfrm>
          <a:prstGeom prst="rect">
            <a:avLst/>
          </a:prstGeom>
        </p:spPr>
        <p:txBody>
          <a:bodyPr lIns="0" tIns="0" rIns="0" bIns="0" rtlCol="0" anchor="t">
            <a:spAutoFit/>
          </a:bodyPr>
          <a:lstStyle/>
          <a:p>
            <a:pPr marL="0" lvl="0" indent="0" algn="l">
              <a:lnSpc>
                <a:spcPts val="8930"/>
              </a:lnSpc>
            </a:pPr>
            <a:r>
              <a:rPr lang="en-US" sz="7441" b="1" dirty="0" err="1">
                <a:solidFill>
                  <a:srgbClr val="253D80"/>
                </a:solidFill>
                <a:latin typeface="Roboto Bold"/>
                <a:ea typeface="Roboto Bold"/>
                <a:cs typeface="Roboto Bold"/>
                <a:sym typeface="Roboto Bold"/>
              </a:rPr>
              <a:t>kita</a:t>
            </a:r>
            <a:r>
              <a:rPr lang="en-US" sz="7441" b="1" dirty="0">
                <a:solidFill>
                  <a:srgbClr val="253D80"/>
                </a:solidFill>
                <a:latin typeface="Roboto Bold"/>
                <a:ea typeface="Roboto Bold"/>
                <a:cs typeface="Roboto Bold"/>
                <a:sym typeface="Roboto Bold"/>
              </a:rPr>
              <a:t> </a:t>
            </a:r>
            <a:r>
              <a:rPr lang="en-US" sz="7441" b="1" dirty="0" err="1">
                <a:solidFill>
                  <a:srgbClr val="253D80"/>
                </a:solidFill>
                <a:latin typeface="Roboto Bold"/>
                <a:ea typeface="Roboto Bold"/>
                <a:cs typeface="Roboto Bold"/>
                <a:sym typeface="Roboto Bold"/>
              </a:rPr>
              <a:t>hari</a:t>
            </a:r>
            <a:r>
              <a:rPr lang="en-US" sz="7441" b="1" dirty="0">
                <a:solidFill>
                  <a:srgbClr val="253D80"/>
                </a:solidFill>
                <a:latin typeface="Roboto Bold"/>
                <a:ea typeface="Roboto Bold"/>
                <a:cs typeface="Roboto Bold"/>
                <a:sym typeface="Roboto Bold"/>
              </a:rPr>
              <a:t> </a:t>
            </a:r>
            <a:r>
              <a:rPr lang="en-US" sz="7441" b="1" dirty="0" err="1">
                <a:solidFill>
                  <a:srgbClr val="253D80"/>
                </a:solidFill>
                <a:latin typeface="Roboto Bold"/>
                <a:ea typeface="Roboto Bold"/>
                <a:cs typeface="Roboto Bold"/>
                <a:sym typeface="Roboto Bold"/>
              </a:rPr>
              <a:t>ini</a:t>
            </a:r>
            <a:r>
              <a:rPr lang="en-US" sz="7441" b="1" dirty="0">
                <a:solidFill>
                  <a:srgbClr val="253D80"/>
                </a:solidFill>
                <a:latin typeface="Roboto Bold"/>
                <a:ea typeface="Roboto Bold"/>
                <a:cs typeface="Roboto Bold"/>
                <a:sym typeface="Roboto Bold"/>
              </a:rPr>
              <a:t> </a:t>
            </a:r>
            <a:r>
              <a:rPr lang="en-US" sz="7441" b="1" dirty="0" err="1">
                <a:solidFill>
                  <a:srgbClr val="253D80"/>
                </a:solidFill>
                <a:latin typeface="Roboto Bold"/>
                <a:ea typeface="Roboto Bold"/>
                <a:cs typeface="Roboto Bold"/>
                <a:sym typeface="Roboto Bold"/>
              </a:rPr>
              <a:t>akan</a:t>
            </a:r>
            <a:r>
              <a:rPr lang="en-US" sz="7441" b="1" dirty="0">
                <a:solidFill>
                  <a:srgbClr val="253D80"/>
                </a:solidFill>
                <a:latin typeface="Roboto Bold"/>
                <a:ea typeface="Roboto Bold"/>
                <a:cs typeface="Roboto Bold"/>
                <a:sym typeface="Roboto Bold"/>
              </a:rPr>
              <a:t> </a:t>
            </a:r>
            <a:r>
              <a:rPr lang="en-US" sz="7441" b="1" dirty="0" err="1">
                <a:solidFill>
                  <a:srgbClr val="253D80"/>
                </a:solidFill>
                <a:latin typeface="Roboto Bold"/>
                <a:ea typeface="Roboto Bold"/>
                <a:cs typeface="Roboto Bold"/>
                <a:sym typeface="Roboto Bold"/>
              </a:rPr>
              <a:t>membuat</a:t>
            </a:r>
            <a:r>
              <a:rPr lang="en-US" sz="7441" b="1" dirty="0">
                <a:solidFill>
                  <a:srgbClr val="253D80"/>
                </a:solidFill>
                <a:latin typeface="Roboto Bold"/>
                <a:ea typeface="Roboto Bold"/>
                <a:cs typeface="Roboto Bold"/>
                <a:sym typeface="Roboto Bold"/>
              </a:rPr>
              <a:t> </a:t>
            </a:r>
            <a:r>
              <a:rPr lang="en-US" sz="7441" b="1" dirty="0" err="1">
                <a:solidFill>
                  <a:srgbClr val="253D80"/>
                </a:solidFill>
                <a:latin typeface="Roboto Bold"/>
                <a:ea typeface="Roboto Bold"/>
                <a:cs typeface="Roboto Bold"/>
                <a:sym typeface="Roboto Bold"/>
              </a:rPr>
              <a:t>gambar</a:t>
            </a:r>
            <a:r>
              <a:rPr lang="en-US" sz="7441" b="1" dirty="0">
                <a:solidFill>
                  <a:srgbClr val="253D80"/>
                </a:solidFill>
                <a:latin typeface="Roboto Bold"/>
                <a:ea typeface="Roboto Bold"/>
                <a:cs typeface="Roboto Bold"/>
                <a:sym typeface="Roboto Bold"/>
              </a:rPr>
              <a:t>/poster </a:t>
            </a:r>
            <a:r>
              <a:rPr lang="en-US" sz="7441" b="1" dirty="0" err="1">
                <a:solidFill>
                  <a:srgbClr val="253D80"/>
                </a:solidFill>
                <a:latin typeface="Roboto Bold"/>
                <a:ea typeface="Roboto Bold"/>
                <a:cs typeface="Roboto Bold"/>
                <a:sym typeface="Roboto Bold"/>
              </a:rPr>
              <a:t>tersebut</a:t>
            </a:r>
            <a:r>
              <a:rPr lang="en-US" sz="7441" b="1" dirty="0">
                <a:solidFill>
                  <a:srgbClr val="253D80"/>
                </a:solidFill>
                <a:latin typeface="Roboto Bold"/>
                <a:ea typeface="Roboto Bold"/>
                <a:cs typeface="Roboto Bold"/>
                <a:sym typeface="Roboto Bold"/>
              </a:rPr>
              <a:t> </a:t>
            </a:r>
          </a:p>
        </p:txBody>
      </p:sp>
      <p:sp>
        <p:nvSpPr>
          <p:cNvPr id="9" name="Freeform 9"/>
          <p:cNvSpPr/>
          <p:nvPr/>
        </p:nvSpPr>
        <p:spPr>
          <a:xfrm>
            <a:off x="1028700" y="591309"/>
            <a:ext cx="508573" cy="508573"/>
          </a:xfrm>
          <a:custGeom>
            <a:avLst/>
            <a:gdLst/>
            <a:ahLst/>
            <a:cxnLst/>
            <a:rect l="l" t="t" r="r" b="b"/>
            <a:pathLst>
              <a:path w="508573" h="508573">
                <a:moveTo>
                  <a:pt x="0" y="0"/>
                </a:moveTo>
                <a:lnTo>
                  <a:pt x="508573" y="0"/>
                </a:lnTo>
                <a:lnTo>
                  <a:pt x="508573" y="508573"/>
                </a:lnTo>
                <a:lnTo>
                  <a:pt x="0" y="50857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TextBox 10"/>
          <p:cNvSpPr txBox="1"/>
          <p:nvPr/>
        </p:nvSpPr>
        <p:spPr>
          <a:xfrm>
            <a:off x="1779066" y="591596"/>
            <a:ext cx="4467167" cy="441370"/>
          </a:xfrm>
          <a:prstGeom prst="rect">
            <a:avLst/>
          </a:prstGeom>
        </p:spPr>
        <p:txBody>
          <a:bodyPr lIns="0" tIns="0" rIns="0" bIns="0" rtlCol="0" anchor="t">
            <a:spAutoFit/>
          </a:bodyPr>
          <a:lstStyle/>
          <a:p>
            <a:pPr marL="0" lvl="0" indent="0" algn="l">
              <a:lnSpc>
                <a:spcPts val="3497"/>
              </a:lnSpc>
            </a:pPr>
            <a:r>
              <a:rPr lang="en-US" sz="2498" b="1">
                <a:solidFill>
                  <a:srgbClr val="253D80"/>
                </a:solidFill>
                <a:latin typeface="Poppins Semi-Bold"/>
                <a:ea typeface="Poppins Semi-Bold"/>
                <a:cs typeface="Poppins Semi-Bold"/>
                <a:sym typeface="Poppins Semi-Bold"/>
              </a:rPr>
              <a:t>Gemini AI &amp; Academy</a:t>
            </a:r>
          </a:p>
        </p:txBody>
      </p:sp>
      <p:grpSp>
        <p:nvGrpSpPr>
          <p:cNvPr id="11" name="Group 11"/>
          <p:cNvGrpSpPr/>
          <p:nvPr/>
        </p:nvGrpSpPr>
        <p:grpSpPr>
          <a:xfrm>
            <a:off x="9351703" y="1755599"/>
            <a:ext cx="407670" cy="407670"/>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6200" cap="sq">
              <a:solidFill>
                <a:srgbClr val="253D80"/>
              </a:solidFill>
              <a:prstDash val="solid"/>
              <a:miter/>
            </a:ln>
          </p:spPr>
        </p:sp>
        <p:sp>
          <p:nvSpPr>
            <p:cNvPr id="13" name="TextBox 13"/>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grpSp>
        <p:nvGrpSpPr>
          <p:cNvPr id="14" name="Group 14"/>
          <p:cNvGrpSpPr/>
          <p:nvPr/>
        </p:nvGrpSpPr>
        <p:grpSpPr>
          <a:xfrm>
            <a:off x="8940165" y="7842663"/>
            <a:ext cx="407670" cy="407670"/>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6200" cap="sq">
              <a:solidFill>
                <a:srgbClr val="253D80"/>
              </a:solidFill>
              <a:prstDash val="solid"/>
              <a:miter/>
            </a:ln>
          </p:spPr>
        </p:sp>
        <p:sp>
          <p:nvSpPr>
            <p:cNvPr id="16" name="TextBox 16"/>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grpSp>
        <p:nvGrpSpPr>
          <p:cNvPr id="17" name="Group 17"/>
          <p:cNvGrpSpPr/>
          <p:nvPr/>
        </p:nvGrpSpPr>
        <p:grpSpPr>
          <a:xfrm>
            <a:off x="8986546" y="8440834"/>
            <a:ext cx="407670" cy="407670"/>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6200" cap="sq">
              <a:solidFill>
                <a:srgbClr val="253D80"/>
              </a:solidFill>
              <a:prstDash val="solid"/>
              <a:miter/>
            </a:ln>
          </p:spPr>
        </p:sp>
        <p:sp>
          <p:nvSpPr>
            <p:cNvPr id="19" name="TextBox 19"/>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sp>
        <p:nvSpPr>
          <p:cNvPr id="20" name="Freeform 20"/>
          <p:cNvSpPr/>
          <p:nvPr/>
        </p:nvSpPr>
        <p:spPr>
          <a:xfrm>
            <a:off x="17149950" y="2642530"/>
            <a:ext cx="3580528" cy="6495289"/>
          </a:xfrm>
          <a:custGeom>
            <a:avLst/>
            <a:gdLst/>
            <a:ahLst/>
            <a:cxnLst/>
            <a:rect l="l" t="t" r="r" b="b"/>
            <a:pathLst>
              <a:path w="3580528" h="6495289">
                <a:moveTo>
                  <a:pt x="0" y="0"/>
                </a:moveTo>
                <a:lnTo>
                  <a:pt x="3580528" y="0"/>
                </a:lnTo>
                <a:lnTo>
                  <a:pt x="3580528" y="6495289"/>
                </a:lnTo>
                <a:lnTo>
                  <a:pt x="0" y="6495289"/>
                </a:lnTo>
                <a:lnTo>
                  <a:pt x="0" y="0"/>
                </a:lnTo>
                <a:close/>
              </a:path>
            </a:pathLst>
          </a:custGeom>
          <a:blipFill>
            <a:blip r:embed="rId6">
              <a:alphaModFix amt="8999"/>
            </a:blip>
            <a:stretch>
              <a:fillRect/>
            </a:stretch>
          </a:blipFill>
        </p:spPr>
      </p:sp>
      <p:grpSp>
        <p:nvGrpSpPr>
          <p:cNvPr id="21" name="Group 21"/>
          <p:cNvGrpSpPr/>
          <p:nvPr/>
        </p:nvGrpSpPr>
        <p:grpSpPr>
          <a:xfrm>
            <a:off x="10620891" y="8644669"/>
            <a:ext cx="6875480" cy="6875480"/>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877A">
                <a:alpha val="4706"/>
              </a:srgbClr>
            </a:solidFill>
          </p:spPr>
        </p:sp>
        <p:sp>
          <p:nvSpPr>
            <p:cNvPr id="23" name="TextBox 23"/>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grpSp>
        <p:nvGrpSpPr>
          <p:cNvPr id="24" name="Group 24"/>
          <p:cNvGrpSpPr/>
          <p:nvPr/>
        </p:nvGrpSpPr>
        <p:grpSpPr>
          <a:xfrm>
            <a:off x="7338252" y="-554537"/>
            <a:ext cx="6875480" cy="6875480"/>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877A">
                <a:alpha val="4706"/>
              </a:srgbClr>
            </a:solidFill>
          </p:spPr>
        </p:sp>
        <p:sp>
          <p:nvSpPr>
            <p:cNvPr id="26" name="TextBox 26"/>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grpSp>
        <p:nvGrpSpPr>
          <p:cNvPr id="27" name="Group 27"/>
          <p:cNvGrpSpPr/>
          <p:nvPr/>
        </p:nvGrpSpPr>
        <p:grpSpPr>
          <a:xfrm rot="-8100000">
            <a:off x="13725868" y="-350802"/>
            <a:ext cx="4630008" cy="1351224"/>
            <a:chOff x="0" y="0"/>
            <a:chExt cx="1392542" cy="406400"/>
          </a:xfrm>
        </p:grpSpPr>
        <p:sp>
          <p:nvSpPr>
            <p:cNvPr id="28" name="Freeform 28"/>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29" name="TextBox 29"/>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30" name="Group 30"/>
          <p:cNvGrpSpPr/>
          <p:nvPr/>
        </p:nvGrpSpPr>
        <p:grpSpPr>
          <a:xfrm rot="-8100000">
            <a:off x="13725868" y="-1230149"/>
            <a:ext cx="4630008" cy="1351224"/>
            <a:chOff x="0" y="0"/>
            <a:chExt cx="1392542" cy="406400"/>
          </a:xfrm>
        </p:grpSpPr>
        <p:sp>
          <p:nvSpPr>
            <p:cNvPr id="31" name="Freeform 31"/>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F0952C"/>
            </a:solidFill>
          </p:spPr>
        </p:sp>
        <p:sp>
          <p:nvSpPr>
            <p:cNvPr id="32" name="TextBox 32"/>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33" name="Freeform 33"/>
          <p:cNvSpPr/>
          <p:nvPr/>
        </p:nvSpPr>
        <p:spPr>
          <a:xfrm>
            <a:off x="10088701" y="462799"/>
            <a:ext cx="1064380" cy="257020"/>
          </a:xfrm>
          <a:custGeom>
            <a:avLst/>
            <a:gdLst/>
            <a:ahLst/>
            <a:cxnLst/>
            <a:rect l="l" t="t" r="r" b="b"/>
            <a:pathLst>
              <a:path w="1064380" h="257020">
                <a:moveTo>
                  <a:pt x="0" y="0"/>
                </a:moveTo>
                <a:lnTo>
                  <a:pt x="1064380" y="0"/>
                </a:lnTo>
                <a:lnTo>
                  <a:pt x="1064380" y="257020"/>
                </a:lnTo>
                <a:lnTo>
                  <a:pt x="0" y="25702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34" name="Freeform 34"/>
          <p:cNvSpPr/>
          <p:nvPr/>
        </p:nvSpPr>
        <p:spPr>
          <a:xfrm>
            <a:off x="15932437" y="9445136"/>
            <a:ext cx="1607951" cy="1090483"/>
          </a:xfrm>
          <a:custGeom>
            <a:avLst/>
            <a:gdLst/>
            <a:ahLst/>
            <a:cxnLst/>
            <a:rect l="l" t="t" r="r" b="b"/>
            <a:pathLst>
              <a:path w="1607951" h="1090483">
                <a:moveTo>
                  <a:pt x="0" y="0"/>
                </a:moveTo>
                <a:lnTo>
                  <a:pt x="1607950" y="0"/>
                </a:lnTo>
                <a:lnTo>
                  <a:pt x="1607950" y="1090483"/>
                </a:lnTo>
                <a:lnTo>
                  <a:pt x="0" y="109048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grpSp>
        <p:nvGrpSpPr>
          <p:cNvPr id="35" name="Group 35"/>
          <p:cNvGrpSpPr/>
          <p:nvPr/>
        </p:nvGrpSpPr>
        <p:grpSpPr>
          <a:xfrm rot="-2975705">
            <a:off x="6217394" y="10142417"/>
            <a:ext cx="3787370" cy="1105308"/>
            <a:chOff x="0" y="0"/>
            <a:chExt cx="1392542" cy="406400"/>
          </a:xfrm>
        </p:grpSpPr>
        <p:sp>
          <p:nvSpPr>
            <p:cNvPr id="36" name="Freeform 36"/>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F0952C"/>
            </a:solidFill>
          </p:spPr>
        </p:sp>
        <p:sp>
          <p:nvSpPr>
            <p:cNvPr id="37" name="TextBox 37"/>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38" name="Group 38"/>
          <p:cNvGrpSpPr/>
          <p:nvPr/>
        </p:nvGrpSpPr>
        <p:grpSpPr>
          <a:xfrm rot="-2975705">
            <a:off x="5444567" y="10287457"/>
            <a:ext cx="3787370" cy="1105308"/>
            <a:chOff x="0" y="0"/>
            <a:chExt cx="1392542" cy="406400"/>
          </a:xfrm>
        </p:grpSpPr>
        <p:sp>
          <p:nvSpPr>
            <p:cNvPr id="39" name="Freeform 39"/>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40" name="TextBox 40"/>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212893" y="4663321"/>
            <a:ext cx="4756469" cy="4744578"/>
          </a:xfrm>
          <a:custGeom>
            <a:avLst/>
            <a:gdLst/>
            <a:ahLst/>
            <a:cxnLst/>
            <a:rect l="l" t="t" r="r" b="b"/>
            <a:pathLst>
              <a:path w="4756469" h="4744578">
                <a:moveTo>
                  <a:pt x="0" y="0"/>
                </a:moveTo>
                <a:lnTo>
                  <a:pt x="4756469" y="0"/>
                </a:lnTo>
                <a:lnTo>
                  <a:pt x="4756469" y="4744578"/>
                </a:lnTo>
                <a:lnTo>
                  <a:pt x="0" y="4744578"/>
                </a:lnTo>
                <a:lnTo>
                  <a:pt x="0" y="0"/>
                </a:lnTo>
                <a:close/>
              </a:path>
            </a:pathLst>
          </a:custGeom>
          <a:blipFill>
            <a:blip r:embed="rId2">
              <a:alphaModFix amt="8999"/>
            </a:blip>
            <a:stretch>
              <a:fillRect/>
            </a:stretch>
          </a:blipFill>
        </p:spPr>
      </p:sp>
      <p:grpSp>
        <p:nvGrpSpPr>
          <p:cNvPr id="3" name="Group 3"/>
          <p:cNvGrpSpPr/>
          <p:nvPr/>
        </p:nvGrpSpPr>
        <p:grpSpPr>
          <a:xfrm>
            <a:off x="-3584242" y="4150819"/>
            <a:ext cx="11679117" cy="5839559"/>
            <a:chOff x="0" y="0"/>
            <a:chExt cx="812800" cy="406400"/>
          </a:xfrm>
        </p:grpSpPr>
        <p:sp>
          <p:nvSpPr>
            <p:cNvPr id="4" name="Freeform 4"/>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5" name="TextBox 5"/>
            <p:cNvSpPr txBox="1"/>
            <p:nvPr/>
          </p:nvSpPr>
          <p:spPr>
            <a:xfrm>
              <a:off x="0" y="-38100"/>
              <a:ext cx="812800"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6" name="Group 6"/>
          <p:cNvGrpSpPr/>
          <p:nvPr/>
        </p:nvGrpSpPr>
        <p:grpSpPr>
          <a:xfrm>
            <a:off x="2479407" y="4383346"/>
            <a:ext cx="5374505" cy="5374505"/>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a:stretch>
            </a:blipFill>
            <a:ln w="152400" cap="sq">
              <a:solidFill>
                <a:srgbClr val="F0952C"/>
              </a:solidFill>
              <a:prstDash val="solid"/>
              <a:miter/>
            </a:ln>
          </p:spPr>
        </p:sp>
      </p:grpSp>
      <p:sp>
        <p:nvSpPr>
          <p:cNvPr id="8" name="TextBox 8"/>
          <p:cNvSpPr txBox="1"/>
          <p:nvPr/>
        </p:nvSpPr>
        <p:spPr>
          <a:xfrm>
            <a:off x="1537273" y="1550622"/>
            <a:ext cx="7258773" cy="1819275"/>
          </a:xfrm>
          <a:prstGeom prst="rect">
            <a:avLst/>
          </a:prstGeom>
        </p:spPr>
        <p:txBody>
          <a:bodyPr lIns="0" tIns="0" rIns="0" bIns="0" rtlCol="0" anchor="t">
            <a:spAutoFit/>
          </a:bodyPr>
          <a:lstStyle/>
          <a:p>
            <a:pPr marL="0" lvl="0" indent="0" algn="l">
              <a:lnSpc>
                <a:spcPts val="7194"/>
              </a:lnSpc>
            </a:pPr>
            <a:r>
              <a:rPr lang="en-US" sz="5995" b="1">
                <a:solidFill>
                  <a:srgbClr val="253D80"/>
                </a:solidFill>
                <a:latin typeface="Roboto Bold"/>
                <a:ea typeface="Roboto Bold"/>
                <a:cs typeface="Roboto Bold"/>
                <a:sym typeface="Roboto Bold"/>
              </a:rPr>
              <a:t>Apa yang Bisa Dilakukan Gemini?</a:t>
            </a:r>
          </a:p>
        </p:txBody>
      </p:sp>
      <p:sp>
        <p:nvSpPr>
          <p:cNvPr id="9" name="Freeform 9"/>
          <p:cNvSpPr/>
          <p:nvPr/>
        </p:nvSpPr>
        <p:spPr>
          <a:xfrm>
            <a:off x="1028700" y="591309"/>
            <a:ext cx="508573" cy="508573"/>
          </a:xfrm>
          <a:custGeom>
            <a:avLst/>
            <a:gdLst/>
            <a:ahLst/>
            <a:cxnLst/>
            <a:rect l="l" t="t" r="r" b="b"/>
            <a:pathLst>
              <a:path w="508573" h="508573">
                <a:moveTo>
                  <a:pt x="0" y="0"/>
                </a:moveTo>
                <a:lnTo>
                  <a:pt x="508573" y="0"/>
                </a:lnTo>
                <a:lnTo>
                  <a:pt x="508573" y="508573"/>
                </a:lnTo>
                <a:lnTo>
                  <a:pt x="0" y="50857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TextBox 10"/>
          <p:cNvSpPr txBox="1"/>
          <p:nvPr/>
        </p:nvSpPr>
        <p:spPr>
          <a:xfrm>
            <a:off x="1779066" y="591596"/>
            <a:ext cx="4467167" cy="441370"/>
          </a:xfrm>
          <a:prstGeom prst="rect">
            <a:avLst/>
          </a:prstGeom>
        </p:spPr>
        <p:txBody>
          <a:bodyPr lIns="0" tIns="0" rIns="0" bIns="0" rtlCol="0" anchor="t">
            <a:spAutoFit/>
          </a:bodyPr>
          <a:lstStyle/>
          <a:p>
            <a:pPr marL="0" lvl="0" indent="0" algn="l">
              <a:lnSpc>
                <a:spcPts val="3497"/>
              </a:lnSpc>
            </a:pPr>
            <a:r>
              <a:rPr lang="en-US" sz="2498" b="1">
                <a:solidFill>
                  <a:srgbClr val="253D80"/>
                </a:solidFill>
                <a:latin typeface="Poppins Semi-Bold"/>
                <a:ea typeface="Poppins Semi-Bold"/>
                <a:cs typeface="Poppins Semi-Bold"/>
                <a:sym typeface="Poppins Semi-Bold"/>
              </a:rPr>
              <a:t>Gemini AI &amp; Academy</a:t>
            </a:r>
          </a:p>
        </p:txBody>
      </p:sp>
      <p:grpSp>
        <p:nvGrpSpPr>
          <p:cNvPr id="11" name="Group 11"/>
          <p:cNvGrpSpPr/>
          <p:nvPr/>
        </p:nvGrpSpPr>
        <p:grpSpPr>
          <a:xfrm>
            <a:off x="9351703" y="1755599"/>
            <a:ext cx="407670" cy="407670"/>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6200" cap="sq">
              <a:solidFill>
                <a:srgbClr val="253D80"/>
              </a:solidFill>
              <a:prstDash val="solid"/>
              <a:miter/>
            </a:ln>
          </p:spPr>
        </p:sp>
        <p:sp>
          <p:nvSpPr>
            <p:cNvPr id="13" name="TextBox 13"/>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grpSp>
        <p:nvGrpSpPr>
          <p:cNvPr id="14" name="Group 14"/>
          <p:cNvGrpSpPr/>
          <p:nvPr/>
        </p:nvGrpSpPr>
        <p:grpSpPr>
          <a:xfrm>
            <a:off x="9351703" y="4304425"/>
            <a:ext cx="407670" cy="407670"/>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6200" cap="sq">
              <a:solidFill>
                <a:srgbClr val="253D80"/>
              </a:solidFill>
              <a:prstDash val="solid"/>
              <a:miter/>
            </a:ln>
          </p:spPr>
        </p:sp>
        <p:sp>
          <p:nvSpPr>
            <p:cNvPr id="16" name="TextBox 16"/>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sp>
        <p:nvSpPr>
          <p:cNvPr id="17" name="TextBox 17"/>
          <p:cNvSpPr txBox="1"/>
          <p:nvPr/>
        </p:nvSpPr>
        <p:spPr>
          <a:xfrm>
            <a:off x="9936851" y="1705434"/>
            <a:ext cx="5183891" cy="441370"/>
          </a:xfrm>
          <a:prstGeom prst="rect">
            <a:avLst/>
          </a:prstGeom>
        </p:spPr>
        <p:txBody>
          <a:bodyPr lIns="0" tIns="0" rIns="0" bIns="0" rtlCol="0" anchor="t">
            <a:spAutoFit/>
          </a:bodyPr>
          <a:lstStyle/>
          <a:p>
            <a:pPr marL="0" lvl="0" indent="0" algn="l">
              <a:lnSpc>
                <a:spcPts val="3497"/>
              </a:lnSpc>
            </a:pPr>
            <a:r>
              <a:rPr lang="en-US" sz="2498" b="1">
                <a:solidFill>
                  <a:srgbClr val="253D80"/>
                </a:solidFill>
                <a:latin typeface="Poppins Semi-Bold"/>
                <a:ea typeface="Poppins Semi-Bold"/>
                <a:cs typeface="Poppins Semi-Bold"/>
                <a:sym typeface="Poppins Semi-Bold"/>
              </a:rPr>
              <a:t>Menulis &amp; Merangkum</a:t>
            </a:r>
          </a:p>
        </p:txBody>
      </p:sp>
      <p:sp>
        <p:nvSpPr>
          <p:cNvPr id="18" name="TextBox 18"/>
          <p:cNvSpPr txBox="1"/>
          <p:nvPr/>
        </p:nvSpPr>
        <p:spPr>
          <a:xfrm>
            <a:off x="9351703" y="2382344"/>
            <a:ext cx="7678442" cy="1063661"/>
          </a:xfrm>
          <a:prstGeom prst="rect">
            <a:avLst/>
          </a:prstGeom>
        </p:spPr>
        <p:txBody>
          <a:bodyPr lIns="0" tIns="0" rIns="0" bIns="0" rtlCol="0" anchor="t">
            <a:spAutoFit/>
          </a:bodyPr>
          <a:lstStyle/>
          <a:p>
            <a:pPr marL="0" lvl="0" indent="0" algn="l">
              <a:lnSpc>
                <a:spcPts val="2798"/>
              </a:lnSpc>
            </a:pPr>
            <a:r>
              <a:rPr lang="en-US" sz="1998">
                <a:solidFill>
                  <a:srgbClr val="000000"/>
                </a:solidFill>
                <a:latin typeface="Poppins"/>
                <a:ea typeface="Poppins"/>
                <a:cs typeface="Poppins"/>
                <a:sym typeface="Poppins"/>
              </a:rPr>
              <a:t>Gemini dapat membantu menulis email, artikel, laporan, dan merangkum dokumen panjang menjadi poin-poin penting yang mudah dipahami dengan cepat dan akurat.</a:t>
            </a:r>
          </a:p>
        </p:txBody>
      </p:sp>
      <p:sp>
        <p:nvSpPr>
          <p:cNvPr id="19" name="TextBox 19"/>
          <p:cNvSpPr txBox="1"/>
          <p:nvPr/>
        </p:nvSpPr>
        <p:spPr>
          <a:xfrm>
            <a:off x="9351703" y="4931171"/>
            <a:ext cx="7678442" cy="1768511"/>
          </a:xfrm>
          <a:prstGeom prst="rect">
            <a:avLst/>
          </a:prstGeom>
        </p:spPr>
        <p:txBody>
          <a:bodyPr lIns="0" tIns="0" rIns="0" bIns="0" rtlCol="0" anchor="t">
            <a:spAutoFit/>
          </a:bodyPr>
          <a:lstStyle/>
          <a:p>
            <a:pPr marL="0" lvl="0" indent="0" algn="l">
              <a:lnSpc>
                <a:spcPts val="2798"/>
              </a:lnSpc>
            </a:pPr>
            <a:r>
              <a:rPr lang="en-US" sz="1998">
                <a:solidFill>
                  <a:srgbClr val="000000"/>
                </a:solidFill>
                <a:latin typeface="Poppins"/>
                <a:ea typeface="Poppins"/>
                <a:cs typeface="Poppins"/>
                <a:sym typeface="Poppins"/>
              </a:rPr>
              <a:t>Gemini mendukung proses belajar dengan menjelaskan konsep kompleks secara sederhana, serta membantu berkreasi membuat konten, ide, dan materi pembelajaran yang menarik. contoh seperti gambar, buku cerita, komik dan lain-lain</a:t>
            </a:r>
          </a:p>
        </p:txBody>
      </p:sp>
      <p:grpSp>
        <p:nvGrpSpPr>
          <p:cNvPr id="20" name="Group 20"/>
          <p:cNvGrpSpPr/>
          <p:nvPr/>
        </p:nvGrpSpPr>
        <p:grpSpPr>
          <a:xfrm>
            <a:off x="9351703" y="6852045"/>
            <a:ext cx="407670" cy="407670"/>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6200" cap="sq">
              <a:solidFill>
                <a:srgbClr val="253D80"/>
              </a:solidFill>
              <a:prstDash val="solid"/>
              <a:miter/>
            </a:ln>
          </p:spPr>
        </p:sp>
        <p:sp>
          <p:nvSpPr>
            <p:cNvPr id="22" name="TextBox 22"/>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sp>
        <p:nvSpPr>
          <p:cNvPr id="23" name="Freeform 23"/>
          <p:cNvSpPr/>
          <p:nvPr/>
        </p:nvSpPr>
        <p:spPr>
          <a:xfrm>
            <a:off x="17149950" y="2642530"/>
            <a:ext cx="3580528" cy="6495289"/>
          </a:xfrm>
          <a:custGeom>
            <a:avLst/>
            <a:gdLst/>
            <a:ahLst/>
            <a:cxnLst/>
            <a:rect l="l" t="t" r="r" b="b"/>
            <a:pathLst>
              <a:path w="3580528" h="6495289">
                <a:moveTo>
                  <a:pt x="0" y="0"/>
                </a:moveTo>
                <a:lnTo>
                  <a:pt x="3580528" y="0"/>
                </a:lnTo>
                <a:lnTo>
                  <a:pt x="3580528" y="6495289"/>
                </a:lnTo>
                <a:lnTo>
                  <a:pt x="0" y="6495289"/>
                </a:lnTo>
                <a:lnTo>
                  <a:pt x="0" y="0"/>
                </a:lnTo>
                <a:close/>
              </a:path>
            </a:pathLst>
          </a:custGeom>
          <a:blipFill>
            <a:blip r:embed="rId6">
              <a:alphaModFix amt="8999"/>
            </a:blip>
            <a:stretch>
              <a:fillRect/>
            </a:stretch>
          </a:blipFill>
        </p:spPr>
      </p:sp>
      <p:grpSp>
        <p:nvGrpSpPr>
          <p:cNvPr id="24" name="Group 24"/>
          <p:cNvGrpSpPr/>
          <p:nvPr/>
        </p:nvGrpSpPr>
        <p:grpSpPr>
          <a:xfrm>
            <a:off x="10620891" y="8644669"/>
            <a:ext cx="6875480" cy="6875480"/>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877A">
                <a:alpha val="4706"/>
              </a:srgbClr>
            </a:solidFill>
          </p:spPr>
        </p:sp>
        <p:sp>
          <p:nvSpPr>
            <p:cNvPr id="26" name="TextBox 26"/>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grpSp>
        <p:nvGrpSpPr>
          <p:cNvPr id="27" name="Group 27"/>
          <p:cNvGrpSpPr/>
          <p:nvPr/>
        </p:nvGrpSpPr>
        <p:grpSpPr>
          <a:xfrm>
            <a:off x="6117798" y="-4674111"/>
            <a:ext cx="6875480" cy="6875480"/>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877A">
                <a:alpha val="4706"/>
              </a:srgbClr>
            </a:solidFill>
          </p:spPr>
        </p:sp>
        <p:sp>
          <p:nvSpPr>
            <p:cNvPr id="29" name="TextBox 29"/>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grpSp>
        <p:nvGrpSpPr>
          <p:cNvPr id="30" name="Group 30"/>
          <p:cNvGrpSpPr/>
          <p:nvPr/>
        </p:nvGrpSpPr>
        <p:grpSpPr>
          <a:xfrm rot="-8100000">
            <a:off x="13725868" y="-350802"/>
            <a:ext cx="4630008" cy="1351224"/>
            <a:chOff x="0" y="0"/>
            <a:chExt cx="1392542" cy="406400"/>
          </a:xfrm>
        </p:grpSpPr>
        <p:sp>
          <p:nvSpPr>
            <p:cNvPr id="31" name="Freeform 31"/>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32" name="TextBox 32"/>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33" name="Group 33"/>
          <p:cNvGrpSpPr/>
          <p:nvPr/>
        </p:nvGrpSpPr>
        <p:grpSpPr>
          <a:xfrm rot="-8100000">
            <a:off x="13725868" y="-1230149"/>
            <a:ext cx="4630008" cy="1351224"/>
            <a:chOff x="0" y="0"/>
            <a:chExt cx="1392542" cy="406400"/>
          </a:xfrm>
        </p:grpSpPr>
        <p:sp>
          <p:nvSpPr>
            <p:cNvPr id="34" name="Freeform 34"/>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F0952C"/>
            </a:solidFill>
          </p:spPr>
        </p:sp>
        <p:sp>
          <p:nvSpPr>
            <p:cNvPr id="35" name="TextBox 35"/>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36" name="Freeform 36"/>
          <p:cNvSpPr/>
          <p:nvPr/>
        </p:nvSpPr>
        <p:spPr>
          <a:xfrm>
            <a:off x="10088701" y="462799"/>
            <a:ext cx="1064380" cy="257020"/>
          </a:xfrm>
          <a:custGeom>
            <a:avLst/>
            <a:gdLst/>
            <a:ahLst/>
            <a:cxnLst/>
            <a:rect l="l" t="t" r="r" b="b"/>
            <a:pathLst>
              <a:path w="1064380" h="257020">
                <a:moveTo>
                  <a:pt x="0" y="0"/>
                </a:moveTo>
                <a:lnTo>
                  <a:pt x="1064380" y="0"/>
                </a:lnTo>
                <a:lnTo>
                  <a:pt x="1064380" y="257020"/>
                </a:lnTo>
                <a:lnTo>
                  <a:pt x="0" y="25702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37" name="Freeform 37"/>
          <p:cNvSpPr/>
          <p:nvPr/>
        </p:nvSpPr>
        <p:spPr>
          <a:xfrm>
            <a:off x="15932437" y="9445136"/>
            <a:ext cx="1607951" cy="1090483"/>
          </a:xfrm>
          <a:custGeom>
            <a:avLst/>
            <a:gdLst/>
            <a:ahLst/>
            <a:cxnLst/>
            <a:rect l="l" t="t" r="r" b="b"/>
            <a:pathLst>
              <a:path w="1607951" h="1090483">
                <a:moveTo>
                  <a:pt x="0" y="0"/>
                </a:moveTo>
                <a:lnTo>
                  <a:pt x="1607950" y="0"/>
                </a:lnTo>
                <a:lnTo>
                  <a:pt x="1607950" y="1090483"/>
                </a:lnTo>
                <a:lnTo>
                  <a:pt x="0" y="109048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38" name="TextBox 38"/>
          <p:cNvSpPr txBox="1"/>
          <p:nvPr/>
        </p:nvSpPr>
        <p:spPr>
          <a:xfrm>
            <a:off x="9936851" y="4254260"/>
            <a:ext cx="5524301" cy="441370"/>
          </a:xfrm>
          <a:prstGeom prst="rect">
            <a:avLst/>
          </a:prstGeom>
        </p:spPr>
        <p:txBody>
          <a:bodyPr lIns="0" tIns="0" rIns="0" bIns="0" rtlCol="0" anchor="t">
            <a:spAutoFit/>
          </a:bodyPr>
          <a:lstStyle/>
          <a:p>
            <a:pPr marL="0" lvl="0" indent="0" algn="l">
              <a:lnSpc>
                <a:spcPts val="3497"/>
              </a:lnSpc>
            </a:pPr>
            <a:r>
              <a:rPr lang="en-US" sz="2498" b="1">
                <a:solidFill>
                  <a:srgbClr val="253D80"/>
                </a:solidFill>
                <a:latin typeface="Poppins Semi-Bold"/>
                <a:ea typeface="Poppins Semi-Bold"/>
                <a:cs typeface="Poppins Semi-Bold"/>
                <a:sym typeface="Poppins Semi-Bold"/>
              </a:rPr>
              <a:t>Belajar &amp; Berkreasi</a:t>
            </a:r>
          </a:p>
        </p:txBody>
      </p:sp>
      <p:sp>
        <p:nvSpPr>
          <p:cNvPr id="39" name="TextBox 39"/>
          <p:cNvSpPr txBox="1"/>
          <p:nvPr/>
        </p:nvSpPr>
        <p:spPr>
          <a:xfrm>
            <a:off x="9936851" y="6801880"/>
            <a:ext cx="5183891" cy="441370"/>
          </a:xfrm>
          <a:prstGeom prst="rect">
            <a:avLst/>
          </a:prstGeom>
        </p:spPr>
        <p:txBody>
          <a:bodyPr lIns="0" tIns="0" rIns="0" bIns="0" rtlCol="0" anchor="t">
            <a:spAutoFit/>
          </a:bodyPr>
          <a:lstStyle/>
          <a:p>
            <a:pPr marL="0" lvl="0" indent="0" algn="l">
              <a:lnSpc>
                <a:spcPts val="3497"/>
              </a:lnSpc>
            </a:pPr>
            <a:r>
              <a:rPr lang="en-US" sz="2498" b="1">
                <a:solidFill>
                  <a:srgbClr val="253D80"/>
                </a:solidFill>
                <a:latin typeface="Poppins Semi-Bold"/>
                <a:ea typeface="Poppins Semi-Bold"/>
                <a:cs typeface="Poppins Semi-Bold"/>
                <a:sym typeface="Poppins Semi-Bold"/>
              </a:rPr>
              <a:t>Menganalisis Data &amp; Informasi</a:t>
            </a:r>
          </a:p>
        </p:txBody>
      </p:sp>
      <p:sp>
        <p:nvSpPr>
          <p:cNvPr id="40" name="TextBox 40"/>
          <p:cNvSpPr txBox="1"/>
          <p:nvPr/>
        </p:nvSpPr>
        <p:spPr>
          <a:xfrm>
            <a:off x="9351703" y="7478790"/>
            <a:ext cx="7678442" cy="1416086"/>
          </a:xfrm>
          <a:prstGeom prst="rect">
            <a:avLst/>
          </a:prstGeom>
        </p:spPr>
        <p:txBody>
          <a:bodyPr lIns="0" tIns="0" rIns="0" bIns="0" rtlCol="0" anchor="t">
            <a:spAutoFit/>
          </a:bodyPr>
          <a:lstStyle/>
          <a:p>
            <a:pPr marL="0" lvl="0" indent="0" algn="l">
              <a:lnSpc>
                <a:spcPts val="2798"/>
              </a:lnSpc>
            </a:pPr>
            <a:r>
              <a:rPr lang="en-US" sz="1998">
                <a:solidFill>
                  <a:srgbClr val="000000"/>
                </a:solidFill>
                <a:latin typeface="Poppins"/>
                <a:ea typeface="Poppins"/>
                <a:cs typeface="Poppins"/>
                <a:sym typeface="Poppins"/>
              </a:rPr>
              <a:t>Gemini mampu menganalisis teks, data, dan informasi secara mendalam, memberikan wawasan yang berguna untuk pengambilan keputusan dan pemahaman topik yang lebih baik.</a:t>
            </a:r>
          </a:p>
        </p:txBody>
      </p:sp>
      <p:grpSp>
        <p:nvGrpSpPr>
          <p:cNvPr id="41" name="Group 41"/>
          <p:cNvGrpSpPr/>
          <p:nvPr/>
        </p:nvGrpSpPr>
        <p:grpSpPr>
          <a:xfrm rot="-2975705">
            <a:off x="6217394" y="10142417"/>
            <a:ext cx="3787370" cy="1105308"/>
            <a:chOff x="0" y="0"/>
            <a:chExt cx="1392542" cy="406400"/>
          </a:xfrm>
        </p:grpSpPr>
        <p:sp>
          <p:nvSpPr>
            <p:cNvPr id="42" name="Freeform 42"/>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F0952C"/>
            </a:solidFill>
          </p:spPr>
        </p:sp>
        <p:sp>
          <p:nvSpPr>
            <p:cNvPr id="43" name="TextBox 43"/>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44" name="Group 44"/>
          <p:cNvGrpSpPr/>
          <p:nvPr/>
        </p:nvGrpSpPr>
        <p:grpSpPr>
          <a:xfrm rot="-2975705">
            <a:off x="5444567" y="10287457"/>
            <a:ext cx="3787370" cy="1105308"/>
            <a:chOff x="0" y="0"/>
            <a:chExt cx="1392542" cy="406400"/>
          </a:xfrm>
        </p:grpSpPr>
        <p:sp>
          <p:nvSpPr>
            <p:cNvPr id="45" name="Freeform 45"/>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46" name="TextBox 46"/>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530396" y="943502"/>
            <a:ext cx="5476408" cy="5476408"/>
          </a:xfrm>
          <a:custGeom>
            <a:avLst/>
            <a:gdLst/>
            <a:ahLst/>
            <a:cxnLst/>
            <a:rect l="l" t="t" r="r" b="b"/>
            <a:pathLst>
              <a:path w="5476408" h="5476408">
                <a:moveTo>
                  <a:pt x="0" y="0"/>
                </a:moveTo>
                <a:lnTo>
                  <a:pt x="5476408" y="0"/>
                </a:lnTo>
                <a:lnTo>
                  <a:pt x="5476408" y="5476408"/>
                </a:lnTo>
                <a:lnTo>
                  <a:pt x="0" y="5476408"/>
                </a:lnTo>
                <a:lnTo>
                  <a:pt x="0" y="0"/>
                </a:lnTo>
                <a:close/>
              </a:path>
            </a:pathLst>
          </a:custGeom>
          <a:blipFill>
            <a:blip r:embed="rId2">
              <a:alphaModFix amt="8999"/>
            </a:blip>
            <a:stretch>
              <a:fillRect/>
            </a:stretch>
          </a:blipFill>
        </p:spPr>
      </p:sp>
      <p:grpSp>
        <p:nvGrpSpPr>
          <p:cNvPr id="3" name="Group 3"/>
          <p:cNvGrpSpPr/>
          <p:nvPr/>
        </p:nvGrpSpPr>
        <p:grpSpPr>
          <a:xfrm>
            <a:off x="13268600" y="5376373"/>
            <a:ext cx="6875480" cy="6875480"/>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877A">
                <a:alpha val="4706"/>
              </a:srgbClr>
            </a:solidFill>
          </p:spPr>
        </p:sp>
        <p:sp>
          <p:nvSpPr>
            <p:cNvPr id="5" name="TextBox 5"/>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grpSp>
        <p:nvGrpSpPr>
          <p:cNvPr id="6" name="Group 6"/>
          <p:cNvGrpSpPr/>
          <p:nvPr/>
        </p:nvGrpSpPr>
        <p:grpSpPr>
          <a:xfrm rot="-5400000">
            <a:off x="8744900" y="-2947821"/>
            <a:ext cx="12202992" cy="6101496"/>
            <a:chOff x="0" y="0"/>
            <a:chExt cx="812800" cy="406400"/>
          </a:xfrm>
        </p:grpSpPr>
        <p:sp>
          <p:nvSpPr>
            <p:cNvPr id="7" name="Freeform 7"/>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8" name="TextBox 8"/>
            <p:cNvSpPr txBox="1"/>
            <p:nvPr/>
          </p:nvSpPr>
          <p:spPr>
            <a:xfrm>
              <a:off x="0" y="-38100"/>
              <a:ext cx="812800"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9" name="Group 9"/>
          <p:cNvGrpSpPr/>
          <p:nvPr/>
        </p:nvGrpSpPr>
        <p:grpSpPr>
          <a:xfrm>
            <a:off x="12092367" y="457917"/>
            <a:ext cx="5508057" cy="5508057"/>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a:stretch>
            </a:blipFill>
            <a:ln w="152400" cap="sq">
              <a:solidFill>
                <a:srgbClr val="F0952C"/>
              </a:solidFill>
              <a:prstDash val="solid"/>
              <a:miter/>
            </a:ln>
          </p:spPr>
        </p:sp>
      </p:grpSp>
      <p:sp>
        <p:nvSpPr>
          <p:cNvPr id="11" name="Freeform 11"/>
          <p:cNvSpPr/>
          <p:nvPr/>
        </p:nvSpPr>
        <p:spPr>
          <a:xfrm>
            <a:off x="1028700" y="591309"/>
            <a:ext cx="508573" cy="508573"/>
          </a:xfrm>
          <a:custGeom>
            <a:avLst/>
            <a:gdLst/>
            <a:ahLst/>
            <a:cxnLst/>
            <a:rect l="l" t="t" r="r" b="b"/>
            <a:pathLst>
              <a:path w="508573" h="508573">
                <a:moveTo>
                  <a:pt x="0" y="0"/>
                </a:moveTo>
                <a:lnTo>
                  <a:pt x="508573" y="0"/>
                </a:lnTo>
                <a:lnTo>
                  <a:pt x="508573" y="508573"/>
                </a:lnTo>
                <a:lnTo>
                  <a:pt x="0" y="50857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12" name="Group 12"/>
          <p:cNvGrpSpPr/>
          <p:nvPr/>
        </p:nvGrpSpPr>
        <p:grpSpPr>
          <a:xfrm>
            <a:off x="4616881" y="-5096261"/>
            <a:ext cx="6875480" cy="687548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877A">
                <a:alpha val="4706"/>
              </a:srgbClr>
            </a:solidFill>
          </p:spPr>
        </p:sp>
        <p:sp>
          <p:nvSpPr>
            <p:cNvPr id="14" name="TextBox 14"/>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grpSp>
        <p:nvGrpSpPr>
          <p:cNvPr id="15" name="Group 15"/>
          <p:cNvGrpSpPr/>
          <p:nvPr/>
        </p:nvGrpSpPr>
        <p:grpSpPr>
          <a:xfrm>
            <a:off x="5594270" y="6902510"/>
            <a:ext cx="6875480" cy="687548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877A">
                <a:alpha val="4706"/>
              </a:srgbClr>
            </a:solidFill>
          </p:spPr>
        </p:sp>
        <p:sp>
          <p:nvSpPr>
            <p:cNvPr id="17" name="TextBox 17"/>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sp>
        <p:nvSpPr>
          <p:cNvPr id="18" name="TextBox 18"/>
          <p:cNvSpPr txBox="1"/>
          <p:nvPr/>
        </p:nvSpPr>
        <p:spPr>
          <a:xfrm>
            <a:off x="1779066" y="591596"/>
            <a:ext cx="4467167" cy="441370"/>
          </a:xfrm>
          <a:prstGeom prst="rect">
            <a:avLst/>
          </a:prstGeom>
        </p:spPr>
        <p:txBody>
          <a:bodyPr lIns="0" tIns="0" rIns="0" bIns="0" rtlCol="0" anchor="t">
            <a:spAutoFit/>
          </a:bodyPr>
          <a:lstStyle/>
          <a:p>
            <a:pPr marL="0" lvl="0" indent="0" algn="l">
              <a:lnSpc>
                <a:spcPts val="3497"/>
              </a:lnSpc>
            </a:pPr>
            <a:r>
              <a:rPr lang="en-US" sz="2498" b="1">
                <a:solidFill>
                  <a:srgbClr val="253D80"/>
                </a:solidFill>
                <a:latin typeface="Poppins Semi-Bold"/>
                <a:ea typeface="Poppins Semi-Bold"/>
                <a:cs typeface="Poppins Semi-Bold"/>
                <a:sym typeface="Poppins Semi-Bold"/>
              </a:rPr>
              <a:t>Gemini AI &amp; Academy</a:t>
            </a:r>
          </a:p>
        </p:txBody>
      </p:sp>
      <p:sp>
        <p:nvSpPr>
          <p:cNvPr id="19" name="TextBox 19"/>
          <p:cNvSpPr txBox="1"/>
          <p:nvPr/>
        </p:nvSpPr>
        <p:spPr>
          <a:xfrm>
            <a:off x="1581660" y="4121996"/>
            <a:ext cx="9110727" cy="1768511"/>
          </a:xfrm>
          <a:prstGeom prst="rect">
            <a:avLst/>
          </a:prstGeom>
        </p:spPr>
        <p:txBody>
          <a:bodyPr lIns="0" tIns="0" rIns="0" bIns="0" rtlCol="0" anchor="t">
            <a:spAutoFit/>
          </a:bodyPr>
          <a:lstStyle/>
          <a:p>
            <a:pPr marL="0" lvl="0" indent="0" algn="l">
              <a:lnSpc>
                <a:spcPts val="2798"/>
              </a:lnSpc>
            </a:pPr>
            <a:r>
              <a:rPr lang="en-US" sz="1998">
                <a:solidFill>
                  <a:srgbClr val="000000"/>
                </a:solidFill>
                <a:latin typeface="Poppins"/>
                <a:ea typeface="Poppins"/>
                <a:cs typeface="Poppins"/>
                <a:sym typeface="Poppins"/>
              </a:rPr>
              <a:t>Gemini Academy adalah program pembelajaran yang dirancang untuk membantu individu memahami dan memanfaatkan teknologi AI secara efektif. Program ini memberikan panduan terstruktur agar pengguna dapat menggunakan Gemini AI dengan bijak, bertanggung jawab, dan produktif dalam kehidupan sehari-hari maupun dunia kerja.</a:t>
            </a:r>
          </a:p>
        </p:txBody>
      </p:sp>
      <p:sp>
        <p:nvSpPr>
          <p:cNvPr id="20" name="TextBox 20"/>
          <p:cNvSpPr txBox="1"/>
          <p:nvPr/>
        </p:nvSpPr>
        <p:spPr>
          <a:xfrm>
            <a:off x="1581660" y="1769695"/>
            <a:ext cx="6472961" cy="1819275"/>
          </a:xfrm>
          <a:prstGeom prst="rect">
            <a:avLst/>
          </a:prstGeom>
        </p:spPr>
        <p:txBody>
          <a:bodyPr lIns="0" tIns="0" rIns="0" bIns="0" rtlCol="0" anchor="t">
            <a:spAutoFit/>
          </a:bodyPr>
          <a:lstStyle/>
          <a:p>
            <a:pPr marL="0" lvl="0" indent="0" algn="l">
              <a:lnSpc>
                <a:spcPts val="7194"/>
              </a:lnSpc>
            </a:pPr>
            <a:r>
              <a:rPr lang="en-US" sz="5995" b="1">
                <a:solidFill>
                  <a:srgbClr val="253D80"/>
                </a:solidFill>
                <a:latin typeface="Roboto Bold"/>
                <a:ea typeface="Roboto Bold"/>
                <a:cs typeface="Roboto Bold"/>
                <a:sym typeface="Roboto Bold"/>
              </a:rPr>
              <a:t>Apa itu Gemini Academy?</a:t>
            </a:r>
          </a:p>
        </p:txBody>
      </p:sp>
      <p:grpSp>
        <p:nvGrpSpPr>
          <p:cNvPr id="21" name="Group 21"/>
          <p:cNvGrpSpPr/>
          <p:nvPr/>
        </p:nvGrpSpPr>
        <p:grpSpPr>
          <a:xfrm>
            <a:off x="1080296" y="6309198"/>
            <a:ext cx="7973217" cy="3174174"/>
            <a:chOff x="0" y="0"/>
            <a:chExt cx="1640580" cy="653122"/>
          </a:xfrm>
        </p:grpSpPr>
        <p:sp>
          <p:nvSpPr>
            <p:cNvPr id="22" name="Freeform 22"/>
            <p:cNvSpPr/>
            <p:nvPr/>
          </p:nvSpPr>
          <p:spPr>
            <a:xfrm>
              <a:off x="0" y="0"/>
              <a:ext cx="1640580" cy="653122"/>
            </a:xfrm>
            <a:custGeom>
              <a:avLst/>
              <a:gdLst/>
              <a:ahLst/>
              <a:cxnLst/>
              <a:rect l="l" t="t" r="r" b="b"/>
              <a:pathLst>
                <a:path w="1640580" h="653122">
                  <a:moveTo>
                    <a:pt x="18965" y="0"/>
                  </a:moveTo>
                  <a:lnTo>
                    <a:pt x="1621615" y="0"/>
                  </a:lnTo>
                  <a:cubicBezTo>
                    <a:pt x="1626645" y="0"/>
                    <a:pt x="1631468" y="1998"/>
                    <a:pt x="1635025" y="5555"/>
                  </a:cubicBezTo>
                  <a:cubicBezTo>
                    <a:pt x="1638581" y="9111"/>
                    <a:pt x="1640580" y="13935"/>
                    <a:pt x="1640580" y="18965"/>
                  </a:cubicBezTo>
                  <a:lnTo>
                    <a:pt x="1640580" y="634158"/>
                  </a:lnTo>
                  <a:cubicBezTo>
                    <a:pt x="1640580" y="644631"/>
                    <a:pt x="1632089" y="653122"/>
                    <a:pt x="1621615" y="653122"/>
                  </a:cubicBezTo>
                  <a:lnTo>
                    <a:pt x="18965" y="653122"/>
                  </a:lnTo>
                  <a:cubicBezTo>
                    <a:pt x="8491" y="653122"/>
                    <a:pt x="0" y="644631"/>
                    <a:pt x="0" y="634158"/>
                  </a:cubicBezTo>
                  <a:lnTo>
                    <a:pt x="0" y="18965"/>
                  </a:lnTo>
                  <a:cubicBezTo>
                    <a:pt x="0" y="8491"/>
                    <a:pt x="8491" y="0"/>
                    <a:pt x="18965" y="0"/>
                  </a:cubicBezTo>
                  <a:close/>
                </a:path>
              </a:pathLst>
            </a:custGeom>
            <a:solidFill>
              <a:srgbClr val="253D80"/>
            </a:solidFill>
          </p:spPr>
        </p:sp>
        <p:sp>
          <p:nvSpPr>
            <p:cNvPr id="23" name="TextBox 23"/>
            <p:cNvSpPr txBox="1"/>
            <p:nvPr/>
          </p:nvSpPr>
          <p:spPr>
            <a:xfrm>
              <a:off x="0" y="-38100"/>
              <a:ext cx="1640580" cy="691222"/>
            </a:xfrm>
            <a:prstGeom prst="rect">
              <a:avLst/>
            </a:prstGeom>
          </p:spPr>
          <p:txBody>
            <a:bodyPr lIns="50800" tIns="50800" rIns="50800" bIns="50800" rtlCol="0" anchor="ctr"/>
            <a:lstStyle/>
            <a:p>
              <a:pPr marL="0" lvl="0" indent="0" algn="ctr">
                <a:lnSpc>
                  <a:spcPts val="2659"/>
                </a:lnSpc>
              </a:pPr>
              <a:endParaRPr/>
            </a:p>
          </p:txBody>
        </p:sp>
      </p:grpSp>
      <p:grpSp>
        <p:nvGrpSpPr>
          <p:cNvPr id="24" name="Group 24"/>
          <p:cNvGrpSpPr/>
          <p:nvPr/>
        </p:nvGrpSpPr>
        <p:grpSpPr>
          <a:xfrm>
            <a:off x="9234488" y="6309198"/>
            <a:ext cx="7973217" cy="3174174"/>
            <a:chOff x="0" y="0"/>
            <a:chExt cx="1640580" cy="653122"/>
          </a:xfrm>
        </p:grpSpPr>
        <p:sp>
          <p:nvSpPr>
            <p:cNvPr id="25" name="Freeform 25"/>
            <p:cNvSpPr/>
            <p:nvPr/>
          </p:nvSpPr>
          <p:spPr>
            <a:xfrm>
              <a:off x="0" y="0"/>
              <a:ext cx="1640580" cy="653122"/>
            </a:xfrm>
            <a:custGeom>
              <a:avLst/>
              <a:gdLst/>
              <a:ahLst/>
              <a:cxnLst/>
              <a:rect l="l" t="t" r="r" b="b"/>
              <a:pathLst>
                <a:path w="1640580" h="653122">
                  <a:moveTo>
                    <a:pt x="18965" y="0"/>
                  </a:moveTo>
                  <a:lnTo>
                    <a:pt x="1621615" y="0"/>
                  </a:lnTo>
                  <a:cubicBezTo>
                    <a:pt x="1626645" y="0"/>
                    <a:pt x="1631468" y="1998"/>
                    <a:pt x="1635025" y="5555"/>
                  </a:cubicBezTo>
                  <a:cubicBezTo>
                    <a:pt x="1638581" y="9111"/>
                    <a:pt x="1640580" y="13935"/>
                    <a:pt x="1640580" y="18965"/>
                  </a:cubicBezTo>
                  <a:lnTo>
                    <a:pt x="1640580" y="634158"/>
                  </a:lnTo>
                  <a:cubicBezTo>
                    <a:pt x="1640580" y="644631"/>
                    <a:pt x="1632089" y="653122"/>
                    <a:pt x="1621615" y="653122"/>
                  </a:cubicBezTo>
                  <a:lnTo>
                    <a:pt x="18965" y="653122"/>
                  </a:lnTo>
                  <a:cubicBezTo>
                    <a:pt x="8491" y="653122"/>
                    <a:pt x="0" y="644631"/>
                    <a:pt x="0" y="634158"/>
                  </a:cubicBezTo>
                  <a:lnTo>
                    <a:pt x="0" y="18965"/>
                  </a:lnTo>
                  <a:cubicBezTo>
                    <a:pt x="0" y="8491"/>
                    <a:pt x="8491" y="0"/>
                    <a:pt x="18965" y="0"/>
                  </a:cubicBezTo>
                  <a:close/>
                </a:path>
              </a:pathLst>
            </a:custGeom>
            <a:solidFill>
              <a:srgbClr val="F0952C"/>
            </a:solidFill>
          </p:spPr>
        </p:sp>
        <p:sp>
          <p:nvSpPr>
            <p:cNvPr id="26" name="TextBox 26"/>
            <p:cNvSpPr txBox="1"/>
            <p:nvPr/>
          </p:nvSpPr>
          <p:spPr>
            <a:xfrm>
              <a:off x="0" y="-38100"/>
              <a:ext cx="1640580" cy="691222"/>
            </a:xfrm>
            <a:prstGeom prst="rect">
              <a:avLst/>
            </a:prstGeom>
          </p:spPr>
          <p:txBody>
            <a:bodyPr lIns="50800" tIns="50800" rIns="50800" bIns="50800" rtlCol="0" anchor="ctr"/>
            <a:lstStyle/>
            <a:p>
              <a:pPr marL="0" lvl="0" indent="0" algn="ctr">
                <a:lnSpc>
                  <a:spcPts val="2659"/>
                </a:lnSpc>
              </a:pPr>
              <a:endParaRPr/>
            </a:p>
          </p:txBody>
        </p:sp>
      </p:grpSp>
      <p:grpSp>
        <p:nvGrpSpPr>
          <p:cNvPr id="27" name="Group 27"/>
          <p:cNvGrpSpPr/>
          <p:nvPr/>
        </p:nvGrpSpPr>
        <p:grpSpPr>
          <a:xfrm>
            <a:off x="1581660" y="6698675"/>
            <a:ext cx="407670" cy="407670"/>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6200" cap="sq">
              <a:solidFill>
                <a:srgbClr val="F0952C"/>
              </a:solidFill>
              <a:prstDash val="solid"/>
              <a:miter/>
            </a:ln>
          </p:spPr>
        </p:sp>
        <p:sp>
          <p:nvSpPr>
            <p:cNvPr id="29" name="TextBox 29"/>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sp>
        <p:nvSpPr>
          <p:cNvPr id="30" name="TextBox 30"/>
          <p:cNvSpPr txBox="1"/>
          <p:nvPr/>
        </p:nvSpPr>
        <p:spPr>
          <a:xfrm>
            <a:off x="2166808" y="6648510"/>
            <a:ext cx="5183891" cy="441370"/>
          </a:xfrm>
          <a:prstGeom prst="rect">
            <a:avLst/>
          </a:prstGeom>
        </p:spPr>
        <p:txBody>
          <a:bodyPr lIns="0" tIns="0" rIns="0" bIns="0" rtlCol="0" anchor="t">
            <a:spAutoFit/>
          </a:bodyPr>
          <a:lstStyle/>
          <a:p>
            <a:pPr marL="0" lvl="0" indent="0" algn="l">
              <a:lnSpc>
                <a:spcPts val="3497"/>
              </a:lnSpc>
            </a:pPr>
            <a:r>
              <a:rPr lang="en-US" sz="2498" b="1">
                <a:solidFill>
                  <a:srgbClr val="F0952C"/>
                </a:solidFill>
                <a:latin typeface="Poppins Semi-Bold"/>
                <a:ea typeface="Poppins Semi-Bold"/>
                <a:cs typeface="Poppins Semi-Bold"/>
                <a:sym typeface="Poppins Semi-Bold"/>
              </a:rPr>
              <a:t>Tujuan Pembelajaran</a:t>
            </a:r>
          </a:p>
        </p:txBody>
      </p:sp>
      <p:sp>
        <p:nvSpPr>
          <p:cNvPr id="31" name="TextBox 31"/>
          <p:cNvSpPr txBox="1"/>
          <p:nvPr/>
        </p:nvSpPr>
        <p:spPr>
          <a:xfrm>
            <a:off x="1581660" y="7325420"/>
            <a:ext cx="6970488" cy="1416086"/>
          </a:xfrm>
          <a:prstGeom prst="rect">
            <a:avLst/>
          </a:prstGeom>
        </p:spPr>
        <p:txBody>
          <a:bodyPr lIns="0" tIns="0" rIns="0" bIns="0" rtlCol="0" anchor="t">
            <a:spAutoFit/>
          </a:bodyPr>
          <a:lstStyle/>
          <a:p>
            <a:pPr marL="0" lvl="0" indent="0" algn="l">
              <a:lnSpc>
                <a:spcPts val="2798"/>
              </a:lnSpc>
            </a:pPr>
            <a:r>
              <a:rPr lang="en-US" sz="1998">
                <a:solidFill>
                  <a:srgbClr val="FFFFFF"/>
                </a:solidFill>
                <a:latin typeface="Poppins"/>
                <a:ea typeface="Poppins"/>
                <a:cs typeface="Poppins"/>
                <a:sym typeface="Poppins"/>
              </a:rPr>
              <a:t>Meningkatkan keterampilan penggunaan AI secara efektif dan bertanggung jawab. Peserta akan memahami cara kerja AI, membuat prompt yang tepat, dan mengevaluasi hasil secara kritis.</a:t>
            </a:r>
          </a:p>
        </p:txBody>
      </p:sp>
      <p:grpSp>
        <p:nvGrpSpPr>
          <p:cNvPr id="32" name="Group 32"/>
          <p:cNvGrpSpPr/>
          <p:nvPr/>
        </p:nvGrpSpPr>
        <p:grpSpPr>
          <a:xfrm>
            <a:off x="9735852" y="6698675"/>
            <a:ext cx="407670" cy="407670"/>
            <a:chOff x="0" y="0"/>
            <a:chExt cx="812800" cy="812800"/>
          </a:xfrm>
        </p:grpSpPr>
        <p:sp>
          <p:nvSpPr>
            <p:cNvPr id="33" name="Freeform 3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6200" cap="sq">
              <a:solidFill>
                <a:srgbClr val="253D80"/>
              </a:solidFill>
              <a:prstDash val="solid"/>
              <a:miter/>
            </a:ln>
          </p:spPr>
        </p:sp>
        <p:sp>
          <p:nvSpPr>
            <p:cNvPr id="34" name="TextBox 34"/>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sp>
        <p:nvSpPr>
          <p:cNvPr id="35" name="TextBox 35"/>
          <p:cNvSpPr txBox="1"/>
          <p:nvPr/>
        </p:nvSpPr>
        <p:spPr>
          <a:xfrm>
            <a:off x="10321000" y="6648510"/>
            <a:ext cx="6385340" cy="441370"/>
          </a:xfrm>
          <a:prstGeom prst="rect">
            <a:avLst/>
          </a:prstGeom>
        </p:spPr>
        <p:txBody>
          <a:bodyPr lIns="0" tIns="0" rIns="0" bIns="0" rtlCol="0" anchor="t">
            <a:spAutoFit/>
          </a:bodyPr>
          <a:lstStyle/>
          <a:p>
            <a:pPr marL="0" lvl="0" indent="0" algn="l">
              <a:lnSpc>
                <a:spcPts val="3497"/>
              </a:lnSpc>
            </a:pPr>
            <a:r>
              <a:rPr lang="en-US" sz="2498" b="1">
                <a:solidFill>
                  <a:srgbClr val="253D80"/>
                </a:solidFill>
                <a:latin typeface="Poppins Semi-Bold"/>
                <a:ea typeface="Poppins Semi-Bold"/>
                <a:cs typeface="Poppins Semi-Bold"/>
                <a:sym typeface="Poppins Semi-Bold"/>
              </a:rPr>
              <a:t>Manfaat Gemini Academy</a:t>
            </a:r>
          </a:p>
        </p:txBody>
      </p:sp>
      <p:sp>
        <p:nvSpPr>
          <p:cNvPr id="36" name="TextBox 36"/>
          <p:cNvSpPr txBox="1"/>
          <p:nvPr/>
        </p:nvSpPr>
        <p:spPr>
          <a:xfrm>
            <a:off x="9735852" y="7325420"/>
            <a:ext cx="6970488" cy="1416086"/>
          </a:xfrm>
          <a:prstGeom prst="rect">
            <a:avLst/>
          </a:prstGeom>
        </p:spPr>
        <p:txBody>
          <a:bodyPr lIns="0" tIns="0" rIns="0" bIns="0" rtlCol="0" anchor="t">
            <a:spAutoFit/>
          </a:bodyPr>
          <a:lstStyle/>
          <a:p>
            <a:pPr marL="0" lvl="0" indent="0" algn="l">
              <a:lnSpc>
                <a:spcPts val="2798"/>
              </a:lnSpc>
            </a:pPr>
            <a:r>
              <a:rPr lang="en-US" sz="1998">
                <a:solidFill>
                  <a:srgbClr val="000000"/>
                </a:solidFill>
                <a:latin typeface="Poppins"/>
                <a:ea typeface="Poppins"/>
                <a:cs typeface="Poppins"/>
                <a:sym typeface="Poppins"/>
              </a:rPr>
              <a:t>Membangun literasi AI yang kuat, meningkatkan produktivitas, serta membekali pengguna dengan kemampuan berpikir kritis dalam memanfaatkan teknologi AI untuk pendidikan dan pekerjaan.</a:t>
            </a:r>
          </a:p>
        </p:txBody>
      </p:sp>
      <p:sp>
        <p:nvSpPr>
          <p:cNvPr id="37" name="Freeform 37"/>
          <p:cNvSpPr/>
          <p:nvPr/>
        </p:nvSpPr>
        <p:spPr>
          <a:xfrm>
            <a:off x="-2726401" y="2772260"/>
            <a:ext cx="4308061" cy="4308061"/>
          </a:xfrm>
          <a:custGeom>
            <a:avLst/>
            <a:gdLst/>
            <a:ahLst/>
            <a:cxnLst/>
            <a:rect l="l" t="t" r="r" b="b"/>
            <a:pathLst>
              <a:path w="4308061" h="4308061">
                <a:moveTo>
                  <a:pt x="0" y="0"/>
                </a:moveTo>
                <a:lnTo>
                  <a:pt x="4308061" y="0"/>
                </a:lnTo>
                <a:lnTo>
                  <a:pt x="4308061" y="4308062"/>
                </a:lnTo>
                <a:lnTo>
                  <a:pt x="0" y="4308062"/>
                </a:lnTo>
                <a:lnTo>
                  <a:pt x="0" y="0"/>
                </a:lnTo>
                <a:close/>
              </a:path>
            </a:pathLst>
          </a:custGeom>
          <a:blipFill>
            <a:blip r:embed="rId2">
              <a:alphaModFix amt="8999"/>
            </a:blip>
            <a:stretch>
              <a:fillRect/>
            </a:stretch>
          </a:blipFill>
        </p:spPr>
      </p:sp>
      <p:sp>
        <p:nvSpPr>
          <p:cNvPr id="38" name="Freeform 38"/>
          <p:cNvSpPr/>
          <p:nvPr/>
        </p:nvSpPr>
        <p:spPr>
          <a:xfrm rot="-5400000">
            <a:off x="17308132" y="7959158"/>
            <a:ext cx="1816506" cy="1231921"/>
          </a:xfrm>
          <a:custGeom>
            <a:avLst/>
            <a:gdLst/>
            <a:ahLst/>
            <a:cxnLst/>
            <a:rect l="l" t="t" r="r" b="b"/>
            <a:pathLst>
              <a:path w="1816506" h="1231921">
                <a:moveTo>
                  <a:pt x="0" y="0"/>
                </a:moveTo>
                <a:lnTo>
                  <a:pt x="1816506" y="0"/>
                </a:lnTo>
                <a:lnTo>
                  <a:pt x="1816506" y="1231922"/>
                </a:lnTo>
                <a:lnTo>
                  <a:pt x="0" y="123192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39" name="Freeform 39"/>
          <p:cNvSpPr/>
          <p:nvPr/>
        </p:nvSpPr>
        <p:spPr>
          <a:xfrm>
            <a:off x="517280" y="9761193"/>
            <a:ext cx="1064380" cy="257020"/>
          </a:xfrm>
          <a:custGeom>
            <a:avLst/>
            <a:gdLst/>
            <a:ahLst/>
            <a:cxnLst/>
            <a:rect l="l" t="t" r="r" b="b"/>
            <a:pathLst>
              <a:path w="1064380" h="257020">
                <a:moveTo>
                  <a:pt x="0" y="0"/>
                </a:moveTo>
                <a:lnTo>
                  <a:pt x="1064380" y="0"/>
                </a:lnTo>
                <a:lnTo>
                  <a:pt x="1064380" y="257020"/>
                </a:lnTo>
                <a:lnTo>
                  <a:pt x="0" y="25702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40" name="Group 40"/>
          <p:cNvGrpSpPr/>
          <p:nvPr/>
        </p:nvGrpSpPr>
        <p:grpSpPr>
          <a:xfrm rot="-8100000">
            <a:off x="6245939" y="-18036"/>
            <a:ext cx="4630008" cy="1351224"/>
            <a:chOff x="0" y="0"/>
            <a:chExt cx="1392542" cy="406400"/>
          </a:xfrm>
        </p:grpSpPr>
        <p:sp>
          <p:nvSpPr>
            <p:cNvPr id="41" name="Freeform 41"/>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42" name="TextBox 42"/>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43" name="Group 43"/>
          <p:cNvGrpSpPr/>
          <p:nvPr/>
        </p:nvGrpSpPr>
        <p:grpSpPr>
          <a:xfrm rot="-8100000">
            <a:off x="6262699" y="-1178613"/>
            <a:ext cx="4630008" cy="1351224"/>
            <a:chOff x="0" y="0"/>
            <a:chExt cx="1392542" cy="406400"/>
          </a:xfrm>
        </p:grpSpPr>
        <p:sp>
          <p:nvSpPr>
            <p:cNvPr id="44" name="Freeform 44"/>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F0952C"/>
            </a:solidFill>
          </p:spPr>
        </p:sp>
        <p:sp>
          <p:nvSpPr>
            <p:cNvPr id="45" name="TextBox 45"/>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591309"/>
            <a:ext cx="508573" cy="508573"/>
          </a:xfrm>
          <a:custGeom>
            <a:avLst/>
            <a:gdLst/>
            <a:ahLst/>
            <a:cxnLst/>
            <a:rect l="l" t="t" r="r" b="b"/>
            <a:pathLst>
              <a:path w="508573" h="508573">
                <a:moveTo>
                  <a:pt x="0" y="0"/>
                </a:moveTo>
                <a:lnTo>
                  <a:pt x="508573" y="0"/>
                </a:lnTo>
                <a:lnTo>
                  <a:pt x="508573" y="508573"/>
                </a:lnTo>
                <a:lnTo>
                  <a:pt x="0" y="50857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1779066" y="591596"/>
            <a:ext cx="4467167" cy="354008"/>
          </a:xfrm>
          <a:prstGeom prst="rect">
            <a:avLst/>
          </a:prstGeom>
        </p:spPr>
        <p:txBody>
          <a:bodyPr lIns="0" tIns="0" rIns="0" bIns="0" rtlCol="0" anchor="t">
            <a:spAutoFit/>
          </a:bodyPr>
          <a:lstStyle/>
          <a:p>
            <a:pPr marL="0" lvl="0" indent="0" algn="l">
              <a:lnSpc>
                <a:spcPts val="2929"/>
              </a:lnSpc>
            </a:pPr>
            <a:r>
              <a:rPr lang="en-US" sz="2092" b="1" dirty="0">
                <a:solidFill>
                  <a:srgbClr val="253D80"/>
                </a:solidFill>
                <a:latin typeface="Poppins Semi-Bold"/>
                <a:ea typeface="Poppins Semi-Bold"/>
                <a:cs typeface="Poppins Semi-Bold"/>
                <a:sym typeface="Poppins Semi-Bold"/>
              </a:rPr>
              <a:t>Gemini Academy</a:t>
            </a:r>
          </a:p>
        </p:txBody>
      </p:sp>
      <p:sp>
        <p:nvSpPr>
          <p:cNvPr id="4" name="TextBox 4"/>
          <p:cNvSpPr txBox="1"/>
          <p:nvPr/>
        </p:nvSpPr>
        <p:spPr>
          <a:xfrm>
            <a:off x="1581660" y="3044083"/>
            <a:ext cx="8630147" cy="1063661"/>
          </a:xfrm>
          <a:prstGeom prst="rect">
            <a:avLst/>
          </a:prstGeom>
        </p:spPr>
        <p:txBody>
          <a:bodyPr lIns="0" tIns="0" rIns="0" bIns="0" rtlCol="0" anchor="t">
            <a:spAutoFit/>
          </a:bodyPr>
          <a:lstStyle/>
          <a:p>
            <a:pPr marL="0" lvl="0" indent="0" algn="l">
              <a:lnSpc>
                <a:spcPts val="2798"/>
              </a:lnSpc>
            </a:pPr>
            <a:r>
              <a:rPr lang="en-US" sz="1998">
                <a:solidFill>
                  <a:srgbClr val="000000"/>
                </a:solidFill>
                <a:latin typeface="Poppins"/>
                <a:ea typeface="Poppins"/>
                <a:cs typeface="Poppins"/>
                <a:sym typeface="Poppins"/>
              </a:rPr>
              <a:t>Gemini Academy dirancang untuk membantu peserta belajar menggunakan AI secara praktis dan bertanggung jawab melalui berbagai aktivitas interaktif yang terstruktur.</a:t>
            </a:r>
          </a:p>
        </p:txBody>
      </p:sp>
      <p:sp>
        <p:nvSpPr>
          <p:cNvPr id="5" name="TextBox 5"/>
          <p:cNvSpPr txBox="1"/>
          <p:nvPr/>
        </p:nvSpPr>
        <p:spPr>
          <a:xfrm>
            <a:off x="1581660" y="1760170"/>
            <a:ext cx="6472961" cy="514350"/>
          </a:xfrm>
          <a:prstGeom prst="rect">
            <a:avLst/>
          </a:prstGeom>
        </p:spPr>
        <p:txBody>
          <a:bodyPr lIns="0" tIns="0" rIns="0" bIns="0" rtlCol="0" anchor="t">
            <a:spAutoFit/>
          </a:bodyPr>
          <a:lstStyle/>
          <a:p>
            <a:pPr marL="0" lvl="0" indent="0" algn="l">
              <a:lnSpc>
                <a:spcPts val="3916"/>
              </a:lnSpc>
            </a:pPr>
            <a:r>
              <a:rPr lang="en-US" sz="3263" b="1">
                <a:solidFill>
                  <a:srgbClr val="253D80"/>
                </a:solidFill>
                <a:latin typeface="Roboto Bold"/>
                <a:ea typeface="Roboto Bold"/>
                <a:cs typeface="Roboto Bold"/>
                <a:sym typeface="Roboto Bold"/>
              </a:rPr>
              <a:t>Contoh Aktivitas Gemini Academy</a:t>
            </a:r>
          </a:p>
        </p:txBody>
      </p:sp>
      <p:sp>
        <p:nvSpPr>
          <p:cNvPr id="6" name="Freeform 6"/>
          <p:cNvSpPr/>
          <p:nvPr/>
        </p:nvSpPr>
        <p:spPr>
          <a:xfrm>
            <a:off x="16675311" y="2399020"/>
            <a:ext cx="5873568" cy="5873568"/>
          </a:xfrm>
          <a:custGeom>
            <a:avLst/>
            <a:gdLst/>
            <a:ahLst/>
            <a:cxnLst/>
            <a:rect l="l" t="t" r="r" b="b"/>
            <a:pathLst>
              <a:path w="5873568" h="5873568">
                <a:moveTo>
                  <a:pt x="0" y="0"/>
                </a:moveTo>
                <a:lnTo>
                  <a:pt x="5873568" y="0"/>
                </a:lnTo>
                <a:lnTo>
                  <a:pt x="5873568" y="5873568"/>
                </a:lnTo>
                <a:lnTo>
                  <a:pt x="0" y="5873568"/>
                </a:lnTo>
                <a:lnTo>
                  <a:pt x="0" y="0"/>
                </a:lnTo>
                <a:close/>
              </a:path>
            </a:pathLst>
          </a:custGeom>
          <a:blipFill>
            <a:blip r:embed="rId4">
              <a:alphaModFix amt="8999"/>
            </a:blip>
            <a:stretch>
              <a:fillRect/>
            </a:stretch>
          </a:blipFill>
        </p:spPr>
      </p:sp>
      <p:grpSp>
        <p:nvGrpSpPr>
          <p:cNvPr id="7" name="Group 7"/>
          <p:cNvGrpSpPr/>
          <p:nvPr/>
        </p:nvGrpSpPr>
        <p:grpSpPr>
          <a:xfrm rot="-2700000">
            <a:off x="10762900" y="-2205152"/>
            <a:ext cx="12202992" cy="6101496"/>
            <a:chOff x="0" y="0"/>
            <a:chExt cx="812800" cy="406400"/>
          </a:xfrm>
        </p:grpSpPr>
        <p:sp>
          <p:nvSpPr>
            <p:cNvPr id="8" name="Freeform 8"/>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9" name="TextBox 9"/>
            <p:cNvSpPr txBox="1"/>
            <p:nvPr/>
          </p:nvSpPr>
          <p:spPr>
            <a:xfrm>
              <a:off x="0" y="-38100"/>
              <a:ext cx="812800"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0" name="Group 10"/>
          <p:cNvGrpSpPr/>
          <p:nvPr/>
        </p:nvGrpSpPr>
        <p:grpSpPr>
          <a:xfrm>
            <a:off x="11911959" y="289976"/>
            <a:ext cx="5508057" cy="5508057"/>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a:ln w="152400" cap="sq">
              <a:solidFill>
                <a:srgbClr val="F0952C"/>
              </a:solidFill>
              <a:prstDash val="solid"/>
              <a:miter/>
            </a:ln>
          </p:spPr>
        </p:sp>
      </p:grpSp>
      <p:grpSp>
        <p:nvGrpSpPr>
          <p:cNvPr id="12" name="Group 12"/>
          <p:cNvGrpSpPr/>
          <p:nvPr/>
        </p:nvGrpSpPr>
        <p:grpSpPr>
          <a:xfrm>
            <a:off x="11492361" y="6376435"/>
            <a:ext cx="407670" cy="40767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6200" cap="sq">
              <a:solidFill>
                <a:srgbClr val="253D80"/>
              </a:solidFill>
              <a:prstDash val="solid"/>
              <a:miter/>
            </a:ln>
          </p:spPr>
        </p:sp>
        <p:sp>
          <p:nvSpPr>
            <p:cNvPr id="14" name="TextBox 14"/>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sp>
        <p:nvSpPr>
          <p:cNvPr id="15" name="TextBox 15"/>
          <p:cNvSpPr txBox="1"/>
          <p:nvPr/>
        </p:nvSpPr>
        <p:spPr>
          <a:xfrm>
            <a:off x="12077509" y="6326270"/>
            <a:ext cx="4467167" cy="384999"/>
          </a:xfrm>
          <a:prstGeom prst="rect">
            <a:avLst/>
          </a:prstGeom>
        </p:spPr>
        <p:txBody>
          <a:bodyPr lIns="0" tIns="0" rIns="0" bIns="0" rtlCol="0" anchor="t">
            <a:spAutoFit/>
          </a:bodyPr>
          <a:lstStyle/>
          <a:p>
            <a:pPr marL="0" lvl="0" indent="0" algn="l">
              <a:lnSpc>
                <a:spcPts val="2929"/>
              </a:lnSpc>
            </a:pPr>
            <a:r>
              <a:rPr lang="en-US" sz="2092" b="1">
                <a:solidFill>
                  <a:srgbClr val="253D80"/>
                </a:solidFill>
                <a:latin typeface="Poppins Semi-Bold"/>
                <a:ea typeface="Poppins Semi-Bold"/>
                <a:cs typeface="Poppins Semi-Bold"/>
                <a:sym typeface="Poppins Semi-Bold"/>
              </a:rPr>
              <a:t>Evaluasi &amp; Membuat Materi/Kuis</a:t>
            </a:r>
          </a:p>
        </p:txBody>
      </p:sp>
      <p:sp>
        <p:nvSpPr>
          <p:cNvPr id="16" name="TextBox 16"/>
          <p:cNvSpPr txBox="1"/>
          <p:nvPr/>
        </p:nvSpPr>
        <p:spPr>
          <a:xfrm>
            <a:off x="11492361" y="7003180"/>
            <a:ext cx="5515000" cy="1768511"/>
          </a:xfrm>
          <a:prstGeom prst="rect">
            <a:avLst/>
          </a:prstGeom>
        </p:spPr>
        <p:txBody>
          <a:bodyPr lIns="0" tIns="0" rIns="0" bIns="0" rtlCol="0" anchor="t">
            <a:spAutoFit/>
          </a:bodyPr>
          <a:lstStyle/>
          <a:p>
            <a:pPr marL="0" lvl="0" indent="0" algn="l">
              <a:lnSpc>
                <a:spcPts val="2798"/>
              </a:lnSpc>
            </a:pPr>
            <a:r>
              <a:rPr lang="en-US" sz="1998">
                <a:solidFill>
                  <a:srgbClr val="000000"/>
                </a:solidFill>
                <a:latin typeface="Poppins"/>
                <a:ea typeface="Poppins"/>
                <a:cs typeface="Poppins"/>
                <a:sym typeface="Poppins"/>
              </a:rPr>
              <a:t>Peserta belajar mengevaluasi informasi yang dihasilkan AI secara kritis, serta memanfaatkan Gemini untuk membuat materi pembelajaran dan kuis interaktif secara mandiri.</a:t>
            </a:r>
          </a:p>
        </p:txBody>
      </p:sp>
      <p:grpSp>
        <p:nvGrpSpPr>
          <p:cNvPr id="17" name="Group 17"/>
          <p:cNvGrpSpPr/>
          <p:nvPr/>
        </p:nvGrpSpPr>
        <p:grpSpPr>
          <a:xfrm>
            <a:off x="8054621" y="7464507"/>
            <a:ext cx="6875480" cy="6875480"/>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877A">
                <a:alpha val="4706"/>
              </a:srgbClr>
            </a:solidFill>
          </p:spPr>
        </p:sp>
        <p:sp>
          <p:nvSpPr>
            <p:cNvPr id="19" name="TextBox 19"/>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grpSp>
        <p:nvGrpSpPr>
          <p:cNvPr id="20" name="Group 20"/>
          <p:cNvGrpSpPr/>
          <p:nvPr/>
        </p:nvGrpSpPr>
        <p:grpSpPr>
          <a:xfrm>
            <a:off x="-1085158" y="4869708"/>
            <a:ext cx="11777545" cy="4388592"/>
            <a:chOff x="0" y="0"/>
            <a:chExt cx="2423363" cy="903002"/>
          </a:xfrm>
        </p:grpSpPr>
        <p:sp>
          <p:nvSpPr>
            <p:cNvPr id="21" name="Freeform 21"/>
            <p:cNvSpPr/>
            <p:nvPr/>
          </p:nvSpPr>
          <p:spPr>
            <a:xfrm>
              <a:off x="0" y="0"/>
              <a:ext cx="2423363" cy="903003"/>
            </a:xfrm>
            <a:custGeom>
              <a:avLst/>
              <a:gdLst/>
              <a:ahLst/>
              <a:cxnLst/>
              <a:rect l="l" t="t" r="r" b="b"/>
              <a:pathLst>
                <a:path w="2423363" h="903003">
                  <a:moveTo>
                    <a:pt x="12839" y="0"/>
                  </a:moveTo>
                  <a:lnTo>
                    <a:pt x="2410524" y="0"/>
                  </a:lnTo>
                  <a:cubicBezTo>
                    <a:pt x="2417615" y="0"/>
                    <a:pt x="2423363" y="5748"/>
                    <a:pt x="2423363" y="12839"/>
                  </a:cubicBezTo>
                  <a:lnTo>
                    <a:pt x="2423363" y="890164"/>
                  </a:lnTo>
                  <a:cubicBezTo>
                    <a:pt x="2423363" y="897254"/>
                    <a:pt x="2417615" y="903003"/>
                    <a:pt x="2410524" y="903003"/>
                  </a:cubicBezTo>
                  <a:lnTo>
                    <a:pt x="12839" y="903003"/>
                  </a:lnTo>
                  <a:cubicBezTo>
                    <a:pt x="5748" y="903003"/>
                    <a:pt x="0" y="897254"/>
                    <a:pt x="0" y="890164"/>
                  </a:cubicBezTo>
                  <a:lnTo>
                    <a:pt x="0" y="12839"/>
                  </a:lnTo>
                  <a:cubicBezTo>
                    <a:pt x="0" y="5748"/>
                    <a:pt x="5748" y="0"/>
                    <a:pt x="12839" y="0"/>
                  </a:cubicBezTo>
                  <a:close/>
                </a:path>
              </a:pathLst>
            </a:custGeom>
            <a:solidFill>
              <a:srgbClr val="253D80"/>
            </a:solidFill>
          </p:spPr>
        </p:sp>
        <p:sp>
          <p:nvSpPr>
            <p:cNvPr id="22" name="TextBox 22"/>
            <p:cNvSpPr txBox="1"/>
            <p:nvPr/>
          </p:nvSpPr>
          <p:spPr>
            <a:xfrm>
              <a:off x="0" y="-38100"/>
              <a:ext cx="2423363" cy="941102"/>
            </a:xfrm>
            <a:prstGeom prst="rect">
              <a:avLst/>
            </a:prstGeom>
          </p:spPr>
          <p:txBody>
            <a:bodyPr lIns="50800" tIns="50800" rIns="50800" bIns="50800" rtlCol="0" anchor="ctr"/>
            <a:lstStyle/>
            <a:p>
              <a:pPr marL="0" lvl="0" indent="0" algn="ctr">
                <a:lnSpc>
                  <a:spcPts val="2659"/>
                </a:lnSpc>
              </a:pPr>
              <a:endParaRPr/>
            </a:p>
          </p:txBody>
        </p:sp>
      </p:grpSp>
      <p:grpSp>
        <p:nvGrpSpPr>
          <p:cNvPr id="23" name="Group 23"/>
          <p:cNvGrpSpPr/>
          <p:nvPr/>
        </p:nvGrpSpPr>
        <p:grpSpPr>
          <a:xfrm>
            <a:off x="1581660" y="5217877"/>
            <a:ext cx="407670" cy="407670"/>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6200" cap="sq">
              <a:solidFill>
                <a:srgbClr val="F0952C"/>
              </a:solidFill>
              <a:prstDash val="solid"/>
              <a:miter/>
            </a:ln>
          </p:spPr>
        </p:sp>
        <p:sp>
          <p:nvSpPr>
            <p:cNvPr id="25" name="TextBox 25"/>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grpSp>
        <p:nvGrpSpPr>
          <p:cNvPr id="26" name="Group 26"/>
          <p:cNvGrpSpPr/>
          <p:nvPr/>
        </p:nvGrpSpPr>
        <p:grpSpPr>
          <a:xfrm>
            <a:off x="1581660" y="7260672"/>
            <a:ext cx="407670" cy="407670"/>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6200" cap="sq">
              <a:solidFill>
                <a:srgbClr val="F0952C"/>
              </a:solidFill>
              <a:prstDash val="solid"/>
              <a:miter/>
            </a:ln>
          </p:spPr>
        </p:sp>
        <p:sp>
          <p:nvSpPr>
            <p:cNvPr id="28" name="TextBox 28"/>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sp>
        <p:nvSpPr>
          <p:cNvPr id="29" name="TextBox 29"/>
          <p:cNvSpPr txBox="1"/>
          <p:nvPr/>
        </p:nvSpPr>
        <p:spPr>
          <a:xfrm>
            <a:off x="2166808" y="5167712"/>
            <a:ext cx="5107940" cy="384999"/>
          </a:xfrm>
          <a:prstGeom prst="rect">
            <a:avLst/>
          </a:prstGeom>
        </p:spPr>
        <p:txBody>
          <a:bodyPr lIns="0" tIns="0" rIns="0" bIns="0" rtlCol="0" anchor="t">
            <a:spAutoFit/>
          </a:bodyPr>
          <a:lstStyle/>
          <a:p>
            <a:pPr marL="0" lvl="0" indent="0" algn="l">
              <a:lnSpc>
                <a:spcPts val="2929"/>
              </a:lnSpc>
            </a:pPr>
            <a:r>
              <a:rPr lang="en-US" sz="2092" b="1">
                <a:solidFill>
                  <a:srgbClr val="F0952C"/>
                </a:solidFill>
                <a:latin typeface="Poppins Semi-Bold"/>
                <a:ea typeface="Poppins Semi-Bold"/>
                <a:cs typeface="Poppins Semi-Bold"/>
                <a:sym typeface="Poppins Semi-Bold"/>
              </a:rPr>
              <a:t>Belajar Dasar-Dasar AI</a:t>
            </a:r>
          </a:p>
        </p:txBody>
      </p:sp>
      <p:sp>
        <p:nvSpPr>
          <p:cNvPr id="30" name="TextBox 30"/>
          <p:cNvSpPr txBox="1"/>
          <p:nvPr/>
        </p:nvSpPr>
        <p:spPr>
          <a:xfrm>
            <a:off x="2166808" y="7210507"/>
            <a:ext cx="6389486" cy="384999"/>
          </a:xfrm>
          <a:prstGeom prst="rect">
            <a:avLst/>
          </a:prstGeom>
        </p:spPr>
        <p:txBody>
          <a:bodyPr lIns="0" tIns="0" rIns="0" bIns="0" rtlCol="0" anchor="t">
            <a:spAutoFit/>
          </a:bodyPr>
          <a:lstStyle/>
          <a:p>
            <a:pPr marL="0" lvl="0" indent="0" algn="l">
              <a:lnSpc>
                <a:spcPts val="2929"/>
              </a:lnSpc>
            </a:pPr>
            <a:r>
              <a:rPr lang="en-US" sz="2092" b="1">
                <a:solidFill>
                  <a:srgbClr val="F0952C"/>
                </a:solidFill>
                <a:latin typeface="Poppins Semi-Bold"/>
                <a:ea typeface="Poppins Semi-Bold"/>
                <a:cs typeface="Poppins Semi-Bold"/>
                <a:sym typeface="Poppins Semi-Bold"/>
              </a:rPr>
              <a:t>Membuat Prompt yang Efektif</a:t>
            </a:r>
          </a:p>
        </p:txBody>
      </p:sp>
      <p:sp>
        <p:nvSpPr>
          <p:cNvPr id="31" name="TextBox 31"/>
          <p:cNvSpPr txBox="1"/>
          <p:nvPr/>
        </p:nvSpPr>
        <p:spPr>
          <a:xfrm>
            <a:off x="1581660" y="7858842"/>
            <a:ext cx="8408116" cy="1063661"/>
          </a:xfrm>
          <a:prstGeom prst="rect">
            <a:avLst/>
          </a:prstGeom>
        </p:spPr>
        <p:txBody>
          <a:bodyPr lIns="0" tIns="0" rIns="0" bIns="0" rtlCol="0" anchor="t">
            <a:spAutoFit/>
          </a:bodyPr>
          <a:lstStyle/>
          <a:p>
            <a:pPr marL="0" lvl="0" indent="0" algn="l">
              <a:lnSpc>
                <a:spcPts val="2798"/>
              </a:lnSpc>
            </a:pPr>
            <a:r>
              <a:rPr lang="en-US" sz="1998">
                <a:solidFill>
                  <a:srgbClr val="FFFFFF"/>
                </a:solidFill>
                <a:latin typeface="Poppins"/>
                <a:ea typeface="Poppins"/>
                <a:cs typeface="Poppins"/>
                <a:sym typeface="Poppins"/>
              </a:rPr>
              <a:t>Peserta berlatih menyusun prompt yang jelas, spesifik, dan terarah untuk mendapatkan hasil terbaik dari Gemini dalam berbagai konteks tugas.</a:t>
            </a:r>
          </a:p>
        </p:txBody>
      </p:sp>
      <p:sp>
        <p:nvSpPr>
          <p:cNvPr id="32" name="TextBox 32"/>
          <p:cNvSpPr txBox="1"/>
          <p:nvPr/>
        </p:nvSpPr>
        <p:spPr>
          <a:xfrm>
            <a:off x="1581660" y="5816047"/>
            <a:ext cx="8408116" cy="1063661"/>
          </a:xfrm>
          <a:prstGeom prst="rect">
            <a:avLst/>
          </a:prstGeom>
        </p:spPr>
        <p:txBody>
          <a:bodyPr lIns="0" tIns="0" rIns="0" bIns="0" rtlCol="0" anchor="t">
            <a:spAutoFit/>
          </a:bodyPr>
          <a:lstStyle/>
          <a:p>
            <a:pPr marL="0" lvl="0" indent="0" algn="l">
              <a:lnSpc>
                <a:spcPts val="2798"/>
              </a:lnSpc>
            </a:pPr>
            <a:r>
              <a:rPr lang="en-US" sz="1998">
                <a:solidFill>
                  <a:srgbClr val="FFFFFF"/>
                </a:solidFill>
                <a:latin typeface="Poppins"/>
                <a:ea typeface="Poppins"/>
                <a:cs typeface="Poppins"/>
                <a:sym typeface="Poppins"/>
              </a:rPr>
              <a:t>Peserta mempelajari konsep dasar kecerdasan buatan, cara kerja model bahasa, dan bagaimana AI seperti Gemini dapat digunakan dalam kehidupan sehari-hari.</a:t>
            </a:r>
          </a:p>
        </p:txBody>
      </p:sp>
      <p:grpSp>
        <p:nvGrpSpPr>
          <p:cNvPr id="33" name="Group 33"/>
          <p:cNvGrpSpPr/>
          <p:nvPr/>
        </p:nvGrpSpPr>
        <p:grpSpPr>
          <a:xfrm>
            <a:off x="4616881" y="-5096261"/>
            <a:ext cx="6875480" cy="6875480"/>
            <a:chOff x="0" y="0"/>
            <a:chExt cx="812800" cy="812800"/>
          </a:xfrm>
        </p:grpSpPr>
        <p:sp>
          <p:nvSpPr>
            <p:cNvPr id="34" name="Freeform 3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877A">
                <a:alpha val="4706"/>
              </a:srgbClr>
            </a:solidFill>
          </p:spPr>
        </p:sp>
        <p:sp>
          <p:nvSpPr>
            <p:cNvPr id="35" name="TextBox 35"/>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grpSp>
        <p:nvGrpSpPr>
          <p:cNvPr id="36" name="Group 36"/>
          <p:cNvGrpSpPr/>
          <p:nvPr/>
        </p:nvGrpSpPr>
        <p:grpSpPr>
          <a:xfrm rot="-8100000">
            <a:off x="6245939" y="-18036"/>
            <a:ext cx="4630008" cy="1351224"/>
            <a:chOff x="0" y="0"/>
            <a:chExt cx="1392542" cy="406400"/>
          </a:xfrm>
        </p:grpSpPr>
        <p:sp>
          <p:nvSpPr>
            <p:cNvPr id="37" name="Freeform 37"/>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38" name="TextBox 38"/>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39" name="Group 39"/>
          <p:cNvGrpSpPr/>
          <p:nvPr/>
        </p:nvGrpSpPr>
        <p:grpSpPr>
          <a:xfrm rot="-8100000">
            <a:off x="6262699" y="-1178613"/>
            <a:ext cx="4630008" cy="1351224"/>
            <a:chOff x="0" y="0"/>
            <a:chExt cx="1392542" cy="406400"/>
          </a:xfrm>
        </p:grpSpPr>
        <p:sp>
          <p:nvSpPr>
            <p:cNvPr id="40" name="Freeform 40"/>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F0952C"/>
            </a:solidFill>
          </p:spPr>
        </p:sp>
        <p:sp>
          <p:nvSpPr>
            <p:cNvPr id="41" name="TextBox 41"/>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42" name="Freeform 42"/>
          <p:cNvSpPr/>
          <p:nvPr/>
        </p:nvSpPr>
        <p:spPr>
          <a:xfrm>
            <a:off x="-3477159" y="591309"/>
            <a:ext cx="4744494" cy="4744494"/>
          </a:xfrm>
          <a:custGeom>
            <a:avLst/>
            <a:gdLst/>
            <a:ahLst/>
            <a:cxnLst/>
            <a:rect l="l" t="t" r="r" b="b"/>
            <a:pathLst>
              <a:path w="4744494" h="4744494">
                <a:moveTo>
                  <a:pt x="0" y="0"/>
                </a:moveTo>
                <a:lnTo>
                  <a:pt x="4744494" y="0"/>
                </a:lnTo>
                <a:lnTo>
                  <a:pt x="4744494" y="4744495"/>
                </a:lnTo>
                <a:lnTo>
                  <a:pt x="0" y="4744495"/>
                </a:lnTo>
                <a:lnTo>
                  <a:pt x="0" y="0"/>
                </a:lnTo>
                <a:close/>
              </a:path>
            </a:pathLst>
          </a:custGeom>
          <a:blipFill>
            <a:blip r:embed="rId4">
              <a:alphaModFix amt="8999"/>
            </a:blip>
            <a:stretch>
              <a:fillRect/>
            </a:stretch>
          </a:blipFill>
        </p:spPr>
      </p:sp>
      <p:sp>
        <p:nvSpPr>
          <p:cNvPr id="43" name="Freeform 43"/>
          <p:cNvSpPr/>
          <p:nvPr/>
        </p:nvSpPr>
        <p:spPr>
          <a:xfrm>
            <a:off x="665720" y="9590476"/>
            <a:ext cx="1743106" cy="1182143"/>
          </a:xfrm>
          <a:custGeom>
            <a:avLst/>
            <a:gdLst/>
            <a:ahLst/>
            <a:cxnLst/>
            <a:rect l="l" t="t" r="r" b="b"/>
            <a:pathLst>
              <a:path w="1743106" h="1182143">
                <a:moveTo>
                  <a:pt x="0" y="0"/>
                </a:moveTo>
                <a:lnTo>
                  <a:pt x="1743106" y="0"/>
                </a:lnTo>
                <a:lnTo>
                  <a:pt x="1743106" y="1182143"/>
                </a:lnTo>
                <a:lnTo>
                  <a:pt x="0" y="118214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44" name="Freeform 44"/>
          <p:cNvSpPr/>
          <p:nvPr/>
        </p:nvSpPr>
        <p:spPr>
          <a:xfrm>
            <a:off x="16675311" y="9590476"/>
            <a:ext cx="1117149" cy="269762"/>
          </a:xfrm>
          <a:custGeom>
            <a:avLst/>
            <a:gdLst/>
            <a:ahLst/>
            <a:cxnLst/>
            <a:rect l="l" t="t" r="r" b="b"/>
            <a:pathLst>
              <a:path w="1117149" h="269762">
                <a:moveTo>
                  <a:pt x="0" y="0"/>
                </a:moveTo>
                <a:lnTo>
                  <a:pt x="1117149" y="0"/>
                </a:lnTo>
                <a:lnTo>
                  <a:pt x="1117149" y="269762"/>
                </a:lnTo>
                <a:lnTo>
                  <a:pt x="0" y="26976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117798" y="-4674111"/>
            <a:ext cx="6875480" cy="687548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877A">
                <a:alpha val="4706"/>
              </a:srgbClr>
            </a:solidFill>
          </p:spPr>
        </p:sp>
        <p:sp>
          <p:nvSpPr>
            <p:cNvPr id="4" name="TextBox 4"/>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sp>
        <p:nvSpPr>
          <p:cNvPr id="5" name="Freeform 5"/>
          <p:cNvSpPr/>
          <p:nvPr/>
        </p:nvSpPr>
        <p:spPr>
          <a:xfrm>
            <a:off x="-2781355" y="2249890"/>
            <a:ext cx="4187712" cy="4151069"/>
          </a:xfrm>
          <a:custGeom>
            <a:avLst/>
            <a:gdLst/>
            <a:ahLst/>
            <a:cxnLst/>
            <a:rect l="l" t="t" r="r" b="b"/>
            <a:pathLst>
              <a:path w="4187712" h="4151069">
                <a:moveTo>
                  <a:pt x="0" y="0"/>
                </a:moveTo>
                <a:lnTo>
                  <a:pt x="4187712" y="0"/>
                </a:lnTo>
                <a:lnTo>
                  <a:pt x="4187712" y="4151070"/>
                </a:lnTo>
                <a:lnTo>
                  <a:pt x="0" y="4151070"/>
                </a:lnTo>
                <a:lnTo>
                  <a:pt x="0" y="0"/>
                </a:lnTo>
                <a:close/>
              </a:path>
            </a:pathLst>
          </a:custGeom>
          <a:blipFill>
            <a:blip r:embed="rId3">
              <a:alphaModFix amt="8999"/>
            </a:blip>
            <a:stretch>
              <a:fillRect/>
            </a:stretch>
          </a:blipFill>
        </p:spPr>
      </p:sp>
      <p:sp>
        <p:nvSpPr>
          <p:cNvPr id="6" name="Freeform 6"/>
          <p:cNvSpPr/>
          <p:nvPr/>
        </p:nvSpPr>
        <p:spPr>
          <a:xfrm>
            <a:off x="17275732" y="2554682"/>
            <a:ext cx="4051239" cy="4056309"/>
          </a:xfrm>
          <a:custGeom>
            <a:avLst/>
            <a:gdLst/>
            <a:ahLst/>
            <a:cxnLst/>
            <a:rect l="l" t="t" r="r" b="b"/>
            <a:pathLst>
              <a:path w="4051239" h="4056309">
                <a:moveTo>
                  <a:pt x="0" y="0"/>
                </a:moveTo>
                <a:lnTo>
                  <a:pt x="4051239" y="0"/>
                </a:lnTo>
                <a:lnTo>
                  <a:pt x="4051239" y="4056310"/>
                </a:lnTo>
                <a:lnTo>
                  <a:pt x="0" y="4056310"/>
                </a:lnTo>
                <a:lnTo>
                  <a:pt x="0" y="0"/>
                </a:lnTo>
                <a:close/>
              </a:path>
            </a:pathLst>
          </a:custGeom>
          <a:blipFill>
            <a:blip r:embed="rId4">
              <a:alphaModFix amt="8999"/>
            </a:blip>
            <a:stretch>
              <a:fillRect/>
            </a:stretch>
          </a:blipFill>
        </p:spPr>
      </p:sp>
      <p:grpSp>
        <p:nvGrpSpPr>
          <p:cNvPr id="7" name="Group 7"/>
          <p:cNvGrpSpPr/>
          <p:nvPr/>
        </p:nvGrpSpPr>
        <p:grpSpPr>
          <a:xfrm>
            <a:off x="1293194" y="5706942"/>
            <a:ext cx="4604897" cy="4136813"/>
            <a:chOff x="0" y="0"/>
            <a:chExt cx="1082834" cy="1486515"/>
          </a:xfrm>
        </p:grpSpPr>
        <p:sp>
          <p:nvSpPr>
            <p:cNvPr id="8" name="Freeform 8"/>
            <p:cNvSpPr/>
            <p:nvPr/>
          </p:nvSpPr>
          <p:spPr>
            <a:xfrm>
              <a:off x="0" y="0"/>
              <a:ext cx="1082834" cy="1486515"/>
            </a:xfrm>
            <a:custGeom>
              <a:avLst/>
              <a:gdLst/>
              <a:ahLst/>
              <a:cxnLst/>
              <a:rect l="l" t="t" r="r" b="b"/>
              <a:pathLst>
                <a:path w="1082834" h="1486515">
                  <a:moveTo>
                    <a:pt x="28733" y="0"/>
                  </a:moveTo>
                  <a:lnTo>
                    <a:pt x="1054101" y="0"/>
                  </a:lnTo>
                  <a:cubicBezTo>
                    <a:pt x="1061722" y="0"/>
                    <a:pt x="1069030" y="3027"/>
                    <a:pt x="1074418" y="8416"/>
                  </a:cubicBezTo>
                  <a:cubicBezTo>
                    <a:pt x="1079807" y="13804"/>
                    <a:pt x="1082834" y="21113"/>
                    <a:pt x="1082834" y="28733"/>
                  </a:cubicBezTo>
                  <a:lnTo>
                    <a:pt x="1082834" y="1457782"/>
                  </a:lnTo>
                  <a:cubicBezTo>
                    <a:pt x="1082834" y="1473651"/>
                    <a:pt x="1069970" y="1486515"/>
                    <a:pt x="1054101" y="1486515"/>
                  </a:cubicBezTo>
                  <a:lnTo>
                    <a:pt x="28733" y="1486515"/>
                  </a:lnTo>
                  <a:cubicBezTo>
                    <a:pt x="21113" y="1486515"/>
                    <a:pt x="13804" y="1483488"/>
                    <a:pt x="8416" y="1478100"/>
                  </a:cubicBezTo>
                  <a:cubicBezTo>
                    <a:pt x="3027" y="1472711"/>
                    <a:pt x="0" y="1465403"/>
                    <a:pt x="0" y="1457782"/>
                  </a:cubicBezTo>
                  <a:lnTo>
                    <a:pt x="0" y="28733"/>
                  </a:lnTo>
                  <a:cubicBezTo>
                    <a:pt x="0" y="21113"/>
                    <a:pt x="3027" y="13804"/>
                    <a:pt x="8416" y="8416"/>
                  </a:cubicBezTo>
                  <a:cubicBezTo>
                    <a:pt x="13804" y="3027"/>
                    <a:pt x="21113" y="0"/>
                    <a:pt x="28733" y="0"/>
                  </a:cubicBezTo>
                  <a:close/>
                </a:path>
              </a:pathLst>
            </a:custGeom>
            <a:solidFill>
              <a:srgbClr val="253D80"/>
            </a:solidFill>
          </p:spPr>
        </p:sp>
        <p:sp>
          <p:nvSpPr>
            <p:cNvPr id="9" name="TextBox 9"/>
            <p:cNvSpPr txBox="1"/>
            <p:nvPr/>
          </p:nvSpPr>
          <p:spPr>
            <a:xfrm>
              <a:off x="0" y="-38100"/>
              <a:ext cx="1082834" cy="1524615"/>
            </a:xfrm>
            <a:prstGeom prst="rect">
              <a:avLst/>
            </a:prstGeom>
          </p:spPr>
          <p:txBody>
            <a:bodyPr lIns="50800" tIns="50800" rIns="50800" bIns="50800" rtlCol="0" anchor="ctr"/>
            <a:lstStyle/>
            <a:p>
              <a:pPr marL="0" lvl="0" indent="0" algn="ctr">
                <a:lnSpc>
                  <a:spcPts val="2659"/>
                </a:lnSpc>
              </a:pPr>
              <a:endParaRPr/>
            </a:p>
          </p:txBody>
        </p:sp>
      </p:grpSp>
      <p:grpSp>
        <p:nvGrpSpPr>
          <p:cNvPr id="10" name="Group 10"/>
          <p:cNvGrpSpPr/>
          <p:nvPr/>
        </p:nvGrpSpPr>
        <p:grpSpPr>
          <a:xfrm>
            <a:off x="6510348" y="5706942"/>
            <a:ext cx="4353166" cy="4136813"/>
            <a:chOff x="0" y="0"/>
            <a:chExt cx="1082834" cy="1486515"/>
          </a:xfrm>
        </p:grpSpPr>
        <p:sp>
          <p:nvSpPr>
            <p:cNvPr id="11" name="Freeform 11"/>
            <p:cNvSpPr/>
            <p:nvPr/>
          </p:nvSpPr>
          <p:spPr>
            <a:xfrm>
              <a:off x="0" y="0"/>
              <a:ext cx="1082834" cy="1486515"/>
            </a:xfrm>
            <a:custGeom>
              <a:avLst/>
              <a:gdLst/>
              <a:ahLst/>
              <a:cxnLst/>
              <a:rect l="l" t="t" r="r" b="b"/>
              <a:pathLst>
                <a:path w="1082834" h="1486515">
                  <a:moveTo>
                    <a:pt x="28733" y="0"/>
                  </a:moveTo>
                  <a:lnTo>
                    <a:pt x="1054101" y="0"/>
                  </a:lnTo>
                  <a:cubicBezTo>
                    <a:pt x="1061722" y="0"/>
                    <a:pt x="1069030" y="3027"/>
                    <a:pt x="1074418" y="8416"/>
                  </a:cubicBezTo>
                  <a:cubicBezTo>
                    <a:pt x="1079807" y="13804"/>
                    <a:pt x="1082834" y="21113"/>
                    <a:pt x="1082834" y="28733"/>
                  </a:cubicBezTo>
                  <a:lnTo>
                    <a:pt x="1082834" y="1457782"/>
                  </a:lnTo>
                  <a:cubicBezTo>
                    <a:pt x="1082834" y="1473651"/>
                    <a:pt x="1069970" y="1486515"/>
                    <a:pt x="1054101" y="1486515"/>
                  </a:cubicBezTo>
                  <a:lnTo>
                    <a:pt x="28733" y="1486515"/>
                  </a:lnTo>
                  <a:cubicBezTo>
                    <a:pt x="21113" y="1486515"/>
                    <a:pt x="13804" y="1483488"/>
                    <a:pt x="8416" y="1478100"/>
                  </a:cubicBezTo>
                  <a:cubicBezTo>
                    <a:pt x="3027" y="1472711"/>
                    <a:pt x="0" y="1465403"/>
                    <a:pt x="0" y="1457782"/>
                  </a:cubicBezTo>
                  <a:lnTo>
                    <a:pt x="0" y="28733"/>
                  </a:lnTo>
                  <a:cubicBezTo>
                    <a:pt x="0" y="21113"/>
                    <a:pt x="3027" y="13804"/>
                    <a:pt x="8416" y="8416"/>
                  </a:cubicBezTo>
                  <a:cubicBezTo>
                    <a:pt x="13804" y="3027"/>
                    <a:pt x="21113" y="0"/>
                    <a:pt x="28733" y="0"/>
                  </a:cubicBezTo>
                  <a:close/>
                </a:path>
              </a:pathLst>
            </a:custGeom>
            <a:solidFill>
              <a:srgbClr val="253D80"/>
            </a:solidFill>
          </p:spPr>
        </p:sp>
        <p:sp>
          <p:nvSpPr>
            <p:cNvPr id="12" name="TextBox 12"/>
            <p:cNvSpPr txBox="1"/>
            <p:nvPr/>
          </p:nvSpPr>
          <p:spPr>
            <a:xfrm>
              <a:off x="0" y="-38100"/>
              <a:ext cx="1082834" cy="1524615"/>
            </a:xfrm>
            <a:prstGeom prst="rect">
              <a:avLst/>
            </a:prstGeom>
          </p:spPr>
          <p:txBody>
            <a:bodyPr lIns="50800" tIns="50800" rIns="50800" bIns="50800" rtlCol="0" anchor="ctr"/>
            <a:lstStyle/>
            <a:p>
              <a:pPr marL="0" lvl="0" indent="0" algn="ctr">
                <a:lnSpc>
                  <a:spcPts val="2659"/>
                </a:lnSpc>
              </a:pPr>
              <a:endParaRPr/>
            </a:p>
          </p:txBody>
        </p:sp>
      </p:grpSp>
      <p:grpSp>
        <p:nvGrpSpPr>
          <p:cNvPr id="13" name="Group 13"/>
          <p:cNvGrpSpPr/>
          <p:nvPr/>
        </p:nvGrpSpPr>
        <p:grpSpPr>
          <a:xfrm>
            <a:off x="1456415" y="6776304"/>
            <a:ext cx="407670" cy="407670"/>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6200" cap="sq">
              <a:solidFill>
                <a:srgbClr val="F0952C"/>
              </a:solidFill>
              <a:prstDash val="solid"/>
              <a:miter/>
            </a:ln>
          </p:spPr>
        </p:sp>
        <p:sp>
          <p:nvSpPr>
            <p:cNvPr id="15" name="TextBox 15"/>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grpSp>
        <p:nvGrpSpPr>
          <p:cNvPr id="16" name="Group 16"/>
          <p:cNvGrpSpPr/>
          <p:nvPr/>
        </p:nvGrpSpPr>
        <p:grpSpPr>
          <a:xfrm>
            <a:off x="6679836" y="6656938"/>
            <a:ext cx="407670" cy="407670"/>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6200" cap="sq">
              <a:solidFill>
                <a:srgbClr val="F0952C"/>
              </a:solidFill>
              <a:prstDash val="solid"/>
              <a:miter/>
            </a:ln>
          </p:spPr>
        </p:sp>
        <p:sp>
          <p:nvSpPr>
            <p:cNvPr id="18" name="TextBox 18"/>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sp>
        <p:nvSpPr>
          <p:cNvPr id="19" name="TextBox 19"/>
          <p:cNvSpPr txBox="1"/>
          <p:nvPr/>
        </p:nvSpPr>
        <p:spPr>
          <a:xfrm>
            <a:off x="2300576" y="6784515"/>
            <a:ext cx="3597515" cy="639149"/>
          </a:xfrm>
          <a:prstGeom prst="rect">
            <a:avLst/>
          </a:prstGeom>
        </p:spPr>
        <p:txBody>
          <a:bodyPr lIns="0" tIns="0" rIns="0" bIns="0" rtlCol="0" anchor="t">
            <a:spAutoFit/>
          </a:bodyPr>
          <a:lstStyle/>
          <a:p>
            <a:pPr marL="0" lvl="0" indent="0" algn="l">
              <a:lnSpc>
                <a:spcPts val="2416"/>
              </a:lnSpc>
            </a:pPr>
            <a:r>
              <a:rPr lang="en-US" sz="2800" b="1" dirty="0">
                <a:solidFill>
                  <a:srgbClr val="F0952C"/>
                </a:solidFill>
                <a:latin typeface="Poppins Semi-Bold"/>
                <a:ea typeface="Poppins Semi-Bold"/>
                <a:cs typeface="Poppins Semi-Bold"/>
                <a:sym typeface="Poppins Semi-Bold"/>
              </a:rPr>
              <a:t>Prompt </a:t>
            </a:r>
            <a:r>
              <a:rPr lang="en-US" sz="2800" b="1" dirty="0" err="1">
                <a:solidFill>
                  <a:srgbClr val="F0952C"/>
                </a:solidFill>
                <a:latin typeface="Poppins Semi-Bold"/>
                <a:ea typeface="Poppins Semi-Bold"/>
                <a:cs typeface="Poppins Semi-Bold"/>
                <a:sym typeface="Poppins Semi-Bold"/>
              </a:rPr>
              <a:t>Jelas</a:t>
            </a:r>
            <a:r>
              <a:rPr lang="en-US" sz="2800" b="1" dirty="0">
                <a:solidFill>
                  <a:srgbClr val="F0952C"/>
                </a:solidFill>
                <a:latin typeface="Poppins Semi-Bold"/>
                <a:ea typeface="Poppins Semi-Bold"/>
                <a:cs typeface="Poppins Semi-Bold"/>
                <a:sym typeface="Poppins Semi-Bold"/>
              </a:rPr>
              <a:t> &amp; </a:t>
            </a:r>
            <a:r>
              <a:rPr lang="en-US" sz="2800" b="1" dirty="0" err="1">
                <a:solidFill>
                  <a:srgbClr val="F0952C"/>
                </a:solidFill>
                <a:latin typeface="Poppins Semi-Bold"/>
                <a:ea typeface="Poppins Semi-Bold"/>
                <a:cs typeface="Poppins Semi-Bold"/>
                <a:sym typeface="Poppins Semi-Bold"/>
              </a:rPr>
              <a:t>Spesifik</a:t>
            </a:r>
            <a:endParaRPr lang="en-US" sz="2800" b="1" dirty="0">
              <a:solidFill>
                <a:srgbClr val="F0952C"/>
              </a:solidFill>
              <a:latin typeface="Poppins Semi-Bold"/>
              <a:ea typeface="Poppins Semi-Bold"/>
              <a:cs typeface="Poppins Semi-Bold"/>
              <a:sym typeface="Poppins Semi-Bold"/>
            </a:endParaRPr>
          </a:p>
        </p:txBody>
      </p:sp>
      <p:sp>
        <p:nvSpPr>
          <p:cNvPr id="20" name="TextBox 20"/>
          <p:cNvSpPr txBox="1"/>
          <p:nvPr/>
        </p:nvSpPr>
        <p:spPr>
          <a:xfrm>
            <a:off x="7326936" y="6756028"/>
            <a:ext cx="3597515" cy="639149"/>
          </a:xfrm>
          <a:prstGeom prst="rect">
            <a:avLst/>
          </a:prstGeom>
        </p:spPr>
        <p:txBody>
          <a:bodyPr lIns="0" tIns="0" rIns="0" bIns="0" rtlCol="0" anchor="t">
            <a:spAutoFit/>
          </a:bodyPr>
          <a:lstStyle/>
          <a:p>
            <a:pPr marL="0" lvl="0" indent="0" algn="l">
              <a:lnSpc>
                <a:spcPts val="2416"/>
              </a:lnSpc>
            </a:pPr>
            <a:r>
              <a:rPr lang="en-US" sz="2800" b="1" dirty="0" err="1">
                <a:solidFill>
                  <a:srgbClr val="F0952C"/>
                </a:solidFill>
                <a:latin typeface="Poppins Semi-Bold"/>
                <a:ea typeface="Poppins Semi-Bold"/>
                <a:cs typeface="Poppins Semi-Bold"/>
                <a:sym typeface="Poppins Semi-Bold"/>
              </a:rPr>
              <a:t>Verifikasi</a:t>
            </a:r>
            <a:r>
              <a:rPr lang="en-US" sz="2800" b="1" dirty="0">
                <a:solidFill>
                  <a:srgbClr val="F0952C"/>
                </a:solidFill>
                <a:latin typeface="Poppins Semi-Bold"/>
                <a:ea typeface="Poppins Semi-Bold"/>
                <a:cs typeface="Poppins Semi-Bold"/>
                <a:sym typeface="Poppins Semi-Bold"/>
              </a:rPr>
              <a:t> &amp; </a:t>
            </a:r>
            <a:r>
              <a:rPr lang="en-US" sz="2800" b="1" dirty="0" err="1">
                <a:solidFill>
                  <a:srgbClr val="F0952C"/>
                </a:solidFill>
                <a:latin typeface="Poppins Semi-Bold"/>
                <a:ea typeface="Poppins Semi-Bold"/>
                <a:cs typeface="Poppins Semi-Bold"/>
                <a:sym typeface="Poppins Semi-Bold"/>
              </a:rPr>
              <a:t>Lindungi</a:t>
            </a:r>
            <a:r>
              <a:rPr lang="en-US" sz="2800" b="1" dirty="0">
                <a:solidFill>
                  <a:srgbClr val="F0952C"/>
                </a:solidFill>
                <a:latin typeface="Poppins Semi-Bold"/>
                <a:ea typeface="Poppins Semi-Bold"/>
                <a:cs typeface="Poppins Semi-Bold"/>
                <a:sym typeface="Poppins Semi-Bold"/>
              </a:rPr>
              <a:t> Data</a:t>
            </a:r>
          </a:p>
        </p:txBody>
      </p:sp>
      <p:sp>
        <p:nvSpPr>
          <p:cNvPr id="21" name="TextBox 21"/>
          <p:cNvSpPr txBox="1"/>
          <p:nvPr/>
        </p:nvSpPr>
        <p:spPr>
          <a:xfrm>
            <a:off x="1650589" y="7680326"/>
            <a:ext cx="4182663" cy="1960152"/>
          </a:xfrm>
          <a:prstGeom prst="rect">
            <a:avLst/>
          </a:prstGeom>
        </p:spPr>
        <p:txBody>
          <a:bodyPr lIns="0" tIns="0" rIns="0" bIns="0" rtlCol="0" anchor="t">
            <a:spAutoFit/>
          </a:bodyPr>
          <a:lstStyle/>
          <a:p>
            <a:pPr marL="0" lvl="0" indent="0" algn="l">
              <a:lnSpc>
                <a:spcPts val="1933"/>
              </a:lnSpc>
            </a:pPr>
            <a:r>
              <a:rPr lang="en-US" sz="2000" dirty="0" err="1">
                <a:solidFill>
                  <a:srgbClr val="FFFFFF"/>
                </a:solidFill>
                <a:latin typeface="Poppins"/>
                <a:ea typeface="Poppins"/>
                <a:cs typeface="Poppins"/>
                <a:sym typeface="Poppins"/>
              </a:rPr>
              <a:t>Tulis</a:t>
            </a:r>
            <a:r>
              <a:rPr lang="en-US" sz="2000" dirty="0">
                <a:solidFill>
                  <a:srgbClr val="FFFFFF"/>
                </a:solidFill>
                <a:latin typeface="Poppins"/>
                <a:ea typeface="Poppins"/>
                <a:cs typeface="Poppins"/>
                <a:sym typeface="Poppins"/>
              </a:rPr>
              <a:t> prompt yang </a:t>
            </a:r>
            <a:r>
              <a:rPr lang="en-US" sz="2000" dirty="0" err="1">
                <a:solidFill>
                  <a:srgbClr val="FFFFFF"/>
                </a:solidFill>
                <a:latin typeface="Poppins"/>
                <a:ea typeface="Poppins"/>
                <a:cs typeface="Poppins"/>
                <a:sym typeface="Poppins"/>
              </a:rPr>
              <a:t>jelas</a:t>
            </a:r>
            <a:r>
              <a:rPr lang="en-US" sz="2000" dirty="0">
                <a:solidFill>
                  <a:srgbClr val="FFFFFF"/>
                </a:solidFill>
                <a:latin typeface="Poppins"/>
                <a:ea typeface="Poppins"/>
                <a:cs typeface="Poppins"/>
                <a:sym typeface="Poppins"/>
              </a:rPr>
              <a:t>, </a:t>
            </a:r>
            <a:r>
              <a:rPr lang="en-US" sz="2000" dirty="0" err="1">
                <a:solidFill>
                  <a:srgbClr val="FFFFFF"/>
                </a:solidFill>
                <a:latin typeface="Poppins"/>
                <a:ea typeface="Poppins"/>
                <a:cs typeface="Poppins"/>
                <a:sym typeface="Poppins"/>
              </a:rPr>
              <a:t>spesifik</a:t>
            </a:r>
            <a:r>
              <a:rPr lang="en-US" sz="2000" dirty="0">
                <a:solidFill>
                  <a:srgbClr val="FFFFFF"/>
                </a:solidFill>
                <a:latin typeface="Poppins"/>
                <a:ea typeface="Poppins"/>
                <a:cs typeface="Poppins"/>
                <a:sym typeface="Poppins"/>
              </a:rPr>
              <a:t>, dan </a:t>
            </a:r>
            <a:r>
              <a:rPr lang="en-US" sz="2000" dirty="0" err="1">
                <a:solidFill>
                  <a:srgbClr val="FFFFFF"/>
                </a:solidFill>
                <a:latin typeface="Poppins"/>
                <a:ea typeface="Poppins"/>
                <a:cs typeface="Poppins"/>
                <a:sym typeface="Poppins"/>
              </a:rPr>
              <a:t>terstruktur</a:t>
            </a:r>
            <a:r>
              <a:rPr lang="en-US" sz="2000" dirty="0">
                <a:solidFill>
                  <a:srgbClr val="FFFFFF"/>
                </a:solidFill>
                <a:latin typeface="Poppins"/>
                <a:ea typeface="Poppins"/>
                <a:cs typeface="Poppins"/>
                <a:sym typeface="Poppins"/>
              </a:rPr>
              <a:t>. </a:t>
            </a:r>
            <a:r>
              <a:rPr lang="en-US" sz="2000" dirty="0" err="1">
                <a:solidFill>
                  <a:srgbClr val="FFFFFF"/>
                </a:solidFill>
                <a:latin typeface="Poppins"/>
                <a:ea typeface="Poppins"/>
                <a:cs typeface="Poppins"/>
                <a:sym typeface="Poppins"/>
              </a:rPr>
              <a:t>Semakin</a:t>
            </a:r>
            <a:r>
              <a:rPr lang="en-US" sz="2000" dirty="0">
                <a:solidFill>
                  <a:srgbClr val="FFFFFF"/>
                </a:solidFill>
                <a:latin typeface="Poppins"/>
                <a:ea typeface="Poppins"/>
                <a:cs typeface="Poppins"/>
                <a:sym typeface="Poppins"/>
              </a:rPr>
              <a:t> detail </a:t>
            </a:r>
            <a:r>
              <a:rPr lang="en-US" sz="2000" dirty="0" err="1">
                <a:solidFill>
                  <a:srgbClr val="FFFFFF"/>
                </a:solidFill>
                <a:latin typeface="Poppins"/>
                <a:ea typeface="Poppins"/>
                <a:cs typeface="Poppins"/>
                <a:sym typeface="Poppins"/>
              </a:rPr>
              <a:t>instruksi</a:t>
            </a:r>
            <a:r>
              <a:rPr lang="en-US" sz="2000" dirty="0">
                <a:solidFill>
                  <a:srgbClr val="FFFFFF"/>
                </a:solidFill>
                <a:latin typeface="Poppins"/>
                <a:ea typeface="Poppins"/>
                <a:cs typeface="Poppins"/>
                <a:sym typeface="Poppins"/>
              </a:rPr>
              <a:t> yang di </a:t>
            </a:r>
            <a:r>
              <a:rPr lang="en-US" sz="2000" dirty="0" err="1">
                <a:solidFill>
                  <a:srgbClr val="FFFFFF"/>
                </a:solidFill>
                <a:latin typeface="Poppins"/>
                <a:ea typeface="Poppins"/>
                <a:cs typeface="Poppins"/>
                <a:sym typeface="Poppins"/>
              </a:rPr>
              <a:t>berikan</a:t>
            </a:r>
            <a:r>
              <a:rPr lang="en-US" sz="2000" dirty="0">
                <a:solidFill>
                  <a:srgbClr val="FFFFFF"/>
                </a:solidFill>
                <a:latin typeface="Poppins"/>
                <a:ea typeface="Poppins"/>
                <a:cs typeface="Poppins"/>
                <a:sym typeface="Poppins"/>
              </a:rPr>
              <a:t>, </a:t>
            </a:r>
            <a:r>
              <a:rPr lang="en-US" sz="2000" dirty="0" err="1">
                <a:solidFill>
                  <a:srgbClr val="FFFFFF"/>
                </a:solidFill>
                <a:latin typeface="Poppins"/>
                <a:ea typeface="Poppins"/>
                <a:cs typeface="Poppins"/>
                <a:sym typeface="Poppins"/>
              </a:rPr>
              <a:t>semakin</a:t>
            </a:r>
            <a:r>
              <a:rPr lang="en-US" sz="2000" dirty="0">
                <a:solidFill>
                  <a:srgbClr val="FFFFFF"/>
                </a:solidFill>
                <a:latin typeface="Poppins"/>
                <a:ea typeface="Poppins"/>
                <a:cs typeface="Poppins"/>
                <a:sym typeface="Poppins"/>
              </a:rPr>
              <a:t> </a:t>
            </a:r>
            <a:r>
              <a:rPr lang="en-US" sz="2000" dirty="0" err="1">
                <a:solidFill>
                  <a:srgbClr val="FFFFFF"/>
                </a:solidFill>
                <a:latin typeface="Poppins"/>
                <a:ea typeface="Poppins"/>
                <a:cs typeface="Poppins"/>
                <a:sym typeface="Poppins"/>
              </a:rPr>
              <a:t>relevan</a:t>
            </a:r>
            <a:r>
              <a:rPr lang="en-US" sz="2000" dirty="0">
                <a:solidFill>
                  <a:srgbClr val="FFFFFF"/>
                </a:solidFill>
                <a:latin typeface="Poppins"/>
                <a:ea typeface="Poppins"/>
                <a:cs typeface="Poppins"/>
                <a:sym typeface="Poppins"/>
              </a:rPr>
              <a:t> dan </a:t>
            </a:r>
            <a:r>
              <a:rPr lang="en-US" sz="2000" dirty="0" err="1">
                <a:solidFill>
                  <a:srgbClr val="FFFFFF"/>
                </a:solidFill>
                <a:latin typeface="Poppins"/>
                <a:ea typeface="Poppins"/>
                <a:cs typeface="Poppins"/>
                <a:sym typeface="Poppins"/>
              </a:rPr>
              <a:t>akurat</a:t>
            </a:r>
            <a:r>
              <a:rPr lang="en-US" sz="2000" dirty="0">
                <a:solidFill>
                  <a:srgbClr val="FFFFFF"/>
                </a:solidFill>
                <a:latin typeface="Poppins"/>
                <a:ea typeface="Poppins"/>
                <a:cs typeface="Poppins"/>
                <a:sym typeface="Poppins"/>
              </a:rPr>
              <a:t> </a:t>
            </a:r>
            <a:r>
              <a:rPr lang="en-US" sz="2000" dirty="0" err="1">
                <a:solidFill>
                  <a:srgbClr val="FFFFFF"/>
                </a:solidFill>
                <a:latin typeface="Poppins"/>
                <a:ea typeface="Poppins"/>
                <a:cs typeface="Poppins"/>
                <a:sym typeface="Poppins"/>
              </a:rPr>
              <a:t>hasil</a:t>
            </a:r>
            <a:r>
              <a:rPr lang="en-US" sz="2000" dirty="0">
                <a:solidFill>
                  <a:srgbClr val="FFFFFF"/>
                </a:solidFill>
                <a:latin typeface="Poppins"/>
                <a:ea typeface="Poppins"/>
                <a:cs typeface="Poppins"/>
                <a:sym typeface="Poppins"/>
              </a:rPr>
              <a:t> yang </a:t>
            </a:r>
            <a:r>
              <a:rPr lang="en-US" sz="2000" dirty="0" err="1">
                <a:solidFill>
                  <a:srgbClr val="FFFFFF"/>
                </a:solidFill>
                <a:latin typeface="Poppins"/>
                <a:ea typeface="Poppins"/>
                <a:cs typeface="Poppins"/>
                <a:sym typeface="Poppins"/>
              </a:rPr>
              <a:t>dihasilkan</a:t>
            </a:r>
            <a:r>
              <a:rPr lang="en-US" sz="2000" dirty="0">
                <a:solidFill>
                  <a:srgbClr val="FFFFFF"/>
                </a:solidFill>
                <a:latin typeface="Poppins"/>
                <a:ea typeface="Poppins"/>
                <a:cs typeface="Poppins"/>
                <a:sym typeface="Poppins"/>
              </a:rPr>
              <a:t> oleh Gemini. </a:t>
            </a:r>
            <a:r>
              <a:rPr lang="en-US" sz="2000" dirty="0" err="1">
                <a:solidFill>
                  <a:srgbClr val="FFFFFF"/>
                </a:solidFill>
                <a:latin typeface="Poppins"/>
                <a:ea typeface="Poppins"/>
                <a:cs typeface="Poppins"/>
                <a:sym typeface="Poppins"/>
              </a:rPr>
              <a:t>Gunakan</a:t>
            </a:r>
            <a:r>
              <a:rPr lang="en-US" sz="2000" dirty="0">
                <a:solidFill>
                  <a:srgbClr val="FFFFFF"/>
                </a:solidFill>
                <a:latin typeface="Poppins"/>
                <a:ea typeface="Poppins"/>
                <a:cs typeface="Poppins"/>
                <a:sym typeface="Poppins"/>
              </a:rPr>
              <a:t> </a:t>
            </a:r>
            <a:r>
              <a:rPr lang="en-US" sz="2000" dirty="0" err="1">
                <a:solidFill>
                  <a:srgbClr val="FFFFFF"/>
                </a:solidFill>
                <a:latin typeface="Poppins"/>
                <a:ea typeface="Poppins"/>
                <a:cs typeface="Poppins"/>
                <a:sym typeface="Poppins"/>
              </a:rPr>
              <a:t>konteks</a:t>
            </a:r>
            <a:r>
              <a:rPr lang="en-US" sz="2000" dirty="0">
                <a:solidFill>
                  <a:srgbClr val="FFFFFF"/>
                </a:solidFill>
                <a:latin typeface="Poppins"/>
                <a:ea typeface="Poppins"/>
                <a:cs typeface="Poppins"/>
                <a:sym typeface="Poppins"/>
              </a:rPr>
              <a:t> yang </a:t>
            </a:r>
            <a:r>
              <a:rPr lang="en-US" sz="2000" dirty="0" err="1">
                <a:solidFill>
                  <a:srgbClr val="FFFFFF"/>
                </a:solidFill>
                <a:latin typeface="Poppins"/>
                <a:ea typeface="Poppins"/>
                <a:cs typeface="Poppins"/>
                <a:sym typeface="Poppins"/>
              </a:rPr>
              <a:t>cukup</a:t>
            </a:r>
            <a:r>
              <a:rPr lang="en-US" sz="2000" dirty="0">
                <a:solidFill>
                  <a:srgbClr val="FFFFFF"/>
                </a:solidFill>
                <a:latin typeface="Poppins"/>
                <a:ea typeface="Poppins"/>
                <a:cs typeface="Poppins"/>
                <a:sym typeface="Poppins"/>
              </a:rPr>
              <a:t> agar AI </a:t>
            </a:r>
            <a:r>
              <a:rPr lang="en-US" sz="2000" dirty="0" err="1">
                <a:solidFill>
                  <a:srgbClr val="FFFFFF"/>
                </a:solidFill>
                <a:latin typeface="Poppins"/>
                <a:ea typeface="Poppins"/>
                <a:cs typeface="Poppins"/>
                <a:sym typeface="Poppins"/>
              </a:rPr>
              <a:t>memahami</a:t>
            </a:r>
            <a:r>
              <a:rPr lang="en-US" sz="2000" dirty="0">
                <a:solidFill>
                  <a:srgbClr val="FFFFFF"/>
                </a:solidFill>
                <a:latin typeface="Poppins"/>
                <a:ea typeface="Poppins"/>
                <a:cs typeface="Poppins"/>
                <a:sym typeface="Poppins"/>
              </a:rPr>
              <a:t> </a:t>
            </a:r>
            <a:r>
              <a:rPr lang="en-US" sz="2000" dirty="0" err="1">
                <a:solidFill>
                  <a:srgbClr val="FFFFFF"/>
                </a:solidFill>
                <a:latin typeface="Poppins"/>
                <a:ea typeface="Poppins"/>
                <a:cs typeface="Poppins"/>
                <a:sym typeface="Poppins"/>
              </a:rPr>
              <a:t>kebutuhanmu</a:t>
            </a:r>
            <a:r>
              <a:rPr lang="en-US" sz="2000" dirty="0">
                <a:solidFill>
                  <a:srgbClr val="FFFFFF"/>
                </a:solidFill>
                <a:latin typeface="Poppins"/>
                <a:ea typeface="Poppins"/>
                <a:cs typeface="Poppins"/>
                <a:sym typeface="Poppins"/>
              </a:rPr>
              <a:t>.</a:t>
            </a:r>
          </a:p>
        </p:txBody>
      </p:sp>
      <p:sp>
        <p:nvSpPr>
          <p:cNvPr id="22" name="TextBox 22"/>
          <p:cNvSpPr txBox="1"/>
          <p:nvPr/>
        </p:nvSpPr>
        <p:spPr>
          <a:xfrm>
            <a:off x="6617936" y="7802154"/>
            <a:ext cx="4182663" cy="1716496"/>
          </a:xfrm>
          <a:prstGeom prst="rect">
            <a:avLst/>
          </a:prstGeom>
        </p:spPr>
        <p:txBody>
          <a:bodyPr lIns="0" tIns="0" rIns="0" bIns="0" rtlCol="0" anchor="t">
            <a:spAutoFit/>
          </a:bodyPr>
          <a:lstStyle/>
          <a:p>
            <a:pPr marL="0" lvl="0" indent="0" algn="l">
              <a:lnSpc>
                <a:spcPts val="1933"/>
              </a:lnSpc>
            </a:pPr>
            <a:r>
              <a:rPr lang="en-US" sz="2000" dirty="0" err="1">
                <a:solidFill>
                  <a:srgbClr val="FFFFFF"/>
                </a:solidFill>
                <a:latin typeface="Poppins"/>
                <a:ea typeface="Poppins"/>
                <a:cs typeface="Poppins"/>
                <a:sym typeface="Poppins"/>
              </a:rPr>
              <a:t>Selalu</a:t>
            </a:r>
            <a:r>
              <a:rPr lang="en-US" sz="2000" dirty="0">
                <a:solidFill>
                  <a:srgbClr val="FFFFFF"/>
                </a:solidFill>
                <a:latin typeface="Poppins"/>
                <a:ea typeface="Poppins"/>
                <a:cs typeface="Poppins"/>
                <a:sym typeface="Poppins"/>
              </a:rPr>
              <a:t> </a:t>
            </a:r>
            <a:r>
              <a:rPr lang="en-US" sz="2000" dirty="0" err="1">
                <a:solidFill>
                  <a:srgbClr val="FFFFFF"/>
                </a:solidFill>
                <a:latin typeface="Poppins"/>
                <a:ea typeface="Poppins"/>
                <a:cs typeface="Poppins"/>
                <a:sym typeface="Poppins"/>
              </a:rPr>
              <a:t>verifikasi</a:t>
            </a:r>
            <a:r>
              <a:rPr lang="en-US" sz="2000" dirty="0">
                <a:solidFill>
                  <a:srgbClr val="FFFFFF"/>
                </a:solidFill>
                <a:latin typeface="Poppins"/>
                <a:ea typeface="Poppins"/>
                <a:cs typeface="Poppins"/>
                <a:sym typeface="Poppins"/>
              </a:rPr>
              <a:t> </a:t>
            </a:r>
            <a:r>
              <a:rPr lang="en-US" sz="2000" dirty="0" err="1">
                <a:solidFill>
                  <a:srgbClr val="FFFFFF"/>
                </a:solidFill>
                <a:latin typeface="Poppins"/>
                <a:ea typeface="Poppins"/>
                <a:cs typeface="Poppins"/>
                <a:sym typeface="Poppins"/>
              </a:rPr>
              <a:t>informasi</a:t>
            </a:r>
            <a:r>
              <a:rPr lang="en-US" sz="2000" dirty="0">
                <a:solidFill>
                  <a:srgbClr val="FFFFFF"/>
                </a:solidFill>
                <a:latin typeface="Poppins"/>
                <a:ea typeface="Poppins"/>
                <a:cs typeface="Poppins"/>
                <a:sym typeface="Poppins"/>
              </a:rPr>
              <a:t> yang </a:t>
            </a:r>
            <a:r>
              <a:rPr lang="en-US" sz="2000" dirty="0" err="1">
                <a:solidFill>
                  <a:srgbClr val="FFFFFF"/>
                </a:solidFill>
                <a:latin typeface="Poppins"/>
                <a:ea typeface="Poppins"/>
                <a:cs typeface="Poppins"/>
                <a:sym typeface="Poppins"/>
              </a:rPr>
              <a:t>diberikan</a:t>
            </a:r>
            <a:r>
              <a:rPr lang="en-US" sz="2000" dirty="0">
                <a:solidFill>
                  <a:srgbClr val="FFFFFF"/>
                </a:solidFill>
                <a:latin typeface="Poppins"/>
                <a:ea typeface="Poppins"/>
                <a:cs typeface="Poppins"/>
                <a:sym typeface="Poppins"/>
              </a:rPr>
              <a:t> Gemini </a:t>
            </a:r>
            <a:r>
              <a:rPr lang="en-US" sz="2000" dirty="0" err="1">
                <a:solidFill>
                  <a:srgbClr val="FFFFFF"/>
                </a:solidFill>
                <a:latin typeface="Poppins"/>
                <a:ea typeface="Poppins"/>
                <a:cs typeface="Poppins"/>
                <a:sym typeface="Poppins"/>
              </a:rPr>
              <a:t>dari</a:t>
            </a:r>
            <a:r>
              <a:rPr lang="en-US" sz="2000" dirty="0">
                <a:solidFill>
                  <a:srgbClr val="FFFFFF"/>
                </a:solidFill>
                <a:latin typeface="Poppins"/>
                <a:ea typeface="Poppins"/>
                <a:cs typeface="Poppins"/>
                <a:sym typeface="Poppins"/>
              </a:rPr>
              <a:t> </a:t>
            </a:r>
            <a:r>
              <a:rPr lang="en-US" sz="2000" dirty="0" err="1">
                <a:solidFill>
                  <a:srgbClr val="FFFFFF"/>
                </a:solidFill>
                <a:latin typeface="Poppins"/>
                <a:ea typeface="Poppins"/>
                <a:cs typeface="Poppins"/>
                <a:sym typeface="Poppins"/>
              </a:rPr>
              <a:t>sumber</a:t>
            </a:r>
            <a:r>
              <a:rPr lang="en-US" sz="2000" dirty="0">
                <a:solidFill>
                  <a:srgbClr val="FFFFFF"/>
                </a:solidFill>
                <a:latin typeface="Poppins"/>
                <a:ea typeface="Poppins"/>
                <a:cs typeface="Poppins"/>
                <a:sym typeface="Poppins"/>
              </a:rPr>
              <a:t> </a:t>
            </a:r>
            <a:r>
              <a:rPr lang="en-US" sz="2000" dirty="0" err="1">
                <a:solidFill>
                  <a:srgbClr val="FFFFFF"/>
                </a:solidFill>
                <a:latin typeface="Poppins"/>
                <a:ea typeface="Poppins"/>
                <a:cs typeface="Poppins"/>
                <a:sym typeface="Poppins"/>
              </a:rPr>
              <a:t>terpercaya</a:t>
            </a:r>
            <a:r>
              <a:rPr lang="en-US" sz="2000" dirty="0">
                <a:solidFill>
                  <a:srgbClr val="FFFFFF"/>
                </a:solidFill>
                <a:latin typeface="Poppins"/>
                <a:ea typeface="Poppins"/>
                <a:cs typeface="Poppins"/>
                <a:sym typeface="Poppins"/>
              </a:rPr>
              <a:t>. </a:t>
            </a:r>
            <a:r>
              <a:rPr lang="en-US" sz="2000" dirty="0" err="1">
                <a:solidFill>
                  <a:srgbClr val="FFFFFF"/>
                </a:solidFill>
                <a:latin typeface="Poppins"/>
                <a:ea typeface="Poppins"/>
                <a:cs typeface="Poppins"/>
                <a:sym typeface="Poppins"/>
              </a:rPr>
              <a:t>Jangan</a:t>
            </a:r>
            <a:r>
              <a:rPr lang="en-US" sz="2000" dirty="0">
                <a:solidFill>
                  <a:srgbClr val="FFFFFF"/>
                </a:solidFill>
                <a:latin typeface="Poppins"/>
                <a:ea typeface="Poppins"/>
                <a:cs typeface="Poppins"/>
                <a:sym typeface="Poppins"/>
              </a:rPr>
              <a:t> </a:t>
            </a:r>
            <a:r>
              <a:rPr lang="en-US" sz="2000" dirty="0" err="1">
                <a:solidFill>
                  <a:srgbClr val="FFFFFF"/>
                </a:solidFill>
                <a:latin typeface="Poppins"/>
                <a:ea typeface="Poppins"/>
                <a:cs typeface="Poppins"/>
                <a:sym typeface="Poppins"/>
              </a:rPr>
              <a:t>bagikan</a:t>
            </a:r>
            <a:r>
              <a:rPr lang="en-US" sz="2000" dirty="0">
                <a:solidFill>
                  <a:srgbClr val="FFFFFF"/>
                </a:solidFill>
                <a:latin typeface="Poppins"/>
                <a:ea typeface="Poppins"/>
                <a:cs typeface="Poppins"/>
                <a:sym typeface="Poppins"/>
              </a:rPr>
              <a:t> data </a:t>
            </a:r>
            <a:r>
              <a:rPr lang="en-US" sz="2000" dirty="0" err="1">
                <a:solidFill>
                  <a:srgbClr val="FFFFFF"/>
                </a:solidFill>
                <a:latin typeface="Poppins"/>
                <a:ea typeface="Poppins"/>
                <a:cs typeface="Poppins"/>
                <a:sym typeface="Poppins"/>
              </a:rPr>
              <a:t>pribadi</a:t>
            </a:r>
            <a:r>
              <a:rPr lang="en-US" sz="2000" dirty="0">
                <a:solidFill>
                  <a:srgbClr val="FFFFFF"/>
                </a:solidFill>
                <a:latin typeface="Poppins"/>
                <a:ea typeface="Poppins"/>
                <a:cs typeface="Poppins"/>
                <a:sym typeface="Poppins"/>
              </a:rPr>
              <a:t>, kata </a:t>
            </a:r>
            <a:r>
              <a:rPr lang="en-US" sz="2000" dirty="0" err="1">
                <a:solidFill>
                  <a:srgbClr val="FFFFFF"/>
                </a:solidFill>
                <a:latin typeface="Poppins"/>
                <a:ea typeface="Poppins"/>
                <a:cs typeface="Poppins"/>
                <a:sym typeface="Poppins"/>
              </a:rPr>
              <a:t>sandi</a:t>
            </a:r>
            <a:r>
              <a:rPr lang="en-US" sz="2000" dirty="0">
                <a:solidFill>
                  <a:srgbClr val="FFFFFF"/>
                </a:solidFill>
                <a:latin typeface="Poppins"/>
                <a:ea typeface="Poppins"/>
                <a:cs typeface="Poppins"/>
                <a:sym typeface="Poppins"/>
              </a:rPr>
              <a:t>, </a:t>
            </a:r>
            <a:r>
              <a:rPr lang="en-US" sz="2000" dirty="0" err="1">
                <a:solidFill>
                  <a:srgbClr val="FFFFFF"/>
                </a:solidFill>
                <a:latin typeface="Poppins"/>
                <a:ea typeface="Poppins"/>
                <a:cs typeface="Poppins"/>
                <a:sym typeface="Poppins"/>
              </a:rPr>
              <a:t>atau</a:t>
            </a:r>
            <a:r>
              <a:rPr lang="en-US" sz="2000" dirty="0">
                <a:solidFill>
                  <a:srgbClr val="FFFFFF"/>
                </a:solidFill>
                <a:latin typeface="Poppins"/>
                <a:ea typeface="Poppins"/>
                <a:cs typeface="Poppins"/>
                <a:sym typeface="Poppins"/>
              </a:rPr>
              <a:t> </a:t>
            </a:r>
            <a:r>
              <a:rPr lang="en-US" sz="2000" dirty="0" err="1">
                <a:solidFill>
                  <a:srgbClr val="FFFFFF"/>
                </a:solidFill>
                <a:latin typeface="Poppins"/>
                <a:ea typeface="Poppins"/>
                <a:cs typeface="Poppins"/>
                <a:sym typeface="Poppins"/>
              </a:rPr>
              <a:t>informasi</a:t>
            </a:r>
            <a:r>
              <a:rPr lang="en-US" sz="2000" dirty="0">
                <a:solidFill>
                  <a:srgbClr val="FFFFFF"/>
                </a:solidFill>
                <a:latin typeface="Poppins"/>
                <a:ea typeface="Poppins"/>
                <a:cs typeface="Poppins"/>
                <a:sym typeface="Poppins"/>
              </a:rPr>
              <a:t> </a:t>
            </a:r>
            <a:r>
              <a:rPr lang="en-US" sz="2000" dirty="0" err="1">
                <a:solidFill>
                  <a:srgbClr val="FFFFFF"/>
                </a:solidFill>
                <a:latin typeface="Poppins"/>
                <a:ea typeface="Poppins"/>
                <a:cs typeface="Poppins"/>
                <a:sym typeface="Poppins"/>
              </a:rPr>
              <a:t>sensitif</a:t>
            </a:r>
            <a:r>
              <a:rPr lang="en-US" sz="2000" dirty="0">
                <a:solidFill>
                  <a:srgbClr val="FFFFFF"/>
                </a:solidFill>
                <a:latin typeface="Poppins"/>
                <a:ea typeface="Poppins"/>
                <a:cs typeface="Poppins"/>
                <a:sym typeface="Poppins"/>
              </a:rPr>
              <a:t> </a:t>
            </a:r>
            <a:r>
              <a:rPr lang="en-US" sz="2000" dirty="0" err="1">
                <a:solidFill>
                  <a:srgbClr val="FFFFFF"/>
                </a:solidFill>
                <a:latin typeface="Poppins"/>
                <a:ea typeface="Poppins"/>
                <a:cs typeface="Poppins"/>
                <a:sym typeface="Poppins"/>
              </a:rPr>
              <a:t>ke</a:t>
            </a:r>
            <a:r>
              <a:rPr lang="en-US" sz="2000" dirty="0">
                <a:solidFill>
                  <a:srgbClr val="FFFFFF"/>
                </a:solidFill>
                <a:latin typeface="Poppins"/>
                <a:ea typeface="Poppins"/>
                <a:cs typeface="Poppins"/>
                <a:sym typeface="Poppins"/>
              </a:rPr>
              <a:t> </a:t>
            </a:r>
            <a:r>
              <a:rPr lang="en-US" sz="2000" dirty="0" err="1">
                <a:solidFill>
                  <a:srgbClr val="FFFFFF"/>
                </a:solidFill>
                <a:latin typeface="Poppins"/>
                <a:ea typeface="Poppins"/>
                <a:cs typeface="Poppins"/>
                <a:sym typeface="Poppins"/>
              </a:rPr>
              <a:t>dalam</a:t>
            </a:r>
            <a:r>
              <a:rPr lang="en-US" sz="2000" dirty="0">
                <a:solidFill>
                  <a:srgbClr val="FFFFFF"/>
                </a:solidFill>
                <a:latin typeface="Poppins"/>
                <a:ea typeface="Poppins"/>
                <a:cs typeface="Poppins"/>
                <a:sym typeface="Poppins"/>
              </a:rPr>
              <a:t> prompt. </a:t>
            </a:r>
            <a:r>
              <a:rPr lang="en-US" sz="2000" dirty="0" err="1">
                <a:solidFill>
                  <a:srgbClr val="FFFFFF"/>
                </a:solidFill>
                <a:latin typeface="Poppins"/>
                <a:ea typeface="Poppins"/>
                <a:cs typeface="Poppins"/>
                <a:sym typeface="Poppins"/>
              </a:rPr>
              <a:t>Gunakan</a:t>
            </a:r>
            <a:r>
              <a:rPr lang="en-US" sz="2000" dirty="0">
                <a:solidFill>
                  <a:srgbClr val="FFFFFF"/>
                </a:solidFill>
                <a:latin typeface="Poppins"/>
                <a:ea typeface="Poppins"/>
                <a:cs typeface="Poppins"/>
                <a:sym typeface="Poppins"/>
              </a:rPr>
              <a:t> Gemini </a:t>
            </a:r>
            <a:r>
              <a:rPr lang="en-US" sz="2000" dirty="0" err="1">
                <a:solidFill>
                  <a:srgbClr val="FFFFFF"/>
                </a:solidFill>
                <a:latin typeface="Poppins"/>
                <a:ea typeface="Poppins"/>
                <a:cs typeface="Poppins"/>
                <a:sym typeface="Poppins"/>
              </a:rPr>
              <a:t>secara</a:t>
            </a:r>
            <a:r>
              <a:rPr lang="en-US" sz="2000" dirty="0">
                <a:solidFill>
                  <a:srgbClr val="FFFFFF"/>
                </a:solidFill>
                <a:latin typeface="Poppins"/>
                <a:ea typeface="Poppins"/>
                <a:cs typeface="Poppins"/>
                <a:sym typeface="Poppins"/>
              </a:rPr>
              <a:t> </a:t>
            </a:r>
            <a:r>
              <a:rPr lang="en-US" sz="2000" dirty="0" err="1">
                <a:solidFill>
                  <a:srgbClr val="FFFFFF"/>
                </a:solidFill>
                <a:latin typeface="Poppins"/>
                <a:ea typeface="Poppins"/>
                <a:cs typeface="Poppins"/>
                <a:sym typeface="Poppins"/>
              </a:rPr>
              <a:t>bertanggung</a:t>
            </a:r>
            <a:r>
              <a:rPr lang="en-US" sz="2000" dirty="0">
                <a:solidFill>
                  <a:srgbClr val="FFFFFF"/>
                </a:solidFill>
                <a:latin typeface="Poppins"/>
                <a:ea typeface="Poppins"/>
                <a:cs typeface="Poppins"/>
                <a:sym typeface="Poppins"/>
              </a:rPr>
              <a:t> </a:t>
            </a:r>
            <a:r>
              <a:rPr lang="en-US" sz="2000" dirty="0" err="1">
                <a:solidFill>
                  <a:srgbClr val="FFFFFF"/>
                </a:solidFill>
                <a:latin typeface="Poppins"/>
                <a:ea typeface="Poppins"/>
                <a:cs typeface="Poppins"/>
                <a:sym typeface="Poppins"/>
              </a:rPr>
              <a:t>jawab</a:t>
            </a:r>
            <a:r>
              <a:rPr lang="en-US" sz="2000" dirty="0">
                <a:solidFill>
                  <a:srgbClr val="FFFFFF"/>
                </a:solidFill>
                <a:latin typeface="Poppins"/>
                <a:ea typeface="Poppins"/>
                <a:cs typeface="Poppins"/>
                <a:sym typeface="Poppins"/>
              </a:rPr>
              <a:t>.</a:t>
            </a:r>
          </a:p>
        </p:txBody>
      </p:sp>
      <p:grpSp>
        <p:nvGrpSpPr>
          <p:cNvPr id="23" name="Group 23"/>
          <p:cNvGrpSpPr/>
          <p:nvPr/>
        </p:nvGrpSpPr>
        <p:grpSpPr>
          <a:xfrm>
            <a:off x="11885808" y="5705376"/>
            <a:ext cx="5271598" cy="4136814"/>
            <a:chOff x="0" y="0"/>
            <a:chExt cx="1082834" cy="1486515"/>
          </a:xfrm>
        </p:grpSpPr>
        <p:sp>
          <p:nvSpPr>
            <p:cNvPr id="24" name="Freeform 24"/>
            <p:cNvSpPr/>
            <p:nvPr/>
          </p:nvSpPr>
          <p:spPr>
            <a:xfrm>
              <a:off x="0" y="0"/>
              <a:ext cx="1082834" cy="1486515"/>
            </a:xfrm>
            <a:custGeom>
              <a:avLst/>
              <a:gdLst/>
              <a:ahLst/>
              <a:cxnLst/>
              <a:rect l="l" t="t" r="r" b="b"/>
              <a:pathLst>
                <a:path w="1082834" h="1486515">
                  <a:moveTo>
                    <a:pt x="28733" y="0"/>
                  </a:moveTo>
                  <a:lnTo>
                    <a:pt x="1054101" y="0"/>
                  </a:lnTo>
                  <a:cubicBezTo>
                    <a:pt x="1061722" y="0"/>
                    <a:pt x="1069030" y="3027"/>
                    <a:pt x="1074418" y="8416"/>
                  </a:cubicBezTo>
                  <a:cubicBezTo>
                    <a:pt x="1079807" y="13804"/>
                    <a:pt x="1082834" y="21113"/>
                    <a:pt x="1082834" y="28733"/>
                  </a:cubicBezTo>
                  <a:lnTo>
                    <a:pt x="1082834" y="1457782"/>
                  </a:lnTo>
                  <a:cubicBezTo>
                    <a:pt x="1082834" y="1473651"/>
                    <a:pt x="1069970" y="1486515"/>
                    <a:pt x="1054101" y="1486515"/>
                  </a:cubicBezTo>
                  <a:lnTo>
                    <a:pt x="28733" y="1486515"/>
                  </a:lnTo>
                  <a:cubicBezTo>
                    <a:pt x="21113" y="1486515"/>
                    <a:pt x="13804" y="1483488"/>
                    <a:pt x="8416" y="1478100"/>
                  </a:cubicBezTo>
                  <a:cubicBezTo>
                    <a:pt x="3027" y="1472711"/>
                    <a:pt x="0" y="1465403"/>
                    <a:pt x="0" y="1457782"/>
                  </a:cubicBezTo>
                  <a:lnTo>
                    <a:pt x="0" y="28733"/>
                  </a:lnTo>
                  <a:cubicBezTo>
                    <a:pt x="0" y="21113"/>
                    <a:pt x="3027" y="13804"/>
                    <a:pt x="8416" y="8416"/>
                  </a:cubicBezTo>
                  <a:cubicBezTo>
                    <a:pt x="13804" y="3027"/>
                    <a:pt x="21113" y="0"/>
                    <a:pt x="28733" y="0"/>
                  </a:cubicBezTo>
                  <a:close/>
                </a:path>
              </a:pathLst>
            </a:custGeom>
            <a:solidFill>
              <a:srgbClr val="253D80"/>
            </a:solidFill>
          </p:spPr>
        </p:sp>
        <p:sp>
          <p:nvSpPr>
            <p:cNvPr id="25" name="TextBox 25"/>
            <p:cNvSpPr txBox="1"/>
            <p:nvPr/>
          </p:nvSpPr>
          <p:spPr>
            <a:xfrm>
              <a:off x="0" y="-38100"/>
              <a:ext cx="1082834" cy="1524615"/>
            </a:xfrm>
            <a:prstGeom prst="rect">
              <a:avLst/>
            </a:prstGeom>
          </p:spPr>
          <p:txBody>
            <a:bodyPr lIns="50800" tIns="50800" rIns="50800" bIns="50800" rtlCol="0" anchor="ctr"/>
            <a:lstStyle/>
            <a:p>
              <a:pPr marL="0" lvl="0" indent="0" algn="ctr">
                <a:lnSpc>
                  <a:spcPts val="2659"/>
                </a:lnSpc>
              </a:pPr>
              <a:endParaRPr/>
            </a:p>
          </p:txBody>
        </p:sp>
      </p:grpSp>
      <p:grpSp>
        <p:nvGrpSpPr>
          <p:cNvPr id="26" name="Group 26"/>
          <p:cNvGrpSpPr/>
          <p:nvPr/>
        </p:nvGrpSpPr>
        <p:grpSpPr>
          <a:xfrm>
            <a:off x="12257688" y="6643522"/>
            <a:ext cx="407670" cy="407670"/>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6200" cap="sq">
              <a:solidFill>
                <a:srgbClr val="F0952C"/>
              </a:solidFill>
              <a:prstDash val="solid"/>
              <a:miter/>
            </a:ln>
          </p:spPr>
        </p:sp>
        <p:sp>
          <p:nvSpPr>
            <p:cNvPr id="28" name="TextBox 28"/>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sp>
        <p:nvSpPr>
          <p:cNvPr id="29" name="TextBox 29"/>
          <p:cNvSpPr txBox="1"/>
          <p:nvPr/>
        </p:nvSpPr>
        <p:spPr>
          <a:xfrm>
            <a:off x="13037237" y="6597396"/>
            <a:ext cx="3597515" cy="639149"/>
          </a:xfrm>
          <a:prstGeom prst="rect">
            <a:avLst/>
          </a:prstGeom>
        </p:spPr>
        <p:txBody>
          <a:bodyPr lIns="0" tIns="0" rIns="0" bIns="0" rtlCol="0" anchor="t">
            <a:spAutoFit/>
          </a:bodyPr>
          <a:lstStyle/>
          <a:p>
            <a:pPr marL="0" lvl="0" indent="0" algn="l">
              <a:lnSpc>
                <a:spcPts val="2416"/>
              </a:lnSpc>
            </a:pPr>
            <a:r>
              <a:rPr lang="en-US" sz="2800" b="1" dirty="0" err="1">
                <a:solidFill>
                  <a:srgbClr val="F0952C"/>
                </a:solidFill>
                <a:latin typeface="Poppins Semi-Bold"/>
                <a:ea typeface="Poppins Semi-Bold"/>
                <a:cs typeface="Poppins Semi-Bold"/>
                <a:sym typeface="Poppins Semi-Bold"/>
              </a:rPr>
              <a:t>Penilaian</a:t>
            </a:r>
            <a:r>
              <a:rPr lang="en-US" sz="2800" b="1" dirty="0">
                <a:solidFill>
                  <a:srgbClr val="F0952C"/>
                </a:solidFill>
                <a:latin typeface="Poppins Semi-Bold"/>
                <a:ea typeface="Poppins Semi-Bold"/>
                <a:cs typeface="Poppins Semi-Bold"/>
                <a:sym typeface="Poppins Semi-Bold"/>
              </a:rPr>
              <a:t> </a:t>
            </a:r>
            <a:r>
              <a:rPr lang="en-US" sz="2800" b="1" dirty="0" err="1">
                <a:solidFill>
                  <a:srgbClr val="F0952C"/>
                </a:solidFill>
                <a:latin typeface="Poppins Semi-Bold"/>
                <a:ea typeface="Poppins Semi-Bold"/>
                <a:cs typeface="Poppins Semi-Bold"/>
                <a:sym typeface="Poppins Semi-Bold"/>
              </a:rPr>
              <a:t>Manusia</a:t>
            </a:r>
            <a:r>
              <a:rPr lang="en-US" sz="2800" b="1" dirty="0">
                <a:solidFill>
                  <a:srgbClr val="F0952C"/>
                </a:solidFill>
                <a:latin typeface="Poppins Semi-Bold"/>
                <a:ea typeface="Poppins Semi-Bold"/>
                <a:cs typeface="Poppins Semi-Bold"/>
                <a:sym typeface="Poppins Semi-Bold"/>
              </a:rPr>
              <a:t> </a:t>
            </a:r>
            <a:r>
              <a:rPr lang="en-US" sz="2800" b="1" dirty="0" err="1">
                <a:solidFill>
                  <a:srgbClr val="F0952C"/>
                </a:solidFill>
                <a:latin typeface="Poppins Semi-Bold"/>
                <a:ea typeface="Poppins Semi-Bold"/>
                <a:cs typeface="Poppins Semi-Bold"/>
                <a:sym typeface="Poppins Semi-Bold"/>
              </a:rPr>
              <a:t>Tetap</a:t>
            </a:r>
            <a:r>
              <a:rPr lang="en-US" sz="2800" b="1" dirty="0">
                <a:solidFill>
                  <a:srgbClr val="F0952C"/>
                </a:solidFill>
                <a:latin typeface="Poppins Semi-Bold"/>
                <a:ea typeface="Poppins Semi-Bold"/>
                <a:cs typeface="Poppins Semi-Bold"/>
                <a:sym typeface="Poppins Semi-Bold"/>
              </a:rPr>
              <a:t> Utama</a:t>
            </a:r>
          </a:p>
        </p:txBody>
      </p:sp>
      <p:sp>
        <p:nvSpPr>
          <p:cNvPr id="30" name="TextBox 30"/>
          <p:cNvSpPr txBox="1"/>
          <p:nvPr/>
        </p:nvSpPr>
        <p:spPr>
          <a:xfrm>
            <a:off x="12629565" y="7457228"/>
            <a:ext cx="4182663" cy="1960152"/>
          </a:xfrm>
          <a:prstGeom prst="rect">
            <a:avLst/>
          </a:prstGeom>
        </p:spPr>
        <p:txBody>
          <a:bodyPr lIns="0" tIns="0" rIns="0" bIns="0" rtlCol="0" anchor="t">
            <a:spAutoFit/>
          </a:bodyPr>
          <a:lstStyle/>
          <a:p>
            <a:pPr marL="0" lvl="0" indent="0" algn="l">
              <a:lnSpc>
                <a:spcPts val="1933"/>
              </a:lnSpc>
            </a:pPr>
            <a:r>
              <a:rPr lang="en-US" sz="2000" dirty="0">
                <a:solidFill>
                  <a:srgbClr val="FFFFFF"/>
                </a:solidFill>
                <a:latin typeface="Poppins"/>
                <a:ea typeface="Poppins"/>
                <a:cs typeface="Poppins"/>
                <a:sym typeface="Poppins"/>
              </a:rPr>
              <a:t>Gemini </a:t>
            </a:r>
            <a:r>
              <a:rPr lang="en-US" sz="2000" dirty="0" err="1">
                <a:solidFill>
                  <a:srgbClr val="FFFFFF"/>
                </a:solidFill>
                <a:latin typeface="Poppins"/>
                <a:ea typeface="Poppins"/>
                <a:cs typeface="Poppins"/>
                <a:sym typeface="Poppins"/>
              </a:rPr>
              <a:t>adalah</a:t>
            </a:r>
            <a:r>
              <a:rPr lang="en-US" sz="2000" dirty="0">
                <a:solidFill>
                  <a:srgbClr val="FFFFFF"/>
                </a:solidFill>
                <a:latin typeface="Poppins"/>
                <a:ea typeface="Poppins"/>
                <a:cs typeface="Poppins"/>
                <a:sym typeface="Poppins"/>
              </a:rPr>
              <a:t> </a:t>
            </a:r>
            <a:r>
              <a:rPr lang="en-US" sz="2000" dirty="0" err="1">
                <a:solidFill>
                  <a:srgbClr val="FFFFFF"/>
                </a:solidFill>
                <a:latin typeface="Poppins"/>
                <a:ea typeface="Poppins"/>
                <a:cs typeface="Poppins"/>
                <a:sym typeface="Poppins"/>
              </a:rPr>
              <a:t>alat</a:t>
            </a:r>
            <a:r>
              <a:rPr lang="en-US" sz="2000" dirty="0">
                <a:solidFill>
                  <a:srgbClr val="FFFFFF"/>
                </a:solidFill>
                <a:latin typeface="Poppins"/>
                <a:ea typeface="Poppins"/>
                <a:cs typeface="Poppins"/>
                <a:sym typeface="Poppins"/>
              </a:rPr>
              <a:t> </a:t>
            </a:r>
            <a:r>
              <a:rPr lang="en-US" sz="2000" dirty="0" err="1">
                <a:solidFill>
                  <a:srgbClr val="FFFFFF"/>
                </a:solidFill>
                <a:latin typeface="Poppins"/>
                <a:ea typeface="Poppins"/>
                <a:cs typeface="Poppins"/>
                <a:sym typeface="Poppins"/>
              </a:rPr>
              <a:t>bantu</a:t>
            </a:r>
            <a:r>
              <a:rPr lang="en-US" sz="2000" dirty="0">
                <a:solidFill>
                  <a:srgbClr val="FFFFFF"/>
                </a:solidFill>
                <a:latin typeface="Poppins"/>
                <a:ea typeface="Poppins"/>
                <a:cs typeface="Poppins"/>
                <a:sym typeface="Poppins"/>
              </a:rPr>
              <a:t>, </a:t>
            </a:r>
            <a:r>
              <a:rPr lang="en-US" sz="2000" dirty="0" err="1">
                <a:solidFill>
                  <a:srgbClr val="FFFFFF"/>
                </a:solidFill>
                <a:latin typeface="Poppins"/>
                <a:ea typeface="Poppins"/>
                <a:cs typeface="Poppins"/>
                <a:sym typeface="Poppins"/>
              </a:rPr>
              <a:t>bukan</a:t>
            </a:r>
            <a:r>
              <a:rPr lang="en-US" sz="2000" dirty="0">
                <a:solidFill>
                  <a:srgbClr val="FFFFFF"/>
                </a:solidFill>
                <a:latin typeface="Poppins"/>
                <a:ea typeface="Poppins"/>
                <a:cs typeface="Poppins"/>
                <a:sym typeface="Poppins"/>
              </a:rPr>
              <a:t> </a:t>
            </a:r>
            <a:r>
              <a:rPr lang="en-US" sz="2000" dirty="0" err="1">
                <a:solidFill>
                  <a:srgbClr val="FFFFFF"/>
                </a:solidFill>
                <a:latin typeface="Poppins"/>
                <a:ea typeface="Poppins"/>
                <a:cs typeface="Poppins"/>
                <a:sym typeface="Poppins"/>
              </a:rPr>
              <a:t>pengganti</a:t>
            </a:r>
            <a:r>
              <a:rPr lang="en-US" sz="2000" dirty="0">
                <a:solidFill>
                  <a:srgbClr val="FFFFFF"/>
                </a:solidFill>
                <a:latin typeface="Poppins"/>
                <a:ea typeface="Poppins"/>
                <a:cs typeface="Poppins"/>
                <a:sym typeface="Poppins"/>
              </a:rPr>
              <a:t> </a:t>
            </a:r>
            <a:r>
              <a:rPr lang="en-US" sz="2000" dirty="0" err="1">
                <a:solidFill>
                  <a:srgbClr val="FFFFFF"/>
                </a:solidFill>
                <a:latin typeface="Poppins"/>
                <a:ea typeface="Poppins"/>
                <a:cs typeface="Poppins"/>
                <a:sym typeface="Poppins"/>
              </a:rPr>
              <a:t>pemikiran</a:t>
            </a:r>
            <a:r>
              <a:rPr lang="en-US" sz="2000" dirty="0">
                <a:solidFill>
                  <a:srgbClr val="FFFFFF"/>
                </a:solidFill>
                <a:latin typeface="Poppins"/>
                <a:ea typeface="Poppins"/>
                <a:cs typeface="Poppins"/>
                <a:sym typeface="Poppins"/>
              </a:rPr>
              <a:t> </a:t>
            </a:r>
            <a:r>
              <a:rPr lang="en-US" sz="2000" dirty="0" err="1">
                <a:solidFill>
                  <a:srgbClr val="FFFFFF"/>
                </a:solidFill>
                <a:latin typeface="Poppins"/>
                <a:ea typeface="Poppins"/>
                <a:cs typeface="Poppins"/>
                <a:sym typeface="Poppins"/>
              </a:rPr>
              <a:t>manusia</a:t>
            </a:r>
            <a:r>
              <a:rPr lang="en-US" sz="2000" dirty="0">
                <a:solidFill>
                  <a:srgbClr val="FFFFFF"/>
                </a:solidFill>
                <a:latin typeface="Poppins"/>
                <a:ea typeface="Poppins"/>
                <a:cs typeface="Poppins"/>
                <a:sym typeface="Poppins"/>
              </a:rPr>
              <a:t>. </a:t>
            </a:r>
            <a:r>
              <a:rPr lang="en-US" sz="2000" dirty="0" err="1">
                <a:solidFill>
                  <a:srgbClr val="FFFFFF"/>
                </a:solidFill>
                <a:latin typeface="Poppins"/>
                <a:ea typeface="Poppins"/>
                <a:cs typeface="Poppins"/>
                <a:sym typeface="Poppins"/>
              </a:rPr>
              <a:t>Gunakan</a:t>
            </a:r>
            <a:r>
              <a:rPr lang="en-US" sz="2000" dirty="0">
                <a:solidFill>
                  <a:srgbClr val="FFFFFF"/>
                </a:solidFill>
                <a:latin typeface="Poppins"/>
                <a:ea typeface="Poppins"/>
                <a:cs typeface="Poppins"/>
                <a:sym typeface="Poppins"/>
              </a:rPr>
              <a:t> </a:t>
            </a:r>
            <a:r>
              <a:rPr lang="en-US" sz="2000" dirty="0" err="1">
                <a:solidFill>
                  <a:srgbClr val="FFFFFF"/>
                </a:solidFill>
                <a:latin typeface="Poppins"/>
                <a:ea typeface="Poppins"/>
                <a:cs typeface="Poppins"/>
                <a:sym typeface="Poppins"/>
              </a:rPr>
              <a:t>penilaian</a:t>
            </a:r>
            <a:r>
              <a:rPr lang="en-US" sz="2000" dirty="0">
                <a:solidFill>
                  <a:srgbClr val="FFFFFF"/>
                </a:solidFill>
                <a:latin typeface="Poppins"/>
                <a:ea typeface="Poppins"/>
                <a:cs typeface="Poppins"/>
                <a:sym typeface="Poppins"/>
              </a:rPr>
              <a:t> </a:t>
            </a:r>
            <a:r>
              <a:rPr lang="en-US" sz="2000" dirty="0" err="1">
                <a:solidFill>
                  <a:srgbClr val="FFFFFF"/>
                </a:solidFill>
                <a:latin typeface="Poppins"/>
                <a:ea typeface="Poppins"/>
                <a:cs typeface="Poppins"/>
                <a:sym typeface="Poppins"/>
              </a:rPr>
              <a:t>kritis</a:t>
            </a:r>
            <a:r>
              <a:rPr lang="en-US" sz="2000" dirty="0">
                <a:solidFill>
                  <a:srgbClr val="FFFFFF"/>
                </a:solidFill>
                <a:latin typeface="Poppins"/>
                <a:ea typeface="Poppins"/>
                <a:cs typeface="Poppins"/>
                <a:sym typeface="Poppins"/>
              </a:rPr>
              <a:t> dan </a:t>
            </a:r>
            <a:r>
              <a:rPr lang="en-US" sz="2000" dirty="0" err="1">
                <a:solidFill>
                  <a:srgbClr val="FFFFFF"/>
                </a:solidFill>
                <a:latin typeface="Poppins"/>
                <a:ea typeface="Poppins"/>
                <a:cs typeface="Poppins"/>
                <a:sym typeface="Poppins"/>
              </a:rPr>
              <a:t>kreativitasmu</a:t>
            </a:r>
            <a:r>
              <a:rPr lang="en-US" sz="2000" dirty="0">
                <a:solidFill>
                  <a:srgbClr val="FFFFFF"/>
                </a:solidFill>
                <a:latin typeface="Poppins"/>
                <a:ea typeface="Poppins"/>
                <a:cs typeface="Poppins"/>
                <a:sym typeface="Poppins"/>
              </a:rPr>
              <a:t> </a:t>
            </a:r>
            <a:r>
              <a:rPr lang="en-US" sz="2000" dirty="0" err="1">
                <a:solidFill>
                  <a:srgbClr val="FFFFFF"/>
                </a:solidFill>
                <a:latin typeface="Poppins"/>
                <a:ea typeface="Poppins"/>
                <a:cs typeface="Poppins"/>
                <a:sym typeface="Poppins"/>
              </a:rPr>
              <a:t>sendiri</a:t>
            </a:r>
            <a:r>
              <a:rPr lang="en-US" sz="2000" dirty="0">
                <a:solidFill>
                  <a:srgbClr val="FFFFFF"/>
                </a:solidFill>
                <a:latin typeface="Poppins"/>
                <a:ea typeface="Poppins"/>
                <a:cs typeface="Poppins"/>
                <a:sym typeface="Poppins"/>
              </a:rPr>
              <a:t>. Hasil </a:t>
            </a:r>
            <a:r>
              <a:rPr lang="en-US" sz="2000" dirty="0" err="1">
                <a:solidFill>
                  <a:srgbClr val="FFFFFF"/>
                </a:solidFill>
                <a:latin typeface="Poppins"/>
                <a:ea typeface="Poppins"/>
                <a:cs typeface="Poppins"/>
                <a:sym typeface="Poppins"/>
              </a:rPr>
              <a:t>dari</a:t>
            </a:r>
            <a:r>
              <a:rPr lang="en-US" sz="2000" dirty="0">
                <a:solidFill>
                  <a:srgbClr val="FFFFFF"/>
                </a:solidFill>
                <a:latin typeface="Poppins"/>
                <a:ea typeface="Poppins"/>
                <a:cs typeface="Poppins"/>
                <a:sym typeface="Poppins"/>
              </a:rPr>
              <a:t> AI </a:t>
            </a:r>
            <a:r>
              <a:rPr lang="en-US" sz="2000" dirty="0" err="1">
                <a:solidFill>
                  <a:srgbClr val="FFFFFF"/>
                </a:solidFill>
                <a:latin typeface="Poppins"/>
                <a:ea typeface="Poppins"/>
                <a:cs typeface="Poppins"/>
                <a:sym typeface="Poppins"/>
              </a:rPr>
              <a:t>harus</a:t>
            </a:r>
            <a:r>
              <a:rPr lang="en-US" sz="2000" dirty="0">
                <a:solidFill>
                  <a:srgbClr val="FFFFFF"/>
                </a:solidFill>
                <a:latin typeface="Poppins"/>
                <a:ea typeface="Poppins"/>
                <a:cs typeface="Poppins"/>
                <a:sym typeface="Poppins"/>
              </a:rPr>
              <a:t> </a:t>
            </a:r>
            <a:r>
              <a:rPr lang="en-US" sz="2000" dirty="0" err="1">
                <a:solidFill>
                  <a:srgbClr val="FFFFFF"/>
                </a:solidFill>
                <a:latin typeface="Poppins"/>
                <a:ea typeface="Poppins"/>
                <a:cs typeface="Poppins"/>
                <a:sym typeface="Poppins"/>
              </a:rPr>
              <a:t>selalu</a:t>
            </a:r>
            <a:r>
              <a:rPr lang="en-US" sz="2000" dirty="0">
                <a:solidFill>
                  <a:srgbClr val="FFFFFF"/>
                </a:solidFill>
                <a:latin typeface="Poppins"/>
                <a:ea typeface="Poppins"/>
                <a:cs typeface="Poppins"/>
                <a:sym typeface="Poppins"/>
              </a:rPr>
              <a:t> </a:t>
            </a:r>
            <a:r>
              <a:rPr lang="en-US" sz="2000" dirty="0" err="1">
                <a:solidFill>
                  <a:srgbClr val="FFFFFF"/>
                </a:solidFill>
                <a:latin typeface="Poppins"/>
                <a:ea typeface="Poppins"/>
                <a:cs typeface="Poppins"/>
                <a:sym typeface="Poppins"/>
              </a:rPr>
              <a:t>dievaluasi</a:t>
            </a:r>
            <a:r>
              <a:rPr lang="en-US" sz="2000" dirty="0">
                <a:solidFill>
                  <a:srgbClr val="FFFFFF"/>
                </a:solidFill>
                <a:latin typeface="Poppins"/>
                <a:ea typeface="Poppins"/>
                <a:cs typeface="Poppins"/>
                <a:sym typeface="Poppins"/>
              </a:rPr>
              <a:t>, </a:t>
            </a:r>
            <a:r>
              <a:rPr lang="en-US" sz="2000" dirty="0" err="1">
                <a:solidFill>
                  <a:srgbClr val="FFFFFF"/>
                </a:solidFill>
                <a:latin typeface="Poppins"/>
                <a:ea typeface="Poppins"/>
                <a:cs typeface="Poppins"/>
                <a:sym typeface="Poppins"/>
              </a:rPr>
              <a:t>disunting</a:t>
            </a:r>
            <a:r>
              <a:rPr lang="en-US" sz="2000" dirty="0">
                <a:solidFill>
                  <a:srgbClr val="FFFFFF"/>
                </a:solidFill>
                <a:latin typeface="Poppins"/>
                <a:ea typeface="Poppins"/>
                <a:cs typeface="Poppins"/>
                <a:sym typeface="Poppins"/>
              </a:rPr>
              <a:t>, dan </a:t>
            </a:r>
            <a:r>
              <a:rPr lang="en-US" sz="2000" dirty="0" err="1">
                <a:solidFill>
                  <a:srgbClr val="FFFFFF"/>
                </a:solidFill>
                <a:latin typeface="Poppins"/>
                <a:ea typeface="Poppins"/>
                <a:cs typeface="Poppins"/>
                <a:sym typeface="Poppins"/>
              </a:rPr>
              <a:t>disesuaikan</a:t>
            </a:r>
            <a:r>
              <a:rPr lang="en-US" sz="2000" dirty="0">
                <a:solidFill>
                  <a:srgbClr val="FFFFFF"/>
                </a:solidFill>
                <a:latin typeface="Poppins"/>
                <a:ea typeface="Poppins"/>
                <a:cs typeface="Poppins"/>
                <a:sym typeface="Poppins"/>
              </a:rPr>
              <a:t> </a:t>
            </a:r>
            <a:r>
              <a:rPr lang="en-US" sz="2000" dirty="0" err="1">
                <a:solidFill>
                  <a:srgbClr val="FFFFFF"/>
                </a:solidFill>
                <a:latin typeface="Poppins"/>
                <a:ea typeface="Poppins"/>
                <a:cs typeface="Poppins"/>
                <a:sym typeface="Poppins"/>
              </a:rPr>
              <a:t>dengan</a:t>
            </a:r>
            <a:r>
              <a:rPr lang="en-US" sz="2000" dirty="0">
                <a:solidFill>
                  <a:srgbClr val="FFFFFF"/>
                </a:solidFill>
                <a:latin typeface="Poppins"/>
                <a:ea typeface="Poppins"/>
                <a:cs typeface="Poppins"/>
                <a:sym typeface="Poppins"/>
              </a:rPr>
              <a:t> </a:t>
            </a:r>
            <a:r>
              <a:rPr lang="en-US" sz="2000" dirty="0" err="1">
                <a:solidFill>
                  <a:srgbClr val="FFFFFF"/>
                </a:solidFill>
                <a:latin typeface="Poppins"/>
                <a:ea typeface="Poppins"/>
                <a:cs typeface="Poppins"/>
                <a:sym typeface="Poppins"/>
              </a:rPr>
              <a:t>konteks</a:t>
            </a:r>
            <a:r>
              <a:rPr lang="en-US" sz="2000" dirty="0">
                <a:solidFill>
                  <a:srgbClr val="FFFFFF"/>
                </a:solidFill>
                <a:latin typeface="Poppins"/>
                <a:ea typeface="Poppins"/>
                <a:cs typeface="Poppins"/>
                <a:sym typeface="Poppins"/>
              </a:rPr>
              <a:t> </a:t>
            </a:r>
            <a:r>
              <a:rPr lang="en-US" sz="2000" dirty="0" err="1">
                <a:solidFill>
                  <a:srgbClr val="FFFFFF"/>
                </a:solidFill>
                <a:latin typeface="Poppins"/>
                <a:ea typeface="Poppins"/>
                <a:cs typeface="Poppins"/>
                <a:sym typeface="Poppins"/>
              </a:rPr>
              <a:t>nyata</a:t>
            </a:r>
            <a:r>
              <a:rPr lang="en-US" sz="2000" dirty="0">
                <a:solidFill>
                  <a:srgbClr val="FFFFFF"/>
                </a:solidFill>
                <a:latin typeface="Poppins"/>
                <a:ea typeface="Poppins"/>
                <a:cs typeface="Poppins"/>
                <a:sym typeface="Poppins"/>
              </a:rPr>
              <a:t>.</a:t>
            </a:r>
          </a:p>
        </p:txBody>
      </p:sp>
      <p:sp>
        <p:nvSpPr>
          <p:cNvPr id="31" name="Freeform 31"/>
          <p:cNvSpPr/>
          <p:nvPr/>
        </p:nvSpPr>
        <p:spPr>
          <a:xfrm>
            <a:off x="1028700" y="591309"/>
            <a:ext cx="508573" cy="508573"/>
          </a:xfrm>
          <a:custGeom>
            <a:avLst/>
            <a:gdLst/>
            <a:ahLst/>
            <a:cxnLst/>
            <a:rect l="l" t="t" r="r" b="b"/>
            <a:pathLst>
              <a:path w="508573" h="508573">
                <a:moveTo>
                  <a:pt x="0" y="0"/>
                </a:moveTo>
                <a:lnTo>
                  <a:pt x="508573" y="0"/>
                </a:lnTo>
                <a:lnTo>
                  <a:pt x="508573" y="508573"/>
                </a:lnTo>
                <a:lnTo>
                  <a:pt x="0" y="50857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2" name="TextBox 32"/>
          <p:cNvSpPr txBox="1"/>
          <p:nvPr/>
        </p:nvSpPr>
        <p:spPr>
          <a:xfrm>
            <a:off x="1779066" y="610646"/>
            <a:ext cx="4467167" cy="308580"/>
          </a:xfrm>
          <a:prstGeom prst="rect">
            <a:avLst/>
          </a:prstGeom>
        </p:spPr>
        <p:txBody>
          <a:bodyPr lIns="0" tIns="0" rIns="0" bIns="0" rtlCol="0" anchor="t">
            <a:spAutoFit/>
          </a:bodyPr>
          <a:lstStyle/>
          <a:p>
            <a:pPr marL="0" lvl="0" indent="0" algn="l">
              <a:lnSpc>
                <a:spcPts val="2416"/>
              </a:lnSpc>
            </a:pPr>
            <a:r>
              <a:rPr lang="en-US" sz="1726" b="1">
                <a:solidFill>
                  <a:srgbClr val="253D80"/>
                </a:solidFill>
                <a:latin typeface="Poppins Semi-Bold"/>
                <a:ea typeface="Poppins Semi-Bold"/>
                <a:cs typeface="Poppins Semi-Bold"/>
                <a:sym typeface="Poppins Semi-Bold"/>
              </a:rPr>
              <a:t>Gemini AI &amp; Academy</a:t>
            </a:r>
          </a:p>
        </p:txBody>
      </p:sp>
      <p:sp>
        <p:nvSpPr>
          <p:cNvPr id="33" name="TextBox 33"/>
          <p:cNvSpPr txBox="1"/>
          <p:nvPr/>
        </p:nvSpPr>
        <p:spPr>
          <a:xfrm>
            <a:off x="1890107" y="2412193"/>
            <a:ext cx="6472961" cy="628650"/>
          </a:xfrm>
          <a:prstGeom prst="rect">
            <a:avLst/>
          </a:prstGeom>
        </p:spPr>
        <p:txBody>
          <a:bodyPr lIns="0" tIns="0" rIns="0" bIns="0" rtlCol="0" anchor="t">
            <a:spAutoFit/>
          </a:bodyPr>
          <a:lstStyle/>
          <a:p>
            <a:pPr marL="0" lvl="0" indent="0" algn="l">
              <a:lnSpc>
                <a:spcPts val="4971"/>
              </a:lnSpc>
            </a:pPr>
            <a:r>
              <a:rPr lang="en-US" sz="4142" b="1" dirty="0">
                <a:solidFill>
                  <a:srgbClr val="253D80"/>
                </a:solidFill>
                <a:latin typeface="Roboto Bold"/>
                <a:ea typeface="Roboto Bold"/>
                <a:cs typeface="Roboto Bold"/>
                <a:sym typeface="Roboto Bold"/>
              </a:rPr>
              <a:t>Tips </a:t>
            </a:r>
            <a:r>
              <a:rPr lang="en-US" sz="4142" b="1" dirty="0" err="1">
                <a:solidFill>
                  <a:srgbClr val="253D80"/>
                </a:solidFill>
                <a:latin typeface="Roboto Bold"/>
                <a:ea typeface="Roboto Bold"/>
                <a:cs typeface="Roboto Bold"/>
                <a:sym typeface="Roboto Bold"/>
              </a:rPr>
              <a:t>Bijak</a:t>
            </a:r>
            <a:endParaRPr lang="en-US" sz="4142" b="1" dirty="0">
              <a:solidFill>
                <a:srgbClr val="253D80"/>
              </a:solidFill>
              <a:latin typeface="Roboto Bold"/>
              <a:ea typeface="Roboto Bold"/>
              <a:cs typeface="Roboto Bold"/>
              <a:sym typeface="Roboto Bold"/>
            </a:endParaRPr>
          </a:p>
        </p:txBody>
      </p:sp>
      <p:grpSp>
        <p:nvGrpSpPr>
          <p:cNvPr id="34" name="Group 34"/>
          <p:cNvGrpSpPr/>
          <p:nvPr/>
        </p:nvGrpSpPr>
        <p:grpSpPr>
          <a:xfrm rot="-2975705">
            <a:off x="14675776" y="316256"/>
            <a:ext cx="5598489" cy="1633866"/>
            <a:chOff x="0" y="0"/>
            <a:chExt cx="1392542" cy="406400"/>
          </a:xfrm>
        </p:grpSpPr>
        <p:sp>
          <p:nvSpPr>
            <p:cNvPr id="35" name="Freeform 35"/>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36" name="TextBox 36"/>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37" name="Group 37"/>
          <p:cNvGrpSpPr/>
          <p:nvPr/>
        </p:nvGrpSpPr>
        <p:grpSpPr>
          <a:xfrm rot="-2975705">
            <a:off x="14358162" y="-1149155"/>
            <a:ext cx="5598489" cy="1633866"/>
            <a:chOff x="0" y="0"/>
            <a:chExt cx="1392542" cy="406400"/>
          </a:xfrm>
        </p:grpSpPr>
        <p:sp>
          <p:nvSpPr>
            <p:cNvPr id="38" name="Freeform 38"/>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F0952C"/>
            </a:solidFill>
          </p:spPr>
        </p:sp>
        <p:sp>
          <p:nvSpPr>
            <p:cNvPr id="39" name="TextBox 39"/>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40" name="Group 40"/>
          <p:cNvGrpSpPr/>
          <p:nvPr/>
        </p:nvGrpSpPr>
        <p:grpSpPr>
          <a:xfrm rot="-5400000">
            <a:off x="7263038" y="-2333986"/>
            <a:ext cx="9170000" cy="4585000"/>
            <a:chOff x="0" y="0"/>
            <a:chExt cx="812800" cy="406400"/>
          </a:xfrm>
        </p:grpSpPr>
        <p:sp>
          <p:nvSpPr>
            <p:cNvPr id="41" name="Freeform 41"/>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42" name="TextBox 42"/>
            <p:cNvSpPr txBox="1"/>
            <p:nvPr/>
          </p:nvSpPr>
          <p:spPr>
            <a:xfrm>
              <a:off x="0" y="-38100"/>
              <a:ext cx="812800"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43" name="Group 43"/>
          <p:cNvGrpSpPr/>
          <p:nvPr/>
        </p:nvGrpSpPr>
        <p:grpSpPr>
          <a:xfrm>
            <a:off x="9778509" y="225274"/>
            <a:ext cx="4139058" cy="4139058"/>
            <a:chOff x="0" y="0"/>
            <a:chExt cx="812800" cy="812800"/>
          </a:xfrm>
        </p:grpSpPr>
        <p:sp>
          <p:nvSpPr>
            <p:cNvPr id="44" name="Freeform 4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a:stretch>
            </a:blipFill>
            <a:ln w="152400" cap="sq">
              <a:solidFill>
                <a:srgbClr val="F0952C"/>
              </a:solidFill>
              <a:prstDash val="solid"/>
              <a:miter/>
            </a:ln>
          </p:spPr>
        </p:sp>
      </p:grpSp>
      <p:sp>
        <p:nvSpPr>
          <p:cNvPr id="45" name="Freeform 45"/>
          <p:cNvSpPr/>
          <p:nvPr/>
        </p:nvSpPr>
        <p:spPr>
          <a:xfrm>
            <a:off x="7687117" y="435873"/>
            <a:ext cx="1287396" cy="310873"/>
          </a:xfrm>
          <a:custGeom>
            <a:avLst/>
            <a:gdLst/>
            <a:ahLst/>
            <a:cxnLst/>
            <a:rect l="l" t="t" r="r" b="b"/>
            <a:pathLst>
              <a:path w="1287396" h="310873">
                <a:moveTo>
                  <a:pt x="0" y="0"/>
                </a:moveTo>
                <a:lnTo>
                  <a:pt x="1287396" y="0"/>
                </a:lnTo>
                <a:lnTo>
                  <a:pt x="1287396" y="310873"/>
                </a:lnTo>
                <a:lnTo>
                  <a:pt x="0" y="3108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46" name="TextBox 46"/>
          <p:cNvSpPr txBox="1"/>
          <p:nvPr/>
        </p:nvSpPr>
        <p:spPr>
          <a:xfrm>
            <a:off x="1829686" y="3501831"/>
            <a:ext cx="6472961" cy="985526"/>
          </a:xfrm>
          <a:prstGeom prst="rect">
            <a:avLst/>
          </a:prstGeom>
        </p:spPr>
        <p:txBody>
          <a:bodyPr wrap="square" lIns="0" tIns="0" rIns="0" bIns="0" rtlCol="0" anchor="t">
            <a:spAutoFit/>
          </a:bodyPr>
          <a:lstStyle/>
          <a:p>
            <a:pPr marL="0" lvl="0" indent="0" algn="l">
              <a:lnSpc>
                <a:spcPts val="1933"/>
              </a:lnSpc>
            </a:pPr>
            <a:r>
              <a:rPr lang="en-US" sz="2000" dirty="0" err="1">
                <a:solidFill>
                  <a:srgbClr val="000000"/>
                </a:solidFill>
                <a:latin typeface="Poppins"/>
                <a:ea typeface="Poppins"/>
                <a:cs typeface="Poppins"/>
                <a:sym typeface="Poppins"/>
              </a:rPr>
              <a:t>Gunakan</a:t>
            </a:r>
            <a:r>
              <a:rPr lang="en-US" sz="2000" dirty="0">
                <a:solidFill>
                  <a:srgbClr val="000000"/>
                </a:solidFill>
                <a:latin typeface="Poppins"/>
                <a:ea typeface="Poppins"/>
                <a:cs typeface="Poppins"/>
                <a:sym typeface="Poppins"/>
              </a:rPr>
              <a:t> Gemini </a:t>
            </a:r>
            <a:r>
              <a:rPr lang="en-US" sz="2000" dirty="0" err="1">
                <a:solidFill>
                  <a:srgbClr val="000000"/>
                </a:solidFill>
                <a:latin typeface="Poppins"/>
                <a:ea typeface="Poppins"/>
                <a:cs typeface="Poppins"/>
                <a:sym typeface="Poppins"/>
              </a:rPr>
              <a:t>secara</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efektif</a:t>
            </a:r>
            <a:r>
              <a:rPr lang="en-US" sz="2000" dirty="0">
                <a:solidFill>
                  <a:srgbClr val="000000"/>
                </a:solidFill>
                <a:latin typeface="Poppins"/>
                <a:ea typeface="Poppins"/>
                <a:cs typeface="Poppins"/>
                <a:sym typeface="Poppins"/>
              </a:rPr>
              <a:t> dan </a:t>
            </a:r>
            <a:r>
              <a:rPr lang="en-US" sz="2000" dirty="0" err="1">
                <a:solidFill>
                  <a:srgbClr val="000000"/>
                </a:solidFill>
                <a:latin typeface="Poppins"/>
                <a:ea typeface="Poppins"/>
                <a:cs typeface="Poppins"/>
                <a:sym typeface="Poppins"/>
              </a:rPr>
              <a:t>bertanggung</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jawab</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Berikut</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adalah</a:t>
            </a:r>
            <a:r>
              <a:rPr lang="en-US" sz="2000" dirty="0">
                <a:solidFill>
                  <a:srgbClr val="000000"/>
                </a:solidFill>
                <a:latin typeface="Poppins"/>
                <a:ea typeface="Poppins"/>
                <a:cs typeface="Poppins"/>
                <a:sym typeface="Poppins"/>
              </a:rPr>
              <a:t> tips </a:t>
            </a:r>
            <a:r>
              <a:rPr lang="en-US" sz="2000" dirty="0" err="1">
                <a:solidFill>
                  <a:srgbClr val="000000"/>
                </a:solidFill>
                <a:latin typeface="Poppins"/>
                <a:ea typeface="Poppins"/>
                <a:cs typeface="Poppins"/>
                <a:sym typeface="Poppins"/>
              </a:rPr>
              <a:t>penting</a:t>
            </a:r>
            <a:r>
              <a:rPr lang="en-US" sz="2000" dirty="0">
                <a:solidFill>
                  <a:srgbClr val="000000"/>
                </a:solidFill>
                <a:latin typeface="Poppins"/>
                <a:ea typeface="Poppins"/>
                <a:cs typeface="Poppins"/>
                <a:sym typeface="Poppins"/>
              </a:rPr>
              <a:t> agar </a:t>
            </a:r>
            <a:r>
              <a:rPr lang="en-US" sz="2000" dirty="0" err="1">
                <a:solidFill>
                  <a:srgbClr val="000000"/>
                </a:solidFill>
                <a:latin typeface="Poppins"/>
                <a:ea typeface="Poppins"/>
                <a:cs typeface="Poppins"/>
                <a:sym typeface="Poppins"/>
              </a:rPr>
              <a:t>kamu</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bisa</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memaksimalkan</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manfaat</a:t>
            </a:r>
            <a:r>
              <a:rPr lang="en-US" sz="2000" dirty="0">
                <a:solidFill>
                  <a:srgbClr val="000000"/>
                </a:solidFill>
                <a:latin typeface="Poppins"/>
                <a:ea typeface="Poppins"/>
                <a:cs typeface="Poppins"/>
                <a:sym typeface="Poppins"/>
              </a:rPr>
              <a:t> Gemini AI </a:t>
            </a:r>
            <a:r>
              <a:rPr lang="en-US" sz="2000" dirty="0" err="1">
                <a:solidFill>
                  <a:srgbClr val="000000"/>
                </a:solidFill>
                <a:latin typeface="Poppins"/>
                <a:ea typeface="Poppins"/>
                <a:cs typeface="Poppins"/>
                <a:sym typeface="Poppins"/>
              </a:rPr>
              <a:t>sambil</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tetap</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kritis</a:t>
            </a:r>
            <a:r>
              <a:rPr lang="en-US" sz="2000" dirty="0">
                <a:solidFill>
                  <a:srgbClr val="000000"/>
                </a:solidFill>
                <a:latin typeface="Poppins"/>
                <a:ea typeface="Poppins"/>
                <a:cs typeface="Poppins"/>
                <a:sym typeface="Poppins"/>
              </a:rPr>
              <a:t> dan </a:t>
            </a:r>
            <a:r>
              <a:rPr lang="en-US" sz="2000" dirty="0" err="1">
                <a:solidFill>
                  <a:srgbClr val="000000"/>
                </a:solidFill>
                <a:latin typeface="Poppins"/>
                <a:ea typeface="Poppins"/>
                <a:cs typeface="Poppins"/>
                <a:sym typeface="Poppins"/>
              </a:rPr>
              <a:t>aman</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dalam</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penggunaannya</a:t>
            </a:r>
            <a:r>
              <a:rPr lang="en-US" sz="2000" dirty="0">
                <a:solidFill>
                  <a:srgbClr val="000000"/>
                </a:solidFill>
                <a:latin typeface="Poppins"/>
                <a:ea typeface="Poppins"/>
                <a:cs typeface="Poppins"/>
                <a:sym typeface="Poppins"/>
              </a:rPr>
              <a:t>.</a:t>
            </a:r>
          </a:p>
        </p:txBody>
      </p:sp>
      <p:sp>
        <p:nvSpPr>
          <p:cNvPr id="47" name="Freeform 47"/>
          <p:cNvSpPr/>
          <p:nvPr/>
        </p:nvSpPr>
        <p:spPr>
          <a:xfrm rot="5400000">
            <a:off x="-640568" y="7879641"/>
            <a:ext cx="1643039" cy="1114279"/>
          </a:xfrm>
          <a:custGeom>
            <a:avLst/>
            <a:gdLst/>
            <a:ahLst/>
            <a:cxnLst/>
            <a:rect l="l" t="t" r="r" b="b"/>
            <a:pathLst>
              <a:path w="1643039" h="1114279">
                <a:moveTo>
                  <a:pt x="0" y="0"/>
                </a:moveTo>
                <a:lnTo>
                  <a:pt x="1643039" y="0"/>
                </a:lnTo>
                <a:lnTo>
                  <a:pt x="1643039" y="1114279"/>
                </a:lnTo>
                <a:lnTo>
                  <a:pt x="0" y="111427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48" name="Freeform 48"/>
          <p:cNvSpPr/>
          <p:nvPr/>
        </p:nvSpPr>
        <p:spPr>
          <a:xfrm rot="5400000" flipV="1">
            <a:off x="17285828" y="6236601"/>
            <a:ext cx="1643039" cy="1114279"/>
          </a:xfrm>
          <a:custGeom>
            <a:avLst/>
            <a:gdLst/>
            <a:ahLst/>
            <a:cxnLst/>
            <a:rect l="l" t="t" r="r" b="b"/>
            <a:pathLst>
              <a:path w="1643039" h="1114279">
                <a:moveTo>
                  <a:pt x="0" y="1114280"/>
                </a:moveTo>
                <a:lnTo>
                  <a:pt x="1643040" y="1114280"/>
                </a:lnTo>
                <a:lnTo>
                  <a:pt x="1643040" y="0"/>
                </a:lnTo>
                <a:lnTo>
                  <a:pt x="0" y="0"/>
                </a:lnTo>
                <a:lnTo>
                  <a:pt x="0" y="1114280"/>
                </a:lnTo>
                <a:close/>
              </a:path>
            </a:pathLst>
          </a:custGeom>
          <a:blipFill>
            <a:blip r:embed="rId10">
              <a:extLst>
                <a:ext uri="{96DAC541-7B7A-43D3-8B79-37D633B846F1}">
                  <asvg:svgBlip xmlns:asvg="http://schemas.microsoft.com/office/drawing/2016/SVG/main" r:embed="rId11"/>
                </a:ext>
              </a:extLst>
            </a:blip>
            <a:stretch>
              <a:fillRect/>
            </a:stretch>
          </a:blipFill>
        </p:spPr>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71775" y="1658845"/>
            <a:ext cx="6875480" cy="687548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877A">
                <a:alpha val="4706"/>
              </a:srgbClr>
            </a:solidFill>
          </p:spPr>
        </p:sp>
        <p:sp>
          <p:nvSpPr>
            <p:cNvPr id="4" name="TextBox 4"/>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grpSp>
        <p:nvGrpSpPr>
          <p:cNvPr id="5" name="Group 5"/>
          <p:cNvGrpSpPr/>
          <p:nvPr/>
        </p:nvGrpSpPr>
        <p:grpSpPr>
          <a:xfrm>
            <a:off x="5867964" y="6187529"/>
            <a:ext cx="6875480" cy="687548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877A">
                <a:alpha val="4706"/>
              </a:srgbClr>
            </a:solidFill>
          </p:spPr>
        </p:sp>
        <p:sp>
          <p:nvSpPr>
            <p:cNvPr id="7" name="TextBox 7"/>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grpSp>
        <p:nvGrpSpPr>
          <p:cNvPr id="8" name="Group 8"/>
          <p:cNvGrpSpPr/>
          <p:nvPr/>
        </p:nvGrpSpPr>
        <p:grpSpPr>
          <a:xfrm rot="-5400000">
            <a:off x="-2640794" y="6249603"/>
            <a:ext cx="13027987" cy="6513994"/>
            <a:chOff x="0" y="0"/>
            <a:chExt cx="812800" cy="406400"/>
          </a:xfrm>
        </p:grpSpPr>
        <p:sp>
          <p:nvSpPr>
            <p:cNvPr id="9" name="Freeform 9"/>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10" name="TextBox 10"/>
            <p:cNvSpPr txBox="1"/>
            <p:nvPr/>
          </p:nvSpPr>
          <p:spPr>
            <a:xfrm>
              <a:off x="0" y="-38100"/>
              <a:ext cx="812800"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1" name="Group 11"/>
          <p:cNvGrpSpPr/>
          <p:nvPr/>
        </p:nvGrpSpPr>
        <p:grpSpPr>
          <a:xfrm>
            <a:off x="875585" y="3350793"/>
            <a:ext cx="5995229" cy="5995229"/>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a:stretch>
            </a:blipFill>
            <a:ln w="152400" cap="sq">
              <a:solidFill>
                <a:srgbClr val="F0952C"/>
              </a:solidFill>
              <a:prstDash val="solid"/>
              <a:miter/>
            </a:ln>
          </p:spPr>
        </p:sp>
      </p:grpSp>
      <p:sp>
        <p:nvSpPr>
          <p:cNvPr id="13" name="Freeform 13"/>
          <p:cNvSpPr/>
          <p:nvPr/>
        </p:nvSpPr>
        <p:spPr>
          <a:xfrm>
            <a:off x="1028700" y="591309"/>
            <a:ext cx="508573" cy="508573"/>
          </a:xfrm>
          <a:custGeom>
            <a:avLst/>
            <a:gdLst/>
            <a:ahLst/>
            <a:cxnLst/>
            <a:rect l="l" t="t" r="r" b="b"/>
            <a:pathLst>
              <a:path w="508573" h="508573">
                <a:moveTo>
                  <a:pt x="0" y="0"/>
                </a:moveTo>
                <a:lnTo>
                  <a:pt x="508573" y="0"/>
                </a:lnTo>
                <a:lnTo>
                  <a:pt x="508573" y="508573"/>
                </a:lnTo>
                <a:lnTo>
                  <a:pt x="0" y="50857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14" name="Group 14"/>
          <p:cNvGrpSpPr/>
          <p:nvPr/>
        </p:nvGrpSpPr>
        <p:grpSpPr>
          <a:xfrm>
            <a:off x="8047256" y="6394201"/>
            <a:ext cx="8468445" cy="2953908"/>
            <a:chOff x="0" y="0"/>
            <a:chExt cx="1742478" cy="607800"/>
          </a:xfrm>
        </p:grpSpPr>
        <p:sp>
          <p:nvSpPr>
            <p:cNvPr id="15" name="Freeform 15"/>
            <p:cNvSpPr/>
            <p:nvPr/>
          </p:nvSpPr>
          <p:spPr>
            <a:xfrm>
              <a:off x="0" y="0"/>
              <a:ext cx="1742478" cy="607800"/>
            </a:xfrm>
            <a:custGeom>
              <a:avLst/>
              <a:gdLst/>
              <a:ahLst/>
              <a:cxnLst/>
              <a:rect l="l" t="t" r="r" b="b"/>
              <a:pathLst>
                <a:path w="1742478" h="607800">
                  <a:moveTo>
                    <a:pt x="17856" y="0"/>
                  </a:moveTo>
                  <a:lnTo>
                    <a:pt x="1724623" y="0"/>
                  </a:lnTo>
                  <a:cubicBezTo>
                    <a:pt x="1734484" y="0"/>
                    <a:pt x="1742478" y="7994"/>
                    <a:pt x="1742478" y="17856"/>
                  </a:cubicBezTo>
                  <a:lnTo>
                    <a:pt x="1742478" y="589944"/>
                  </a:lnTo>
                  <a:cubicBezTo>
                    <a:pt x="1742478" y="599806"/>
                    <a:pt x="1734484" y="607800"/>
                    <a:pt x="1724623" y="607800"/>
                  </a:cubicBezTo>
                  <a:lnTo>
                    <a:pt x="17856" y="607800"/>
                  </a:lnTo>
                  <a:cubicBezTo>
                    <a:pt x="7994" y="607800"/>
                    <a:pt x="0" y="599806"/>
                    <a:pt x="0" y="589944"/>
                  </a:cubicBezTo>
                  <a:lnTo>
                    <a:pt x="0" y="17856"/>
                  </a:lnTo>
                  <a:cubicBezTo>
                    <a:pt x="0" y="7994"/>
                    <a:pt x="7994" y="0"/>
                    <a:pt x="17856" y="0"/>
                  </a:cubicBezTo>
                  <a:close/>
                </a:path>
              </a:pathLst>
            </a:custGeom>
            <a:solidFill>
              <a:srgbClr val="F0952C"/>
            </a:solidFill>
          </p:spPr>
        </p:sp>
        <p:sp>
          <p:nvSpPr>
            <p:cNvPr id="16" name="TextBox 16"/>
            <p:cNvSpPr txBox="1"/>
            <p:nvPr/>
          </p:nvSpPr>
          <p:spPr>
            <a:xfrm>
              <a:off x="0" y="-38100"/>
              <a:ext cx="1742478" cy="645900"/>
            </a:xfrm>
            <a:prstGeom prst="rect">
              <a:avLst/>
            </a:prstGeom>
          </p:spPr>
          <p:txBody>
            <a:bodyPr lIns="50800" tIns="50800" rIns="50800" bIns="50800" rtlCol="0" anchor="ctr"/>
            <a:lstStyle/>
            <a:p>
              <a:pPr marL="0" lvl="0" indent="0" algn="ctr">
                <a:lnSpc>
                  <a:spcPts val="2659"/>
                </a:lnSpc>
              </a:pPr>
              <a:endParaRPr/>
            </a:p>
          </p:txBody>
        </p:sp>
      </p:grpSp>
      <p:grpSp>
        <p:nvGrpSpPr>
          <p:cNvPr id="17" name="Group 17"/>
          <p:cNvGrpSpPr/>
          <p:nvPr/>
        </p:nvGrpSpPr>
        <p:grpSpPr>
          <a:xfrm>
            <a:off x="8526246" y="3719352"/>
            <a:ext cx="407670" cy="407670"/>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6200" cap="sq">
              <a:solidFill>
                <a:srgbClr val="F0952C"/>
              </a:solidFill>
              <a:prstDash val="solid"/>
              <a:miter/>
            </a:ln>
          </p:spPr>
        </p:sp>
        <p:sp>
          <p:nvSpPr>
            <p:cNvPr id="19" name="TextBox 19"/>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sp>
        <p:nvSpPr>
          <p:cNvPr id="20" name="TextBox 20"/>
          <p:cNvSpPr txBox="1"/>
          <p:nvPr/>
        </p:nvSpPr>
        <p:spPr>
          <a:xfrm>
            <a:off x="9576798" y="3662202"/>
            <a:ext cx="7006089" cy="374809"/>
          </a:xfrm>
          <a:prstGeom prst="rect">
            <a:avLst/>
          </a:prstGeom>
        </p:spPr>
        <p:txBody>
          <a:bodyPr lIns="0" tIns="0" rIns="0" bIns="0" rtlCol="0" anchor="t">
            <a:spAutoFit/>
          </a:bodyPr>
          <a:lstStyle/>
          <a:p>
            <a:pPr marL="0" lvl="0" indent="0" algn="l">
              <a:lnSpc>
                <a:spcPts val="2966"/>
              </a:lnSpc>
            </a:pPr>
            <a:r>
              <a:rPr lang="en-US" sz="2118" b="1">
                <a:solidFill>
                  <a:srgbClr val="F0952C"/>
                </a:solidFill>
                <a:latin typeface="Poppins Semi-Bold"/>
                <a:ea typeface="Poppins Semi-Bold"/>
                <a:cs typeface="Poppins Semi-Bold"/>
                <a:sym typeface="Poppins Semi-Bold"/>
              </a:rPr>
              <a:t>Prompt: "Buatkan ringkasan artikel ini"</a:t>
            </a:r>
          </a:p>
        </p:txBody>
      </p:sp>
      <p:sp>
        <p:nvSpPr>
          <p:cNvPr id="21" name="TextBox 21"/>
          <p:cNvSpPr txBox="1"/>
          <p:nvPr/>
        </p:nvSpPr>
        <p:spPr>
          <a:xfrm>
            <a:off x="8577682" y="4132069"/>
            <a:ext cx="7591237" cy="1378783"/>
          </a:xfrm>
          <a:prstGeom prst="rect">
            <a:avLst/>
          </a:prstGeom>
        </p:spPr>
        <p:txBody>
          <a:bodyPr lIns="0" tIns="0" rIns="0" bIns="0" rtlCol="0" anchor="t">
            <a:spAutoFit/>
          </a:bodyPr>
          <a:lstStyle/>
          <a:p>
            <a:pPr marL="0" lvl="0" indent="0" algn="l">
              <a:lnSpc>
                <a:spcPts val="2754"/>
              </a:lnSpc>
            </a:pPr>
            <a:r>
              <a:rPr lang="en-US" sz="1967" dirty="0" err="1">
                <a:solidFill>
                  <a:srgbClr val="000000"/>
                </a:solidFill>
                <a:latin typeface="Poppins"/>
                <a:ea typeface="Poppins"/>
                <a:cs typeface="Poppins"/>
                <a:sym typeface="Poppins"/>
              </a:rPr>
              <a:t>Salin</a:t>
            </a:r>
            <a:r>
              <a:rPr lang="en-US" sz="1967" dirty="0">
                <a:solidFill>
                  <a:srgbClr val="000000"/>
                </a:solidFill>
                <a:latin typeface="Poppins"/>
                <a:ea typeface="Poppins"/>
                <a:cs typeface="Poppins"/>
                <a:sym typeface="Poppins"/>
              </a:rPr>
              <a:t> </a:t>
            </a:r>
            <a:r>
              <a:rPr lang="en-US" sz="1967" dirty="0" err="1">
                <a:solidFill>
                  <a:srgbClr val="000000"/>
                </a:solidFill>
                <a:latin typeface="Poppins"/>
                <a:ea typeface="Poppins"/>
                <a:cs typeface="Poppins"/>
                <a:sym typeface="Poppins"/>
              </a:rPr>
              <a:t>teks</a:t>
            </a:r>
            <a:r>
              <a:rPr lang="en-US" sz="1967" dirty="0">
                <a:solidFill>
                  <a:srgbClr val="000000"/>
                </a:solidFill>
                <a:latin typeface="Poppins"/>
                <a:ea typeface="Poppins"/>
                <a:cs typeface="Poppins"/>
                <a:sym typeface="Poppins"/>
              </a:rPr>
              <a:t> </a:t>
            </a:r>
            <a:r>
              <a:rPr lang="en-US" sz="1967" dirty="0" err="1">
                <a:solidFill>
                  <a:srgbClr val="000000"/>
                </a:solidFill>
                <a:latin typeface="Poppins"/>
                <a:ea typeface="Poppins"/>
                <a:cs typeface="Poppins"/>
                <a:sym typeface="Poppins"/>
              </a:rPr>
              <a:t>artikel</a:t>
            </a:r>
            <a:r>
              <a:rPr lang="en-US" sz="1967" dirty="0">
                <a:solidFill>
                  <a:srgbClr val="000000"/>
                </a:solidFill>
                <a:latin typeface="Poppins"/>
                <a:ea typeface="Poppins"/>
                <a:cs typeface="Poppins"/>
                <a:sym typeface="Poppins"/>
              </a:rPr>
              <a:t>, </a:t>
            </a:r>
            <a:r>
              <a:rPr lang="en-US" sz="1967" dirty="0" err="1">
                <a:solidFill>
                  <a:srgbClr val="000000"/>
                </a:solidFill>
                <a:latin typeface="Poppins"/>
                <a:ea typeface="Poppins"/>
                <a:cs typeface="Poppins"/>
                <a:sym typeface="Poppins"/>
              </a:rPr>
              <a:t>lalu</a:t>
            </a:r>
            <a:r>
              <a:rPr lang="en-US" sz="1967" dirty="0">
                <a:solidFill>
                  <a:srgbClr val="000000"/>
                </a:solidFill>
                <a:latin typeface="Poppins"/>
                <a:ea typeface="Poppins"/>
                <a:cs typeface="Poppins"/>
                <a:sym typeface="Poppins"/>
              </a:rPr>
              <a:t> </a:t>
            </a:r>
            <a:r>
              <a:rPr lang="en-US" sz="1967" dirty="0" err="1">
                <a:solidFill>
                  <a:srgbClr val="000000"/>
                </a:solidFill>
                <a:latin typeface="Poppins"/>
                <a:ea typeface="Poppins"/>
                <a:cs typeface="Poppins"/>
                <a:sym typeface="Poppins"/>
              </a:rPr>
              <a:t>ketik</a:t>
            </a:r>
            <a:r>
              <a:rPr lang="en-US" sz="1967" dirty="0">
                <a:solidFill>
                  <a:srgbClr val="000000"/>
                </a:solidFill>
                <a:latin typeface="Poppins"/>
                <a:ea typeface="Poppins"/>
                <a:cs typeface="Poppins"/>
                <a:sym typeface="Poppins"/>
              </a:rPr>
              <a:t> </a:t>
            </a:r>
            <a:r>
              <a:rPr lang="en-US" sz="1967" dirty="0" err="1">
                <a:solidFill>
                  <a:srgbClr val="000000"/>
                </a:solidFill>
                <a:latin typeface="Poppins"/>
                <a:ea typeface="Poppins"/>
                <a:cs typeface="Poppins"/>
                <a:sym typeface="Poppins"/>
              </a:rPr>
              <a:t>perintah</a:t>
            </a:r>
            <a:r>
              <a:rPr lang="en-US" sz="1967" dirty="0">
                <a:solidFill>
                  <a:srgbClr val="000000"/>
                </a:solidFill>
                <a:latin typeface="Poppins"/>
                <a:ea typeface="Poppins"/>
                <a:cs typeface="Poppins"/>
                <a:sym typeface="Poppins"/>
              </a:rPr>
              <a:t> </a:t>
            </a:r>
            <a:r>
              <a:rPr lang="en-US" sz="1967" dirty="0" err="1">
                <a:solidFill>
                  <a:srgbClr val="000000"/>
                </a:solidFill>
                <a:latin typeface="Poppins"/>
                <a:ea typeface="Poppins"/>
                <a:cs typeface="Poppins"/>
                <a:sym typeface="Poppins"/>
              </a:rPr>
              <a:t>tersebut</a:t>
            </a:r>
            <a:r>
              <a:rPr lang="en-US" sz="1967" dirty="0">
                <a:solidFill>
                  <a:srgbClr val="000000"/>
                </a:solidFill>
                <a:latin typeface="Poppins"/>
                <a:ea typeface="Poppins"/>
                <a:cs typeface="Poppins"/>
                <a:sym typeface="Poppins"/>
              </a:rPr>
              <a:t>. Gemini </a:t>
            </a:r>
            <a:r>
              <a:rPr lang="en-US" sz="1967" dirty="0" err="1">
                <a:solidFill>
                  <a:srgbClr val="000000"/>
                </a:solidFill>
                <a:latin typeface="Poppins"/>
                <a:ea typeface="Poppins"/>
                <a:cs typeface="Poppins"/>
                <a:sym typeface="Poppins"/>
              </a:rPr>
              <a:t>akan</a:t>
            </a:r>
            <a:r>
              <a:rPr lang="en-US" sz="1967" dirty="0">
                <a:solidFill>
                  <a:srgbClr val="000000"/>
                </a:solidFill>
                <a:latin typeface="Poppins"/>
                <a:ea typeface="Poppins"/>
                <a:cs typeface="Poppins"/>
                <a:sym typeface="Poppins"/>
              </a:rPr>
              <a:t> </a:t>
            </a:r>
            <a:r>
              <a:rPr lang="en-US" sz="1967" dirty="0" err="1">
                <a:solidFill>
                  <a:srgbClr val="000000"/>
                </a:solidFill>
                <a:latin typeface="Poppins"/>
                <a:ea typeface="Poppins"/>
                <a:cs typeface="Poppins"/>
                <a:sym typeface="Poppins"/>
              </a:rPr>
              <a:t>menghasilkan</a:t>
            </a:r>
            <a:r>
              <a:rPr lang="en-US" sz="1967" dirty="0">
                <a:solidFill>
                  <a:srgbClr val="000000"/>
                </a:solidFill>
                <a:latin typeface="Poppins"/>
                <a:ea typeface="Poppins"/>
                <a:cs typeface="Poppins"/>
                <a:sym typeface="Poppins"/>
              </a:rPr>
              <a:t> </a:t>
            </a:r>
            <a:r>
              <a:rPr lang="en-US" sz="1967" dirty="0" err="1">
                <a:solidFill>
                  <a:srgbClr val="000000"/>
                </a:solidFill>
                <a:latin typeface="Poppins"/>
                <a:ea typeface="Poppins"/>
                <a:cs typeface="Poppins"/>
                <a:sym typeface="Poppins"/>
              </a:rPr>
              <a:t>ringkasan</a:t>
            </a:r>
            <a:r>
              <a:rPr lang="en-US" sz="1967" dirty="0">
                <a:solidFill>
                  <a:srgbClr val="000000"/>
                </a:solidFill>
                <a:latin typeface="Poppins"/>
                <a:ea typeface="Poppins"/>
                <a:cs typeface="Poppins"/>
                <a:sym typeface="Poppins"/>
              </a:rPr>
              <a:t> yang </a:t>
            </a:r>
            <a:r>
              <a:rPr lang="en-US" sz="1967" dirty="0" err="1">
                <a:solidFill>
                  <a:srgbClr val="000000"/>
                </a:solidFill>
                <a:latin typeface="Poppins"/>
                <a:ea typeface="Poppins"/>
                <a:cs typeface="Poppins"/>
                <a:sym typeface="Poppins"/>
              </a:rPr>
              <a:t>padat</a:t>
            </a:r>
            <a:r>
              <a:rPr lang="en-US" sz="1967" dirty="0">
                <a:solidFill>
                  <a:srgbClr val="000000"/>
                </a:solidFill>
                <a:latin typeface="Poppins"/>
                <a:ea typeface="Poppins"/>
                <a:cs typeface="Poppins"/>
                <a:sym typeface="Poppins"/>
              </a:rPr>
              <a:t>, </a:t>
            </a:r>
            <a:r>
              <a:rPr lang="en-US" sz="1967" dirty="0" err="1">
                <a:solidFill>
                  <a:srgbClr val="000000"/>
                </a:solidFill>
                <a:latin typeface="Poppins"/>
                <a:ea typeface="Poppins"/>
                <a:cs typeface="Poppins"/>
                <a:sym typeface="Poppins"/>
              </a:rPr>
              <a:t>terstruktur</a:t>
            </a:r>
            <a:r>
              <a:rPr lang="en-US" sz="1967" dirty="0">
                <a:solidFill>
                  <a:srgbClr val="000000"/>
                </a:solidFill>
                <a:latin typeface="Poppins"/>
                <a:ea typeface="Poppins"/>
                <a:cs typeface="Poppins"/>
                <a:sym typeface="Poppins"/>
              </a:rPr>
              <a:t>, dan </a:t>
            </a:r>
            <a:r>
              <a:rPr lang="en-US" sz="1967" dirty="0" err="1">
                <a:solidFill>
                  <a:srgbClr val="000000"/>
                </a:solidFill>
                <a:latin typeface="Poppins"/>
                <a:ea typeface="Poppins"/>
                <a:cs typeface="Poppins"/>
                <a:sym typeface="Poppins"/>
              </a:rPr>
              <a:t>mudah</a:t>
            </a:r>
            <a:r>
              <a:rPr lang="en-US" sz="1967" dirty="0">
                <a:solidFill>
                  <a:srgbClr val="000000"/>
                </a:solidFill>
                <a:latin typeface="Poppins"/>
                <a:ea typeface="Poppins"/>
                <a:cs typeface="Poppins"/>
                <a:sym typeface="Poppins"/>
              </a:rPr>
              <a:t> </a:t>
            </a:r>
            <a:r>
              <a:rPr lang="en-US" sz="1967" dirty="0" err="1">
                <a:solidFill>
                  <a:srgbClr val="000000"/>
                </a:solidFill>
                <a:latin typeface="Poppins"/>
                <a:ea typeface="Poppins"/>
                <a:cs typeface="Poppins"/>
                <a:sym typeface="Poppins"/>
              </a:rPr>
              <a:t>dipahami</a:t>
            </a:r>
            <a:r>
              <a:rPr lang="en-US" sz="1967" dirty="0">
                <a:solidFill>
                  <a:srgbClr val="000000"/>
                </a:solidFill>
                <a:latin typeface="Poppins"/>
                <a:ea typeface="Poppins"/>
                <a:cs typeface="Poppins"/>
                <a:sym typeface="Poppins"/>
              </a:rPr>
              <a:t> — </a:t>
            </a:r>
            <a:r>
              <a:rPr lang="en-US" sz="1967" dirty="0" err="1">
                <a:solidFill>
                  <a:srgbClr val="000000"/>
                </a:solidFill>
                <a:latin typeface="Poppins"/>
                <a:ea typeface="Poppins"/>
                <a:cs typeface="Poppins"/>
                <a:sym typeface="Poppins"/>
              </a:rPr>
              <a:t>membantu</a:t>
            </a:r>
            <a:r>
              <a:rPr lang="en-US" sz="1967" dirty="0">
                <a:solidFill>
                  <a:srgbClr val="000000"/>
                </a:solidFill>
                <a:latin typeface="Poppins"/>
                <a:ea typeface="Poppins"/>
                <a:cs typeface="Poppins"/>
                <a:sym typeface="Poppins"/>
              </a:rPr>
              <a:t> </a:t>
            </a:r>
            <a:r>
              <a:rPr lang="en-US" sz="1967" dirty="0" err="1">
                <a:solidFill>
                  <a:srgbClr val="000000"/>
                </a:solidFill>
                <a:latin typeface="Poppins"/>
                <a:ea typeface="Poppins"/>
                <a:cs typeface="Poppins"/>
                <a:sym typeface="Poppins"/>
              </a:rPr>
              <a:t>kamu</a:t>
            </a:r>
            <a:r>
              <a:rPr lang="en-US" sz="1967" dirty="0">
                <a:solidFill>
                  <a:srgbClr val="000000"/>
                </a:solidFill>
                <a:latin typeface="Poppins"/>
                <a:ea typeface="Poppins"/>
                <a:cs typeface="Poppins"/>
                <a:sym typeface="Poppins"/>
              </a:rPr>
              <a:t> </a:t>
            </a:r>
            <a:r>
              <a:rPr lang="en-US" sz="1967" dirty="0" err="1">
                <a:solidFill>
                  <a:srgbClr val="000000"/>
                </a:solidFill>
                <a:latin typeface="Poppins"/>
                <a:ea typeface="Poppins"/>
                <a:cs typeface="Poppins"/>
                <a:sym typeface="Poppins"/>
              </a:rPr>
              <a:t>memahami</a:t>
            </a:r>
            <a:r>
              <a:rPr lang="en-US" sz="1967" dirty="0">
                <a:solidFill>
                  <a:srgbClr val="000000"/>
                </a:solidFill>
                <a:latin typeface="Poppins"/>
                <a:ea typeface="Poppins"/>
                <a:cs typeface="Poppins"/>
                <a:sym typeface="Poppins"/>
              </a:rPr>
              <a:t> </a:t>
            </a:r>
            <a:r>
              <a:rPr lang="en-US" sz="1967" dirty="0" err="1">
                <a:solidFill>
                  <a:srgbClr val="000000"/>
                </a:solidFill>
                <a:latin typeface="Poppins"/>
                <a:ea typeface="Poppins"/>
                <a:cs typeface="Poppins"/>
                <a:sym typeface="Poppins"/>
              </a:rPr>
              <a:t>isi</a:t>
            </a:r>
            <a:r>
              <a:rPr lang="en-US" sz="1967" dirty="0">
                <a:solidFill>
                  <a:srgbClr val="000000"/>
                </a:solidFill>
                <a:latin typeface="Poppins"/>
                <a:ea typeface="Poppins"/>
                <a:cs typeface="Poppins"/>
                <a:sym typeface="Poppins"/>
              </a:rPr>
              <a:t> </a:t>
            </a:r>
            <a:r>
              <a:rPr lang="en-US" sz="1967" dirty="0" err="1">
                <a:solidFill>
                  <a:srgbClr val="000000"/>
                </a:solidFill>
                <a:latin typeface="Poppins"/>
                <a:ea typeface="Poppins"/>
                <a:cs typeface="Poppins"/>
                <a:sym typeface="Poppins"/>
              </a:rPr>
              <a:t>bacaan</a:t>
            </a:r>
            <a:r>
              <a:rPr lang="en-US" sz="1967" dirty="0">
                <a:solidFill>
                  <a:srgbClr val="000000"/>
                </a:solidFill>
                <a:latin typeface="Poppins"/>
                <a:ea typeface="Poppins"/>
                <a:cs typeface="Poppins"/>
                <a:sym typeface="Poppins"/>
              </a:rPr>
              <a:t> </a:t>
            </a:r>
            <a:r>
              <a:rPr lang="en-US" sz="1967" dirty="0" err="1">
                <a:solidFill>
                  <a:srgbClr val="000000"/>
                </a:solidFill>
                <a:latin typeface="Poppins"/>
                <a:ea typeface="Poppins"/>
                <a:cs typeface="Poppins"/>
                <a:sym typeface="Poppins"/>
              </a:rPr>
              <a:t>dengan</a:t>
            </a:r>
            <a:r>
              <a:rPr lang="en-US" sz="1967" dirty="0">
                <a:solidFill>
                  <a:srgbClr val="000000"/>
                </a:solidFill>
                <a:latin typeface="Poppins"/>
                <a:ea typeface="Poppins"/>
                <a:cs typeface="Poppins"/>
                <a:sym typeface="Poppins"/>
              </a:rPr>
              <a:t> </a:t>
            </a:r>
            <a:r>
              <a:rPr lang="en-US" sz="1967" dirty="0" err="1">
                <a:solidFill>
                  <a:srgbClr val="000000"/>
                </a:solidFill>
                <a:latin typeface="Poppins"/>
                <a:ea typeface="Poppins"/>
                <a:cs typeface="Poppins"/>
                <a:sym typeface="Poppins"/>
              </a:rPr>
              <a:t>cepat</a:t>
            </a:r>
            <a:r>
              <a:rPr lang="en-US" sz="1967" dirty="0">
                <a:solidFill>
                  <a:srgbClr val="000000"/>
                </a:solidFill>
                <a:latin typeface="Poppins"/>
                <a:ea typeface="Poppins"/>
                <a:cs typeface="Poppins"/>
                <a:sym typeface="Poppins"/>
              </a:rPr>
              <a:t> </a:t>
            </a:r>
            <a:r>
              <a:rPr lang="en-US" sz="1967" dirty="0" err="1">
                <a:solidFill>
                  <a:srgbClr val="000000"/>
                </a:solidFill>
                <a:latin typeface="Poppins"/>
                <a:ea typeface="Poppins"/>
                <a:cs typeface="Poppins"/>
                <a:sym typeface="Poppins"/>
              </a:rPr>
              <a:t>tanpa</a:t>
            </a:r>
            <a:r>
              <a:rPr lang="en-US" sz="1967" dirty="0">
                <a:solidFill>
                  <a:srgbClr val="000000"/>
                </a:solidFill>
                <a:latin typeface="Poppins"/>
                <a:ea typeface="Poppins"/>
                <a:cs typeface="Poppins"/>
                <a:sym typeface="Poppins"/>
              </a:rPr>
              <a:t> </a:t>
            </a:r>
            <a:r>
              <a:rPr lang="en-US" sz="1967" dirty="0" err="1">
                <a:solidFill>
                  <a:srgbClr val="000000"/>
                </a:solidFill>
                <a:latin typeface="Poppins"/>
                <a:ea typeface="Poppins"/>
                <a:cs typeface="Poppins"/>
                <a:sym typeface="Poppins"/>
              </a:rPr>
              <a:t>kehilangan</a:t>
            </a:r>
            <a:r>
              <a:rPr lang="en-US" sz="1967" dirty="0">
                <a:solidFill>
                  <a:srgbClr val="000000"/>
                </a:solidFill>
                <a:latin typeface="Poppins"/>
                <a:ea typeface="Poppins"/>
                <a:cs typeface="Poppins"/>
                <a:sym typeface="Poppins"/>
              </a:rPr>
              <a:t> </a:t>
            </a:r>
            <a:r>
              <a:rPr lang="en-US" sz="1967" dirty="0" err="1">
                <a:solidFill>
                  <a:srgbClr val="000000"/>
                </a:solidFill>
                <a:latin typeface="Poppins"/>
                <a:ea typeface="Poppins"/>
                <a:cs typeface="Poppins"/>
                <a:sym typeface="Poppins"/>
              </a:rPr>
              <a:t>poin</a:t>
            </a:r>
            <a:r>
              <a:rPr lang="en-US" sz="1967" dirty="0">
                <a:solidFill>
                  <a:srgbClr val="000000"/>
                </a:solidFill>
                <a:latin typeface="Poppins"/>
                <a:ea typeface="Poppins"/>
                <a:cs typeface="Poppins"/>
                <a:sym typeface="Poppins"/>
              </a:rPr>
              <a:t> </a:t>
            </a:r>
            <a:r>
              <a:rPr lang="en-US" sz="1967" dirty="0" err="1">
                <a:solidFill>
                  <a:srgbClr val="000000"/>
                </a:solidFill>
                <a:latin typeface="Poppins"/>
                <a:ea typeface="Poppins"/>
                <a:cs typeface="Poppins"/>
                <a:sym typeface="Poppins"/>
              </a:rPr>
              <a:t>penting</a:t>
            </a:r>
            <a:r>
              <a:rPr lang="en-US" sz="1967" dirty="0">
                <a:solidFill>
                  <a:srgbClr val="000000"/>
                </a:solidFill>
                <a:latin typeface="Poppins"/>
                <a:ea typeface="Poppins"/>
                <a:cs typeface="Poppins"/>
                <a:sym typeface="Poppins"/>
              </a:rPr>
              <a:t>.</a:t>
            </a:r>
          </a:p>
        </p:txBody>
      </p:sp>
      <p:grpSp>
        <p:nvGrpSpPr>
          <p:cNvPr id="22" name="Group 22"/>
          <p:cNvGrpSpPr/>
          <p:nvPr/>
        </p:nvGrpSpPr>
        <p:grpSpPr>
          <a:xfrm>
            <a:off x="8577682" y="6849758"/>
            <a:ext cx="407670" cy="407670"/>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6200" cap="sq">
              <a:solidFill>
                <a:srgbClr val="253D80"/>
              </a:solidFill>
              <a:prstDash val="solid"/>
              <a:miter/>
            </a:ln>
          </p:spPr>
        </p:sp>
        <p:sp>
          <p:nvSpPr>
            <p:cNvPr id="24" name="TextBox 24"/>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sp>
        <p:nvSpPr>
          <p:cNvPr id="25" name="Freeform 25"/>
          <p:cNvSpPr/>
          <p:nvPr/>
        </p:nvSpPr>
        <p:spPr>
          <a:xfrm>
            <a:off x="4974081" y="2059965"/>
            <a:ext cx="1416153" cy="341964"/>
          </a:xfrm>
          <a:custGeom>
            <a:avLst/>
            <a:gdLst/>
            <a:ahLst/>
            <a:cxnLst/>
            <a:rect l="l" t="t" r="r" b="b"/>
            <a:pathLst>
              <a:path w="1416153" h="341964">
                <a:moveTo>
                  <a:pt x="0" y="0"/>
                </a:moveTo>
                <a:lnTo>
                  <a:pt x="1416153" y="0"/>
                </a:lnTo>
                <a:lnTo>
                  <a:pt x="1416153" y="341964"/>
                </a:lnTo>
                <a:lnTo>
                  <a:pt x="0" y="34196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26" name="Freeform 26"/>
          <p:cNvSpPr/>
          <p:nvPr/>
        </p:nvSpPr>
        <p:spPr>
          <a:xfrm>
            <a:off x="7719319" y="-2820533"/>
            <a:ext cx="4308061" cy="4308061"/>
          </a:xfrm>
          <a:custGeom>
            <a:avLst/>
            <a:gdLst/>
            <a:ahLst/>
            <a:cxnLst/>
            <a:rect l="l" t="t" r="r" b="b"/>
            <a:pathLst>
              <a:path w="4308061" h="4308061">
                <a:moveTo>
                  <a:pt x="0" y="0"/>
                </a:moveTo>
                <a:lnTo>
                  <a:pt x="4308061" y="0"/>
                </a:lnTo>
                <a:lnTo>
                  <a:pt x="4308061" y="4308062"/>
                </a:lnTo>
                <a:lnTo>
                  <a:pt x="0" y="4308062"/>
                </a:lnTo>
                <a:lnTo>
                  <a:pt x="0" y="0"/>
                </a:lnTo>
                <a:close/>
              </a:path>
            </a:pathLst>
          </a:custGeom>
          <a:blipFill>
            <a:blip r:embed="rId7">
              <a:alphaModFix amt="8999"/>
            </a:blip>
            <a:stretch>
              <a:fillRect/>
            </a:stretch>
          </a:blipFill>
        </p:spPr>
      </p:sp>
      <p:sp>
        <p:nvSpPr>
          <p:cNvPr id="27" name="Freeform 27"/>
          <p:cNvSpPr/>
          <p:nvPr/>
        </p:nvSpPr>
        <p:spPr>
          <a:xfrm>
            <a:off x="17021933" y="3472549"/>
            <a:ext cx="4308061" cy="4308061"/>
          </a:xfrm>
          <a:custGeom>
            <a:avLst/>
            <a:gdLst/>
            <a:ahLst/>
            <a:cxnLst/>
            <a:rect l="l" t="t" r="r" b="b"/>
            <a:pathLst>
              <a:path w="4308061" h="4308061">
                <a:moveTo>
                  <a:pt x="0" y="0"/>
                </a:moveTo>
                <a:lnTo>
                  <a:pt x="4308062" y="0"/>
                </a:lnTo>
                <a:lnTo>
                  <a:pt x="4308062" y="4308061"/>
                </a:lnTo>
                <a:lnTo>
                  <a:pt x="0" y="4308061"/>
                </a:lnTo>
                <a:lnTo>
                  <a:pt x="0" y="0"/>
                </a:lnTo>
                <a:close/>
              </a:path>
            </a:pathLst>
          </a:custGeom>
          <a:blipFill>
            <a:blip r:embed="rId7">
              <a:alphaModFix amt="8999"/>
            </a:blip>
            <a:stretch>
              <a:fillRect/>
            </a:stretch>
          </a:blipFill>
        </p:spPr>
      </p:sp>
      <p:grpSp>
        <p:nvGrpSpPr>
          <p:cNvPr id="28" name="Group 28"/>
          <p:cNvGrpSpPr/>
          <p:nvPr/>
        </p:nvGrpSpPr>
        <p:grpSpPr>
          <a:xfrm rot="-2975705">
            <a:off x="15784088" y="280927"/>
            <a:ext cx="3832939" cy="1118607"/>
            <a:chOff x="0" y="0"/>
            <a:chExt cx="1392542" cy="406400"/>
          </a:xfrm>
        </p:grpSpPr>
        <p:sp>
          <p:nvSpPr>
            <p:cNvPr id="29" name="Freeform 29"/>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30" name="TextBox 30"/>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31" name="Group 31"/>
          <p:cNvGrpSpPr/>
          <p:nvPr/>
        </p:nvGrpSpPr>
        <p:grpSpPr>
          <a:xfrm rot="-2975705">
            <a:off x="15566638" y="-722349"/>
            <a:ext cx="3832939" cy="1118607"/>
            <a:chOff x="0" y="0"/>
            <a:chExt cx="1392542" cy="406400"/>
          </a:xfrm>
        </p:grpSpPr>
        <p:sp>
          <p:nvSpPr>
            <p:cNvPr id="32" name="Freeform 32"/>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F0952C"/>
            </a:solidFill>
          </p:spPr>
        </p:sp>
        <p:sp>
          <p:nvSpPr>
            <p:cNvPr id="33" name="TextBox 33"/>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34" name="Group 34"/>
          <p:cNvGrpSpPr/>
          <p:nvPr/>
        </p:nvGrpSpPr>
        <p:grpSpPr>
          <a:xfrm rot="-2975705">
            <a:off x="-1387949" y="3015145"/>
            <a:ext cx="3787370" cy="1105308"/>
            <a:chOff x="0" y="0"/>
            <a:chExt cx="1392542" cy="406400"/>
          </a:xfrm>
        </p:grpSpPr>
        <p:sp>
          <p:nvSpPr>
            <p:cNvPr id="35" name="Freeform 35"/>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F0952C"/>
            </a:solidFill>
          </p:spPr>
        </p:sp>
        <p:sp>
          <p:nvSpPr>
            <p:cNvPr id="36" name="TextBox 36"/>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37" name="Group 37"/>
          <p:cNvGrpSpPr/>
          <p:nvPr/>
        </p:nvGrpSpPr>
        <p:grpSpPr>
          <a:xfrm rot="-2975705">
            <a:off x="-2160776" y="3160185"/>
            <a:ext cx="3787370" cy="1105308"/>
            <a:chOff x="0" y="0"/>
            <a:chExt cx="1392542" cy="406400"/>
          </a:xfrm>
        </p:grpSpPr>
        <p:sp>
          <p:nvSpPr>
            <p:cNvPr id="38" name="Freeform 38"/>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39" name="TextBox 39"/>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40" name="Freeform 40"/>
          <p:cNvSpPr/>
          <p:nvPr/>
        </p:nvSpPr>
        <p:spPr>
          <a:xfrm rot="-5400000">
            <a:off x="17045399" y="8265382"/>
            <a:ext cx="2094825" cy="1420672"/>
          </a:xfrm>
          <a:custGeom>
            <a:avLst/>
            <a:gdLst/>
            <a:ahLst/>
            <a:cxnLst/>
            <a:rect l="l" t="t" r="r" b="b"/>
            <a:pathLst>
              <a:path w="2094825" h="1420672">
                <a:moveTo>
                  <a:pt x="0" y="0"/>
                </a:moveTo>
                <a:lnTo>
                  <a:pt x="2094825" y="0"/>
                </a:lnTo>
                <a:lnTo>
                  <a:pt x="2094825" y="1420672"/>
                </a:lnTo>
                <a:lnTo>
                  <a:pt x="0" y="142067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41" name="Group 41"/>
          <p:cNvGrpSpPr/>
          <p:nvPr/>
        </p:nvGrpSpPr>
        <p:grpSpPr>
          <a:xfrm>
            <a:off x="8730082" y="3467224"/>
            <a:ext cx="407670" cy="407670"/>
            <a:chOff x="0" y="0"/>
            <a:chExt cx="812800" cy="812800"/>
          </a:xfrm>
        </p:grpSpPr>
        <p:sp>
          <p:nvSpPr>
            <p:cNvPr id="42" name="Freeform 4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6200" cap="sq">
              <a:solidFill>
                <a:srgbClr val="F0952C"/>
              </a:solidFill>
              <a:prstDash val="solid"/>
              <a:miter/>
            </a:ln>
          </p:spPr>
        </p:sp>
        <p:sp>
          <p:nvSpPr>
            <p:cNvPr id="43" name="TextBox 43"/>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sp>
        <p:nvSpPr>
          <p:cNvPr id="44" name="TextBox 44"/>
          <p:cNvSpPr txBox="1"/>
          <p:nvPr/>
        </p:nvSpPr>
        <p:spPr>
          <a:xfrm>
            <a:off x="1779066" y="601121"/>
            <a:ext cx="4467167" cy="374809"/>
          </a:xfrm>
          <a:prstGeom prst="rect">
            <a:avLst/>
          </a:prstGeom>
        </p:spPr>
        <p:txBody>
          <a:bodyPr lIns="0" tIns="0" rIns="0" bIns="0" rtlCol="0" anchor="t">
            <a:spAutoFit/>
          </a:bodyPr>
          <a:lstStyle/>
          <a:p>
            <a:pPr marL="0" lvl="0" indent="0" algn="l">
              <a:lnSpc>
                <a:spcPts val="2966"/>
              </a:lnSpc>
            </a:pPr>
            <a:r>
              <a:rPr lang="en-US" sz="2118" b="1">
                <a:solidFill>
                  <a:srgbClr val="253D80"/>
                </a:solidFill>
                <a:latin typeface="Poppins Semi-Bold"/>
                <a:ea typeface="Poppins Semi-Bold"/>
                <a:cs typeface="Poppins Semi-Bold"/>
                <a:sym typeface="Poppins Semi-Bold"/>
              </a:rPr>
              <a:t>Salford &amp; Co.</a:t>
            </a:r>
          </a:p>
        </p:txBody>
      </p:sp>
      <p:sp>
        <p:nvSpPr>
          <p:cNvPr id="45" name="TextBox 45"/>
          <p:cNvSpPr txBox="1"/>
          <p:nvPr/>
        </p:nvSpPr>
        <p:spPr>
          <a:xfrm>
            <a:off x="8047256" y="1487529"/>
            <a:ext cx="7960249" cy="752475"/>
          </a:xfrm>
          <a:prstGeom prst="rect">
            <a:avLst/>
          </a:prstGeom>
        </p:spPr>
        <p:txBody>
          <a:bodyPr lIns="0" tIns="0" rIns="0" bIns="0" rtlCol="0" anchor="t">
            <a:spAutoFit/>
          </a:bodyPr>
          <a:lstStyle/>
          <a:p>
            <a:pPr marL="0" lvl="0" indent="0" algn="l">
              <a:lnSpc>
                <a:spcPts val="5988"/>
              </a:lnSpc>
            </a:pPr>
            <a:r>
              <a:rPr lang="en-US" sz="4990" b="1">
                <a:solidFill>
                  <a:srgbClr val="253D80"/>
                </a:solidFill>
                <a:latin typeface="Roboto Bold"/>
                <a:ea typeface="Roboto Bold"/>
                <a:cs typeface="Roboto Bold"/>
                <a:sym typeface="Roboto Bold"/>
              </a:rPr>
              <a:t>Contoh Penggunaan Gemini</a:t>
            </a:r>
          </a:p>
        </p:txBody>
      </p:sp>
      <p:sp>
        <p:nvSpPr>
          <p:cNvPr id="46" name="TextBox 46"/>
          <p:cNvSpPr txBox="1"/>
          <p:nvPr/>
        </p:nvSpPr>
        <p:spPr>
          <a:xfrm>
            <a:off x="9162830" y="6809118"/>
            <a:ext cx="7129310" cy="374809"/>
          </a:xfrm>
          <a:prstGeom prst="rect">
            <a:avLst/>
          </a:prstGeom>
        </p:spPr>
        <p:txBody>
          <a:bodyPr lIns="0" tIns="0" rIns="0" bIns="0" rtlCol="0" anchor="t">
            <a:spAutoFit/>
          </a:bodyPr>
          <a:lstStyle/>
          <a:p>
            <a:pPr marL="0" lvl="0" indent="0" algn="l">
              <a:lnSpc>
                <a:spcPts val="2966"/>
              </a:lnSpc>
            </a:pPr>
            <a:r>
              <a:rPr lang="en-US" sz="2118" b="1">
                <a:solidFill>
                  <a:srgbClr val="253D80"/>
                </a:solidFill>
                <a:latin typeface="Poppins Semi-Bold"/>
                <a:ea typeface="Poppins Semi-Bold"/>
                <a:cs typeface="Poppins Semi-Bold"/>
                <a:sym typeface="Poppins Semi-Bold"/>
              </a:rPr>
              <a:t>Prompt: "Jelaskan konsep ini seperti untuk anak SD"</a:t>
            </a:r>
          </a:p>
        </p:txBody>
      </p:sp>
      <p:sp>
        <p:nvSpPr>
          <p:cNvPr id="47" name="TextBox 47"/>
          <p:cNvSpPr txBox="1"/>
          <p:nvPr/>
        </p:nvSpPr>
        <p:spPr>
          <a:xfrm>
            <a:off x="8577682" y="7476503"/>
            <a:ext cx="7591237" cy="1378783"/>
          </a:xfrm>
          <a:prstGeom prst="rect">
            <a:avLst/>
          </a:prstGeom>
        </p:spPr>
        <p:txBody>
          <a:bodyPr lIns="0" tIns="0" rIns="0" bIns="0" rtlCol="0" anchor="t">
            <a:spAutoFit/>
          </a:bodyPr>
          <a:lstStyle/>
          <a:p>
            <a:pPr marL="0" lvl="0" indent="0" algn="l">
              <a:lnSpc>
                <a:spcPts val="2754"/>
              </a:lnSpc>
            </a:pPr>
            <a:r>
              <a:rPr lang="en-US" sz="1967">
                <a:solidFill>
                  <a:srgbClr val="000000"/>
                </a:solidFill>
                <a:latin typeface="Poppins"/>
                <a:ea typeface="Poppins"/>
                <a:cs typeface="Poppins"/>
                <a:sym typeface="Poppins"/>
              </a:rPr>
              <a:t>Masukkan konsep yang ingin dipahami, dan Gemini akan menyederhanakan penjelasannya menggunakan bahasa yang mudah, analogi sederhana, dan contoh nyata — cocok untuk belajar topik baru dengan cepat dan menyenangkan.</a:t>
            </a:r>
          </a:p>
        </p:txBody>
      </p:sp>
      <p:pic>
        <p:nvPicPr>
          <p:cNvPr id="48" name="Picture 47">
            <a:extLst>
              <a:ext uri="{FF2B5EF4-FFF2-40B4-BE49-F238E27FC236}">
                <a16:creationId xmlns:a16="http://schemas.microsoft.com/office/drawing/2014/main" id="{C9E2B7AC-F8D5-4F6E-B21A-1E1F299CBAC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69099" y="263869"/>
            <a:ext cx="17073835" cy="9604032"/>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71775" y="1658845"/>
            <a:ext cx="6875480" cy="687548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877A">
                <a:alpha val="4706"/>
              </a:srgbClr>
            </a:solidFill>
          </p:spPr>
        </p:sp>
        <p:sp>
          <p:nvSpPr>
            <p:cNvPr id="4" name="TextBox 4"/>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grpSp>
        <p:nvGrpSpPr>
          <p:cNvPr id="5" name="Group 5"/>
          <p:cNvGrpSpPr/>
          <p:nvPr/>
        </p:nvGrpSpPr>
        <p:grpSpPr>
          <a:xfrm>
            <a:off x="5867964" y="6187529"/>
            <a:ext cx="6875480" cy="687548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877A">
                <a:alpha val="4706"/>
              </a:srgbClr>
            </a:solidFill>
          </p:spPr>
        </p:sp>
        <p:sp>
          <p:nvSpPr>
            <p:cNvPr id="7" name="TextBox 7"/>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grpSp>
        <p:nvGrpSpPr>
          <p:cNvPr id="8" name="Group 8"/>
          <p:cNvGrpSpPr/>
          <p:nvPr/>
        </p:nvGrpSpPr>
        <p:grpSpPr>
          <a:xfrm rot="-5400000">
            <a:off x="-2640794" y="6249603"/>
            <a:ext cx="13027987" cy="6513994"/>
            <a:chOff x="0" y="0"/>
            <a:chExt cx="812800" cy="406400"/>
          </a:xfrm>
        </p:grpSpPr>
        <p:sp>
          <p:nvSpPr>
            <p:cNvPr id="9" name="Freeform 9"/>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10" name="TextBox 10"/>
            <p:cNvSpPr txBox="1"/>
            <p:nvPr/>
          </p:nvSpPr>
          <p:spPr>
            <a:xfrm>
              <a:off x="0" y="-38100"/>
              <a:ext cx="812800"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1" name="Group 11"/>
          <p:cNvGrpSpPr/>
          <p:nvPr/>
        </p:nvGrpSpPr>
        <p:grpSpPr>
          <a:xfrm>
            <a:off x="875585" y="3350793"/>
            <a:ext cx="5995229" cy="5995229"/>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a:stretch>
            </a:blipFill>
            <a:ln w="152400" cap="sq">
              <a:solidFill>
                <a:srgbClr val="F0952C"/>
              </a:solidFill>
              <a:prstDash val="solid"/>
              <a:miter/>
            </a:ln>
          </p:spPr>
        </p:sp>
      </p:grpSp>
      <p:sp>
        <p:nvSpPr>
          <p:cNvPr id="13" name="Freeform 13"/>
          <p:cNvSpPr/>
          <p:nvPr/>
        </p:nvSpPr>
        <p:spPr>
          <a:xfrm>
            <a:off x="1028700" y="591309"/>
            <a:ext cx="508573" cy="508573"/>
          </a:xfrm>
          <a:custGeom>
            <a:avLst/>
            <a:gdLst/>
            <a:ahLst/>
            <a:cxnLst/>
            <a:rect l="l" t="t" r="r" b="b"/>
            <a:pathLst>
              <a:path w="508573" h="508573">
                <a:moveTo>
                  <a:pt x="0" y="0"/>
                </a:moveTo>
                <a:lnTo>
                  <a:pt x="508573" y="0"/>
                </a:lnTo>
                <a:lnTo>
                  <a:pt x="508573" y="508573"/>
                </a:lnTo>
                <a:lnTo>
                  <a:pt x="0" y="50857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14" name="Group 14"/>
          <p:cNvGrpSpPr/>
          <p:nvPr/>
        </p:nvGrpSpPr>
        <p:grpSpPr>
          <a:xfrm>
            <a:off x="8047256" y="6394201"/>
            <a:ext cx="8468445" cy="2953908"/>
            <a:chOff x="0" y="0"/>
            <a:chExt cx="1742478" cy="607800"/>
          </a:xfrm>
        </p:grpSpPr>
        <p:sp>
          <p:nvSpPr>
            <p:cNvPr id="15" name="Freeform 15"/>
            <p:cNvSpPr/>
            <p:nvPr/>
          </p:nvSpPr>
          <p:spPr>
            <a:xfrm>
              <a:off x="0" y="0"/>
              <a:ext cx="1742478" cy="607800"/>
            </a:xfrm>
            <a:custGeom>
              <a:avLst/>
              <a:gdLst/>
              <a:ahLst/>
              <a:cxnLst/>
              <a:rect l="l" t="t" r="r" b="b"/>
              <a:pathLst>
                <a:path w="1742478" h="607800">
                  <a:moveTo>
                    <a:pt x="17856" y="0"/>
                  </a:moveTo>
                  <a:lnTo>
                    <a:pt x="1724623" y="0"/>
                  </a:lnTo>
                  <a:cubicBezTo>
                    <a:pt x="1734484" y="0"/>
                    <a:pt x="1742478" y="7994"/>
                    <a:pt x="1742478" y="17856"/>
                  </a:cubicBezTo>
                  <a:lnTo>
                    <a:pt x="1742478" y="589944"/>
                  </a:lnTo>
                  <a:cubicBezTo>
                    <a:pt x="1742478" y="599806"/>
                    <a:pt x="1734484" y="607800"/>
                    <a:pt x="1724623" y="607800"/>
                  </a:cubicBezTo>
                  <a:lnTo>
                    <a:pt x="17856" y="607800"/>
                  </a:lnTo>
                  <a:cubicBezTo>
                    <a:pt x="7994" y="607800"/>
                    <a:pt x="0" y="599806"/>
                    <a:pt x="0" y="589944"/>
                  </a:cubicBezTo>
                  <a:lnTo>
                    <a:pt x="0" y="17856"/>
                  </a:lnTo>
                  <a:cubicBezTo>
                    <a:pt x="0" y="7994"/>
                    <a:pt x="7994" y="0"/>
                    <a:pt x="17856" y="0"/>
                  </a:cubicBezTo>
                  <a:close/>
                </a:path>
              </a:pathLst>
            </a:custGeom>
            <a:solidFill>
              <a:srgbClr val="F0952C"/>
            </a:solidFill>
          </p:spPr>
        </p:sp>
        <p:sp>
          <p:nvSpPr>
            <p:cNvPr id="16" name="TextBox 16"/>
            <p:cNvSpPr txBox="1"/>
            <p:nvPr/>
          </p:nvSpPr>
          <p:spPr>
            <a:xfrm>
              <a:off x="0" y="-38100"/>
              <a:ext cx="1742478" cy="645900"/>
            </a:xfrm>
            <a:prstGeom prst="rect">
              <a:avLst/>
            </a:prstGeom>
          </p:spPr>
          <p:txBody>
            <a:bodyPr lIns="50800" tIns="50800" rIns="50800" bIns="50800" rtlCol="0" anchor="ctr"/>
            <a:lstStyle/>
            <a:p>
              <a:pPr marL="0" lvl="0" indent="0" algn="ctr">
                <a:lnSpc>
                  <a:spcPts val="2659"/>
                </a:lnSpc>
              </a:pPr>
              <a:endParaRPr/>
            </a:p>
          </p:txBody>
        </p:sp>
      </p:grpSp>
      <p:grpSp>
        <p:nvGrpSpPr>
          <p:cNvPr id="17" name="Group 17"/>
          <p:cNvGrpSpPr/>
          <p:nvPr/>
        </p:nvGrpSpPr>
        <p:grpSpPr>
          <a:xfrm>
            <a:off x="8526246" y="3719352"/>
            <a:ext cx="407670" cy="407670"/>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6200" cap="sq">
              <a:solidFill>
                <a:srgbClr val="F0952C"/>
              </a:solidFill>
              <a:prstDash val="solid"/>
              <a:miter/>
            </a:ln>
          </p:spPr>
        </p:sp>
        <p:sp>
          <p:nvSpPr>
            <p:cNvPr id="19" name="TextBox 19"/>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sp>
        <p:nvSpPr>
          <p:cNvPr id="20" name="TextBox 20"/>
          <p:cNvSpPr txBox="1"/>
          <p:nvPr/>
        </p:nvSpPr>
        <p:spPr>
          <a:xfrm>
            <a:off x="9576798" y="3662202"/>
            <a:ext cx="7006089" cy="374809"/>
          </a:xfrm>
          <a:prstGeom prst="rect">
            <a:avLst/>
          </a:prstGeom>
        </p:spPr>
        <p:txBody>
          <a:bodyPr lIns="0" tIns="0" rIns="0" bIns="0" rtlCol="0" anchor="t">
            <a:spAutoFit/>
          </a:bodyPr>
          <a:lstStyle/>
          <a:p>
            <a:pPr marL="0" lvl="0" indent="0" algn="l">
              <a:lnSpc>
                <a:spcPts val="2966"/>
              </a:lnSpc>
            </a:pPr>
            <a:r>
              <a:rPr lang="en-US" sz="2118" b="1">
                <a:solidFill>
                  <a:srgbClr val="F0952C"/>
                </a:solidFill>
                <a:latin typeface="Poppins Semi-Bold"/>
                <a:ea typeface="Poppins Semi-Bold"/>
                <a:cs typeface="Poppins Semi-Bold"/>
                <a:sym typeface="Poppins Semi-Bold"/>
              </a:rPr>
              <a:t>Prompt: "Buatkan ringkasan artikel ini"</a:t>
            </a:r>
          </a:p>
        </p:txBody>
      </p:sp>
      <p:sp>
        <p:nvSpPr>
          <p:cNvPr id="21" name="TextBox 21"/>
          <p:cNvSpPr txBox="1"/>
          <p:nvPr/>
        </p:nvSpPr>
        <p:spPr>
          <a:xfrm>
            <a:off x="8577682" y="4132069"/>
            <a:ext cx="7591237" cy="1378783"/>
          </a:xfrm>
          <a:prstGeom prst="rect">
            <a:avLst/>
          </a:prstGeom>
        </p:spPr>
        <p:txBody>
          <a:bodyPr lIns="0" tIns="0" rIns="0" bIns="0" rtlCol="0" anchor="t">
            <a:spAutoFit/>
          </a:bodyPr>
          <a:lstStyle/>
          <a:p>
            <a:pPr marL="0" lvl="0" indent="0" algn="l">
              <a:lnSpc>
                <a:spcPts val="2754"/>
              </a:lnSpc>
            </a:pPr>
            <a:r>
              <a:rPr lang="en-US" sz="1967" dirty="0" err="1">
                <a:solidFill>
                  <a:srgbClr val="000000"/>
                </a:solidFill>
                <a:latin typeface="Poppins"/>
                <a:ea typeface="Poppins"/>
                <a:cs typeface="Poppins"/>
                <a:sym typeface="Poppins"/>
              </a:rPr>
              <a:t>Salin</a:t>
            </a:r>
            <a:r>
              <a:rPr lang="en-US" sz="1967" dirty="0">
                <a:solidFill>
                  <a:srgbClr val="000000"/>
                </a:solidFill>
                <a:latin typeface="Poppins"/>
                <a:ea typeface="Poppins"/>
                <a:cs typeface="Poppins"/>
                <a:sym typeface="Poppins"/>
              </a:rPr>
              <a:t> </a:t>
            </a:r>
            <a:r>
              <a:rPr lang="en-US" sz="1967" dirty="0" err="1">
                <a:solidFill>
                  <a:srgbClr val="000000"/>
                </a:solidFill>
                <a:latin typeface="Poppins"/>
                <a:ea typeface="Poppins"/>
                <a:cs typeface="Poppins"/>
                <a:sym typeface="Poppins"/>
              </a:rPr>
              <a:t>teks</a:t>
            </a:r>
            <a:r>
              <a:rPr lang="en-US" sz="1967" dirty="0">
                <a:solidFill>
                  <a:srgbClr val="000000"/>
                </a:solidFill>
                <a:latin typeface="Poppins"/>
                <a:ea typeface="Poppins"/>
                <a:cs typeface="Poppins"/>
                <a:sym typeface="Poppins"/>
              </a:rPr>
              <a:t> </a:t>
            </a:r>
            <a:r>
              <a:rPr lang="en-US" sz="1967" dirty="0" err="1">
                <a:solidFill>
                  <a:srgbClr val="000000"/>
                </a:solidFill>
                <a:latin typeface="Poppins"/>
                <a:ea typeface="Poppins"/>
                <a:cs typeface="Poppins"/>
                <a:sym typeface="Poppins"/>
              </a:rPr>
              <a:t>artikel</a:t>
            </a:r>
            <a:r>
              <a:rPr lang="en-US" sz="1967" dirty="0">
                <a:solidFill>
                  <a:srgbClr val="000000"/>
                </a:solidFill>
                <a:latin typeface="Poppins"/>
                <a:ea typeface="Poppins"/>
                <a:cs typeface="Poppins"/>
                <a:sym typeface="Poppins"/>
              </a:rPr>
              <a:t>, </a:t>
            </a:r>
            <a:r>
              <a:rPr lang="en-US" sz="1967" dirty="0" err="1">
                <a:solidFill>
                  <a:srgbClr val="000000"/>
                </a:solidFill>
                <a:latin typeface="Poppins"/>
                <a:ea typeface="Poppins"/>
                <a:cs typeface="Poppins"/>
                <a:sym typeface="Poppins"/>
              </a:rPr>
              <a:t>lalu</a:t>
            </a:r>
            <a:r>
              <a:rPr lang="en-US" sz="1967" dirty="0">
                <a:solidFill>
                  <a:srgbClr val="000000"/>
                </a:solidFill>
                <a:latin typeface="Poppins"/>
                <a:ea typeface="Poppins"/>
                <a:cs typeface="Poppins"/>
                <a:sym typeface="Poppins"/>
              </a:rPr>
              <a:t> </a:t>
            </a:r>
            <a:r>
              <a:rPr lang="en-US" sz="1967" dirty="0" err="1">
                <a:solidFill>
                  <a:srgbClr val="000000"/>
                </a:solidFill>
                <a:latin typeface="Poppins"/>
                <a:ea typeface="Poppins"/>
                <a:cs typeface="Poppins"/>
                <a:sym typeface="Poppins"/>
              </a:rPr>
              <a:t>ketik</a:t>
            </a:r>
            <a:r>
              <a:rPr lang="en-US" sz="1967" dirty="0">
                <a:solidFill>
                  <a:srgbClr val="000000"/>
                </a:solidFill>
                <a:latin typeface="Poppins"/>
                <a:ea typeface="Poppins"/>
                <a:cs typeface="Poppins"/>
                <a:sym typeface="Poppins"/>
              </a:rPr>
              <a:t> </a:t>
            </a:r>
            <a:r>
              <a:rPr lang="en-US" sz="1967" dirty="0" err="1">
                <a:solidFill>
                  <a:srgbClr val="000000"/>
                </a:solidFill>
                <a:latin typeface="Poppins"/>
                <a:ea typeface="Poppins"/>
                <a:cs typeface="Poppins"/>
                <a:sym typeface="Poppins"/>
              </a:rPr>
              <a:t>perintah</a:t>
            </a:r>
            <a:r>
              <a:rPr lang="en-US" sz="1967" dirty="0">
                <a:solidFill>
                  <a:srgbClr val="000000"/>
                </a:solidFill>
                <a:latin typeface="Poppins"/>
                <a:ea typeface="Poppins"/>
                <a:cs typeface="Poppins"/>
                <a:sym typeface="Poppins"/>
              </a:rPr>
              <a:t> </a:t>
            </a:r>
            <a:r>
              <a:rPr lang="en-US" sz="1967" dirty="0" err="1">
                <a:solidFill>
                  <a:srgbClr val="000000"/>
                </a:solidFill>
                <a:latin typeface="Poppins"/>
                <a:ea typeface="Poppins"/>
                <a:cs typeface="Poppins"/>
                <a:sym typeface="Poppins"/>
              </a:rPr>
              <a:t>tersebut</a:t>
            </a:r>
            <a:r>
              <a:rPr lang="en-US" sz="1967" dirty="0">
                <a:solidFill>
                  <a:srgbClr val="000000"/>
                </a:solidFill>
                <a:latin typeface="Poppins"/>
                <a:ea typeface="Poppins"/>
                <a:cs typeface="Poppins"/>
                <a:sym typeface="Poppins"/>
              </a:rPr>
              <a:t>. Gemini </a:t>
            </a:r>
            <a:r>
              <a:rPr lang="en-US" sz="1967" dirty="0" err="1">
                <a:solidFill>
                  <a:srgbClr val="000000"/>
                </a:solidFill>
                <a:latin typeface="Poppins"/>
                <a:ea typeface="Poppins"/>
                <a:cs typeface="Poppins"/>
                <a:sym typeface="Poppins"/>
              </a:rPr>
              <a:t>akan</a:t>
            </a:r>
            <a:r>
              <a:rPr lang="en-US" sz="1967" dirty="0">
                <a:solidFill>
                  <a:srgbClr val="000000"/>
                </a:solidFill>
                <a:latin typeface="Poppins"/>
                <a:ea typeface="Poppins"/>
                <a:cs typeface="Poppins"/>
                <a:sym typeface="Poppins"/>
              </a:rPr>
              <a:t> </a:t>
            </a:r>
            <a:r>
              <a:rPr lang="en-US" sz="1967" dirty="0" err="1">
                <a:solidFill>
                  <a:srgbClr val="000000"/>
                </a:solidFill>
                <a:latin typeface="Poppins"/>
                <a:ea typeface="Poppins"/>
                <a:cs typeface="Poppins"/>
                <a:sym typeface="Poppins"/>
              </a:rPr>
              <a:t>menghasilkan</a:t>
            </a:r>
            <a:r>
              <a:rPr lang="en-US" sz="1967" dirty="0">
                <a:solidFill>
                  <a:srgbClr val="000000"/>
                </a:solidFill>
                <a:latin typeface="Poppins"/>
                <a:ea typeface="Poppins"/>
                <a:cs typeface="Poppins"/>
                <a:sym typeface="Poppins"/>
              </a:rPr>
              <a:t> </a:t>
            </a:r>
            <a:r>
              <a:rPr lang="en-US" sz="1967" dirty="0" err="1">
                <a:solidFill>
                  <a:srgbClr val="000000"/>
                </a:solidFill>
                <a:latin typeface="Poppins"/>
                <a:ea typeface="Poppins"/>
                <a:cs typeface="Poppins"/>
                <a:sym typeface="Poppins"/>
              </a:rPr>
              <a:t>ringkasan</a:t>
            </a:r>
            <a:r>
              <a:rPr lang="en-US" sz="1967" dirty="0">
                <a:solidFill>
                  <a:srgbClr val="000000"/>
                </a:solidFill>
                <a:latin typeface="Poppins"/>
                <a:ea typeface="Poppins"/>
                <a:cs typeface="Poppins"/>
                <a:sym typeface="Poppins"/>
              </a:rPr>
              <a:t> yang </a:t>
            </a:r>
            <a:r>
              <a:rPr lang="en-US" sz="1967" dirty="0" err="1">
                <a:solidFill>
                  <a:srgbClr val="000000"/>
                </a:solidFill>
                <a:latin typeface="Poppins"/>
                <a:ea typeface="Poppins"/>
                <a:cs typeface="Poppins"/>
                <a:sym typeface="Poppins"/>
              </a:rPr>
              <a:t>padat</a:t>
            </a:r>
            <a:r>
              <a:rPr lang="en-US" sz="1967" dirty="0">
                <a:solidFill>
                  <a:srgbClr val="000000"/>
                </a:solidFill>
                <a:latin typeface="Poppins"/>
                <a:ea typeface="Poppins"/>
                <a:cs typeface="Poppins"/>
                <a:sym typeface="Poppins"/>
              </a:rPr>
              <a:t>, </a:t>
            </a:r>
            <a:r>
              <a:rPr lang="en-US" sz="1967" dirty="0" err="1">
                <a:solidFill>
                  <a:srgbClr val="000000"/>
                </a:solidFill>
                <a:latin typeface="Poppins"/>
                <a:ea typeface="Poppins"/>
                <a:cs typeface="Poppins"/>
                <a:sym typeface="Poppins"/>
              </a:rPr>
              <a:t>terstruktur</a:t>
            </a:r>
            <a:r>
              <a:rPr lang="en-US" sz="1967" dirty="0">
                <a:solidFill>
                  <a:srgbClr val="000000"/>
                </a:solidFill>
                <a:latin typeface="Poppins"/>
                <a:ea typeface="Poppins"/>
                <a:cs typeface="Poppins"/>
                <a:sym typeface="Poppins"/>
              </a:rPr>
              <a:t>, dan </a:t>
            </a:r>
            <a:r>
              <a:rPr lang="en-US" sz="1967" dirty="0" err="1">
                <a:solidFill>
                  <a:srgbClr val="000000"/>
                </a:solidFill>
                <a:latin typeface="Poppins"/>
                <a:ea typeface="Poppins"/>
                <a:cs typeface="Poppins"/>
                <a:sym typeface="Poppins"/>
              </a:rPr>
              <a:t>mudah</a:t>
            </a:r>
            <a:r>
              <a:rPr lang="en-US" sz="1967" dirty="0">
                <a:solidFill>
                  <a:srgbClr val="000000"/>
                </a:solidFill>
                <a:latin typeface="Poppins"/>
                <a:ea typeface="Poppins"/>
                <a:cs typeface="Poppins"/>
                <a:sym typeface="Poppins"/>
              </a:rPr>
              <a:t> </a:t>
            </a:r>
            <a:r>
              <a:rPr lang="en-US" sz="1967" dirty="0" err="1">
                <a:solidFill>
                  <a:srgbClr val="000000"/>
                </a:solidFill>
                <a:latin typeface="Poppins"/>
                <a:ea typeface="Poppins"/>
                <a:cs typeface="Poppins"/>
                <a:sym typeface="Poppins"/>
              </a:rPr>
              <a:t>dipahami</a:t>
            </a:r>
            <a:r>
              <a:rPr lang="en-US" sz="1967" dirty="0">
                <a:solidFill>
                  <a:srgbClr val="000000"/>
                </a:solidFill>
                <a:latin typeface="Poppins"/>
                <a:ea typeface="Poppins"/>
                <a:cs typeface="Poppins"/>
                <a:sym typeface="Poppins"/>
              </a:rPr>
              <a:t> — </a:t>
            </a:r>
            <a:r>
              <a:rPr lang="en-US" sz="1967" dirty="0" err="1">
                <a:solidFill>
                  <a:srgbClr val="000000"/>
                </a:solidFill>
                <a:latin typeface="Poppins"/>
                <a:ea typeface="Poppins"/>
                <a:cs typeface="Poppins"/>
                <a:sym typeface="Poppins"/>
              </a:rPr>
              <a:t>membantu</a:t>
            </a:r>
            <a:r>
              <a:rPr lang="en-US" sz="1967" dirty="0">
                <a:solidFill>
                  <a:srgbClr val="000000"/>
                </a:solidFill>
                <a:latin typeface="Poppins"/>
                <a:ea typeface="Poppins"/>
                <a:cs typeface="Poppins"/>
                <a:sym typeface="Poppins"/>
              </a:rPr>
              <a:t> </a:t>
            </a:r>
            <a:r>
              <a:rPr lang="en-US" sz="1967" dirty="0" err="1">
                <a:solidFill>
                  <a:srgbClr val="000000"/>
                </a:solidFill>
                <a:latin typeface="Poppins"/>
                <a:ea typeface="Poppins"/>
                <a:cs typeface="Poppins"/>
                <a:sym typeface="Poppins"/>
              </a:rPr>
              <a:t>kamu</a:t>
            </a:r>
            <a:r>
              <a:rPr lang="en-US" sz="1967" dirty="0">
                <a:solidFill>
                  <a:srgbClr val="000000"/>
                </a:solidFill>
                <a:latin typeface="Poppins"/>
                <a:ea typeface="Poppins"/>
                <a:cs typeface="Poppins"/>
                <a:sym typeface="Poppins"/>
              </a:rPr>
              <a:t> </a:t>
            </a:r>
            <a:r>
              <a:rPr lang="en-US" sz="1967" dirty="0" err="1">
                <a:solidFill>
                  <a:srgbClr val="000000"/>
                </a:solidFill>
                <a:latin typeface="Poppins"/>
                <a:ea typeface="Poppins"/>
                <a:cs typeface="Poppins"/>
                <a:sym typeface="Poppins"/>
              </a:rPr>
              <a:t>memahami</a:t>
            </a:r>
            <a:r>
              <a:rPr lang="en-US" sz="1967" dirty="0">
                <a:solidFill>
                  <a:srgbClr val="000000"/>
                </a:solidFill>
                <a:latin typeface="Poppins"/>
                <a:ea typeface="Poppins"/>
                <a:cs typeface="Poppins"/>
                <a:sym typeface="Poppins"/>
              </a:rPr>
              <a:t> </a:t>
            </a:r>
            <a:r>
              <a:rPr lang="en-US" sz="1967" dirty="0" err="1">
                <a:solidFill>
                  <a:srgbClr val="000000"/>
                </a:solidFill>
                <a:latin typeface="Poppins"/>
                <a:ea typeface="Poppins"/>
                <a:cs typeface="Poppins"/>
                <a:sym typeface="Poppins"/>
              </a:rPr>
              <a:t>isi</a:t>
            </a:r>
            <a:r>
              <a:rPr lang="en-US" sz="1967" dirty="0">
                <a:solidFill>
                  <a:srgbClr val="000000"/>
                </a:solidFill>
                <a:latin typeface="Poppins"/>
                <a:ea typeface="Poppins"/>
                <a:cs typeface="Poppins"/>
                <a:sym typeface="Poppins"/>
              </a:rPr>
              <a:t> </a:t>
            </a:r>
            <a:r>
              <a:rPr lang="en-US" sz="1967" dirty="0" err="1">
                <a:solidFill>
                  <a:srgbClr val="000000"/>
                </a:solidFill>
                <a:latin typeface="Poppins"/>
                <a:ea typeface="Poppins"/>
                <a:cs typeface="Poppins"/>
                <a:sym typeface="Poppins"/>
              </a:rPr>
              <a:t>bacaan</a:t>
            </a:r>
            <a:r>
              <a:rPr lang="en-US" sz="1967" dirty="0">
                <a:solidFill>
                  <a:srgbClr val="000000"/>
                </a:solidFill>
                <a:latin typeface="Poppins"/>
                <a:ea typeface="Poppins"/>
                <a:cs typeface="Poppins"/>
                <a:sym typeface="Poppins"/>
              </a:rPr>
              <a:t> </a:t>
            </a:r>
            <a:r>
              <a:rPr lang="en-US" sz="1967" dirty="0" err="1">
                <a:solidFill>
                  <a:srgbClr val="000000"/>
                </a:solidFill>
                <a:latin typeface="Poppins"/>
                <a:ea typeface="Poppins"/>
                <a:cs typeface="Poppins"/>
                <a:sym typeface="Poppins"/>
              </a:rPr>
              <a:t>dengan</a:t>
            </a:r>
            <a:r>
              <a:rPr lang="en-US" sz="1967" dirty="0">
                <a:solidFill>
                  <a:srgbClr val="000000"/>
                </a:solidFill>
                <a:latin typeface="Poppins"/>
                <a:ea typeface="Poppins"/>
                <a:cs typeface="Poppins"/>
                <a:sym typeface="Poppins"/>
              </a:rPr>
              <a:t> </a:t>
            </a:r>
            <a:r>
              <a:rPr lang="en-US" sz="1967" dirty="0" err="1">
                <a:solidFill>
                  <a:srgbClr val="000000"/>
                </a:solidFill>
                <a:latin typeface="Poppins"/>
                <a:ea typeface="Poppins"/>
                <a:cs typeface="Poppins"/>
                <a:sym typeface="Poppins"/>
              </a:rPr>
              <a:t>cepat</a:t>
            </a:r>
            <a:r>
              <a:rPr lang="en-US" sz="1967" dirty="0">
                <a:solidFill>
                  <a:srgbClr val="000000"/>
                </a:solidFill>
                <a:latin typeface="Poppins"/>
                <a:ea typeface="Poppins"/>
                <a:cs typeface="Poppins"/>
                <a:sym typeface="Poppins"/>
              </a:rPr>
              <a:t> </a:t>
            </a:r>
            <a:r>
              <a:rPr lang="en-US" sz="1967" dirty="0" err="1">
                <a:solidFill>
                  <a:srgbClr val="000000"/>
                </a:solidFill>
                <a:latin typeface="Poppins"/>
                <a:ea typeface="Poppins"/>
                <a:cs typeface="Poppins"/>
                <a:sym typeface="Poppins"/>
              </a:rPr>
              <a:t>tanpa</a:t>
            </a:r>
            <a:r>
              <a:rPr lang="en-US" sz="1967" dirty="0">
                <a:solidFill>
                  <a:srgbClr val="000000"/>
                </a:solidFill>
                <a:latin typeface="Poppins"/>
                <a:ea typeface="Poppins"/>
                <a:cs typeface="Poppins"/>
                <a:sym typeface="Poppins"/>
              </a:rPr>
              <a:t> </a:t>
            </a:r>
            <a:r>
              <a:rPr lang="en-US" sz="1967" dirty="0" err="1">
                <a:solidFill>
                  <a:srgbClr val="000000"/>
                </a:solidFill>
                <a:latin typeface="Poppins"/>
                <a:ea typeface="Poppins"/>
                <a:cs typeface="Poppins"/>
                <a:sym typeface="Poppins"/>
              </a:rPr>
              <a:t>kehilangan</a:t>
            </a:r>
            <a:r>
              <a:rPr lang="en-US" sz="1967" dirty="0">
                <a:solidFill>
                  <a:srgbClr val="000000"/>
                </a:solidFill>
                <a:latin typeface="Poppins"/>
                <a:ea typeface="Poppins"/>
                <a:cs typeface="Poppins"/>
                <a:sym typeface="Poppins"/>
              </a:rPr>
              <a:t> </a:t>
            </a:r>
            <a:r>
              <a:rPr lang="en-US" sz="1967" dirty="0" err="1">
                <a:solidFill>
                  <a:srgbClr val="000000"/>
                </a:solidFill>
                <a:latin typeface="Poppins"/>
                <a:ea typeface="Poppins"/>
                <a:cs typeface="Poppins"/>
                <a:sym typeface="Poppins"/>
              </a:rPr>
              <a:t>poin</a:t>
            </a:r>
            <a:r>
              <a:rPr lang="en-US" sz="1967" dirty="0">
                <a:solidFill>
                  <a:srgbClr val="000000"/>
                </a:solidFill>
                <a:latin typeface="Poppins"/>
                <a:ea typeface="Poppins"/>
                <a:cs typeface="Poppins"/>
                <a:sym typeface="Poppins"/>
              </a:rPr>
              <a:t> </a:t>
            </a:r>
            <a:r>
              <a:rPr lang="en-US" sz="1967" dirty="0" err="1">
                <a:solidFill>
                  <a:srgbClr val="000000"/>
                </a:solidFill>
                <a:latin typeface="Poppins"/>
                <a:ea typeface="Poppins"/>
                <a:cs typeface="Poppins"/>
                <a:sym typeface="Poppins"/>
              </a:rPr>
              <a:t>penting</a:t>
            </a:r>
            <a:r>
              <a:rPr lang="en-US" sz="1967" dirty="0">
                <a:solidFill>
                  <a:srgbClr val="000000"/>
                </a:solidFill>
                <a:latin typeface="Poppins"/>
                <a:ea typeface="Poppins"/>
                <a:cs typeface="Poppins"/>
                <a:sym typeface="Poppins"/>
              </a:rPr>
              <a:t>.</a:t>
            </a:r>
          </a:p>
        </p:txBody>
      </p:sp>
      <p:grpSp>
        <p:nvGrpSpPr>
          <p:cNvPr id="22" name="Group 22"/>
          <p:cNvGrpSpPr/>
          <p:nvPr/>
        </p:nvGrpSpPr>
        <p:grpSpPr>
          <a:xfrm>
            <a:off x="8577682" y="6849758"/>
            <a:ext cx="407670" cy="407670"/>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6200" cap="sq">
              <a:solidFill>
                <a:srgbClr val="253D80"/>
              </a:solidFill>
              <a:prstDash val="solid"/>
              <a:miter/>
            </a:ln>
          </p:spPr>
        </p:sp>
        <p:sp>
          <p:nvSpPr>
            <p:cNvPr id="24" name="TextBox 24"/>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sp>
        <p:nvSpPr>
          <p:cNvPr id="25" name="Freeform 25"/>
          <p:cNvSpPr/>
          <p:nvPr/>
        </p:nvSpPr>
        <p:spPr>
          <a:xfrm>
            <a:off x="4974081" y="2059965"/>
            <a:ext cx="1416153" cy="341964"/>
          </a:xfrm>
          <a:custGeom>
            <a:avLst/>
            <a:gdLst/>
            <a:ahLst/>
            <a:cxnLst/>
            <a:rect l="l" t="t" r="r" b="b"/>
            <a:pathLst>
              <a:path w="1416153" h="341964">
                <a:moveTo>
                  <a:pt x="0" y="0"/>
                </a:moveTo>
                <a:lnTo>
                  <a:pt x="1416153" y="0"/>
                </a:lnTo>
                <a:lnTo>
                  <a:pt x="1416153" y="341964"/>
                </a:lnTo>
                <a:lnTo>
                  <a:pt x="0" y="34196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26" name="Freeform 26"/>
          <p:cNvSpPr/>
          <p:nvPr/>
        </p:nvSpPr>
        <p:spPr>
          <a:xfrm>
            <a:off x="7719319" y="-2820533"/>
            <a:ext cx="4308061" cy="4308061"/>
          </a:xfrm>
          <a:custGeom>
            <a:avLst/>
            <a:gdLst/>
            <a:ahLst/>
            <a:cxnLst/>
            <a:rect l="l" t="t" r="r" b="b"/>
            <a:pathLst>
              <a:path w="4308061" h="4308061">
                <a:moveTo>
                  <a:pt x="0" y="0"/>
                </a:moveTo>
                <a:lnTo>
                  <a:pt x="4308061" y="0"/>
                </a:lnTo>
                <a:lnTo>
                  <a:pt x="4308061" y="4308062"/>
                </a:lnTo>
                <a:lnTo>
                  <a:pt x="0" y="4308062"/>
                </a:lnTo>
                <a:lnTo>
                  <a:pt x="0" y="0"/>
                </a:lnTo>
                <a:close/>
              </a:path>
            </a:pathLst>
          </a:custGeom>
          <a:blipFill>
            <a:blip r:embed="rId7">
              <a:alphaModFix amt="8999"/>
            </a:blip>
            <a:stretch>
              <a:fillRect/>
            </a:stretch>
          </a:blipFill>
        </p:spPr>
      </p:sp>
      <p:sp>
        <p:nvSpPr>
          <p:cNvPr id="27" name="Freeform 27"/>
          <p:cNvSpPr/>
          <p:nvPr/>
        </p:nvSpPr>
        <p:spPr>
          <a:xfrm>
            <a:off x="17021933" y="3472549"/>
            <a:ext cx="4308061" cy="4308061"/>
          </a:xfrm>
          <a:custGeom>
            <a:avLst/>
            <a:gdLst/>
            <a:ahLst/>
            <a:cxnLst/>
            <a:rect l="l" t="t" r="r" b="b"/>
            <a:pathLst>
              <a:path w="4308061" h="4308061">
                <a:moveTo>
                  <a:pt x="0" y="0"/>
                </a:moveTo>
                <a:lnTo>
                  <a:pt x="4308062" y="0"/>
                </a:lnTo>
                <a:lnTo>
                  <a:pt x="4308062" y="4308061"/>
                </a:lnTo>
                <a:lnTo>
                  <a:pt x="0" y="4308061"/>
                </a:lnTo>
                <a:lnTo>
                  <a:pt x="0" y="0"/>
                </a:lnTo>
                <a:close/>
              </a:path>
            </a:pathLst>
          </a:custGeom>
          <a:blipFill>
            <a:blip r:embed="rId7">
              <a:alphaModFix amt="8999"/>
            </a:blip>
            <a:stretch>
              <a:fillRect/>
            </a:stretch>
          </a:blipFill>
        </p:spPr>
      </p:sp>
      <p:grpSp>
        <p:nvGrpSpPr>
          <p:cNvPr id="28" name="Group 28"/>
          <p:cNvGrpSpPr/>
          <p:nvPr/>
        </p:nvGrpSpPr>
        <p:grpSpPr>
          <a:xfrm rot="-2975705">
            <a:off x="15784088" y="280927"/>
            <a:ext cx="3832939" cy="1118607"/>
            <a:chOff x="0" y="0"/>
            <a:chExt cx="1392542" cy="406400"/>
          </a:xfrm>
        </p:grpSpPr>
        <p:sp>
          <p:nvSpPr>
            <p:cNvPr id="29" name="Freeform 29"/>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30" name="TextBox 30"/>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31" name="Group 31"/>
          <p:cNvGrpSpPr/>
          <p:nvPr/>
        </p:nvGrpSpPr>
        <p:grpSpPr>
          <a:xfrm rot="-2975705">
            <a:off x="15566638" y="-722349"/>
            <a:ext cx="3832939" cy="1118607"/>
            <a:chOff x="0" y="0"/>
            <a:chExt cx="1392542" cy="406400"/>
          </a:xfrm>
        </p:grpSpPr>
        <p:sp>
          <p:nvSpPr>
            <p:cNvPr id="32" name="Freeform 32"/>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F0952C"/>
            </a:solidFill>
          </p:spPr>
        </p:sp>
        <p:sp>
          <p:nvSpPr>
            <p:cNvPr id="33" name="TextBox 33"/>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34" name="Group 34"/>
          <p:cNvGrpSpPr/>
          <p:nvPr/>
        </p:nvGrpSpPr>
        <p:grpSpPr>
          <a:xfrm rot="-2975705">
            <a:off x="-1387949" y="3015145"/>
            <a:ext cx="3787370" cy="1105308"/>
            <a:chOff x="0" y="0"/>
            <a:chExt cx="1392542" cy="406400"/>
          </a:xfrm>
        </p:grpSpPr>
        <p:sp>
          <p:nvSpPr>
            <p:cNvPr id="35" name="Freeform 35"/>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F0952C"/>
            </a:solidFill>
          </p:spPr>
        </p:sp>
        <p:sp>
          <p:nvSpPr>
            <p:cNvPr id="36" name="TextBox 36"/>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37" name="Group 37"/>
          <p:cNvGrpSpPr/>
          <p:nvPr/>
        </p:nvGrpSpPr>
        <p:grpSpPr>
          <a:xfrm rot="-2975705">
            <a:off x="-2160776" y="3160185"/>
            <a:ext cx="3787370" cy="1105308"/>
            <a:chOff x="0" y="0"/>
            <a:chExt cx="1392542" cy="406400"/>
          </a:xfrm>
        </p:grpSpPr>
        <p:sp>
          <p:nvSpPr>
            <p:cNvPr id="38" name="Freeform 38"/>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39" name="TextBox 39"/>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40" name="Freeform 40"/>
          <p:cNvSpPr/>
          <p:nvPr/>
        </p:nvSpPr>
        <p:spPr>
          <a:xfrm rot="-5400000">
            <a:off x="17045399" y="8265382"/>
            <a:ext cx="2094825" cy="1420672"/>
          </a:xfrm>
          <a:custGeom>
            <a:avLst/>
            <a:gdLst/>
            <a:ahLst/>
            <a:cxnLst/>
            <a:rect l="l" t="t" r="r" b="b"/>
            <a:pathLst>
              <a:path w="2094825" h="1420672">
                <a:moveTo>
                  <a:pt x="0" y="0"/>
                </a:moveTo>
                <a:lnTo>
                  <a:pt x="2094825" y="0"/>
                </a:lnTo>
                <a:lnTo>
                  <a:pt x="2094825" y="1420672"/>
                </a:lnTo>
                <a:lnTo>
                  <a:pt x="0" y="142067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41" name="Group 41"/>
          <p:cNvGrpSpPr/>
          <p:nvPr/>
        </p:nvGrpSpPr>
        <p:grpSpPr>
          <a:xfrm>
            <a:off x="8730082" y="3467224"/>
            <a:ext cx="407670" cy="407670"/>
            <a:chOff x="0" y="0"/>
            <a:chExt cx="812800" cy="812800"/>
          </a:xfrm>
        </p:grpSpPr>
        <p:sp>
          <p:nvSpPr>
            <p:cNvPr id="42" name="Freeform 4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6200" cap="sq">
              <a:solidFill>
                <a:srgbClr val="F0952C"/>
              </a:solidFill>
              <a:prstDash val="solid"/>
              <a:miter/>
            </a:ln>
          </p:spPr>
        </p:sp>
        <p:sp>
          <p:nvSpPr>
            <p:cNvPr id="43" name="TextBox 43"/>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sp>
        <p:nvSpPr>
          <p:cNvPr id="44" name="TextBox 44"/>
          <p:cNvSpPr txBox="1"/>
          <p:nvPr/>
        </p:nvSpPr>
        <p:spPr>
          <a:xfrm>
            <a:off x="1779066" y="601121"/>
            <a:ext cx="4467167" cy="374809"/>
          </a:xfrm>
          <a:prstGeom prst="rect">
            <a:avLst/>
          </a:prstGeom>
        </p:spPr>
        <p:txBody>
          <a:bodyPr lIns="0" tIns="0" rIns="0" bIns="0" rtlCol="0" anchor="t">
            <a:spAutoFit/>
          </a:bodyPr>
          <a:lstStyle/>
          <a:p>
            <a:pPr marL="0" lvl="0" indent="0" algn="l">
              <a:lnSpc>
                <a:spcPts val="2966"/>
              </a:lnSpc>
            </a:pPr>
            <a:r>
              <a:rPr lang="en-US" sz="2118" b="1">
                <a:solidFill>
                  <a:srgbClr val="253D80"/>
                </a:solidFill>
                <a:latin typeface="Poppins Semi-Bold"/>
                <a:ea typeface="Poppins Semi-Bold"/>
                <a:cs typeface="Poppins Semi-Bold"/>
                <a:sym typeface="Poppins Semi-Bold"/>
              </a:rPr>
              <a:t>Salford &amp; Co.</a:t>
            </a:r>
          </a:p>
        </p:txBody>
      </p:sp>
      <p:sp>
        <p:nvSpPr>
          <p:cNvPr id="45" name="TextBox 45"/>
          <p:cNvSpPr txBox="1"/>
          <p:nvPr/>
        </p:nvSpPr>
        <p:spPr>
          <a:xfrm>
            <a:off x="8047256" y="1487529"/>
            <a:ext cx="7960249" cy="752475"/>
          </a:xfrm>
          <a:prstGeom prst="rect">
            <a:avLst/>
          </a:prstGeom>
        </p:spPr>
        <p:txBody>
          <a:bodyPr lIns="0" tIns="0" rIns="0" bIns="0" rtlCol="0" anchor="t">
            <a:spAutoFit/>
          </a:bodyPr>
          <a:lstStyle/>
          <a:p>
            <a:pPr marL="0" lvl="0" indent="0" algn="l">
              <a:lnSpc>
                <a:spcPts val="5988"/>
              </a:lnSpc>
            </a:pPr>
            <a:r>
              <a:rPr lang="en-US" sz="4990" b="1">
                <a:solidFill>
                  <a:srgbClr val="253D80"/>
                </a:solidFill>
                <a:latin typeface="Roboto Bold"/>
                <a:ea typeface="Roboto Bold"/>
                <a:cs typeface="Roboto Bold"/>
                <a:sym typeface="Roboto Bold"/>
              </a:rPr>
              <a:t>Contoh Penggunaan Gemini</a:t>
            </a:r>
          </a:p>
        </p:txBody>
      </p:sp>
      <p:sp>
        <p:nvSpPr>
          <p:cNvPr id="46" name="TextBox 46"/>
          <p:cNvSpPr txBox="1"/>
          <p:nvPr/>
        </p:nvSpPr>
        <p:spPr>
          <a:xfrm>
            <a:off x="9162830" y="6809118"/>
            <a:ext cx="7129310" cy="374809"/>
          </a:xfrm>
          <a:prstGeom prst="rect">
            <a:avLst/>
          </a:prstGeom>
        </p:spPr>
        <p:txBody>
          <a:bodyPr lIns="0" tIns="0" rIns="0" bIns="0" rtlCol="0" anchor="t">
            <a:spAutoFit/>
          </a:bodyPr>
          <a:lstStyle/>
          <a:p>
            <a:pPr marL="0" lvl="0" indent="0" algn="l">
              <a:lnSpc>
                <a:spcPts val="2966"/>
              </a:lnSpc>
            </a:pPr>
            <a:r>
              <a:rPr lang="en-US" sz="2118" b="1">
                <a:solidFill>
                  <a:srgbClr val="253D80"/>
                </a:solidFill>
                <a:latin typeface="Poppins Semi-Bold"/>
                <a:ea typeface="Poppins Semi-Bold"/>
                <a:cs typeface="Poppins Semi-Bold"/>
                <a:sym typeface="Poppins Semi-Bold"/>
              </a:rPr>
              <a:t>Prompt: "Jelaskan konsep ini seperti untuk anak SD"</a:t>
            </a:r>
          </a:p>
        </p:txBody>
      </p:sp>
      <p:sp>
        <p:nvSpPr>
          <p:cNvPr id="47" name="TextBox 47"/>
          <p:cNvSpPr txBox="1"/>
          <p:nvPr/>
        </p:nvSpPr>
        <p:spPr>
          <a:xfrm>
            <a:off x="8577682" y="7476503"/>
            <a:ext cx="7591237" cy="1378783"/>
          </a:xfrm>
          <a:prstGeom prst="rect">
            <a:avLst/>
          </a:prstGeom>
        </p:spPr>
        <p:txBody>
          <a:bodyPr lIns="0" tIns="0" rIns="0" bIns="0" rtlCol="0" anchor="t">
            <a:spAutoFit/>
          </a:bodyPr>
          <a:lstStyle/>
          <a:p>
            <a:pPr marL="0" lvl="0" indent="0" algn="l">
              <a:lnSpc>
                <a:spcPts val="2754"/>
              </a:lnSpc>
            </a:pPr>
            <a:r>
              <a:rPr lang="en-US" sz="1967">
                <a:solidFill>
                  <a:srgbClr val="000000"/>
                </a:solidFill>
                <a:latin typeface="Poppins"/>
                <a:ea typeface="Poppins"/>
                <a:cs typeface="Poppins"/>
                <a:sym typeface="Poppins"/>
              </a:rPr>
              <a:t>Masukkan konsep yang ingin dipahami, dan Gemini akan menyederhanakan penjelasannya menggunakan bahasa yang mudah, analogi sederhana, dan contoh nyata — cocok untuk belajar topik baru dengan cepat dan menyenangkan.</a:t>
            </a:r>
          </a:p>
        </p:txBody>
      </p:sp>
    </p:spTree>
    <p:extLst>
      <p:ext uri="{BB962C8B-B14F-4D97-AF65-F5344CB8AC3E}">
        <p14:creationId xmlns:p14="http://schemas.microsoft.com/office/powerpoint/2010/main" val="31628939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151991" y="1612367"/>
            <a:ext cx="7277394" cy="7277394"/>
          </a:xfrm>
          <a:custGeom>
            <a:avLst/>
            <a:gdLst/>
            <a:ahLst/>
            <a:cxnLst/>
            <a:rect l="l" t="t" r="r" b="b"/>
            <a:pathLst>
              <a:path w="7277394" h="7277394">
                <a:moveTo>
                  <a:pt x="0" y="0"/>
                </a:moveTo>
                <a:lnTo>
                  <a:pt x="7277395" y="0"/>
                </a:lnTo>
                <a:lnTo>
                  <a:pt x="7277395" y="7277394"/>
                </a:lnTo>
                <a:lnTo>
                  <a:pt x="0" y="7277394"/>
                </a:lnTo>
                <a:lnTo>
                  <a:pt x="0" y="0"/>
                </a:lnTo>
                <a:close/>
              </a:path>
            </a:pathLst>
          </a:custGeom>
          <a:blipFill>
            <a:blip r:embed="rId2">
              <a:alphaModFix amt="8999"/>
            </a:blip>
            <a:stretch>
              <a:fillRect/>
            </a:stretch>
          </a:blipFill>
        </p:spPr>
      </p:sp>
      <p:grpSp>
        <p:nvGrpSpPr>
          <p:cNvPr id="3" name="Group 3"/>
          <p:cNvGrpSpPr/>
          <p:nvPr/>
        </p:nvGrpSpPr>
        <p:grpSpPr>
          <a:xfrm>
            <a:off x="4166967" y="-4646333"/>
            <a:ext cx="6875480" cy="6875480"/>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877A">
                <a:alpha val="4706"/>
              </a:srgbClr>
            </a:solidFill>
          </p:spPr>
        </p:sp>
        <p:sp>
          <p:nvSpPr>
            <p:cNvPr id="5" name="TextBox 5"/>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grpSp>
        <p:nvGrpSpPr>
          <p:cNvPr id="6" name="Group 6"/>
          <p:cNvGrpSpPr/>
          <p:nvPr/>
        </p:nvGrpSpPr>
        <p:grpSpPr>
          <a:xfrm rot="-2975705">
            <a:off x="8428664" y="117066"/>
            <a:ext cx="5598489" cy="1633866"/>
            <a:chOff x="0" y="0"/>
            <a:chExt cx="1392542" cy="406400"/>
          </a:xfrm>
        </p:grpSpPr>
        <p:sp>
          <p:nvSpPr>
            <p:cNvPr id="7" name="Freeform 7"/>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8" name="TextBox 8"/>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9" name="Group 9"/>
          <p:cNvGrpSpPr/>
          <p:nvPr/>
        </p:nvGrpSpPr>
        <p:grpSpPr>
          <a:xfrm rot="-2975705">
            <a:off x="6345263" y="8924489"/>
            <a:ext cx="5598489" cy="1633866"/>
            <a:chOff x="0" y="0"/>
            <a:chExt cx="1392542" cy="406400"/>
          </a:xfrm>
        </p:grpSpPr>
        <p:sp>
          <p:nvSpPr>
            <p:cNvPr id="10" name="Freeform 10"/>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F0952C"/>
            </a:solidFill>
          </p:spPr>
        </p:sp>
        <p:sp>
          <p:nvSpPr>
            <p:cNvPr id="11" name="TextBox 11"/>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2" name="Group 12"/>
          <p:cNvGrpSpPr/>
          <p:nvPr/>
        </p:nvGrpSpPr>
        <p:grpSpPr>
          <a:xfrm rot="-2975705">
            <a:off x="3555646" y="10074849"/>
            <a:ext cx="5598489" cy="1633866"/>
            <a:chOff x="0" y="0"/>
            <a:chExt cx="1392542" cy="406400"/>
          </a:xfrm>
        </p:grpSpPr>
        <p:sp>
          <p:nvSpPr>
            <p:cNvPr id="13" name="Freeform 13"/>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14" name="TextBox 14"/>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5" name="Group 15"/>
          <p:cNvGrpSpPr/>
          <p:nvPr/>
        </p:nvGrpSpPr>
        <p:grpSpPr>
          <a:xfrm rot="-2975705">
            <a:off x="8111051" y="-1348344"/>
            <a:ext cx="5598489" cy="1633866"/>
            <a:chOff x="0" y="0"/>
            <a:chExt cx="1392542" cy="406400"/>
          </a:xfrm>
        </p:grpSpPr>
        <p:sp>
          <p:nvSpPr>
            <p:cNvPr id="16" name="Freeform 16"/>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F0952C"/>
            </a:solidFill>
          </p:spPr>
        </p:sp>
        <p:sp>
          <p:nvSpPr>
            <p:cNvPr id="17" name="TextBox 17"/>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8" name="Group 18"/>
          <p:cNvGrpSpPr/>
          <p:nvPr/>
        </p:nvGrpSpPr>
        <p:grpSpPr>
          <a:xfrm>
            <a:off x="10671941" y="2092752"/>
            <a:ext cx="12202992" cy="6101496"/>
            <a:chOff x="0" y="0"/>
            <a:chExt cx="812800" cy="406400"/>
          </a:xfrm>
        </p:grpSpPr>
        <p:sp>
          <p:nvSpPr>
            <p:cNvPr id="19" name="Freeform 19"/>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20" name="TextBox 20"/>
            <p:cNvSpPr txBox="1"/>
            <p:nvPr/>
          </p:nvSpPr>
          <p:spPr>
            <a:xfrm>
              <a:off x="0" y="-38100"/>
              <a:ext cx="812800"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21" name="Group 21"/>
          <p:cNvGrpSpPr/>
          <p:nvPr/>
        </p:nvGrpSpPr>
        <p:grpSpPr>
          <a:xfrm>
            <a:off x="10910389" y="2389471"/>
            <a:ext cx="5508057" cy="5508057"/>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a:stretch>
            </a:blipFill>
            <a:ln w="152400" cap="sq">
              <a:solidFill>
                <a:srgbClr val="F0952C"/>
              </a:solidFill>
              <a:prstDash val="solid"/>
              <a:miter/>
            </a:ln>
          </p:spPr>
        </p:sp>
      </p:grpSp>
      <p:grpSp>
        <p:nvGrpSpPr>
          <p:cNvPr id="23" name="Group 23"/>
          <p:cNvGrpSpPr/>
          <p:nvPr/>
        </p:nvGrpSpPr>
        <p:grpSpPr>
          <a:xfrm>
            <a:off x="-2374157" y="7080322"/>
            <a:ext cx="7622921" cy="7622921"/>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877A">
                <a:alpha val="4706"/>
              </a:srgbClr>
            </a:solidFill>
          </p:spPr>
        </p:sp>
        <p:sp>
          <p:nvSpPr>
            <p:cNvPr id="25" name="TextBox 25"/>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sp>
        <p:nvSpPr>
          <p:cNvPr id="26" name="Freeform 26"/>
          <p:cNvSpPr/>
          <p:nvPr/>
        </p:nvSpPr>
        <p:spPr>
          <a:xfrm>
            <a:off x="-236053" y="9128383"/>
            <a:ext cx="2744155" cy="1861036"/>
          </a:xfrm>
          <a:custGeom>
            <a:avLst/>
            <a:gdLst/>
            <a:ahLst/>
            <a:cxnLst/>
            <a:rect l="l" t="t" r="r" b="b"/>
            <a:pathLst>
              <a:path w="2744155" h="1861036">
                <a:moveTo>
                  <a:pt x="0" y="0"/>
                </a:moveTo>
                <a:lnTo>
                  <a:pt x="2744155" y="0"/>
                </a:lnTo>
                <a:lnTo>
                  <a:pt x="2744155" y="1861036"/>
                </a:lnTo>
                <a:lnTo>
                  <a:pt x="0" y="18610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7" name="Freeform 27"/>
          <p:cNvSpPr/>
          <p:nvPr/>
        </p:nvSpPr>
        <p:spPr>
          <a:xfrm>
            <a:off x="15378653" y="614311"/>
            <a:ext cx="1880647" cy="454127"/>
          </a:xfrm>
          <a:custGeom>
            <a:avLst/>
            <a:gdLst/>
            <a:ahLst/>
            <a:cxnLst/>
            <a:rect l="l" t="t" r="r" b="b"/>
            <a:pathLst>
              <a:path w="1880647" h="454127">
                <a:moveTo>
                  <a:pt x="0" y="0"/>
                </a:moveTo>
                <a:lnTo>
                  <a:pt x="1880647" y="0"/>
                </a:lnTo>
                <a:lnTo>
                  <a:pt x="1880647" y="454128"/>
                </a:lnTo>
                <a:lnTo>
                  <a:pt x="0" y="4541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8" name="Freeform 28"/>
          <p:cNvSpPr/>
          <p:nvPr/>
        </p:nvSpPr>
        <p:spPr>
          <a:xfrm>
            <a:off x="-2530219" y="2772260"/>
            <a:ext cx="4308061" cy="4308061"/>
          </a:xfrm>
          <a:custGeom>
            <a:avLst/>
            <a:gdLst/>
            <a:ahLst/>
            <a:cxnLst/>
            <a:rect l="l" t="t" r="r" b="b"/>
            <a:pathLst>
              <a:path w="4308061" h="4308061">
                <a:moveTo>
                  <a:pt x="0" y="0"/>
                </a:moveTo>
                <a:lnTo>
                  <a:pt x="4308061" y="0"/>
                </a:lnTo>
                <a:lnTo>
                  <a:pt x="4308061" y="4308062"/>
                </a:lnTo>
                <a:lnTo>
                  <a:pt x="0" y="4308062"/>
                </a:lnTo>
                <a:lnTo>
                  <a:pt x="0" y="0"/>
                </a:lnTo>
                <a:close/>
              </a:path>
            </a:pathLst>
          </a:custGeom>
          <a:blipFill>
            <a:blip r:embed="rId2">
              <a:alphaModFix amt="8999"/>
            </a:blip>
            <a:stretch>
              <a:fillRect/>
            </a:stretch>
          </a:blipFill>
        </p:spPr>
      </p:sp>
      <p:sp>
        <p:nvSpPr>
          <p:cNvPr id="29" name="Freeform 29"/>
          <p:cNvSpPr/>
          <p:nvPr/>
        </p:nvSpPr>
        <p:spPr>
          <a:xfrm>
            <a:off x="1028700" y="591309"/>
            <a:ext cx="508573" cy="508573"/>
          </a:xfrm>
          <a:custGeom>
            <a:avLst/>
            <a:gdLst/>
            <a:ahLst/>
            <a:cxnLst/>
            <a:rect l="l" t="t" r="r" b="b"/>
            <a:pathLst>
              <a:path w="508573" h="508573">
                <a:moveTo>
                  <a:pt x="0" y="0"/>
                </a:moveTo>
                <a:lnTo>
                  <a:pt x="508573" y="0"/>
                </a:lnTo>
                <a:lnTo>
                  <a:pt x="508573" y="508573"/>
                </a:lnTo>
                <a:lnTo>
                  <a:pt x="0" y="5085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30" name="TextBox 30"/>
          <p:cNvSpPr txBox="1"/>
          <p:nvPr/>
        </p:nvSpPr>
        <p:spPr>
          <a:xfrm>
            <a:off x="2371847" y="3327940"/>
            <a:ext cx="7057456" cy="3770263"/>
          </a:xfrm>
          <a:prstGeom prst="rect">
            <a:avLst/>
          </a:prstGeom>
        </p:spPr>
        <p:txBody>
          <a:bodyPr lIns="0" tIns="0" rIns="0" bIns="0" rtlCol="0" anchor="t">
            <a:spAutoFit/>
          </a:bodyPr>
          <a:lstStyle/>
          <a:p>
            <a:pPr marL="0" lvl="0" indent="0" algn="l">
              <a:lnSpc>
                <a:spcPts val="9803"/>
              </a:lnSpc>
            </a:pPr>
            <a:r>
              <a:rPr lang="en-US" sz="8169" dirty="0">
                <a:solidFill>
                  <a:srgbClr val="253D80"/>
                </a:solidFill>
                <a:latin typeface="CDA Independence Display"/>
                <a:ea typeface="CDA Independence Display"/>
                <a:cs typeface="CDA Independence Display"/>
                <a:sym typeface="CDA Independence Display"/>
              </a:rPr>
              <a:t>Media </a:t>
            </a:r>
            <a:r>
              <a:rPr lang="en-US" sz="8169" dirty="0" err="1">
                <a:solidFill>
                  <a:srgbClr val="253D80"/>
                </a:solidFill>
                <a:latin typeface="CDA Independence Display"/>
                <a:ea typeface="CDA Independence Display"/>
                <a:cs typeface="CDA Independence Display"/>
                <a:sym typeface="CDA Independence Display"/>
              </a:rPr>
              <a:t>pembelajaran</a:t>
            </a:r>
            <a:r>
              <a:rPr lang="en-US" sz="8169" dirty="0">
                <a:solidFill>
                  <a:srgbClr val="253D80"/>
                </a:solidFill>
                <a:latin typeface="CDA Independence Display"/>
                <a:ea typeface="CDA Independence Display"/>
                <a:cs typeface="CDA Independence Display"/>
                <a:sym typeface="CDA Independence Display"/>
              </a:rPr>
              <a:t> </a:t>
            </a:r>
            <a:r>
              <a:rPr lang="en-US" sz="8169" dirty="0" err="1">
                <a:solidFill>
                  <a:srgbClr val="253D80"/>
                </a:solidFill>
                <a:latin typeface="CDA Independence Display"/>
                <a:ea typeface="CDA Independence Display"/>
                <a:cs typeface="CDA Independence Display"/>
                <a:sym typeface="CDA Independence Display"/>
              </a:rPr>
              <a:t>interaktif</a:t>
            </a:r>
            <a:r>
              <a:rPr lang="en-US" sz="8169" dirty="0">
                <a:solidFill>
                  <a:srgbClr val="253D80"/>
                </a:solidFill>
                <a:latin typeface="CDA Independence Display"/>
                <a:ea typeface="CDA Independence Display"/>
                <a:cs typeface="CDA Independence Display"/>
                <a:sym typeface="CDA Independence Display"/>
              </a:rPr>
              <a:t> </a:t>
            </a:r>
          </a:p>
        </p:txBody>
      </p:sp>
      <p:sp>
        <p:nvSpPr>
          <p:cNvPr id="31" name="TextBox 31"/>
          <p:cNvSpPr txBox="1"/>
          <p:nvPr/>
        </p:nvSpPr>
        <p:spPr>
          <a:xfrm>
            <a:off x="1779066" y="620171"/>
            <a:ext cx="4467167" cy="265609"/>
          </a:xfrm>
          <a:prstGeom prst="rect">
            <a:avLst/>
          </a:prstGeom>
        </p:spPr>
        <p:txBody>
          <a:bodyPr lIns="0" tIns="0" rIns="0" bIns="0" rtlCol="0" anchor="t">
            <a:spAutoFit/>
          </a:bodyPr>
          <a:lstStyle/>
          <a:p>
            <a:pPr marL="0" lvl="0" indent="0" algn="l">
              <a:lnSpc>
                <a:spcPts val="2160"/>
              </a:lnSpc>
            </a:pPr>
            <a:r>
              <a:rPr lang="en-US" sz="1542" b="1">
                <a:solidFill>
                  <a:srgbClr val="253D80"/>
                </a:solidFill>
                <a:latin typeface="Poppins Semi-Bold"/>
                <a:ea typeface="Poppins Semi-Bold"/>
                <a:cs typeface="Poppins Semi-Bold"/>
                <a:sym typeface="Poppins Semi-Bold"/>
              </a:rPr>
              <a:t>Kecerdasan Buatan</a:t>
            </a:r>
          </a:p>
        </p:txBody>
      </p:sp>
    </p:spTree>
    <p:extLst>
      <p:ext uri="{BB962C8B-B14F-4D97-AF65-F5344CB8AC3E}">
        <p14:creationId xmlns:p14="http://schemas.microsoft.com/office/powerpoint/2010/main" val="28008807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117798" y="-4674111"/>
            <a:ext cx="6875480" cy="687548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877A">
                <a:alpha val="4706"/>
              </a:srgbClr>
            </a:solidFill>
          </p:spPr>
        </p:sp>
        <p:sp>
          <p:nvSpPr>
            <p:cNvPr id="4" name="TextBox 4"/>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sp>
        <p:nvSpPr>
          <p:cNvPr id="5" name="Freeform 5"/>
          <p:cNvSpPr/>
          <p:nvPr/>
        </p:nvSpPr>
        <p:spPr>
          <a:xfrm>
            <a:off x="-2711942" y="2227437"/>
            <a:ext cx="4187712" cy="4151069"/>
          </a:xfrm>
          <a:custGeom>
            <a:avLst/>
            <a:gdLst/>
            <a:ahLst/>
            <a:cxnLst/>
            <a:rect l="l" t="t" r="r" b="b"/>
            <a:pathLst>
              <a:path w="4187712" h="4151069">
                <a:moveTo>
                  <a:pt x="0" y="0"/>
                </a:moveTo>
                <a:lnTo>
                  <a:pt x="4187712" y="0"/>
                </a:lnTo>
                <a:lnTo>
                  <a:pt x="4187712" y="4151070"/>
                </a:lnTo>
                <a:lnTo>
                  <a:pt x="0" y="4151070"/>
                </a:lnTo>
                <a:lnTo>
                  <a:pt x="0" y="0"/>
                </a:lnTo>
                <a:close/>
              </a:path>
            </a:pathLst>
          </a:custGeom>
          <a:blipFill>
            <a:blip r:embed="rId2">
              <a:alphaModFix amt="8999"/>
            </a:blip>
            <a:stretch>
              <a:fillRect/>
            </a:stretch>
          </a:blipFill>
        </p:spPr>
      </p:sp>
      <p:sp>
        <p:nvSpPr>
          <p:cNvPr id="6" name="Freeform 6"/>
          <p:cNvSpPr/>
          <p:nvPr/>
        </p:nvSpPr>
        <p:spPr>
          <a:xfrm>
            <a:off x="17384220" y="2554682"/>
            <a:ext cx="4051239" cy="4056309"/>
          </a:xfrm>
          <a:custGeom>
            <a:avLst/>
            <a:gdLst/>
            <a:ahLst/>
            <a:cxnLst/>
            <a:rect l="l" t="t" r="r" b="b"/>
            <a:pathLst>
              <a:path w="4051239" h="4056309">
                <a:moveTo>
                  <a:pt x="0" y="0"/>
                </a:moveTo>
                <a:lnTo>
                  <a:pt x="4051239" y="0"/>
                </a:lnTo>
                <a:lnTo>
                  <a:pt x="4051239" y="4056310"/>
                </a:lnTo>
                <a:lnTo>
                  <a:pt x="0" y="4056310"/>
                </a:lnTo>
                <a:lnTo>
                  <a:pt x="0" y="0"/>
                </a:lnTo>
                <a:close/>
              </a:path>
            </a:pathLst>
          </a:custGeom>
          <a:blipFill>
            <a:blip r:embed="rId3">
              <a:alphaModFix amt="8999"/>
            </a:blip>
            <a:stretch>
              <a:fillRect/>
            </a:stretch>
          </a:blipFill>
        </p:spPr>
      </p:sp>
      <p:grpSp>
        <p:nvGrpSpPr>
          <p:cNvPr id="7" name="Group 7"/>
          <p:cNvGrpSpPr/>
          <p:nvPr/>
        </p:nvGrpSpPr>
        <p:grpSpPr>
          <a:xfrm>
            <a:off x="11102734" y="4332822"/>
            <a:ext cx="6347066" cy="5445036"/>
            <a:chOff x="0" y="0"/>
            <a:chExt cx="2725822" cy="1486515"/>
          </a:xfrm>
        </p:grpSpPr>
        <p:sp>
          <p:nvSpPr>
            <p:cNvPr id="8" name="Freeform 8"/>
            <p:cNvSpPr/>
            <p:nvPr/>
          </p:nvSpPr>
          <p:spPr>
            <a:xfrm>
              <a:off x="0" y="0"/>
              <a:ext cx="2725822" cy="1486515"/>
            </a:xfrm>
            <a:custGeom>
              <a:avLst/>
              <a:gdLst/>
              <a:ahLst/>
              <a:cxnLst/>
              <a:rect l="l" t="t" r="r" b="b"/>
              <a:pathLst>
                <a:path w="2725822" h="1486515">
                  <a:moveTo>
                    <a:pt x="11414" y="0"/>
                  </a:moveTo>
                  <a:lnTo>
                    <a:pt x="2714407" y="0"/>
                  </a:lnTo>
                  <a:cubicBezTo>
                    <a:pt x="2720711" y="0"/>
                    <a:pt x="2725822" y="5110"/>
                    <a:pt x="2725822" y="11414"/>
                  </a:cubicBezTo>
                  <a:lnTo>
                    <a:pt x="2725822" y="1475101"/>
                  </a:lnTo>
                  <a:cubicBezTo>
                    <a:pt x="2725822" y="1478128"/>
                    <a:pt x="2724619" y="1481032"/>
                    <a:pt x="2722478" y="1483172"/>
                  </a:cubicBezTo>
                  <a:cubicBezTo>
                    <a:pt x="2720338" y="1485313"/>
                    <a:pt x="2717435" y="1486515"/>
                    <a:pt x="2714407" y="1486515"/>
                  </a:cubicBezTo>
                  <a:lnTo>
                    <a:pt x="11414" y="1486515"/>
                  </a:lnTo>
                  <a:cubicBezTo>
                    <a:pt x="8387" y="1486515"/>
                    <a:pt x="5484" y="1485313"/>
                    <a:pt x="3343" y="1483172"/>
                  </a:cubicBezTo>
                  <a:cubicBezTo>
                    <a:pt x="1203" y="1481032"/>
                    <a:pt x="0" y="1478128"/>
                    <a:pt x="0" y="1475101"/>
                  </a:cubicBezTo>
                  <a:lnTo>
                    <a:pt x="0" y="11414"/>
                  </a:lnTo>
                  <a:cubicBezTo>
                    <a:pt x="0" y="8387"/>
                    <a:pt x="1203" y="5484"/>
                    <a:pt x="3343" y="3343"/>
                  </a:cubicBezTo>
                  <a:cubicBezTo>
                    <a:pt x="5484" y="1203"/>
                    <a:pt x="8387" y="0"/>
                    <a:pt x="11414" y="0"/>
                  </a:cubicBezTo>
                  <a:close/>
                </a:path>
              </a:pathLst>
            </a:custGeom>
            <a:solidFill>
              <a:srgbClr val="253D80"/>
            </a:solidFill>
          </p:spPr>
        </p:sp>
        <p:sp>
          <p:nvSpPr>
            <p:cNvPr id="9" name="TextBox 9"/>
            <p:cNvSpPr txBox="1"/>
            <p:nvPr/>
          </p:nvSpPr>
          <p:spPr>
            <a:xfrm>
              <a:off x="0" y="-38100"/>
              <a:ext cx="2725822" cy="1524615"/>
            </a:xfrm>
            <a:prstGeom prst="rect">
              <a:avLst/>
            </a:prstGeom>
          </p:spPr>
          <p:txBody>
            <a:bodyPr lIns="50800" tIns="50800" rIns="50800" bIns="50800" rtlCol="0" anchor="ctr"/>
            <a:lstStyle/>
            <a:p>
              <a:pPr marL="0" lvl="0" indent="0" algn="ctr">
                <a:lnSpc>
                  <a:spcPts val="2659"/>
                </a:lnSpc>
              </a:pPr>
              <a:endParaRPr/>
            </a:p>
          </p:txBody>
        </p:sp>
      </p:grpSp>
      <p:sp>
        <p:nvSpPr>
          <p:cNvPr id="10" name="TextBox 10"/>
          <p:cNvSpPr txBox="1"/>
          <p:nvPr/>
        </p:nvSpPr>
        <p:spPr>
          <a:xfrm>
            <a:off x="11759394" y="3566891"/>
            <a:ext cx="5135758" cy="601316"/>
          </a:xfrm>
          <a:prstGeom prst="rect">
            <a:avLst/>
          </a:prstGeom>
        </p:spPr>
        <p:txBody>
          <a:bodyPr lIns="0" tIns="0" rIns="0" bIns="0" rtlCol="0" anchor="t">
            <a:spAutoFit/>
          </a:bodyPr>
          <a:lstStyle/>
          <a:p>
            <a:pPr marL="0" lvl="0" indent="0" algn="l">
              <a:lnSpc>
                <a:spcPts val="4656"/>
              </a:lnSpc>
            </a:pPr>
            <a:r>
              <a:rPr lang="en-US" sz="3326" b="1" dirty="0">
                <a:solidFill>
                  <a:srgbClr val="F0952C"/>
                </a:solidFill>
                <a:latin typeface="Poppins Semi-Bold"/>
                <a:ea typeface="Poppins Semi-Bold"/>
                <a:cs typeface="Poppins Semi-Bold"/>
                <a:sym typeface="Poppins Semi-Bold"/>
              </a:rPr>
              <a:t>Prompt </a:t>
            </a:r>
            <a:r>
              <a:rPr lang="en-US" sz="3326" b="1" dirty="0" err="1">
                <a:solidFill>
                  <a:srgbClr val="F0952C"/>
                </a:solidFill>
                <a:latin typeface="Poppins Semi-Bold"/>
                <a:ea typeface="Poppins Semi-Bold"/>
                <a:cs typeface="Poppins Semi-Bold"/>
                <a:sym typeface="Poppins Semi-Bold"/>
              </a:rPr>
              <a:t>Jelas</a:t>
            </a:r>
            <a:r>
              <a:rPr lang="en-US" sz="3326" b="1" dirty="0">
                <a:solidFill>
                  <a:srgbClr val="F0952C"/>
                </a:solidFill>
                <a:latin typeface="Poppins Semi-Bold"/>
                <a:ea typeface="Poppins Semi-Bold"/>
                <a:cs typeface="Poppins Semi-Bold"/>
                <a:sym typeface="Poppins Semi-Bold"/>
              </a:rPr>
              <a:t> &amp; </a:t>
            </a:r>
            <a:r>
              <a:rPr lang="en-US" sz="3326" b="1" dirty="0" err="1">
                <a:solidFill>
                  <a:srgbClr val="F0952C"/>
                </a:solidFill>
                <a:latin typeface="Poppins Semi-Bold"/>
                <a:ea typeface="Poppins Semi-Bold"/>
                <a:cs typeface="Poppins Semi-Bold"/>
                <a:sym typeface="Poppins Semi-Bold"/>
              </a:rPr>
              <a:t>Spesifik</a:t>
            </a:r>
            <a:endParaRPr lang="en-US" sz="3326" b="1" dirty="0">
              <a:solidFill>
                <a:srgbClr val="F0952C"/>
              </a:solidFill>
              <a:latin typeface="Poppins Semi-Bold"/>
              <a:ea typeface="Poppins Semi-Bold"/>
              <a:cs typeface="Poppins Semi-Bold"/>
              <a:sym typeface="Poppins Semi-Bold"/>
            </a:endParaRPr>
          </a:p>
        </p:txBody>
      </p:sp>
      <p:sp>
        <p:nvSpPr>
          <p:cNvPr id="12" name="Freeform 12"/>
          <p:cNvSpPr/>
          <p:nvPr/>
        </p:nvSpPr>
        <p:spPr>
          <a:xfrm>
            <a:off x="1028700" y="591309"/>
            <a:ext cx="508573" cy="508573"/>
          </a:xfrm>
          <a:custGeom>
            <a:avLst/>
            <a:gdLst/>
            <a:ahLst/>
            <a:cxnLst/>
            <a:rect l="l" t="t" r="r" b="b"/>
            <a:pathLst>
              <a:path w="508573" h="508573">
                <a:moveTo>
                  <a:pt x="0" y="0"/>
                </a:moveTo>
                <a:lnTo>
                  <a:pt x="508573" y="0"/>
                </a:lnTo>
                <a:lnTo>
                  <a:pt x="508573" y="508573"/>
                </a:lnTo>
                <a:lnTo>
                  <a:pt x="0" y="50857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TextBox 13"/>
          <p:cNvSpPr txBox="1"/>
          <p:nvPr/>
        </p:nvSpPr>
        <p:spPr>
          <a:xfrm>
            <a:off x="1779066" y="610646"/>
            <a:ext cx="4467167" cy="308580"/>
          </a:xfrm>
          <a:prstGeom prst="rect">
            <a:avLst/>
          </a:prstGeom>
        </p:spPr>
        <p:txBody>
          <a:bodyPr lIns="0" tIns="0" rIns="0" bIns="0" rtlCol="0" anchor="t">
            <a:spAutoFit/>
          </a:bodyPr>
          <a:lstStyle/>
          <a:p>
            <a:pPr marL="0" lvl="0" indent="0" algn="l">
              <a:lnSpc>
                <a:spcPts val="2416"/>
              </a:lnSpc>
            </a:pPr>
            <a:r>
              <a:rPr lang="en-US" sz="1726" b="1">
                <a:solidFill>
                  <a:srgbClr val="253D80"/>
                </a:solidFill>
                <a:latin typeface="Poppins Semi-Bold"/>
                <a:ea typeface="Poppins Semi-Bold"/>
                <a:cs typeface="Poppins Semi-Bold"/>
                <a:sym typeface="Poppins Semi-Bold"/>
              </a:rPr>
              <a:t>Gemini AI &amp; Academy</a:t>
            </a:r>
          </a:p>
        </p:txBody>
      </p:sp>
      <p:sp>
        <p:nvSpPr>
          <p:cNvPr id="14" name="TextBox 14"/>
          <p:cNvSpPr txBox="1"/>
          <p:nvPr/>
        </p:nvSpPr>
        <p:spPr>
          <a:xfrm>
            <a:off x="950415" y="3540237"/>
            <a:ext cx="7392853" cy="628650"/>
          </a:xfrm>
          <a:prstGeom prst="rect">
            <a:avLst/>
          </a:prstGeom>
        </p:spPr>
        <p:txBody>
          <a:bodyPr lIns="0" tIns="0" rIns="0" bIns="0" rtlCol="0" anchor="t">
            <a:spAutoFit/>
          </a:bodyPr>
          <a:lstStyle/>
          <a:p>
            <a:pPr marL="0" lvl="0" indent="0" algn="l">
              <a:lnSpc>
                <a:spcPts val="4971"/>
              </a:lnSpc>
            </a:pPr>
            <a:r>
              <a:rPr lang="en-US" sz="4142" b="1" dirty="0" err="1">
                <a:solidFill>
                  <a:srgbClr val="253D80"/>
                </a:solidFill>
                <a:latin typeface="Roboto Bold"/>
                <a:ea typeface="Roboto Bold"/>
                <a:cs typeface="Roboto Bold"/>
                <a:sym typeface="Roboto Bold"/>
              </a:rPr>
              <a:t>membuat</a:t>
            </a:r>
            <a:r>
              <a:rPr lang="en-US" sz="4142" b="1" dirty="0">
                <a:solidFill>
                  <a:srgbClr val="253D80"/>
                </a:solidFill>
                <a:latin typeface="Roboto Bold"/>
                <a:ea typeface="Roboto Bold"/>
                <a:cs typeface="Roboto Bold"/>
                <a:sym typeface="Roboto Bold"/>
              </a:rPr>
              <a:t> poster </a:t>
            </a:r>
            <a:r>
              <a:rPr lang="en-US" sz="4142" b="1" dirty="0" err="1">
                <a:solidFill>
                  <a:srgbClr val="253D80"/>
                </a:solidFill>
                <a:latin typeface="Roboto Bold"/>
                <a:ea typeface="Roboto Bold"/>
                <a:cs typeface="Roboto Bold"/>
                <a:sym typeface="Roboto Bold"/>
              </a:rPr>
              <a:t>atau</a:t>
            </a:r>
            <a:r>
              <a:rPr lang="en-US" sz="4142" b="1" dirty="0">
                <a:solidFill>
                  <a:srgbClr val="253D80"/>
                </a:solidFill>
                <a:latin typeface="Roboto Bold"/>
                <a:ea typeface="Roboto Bold"/>
                <a:cs typeface="Roboto Bold"/>
                <a:sym typeface="Roboto Bold"/>
              </a:rPr>
              <a:t> </a:t>
            </a:r>
            <a:r>
              <a:rPr lang="en-US" sz="4142" b="1" dirty="0" err="1">
                <a:solidFill>
                  <a:srgbClr val="253D80"/>
                </a:solidFill>
                <a:latin typeface="Roboto Bold"/>
                <a:ea typeface="Roboto Bold"/>
                <a:cs typeface="Roboto Bold"/>
                <a:sym typeface="Roboto Bold"/>
              </a:rPr>
              <a:t>gambar</a:t>
            </a:r>
            <a:r>
              <a:rPr lang="en-US" sz="4142" b="1" dirty="0">
                <a:solidFill>
                  <a:srgbClr val="253D80"/>
                </a:solidFill>
                <a:latin typeface="Roboto Bold"/>
                <a:ea typeface="Roboto Bold"/>
                <a:cs typeface="Roboto Bold"/>
                <a:sym typeface="Roboto Bold"/>
              </a:rPr>
              <a:t> </a:t>
            </a:r>
          </a:p>
        </p:txBody>
      </p:sp>
      <p:grpSp>
        <p:nvGrpSpPr>
          <p:cNvPr id="15" name="Group 15"/>
          <p:cNvGrpSpPr/>
          <p:nvPr/>
        </p:nvGrpSpPr>
        <p:grpSpPr>
          <a:xfrm rot="-2975705">
            <a:off x="14675776" y="316256"/>
            <a:ext cx="5598489" cy="1633866"/>
            <a:chOff x="0" y="0"/>
            <a:chExt cx="1392542" cy="406400"/>
          </a:xfrm>
        </p:grpSpPr>
        <p:sp>
          <p:nvSpPr>
            <p:cNvPr id="16" name="Freeform 16"/>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17" name="TextBox 17"/>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8" name="Group 18"/>
          <p:cNvGrpSpPr/>
          <p:nvPr/>
        </p:nvGrpSpPr>
        <p:grpSpPr>
          <a:xfrm rot="-2975705">
            <a:off x="14358162" y="-1149155"/>
            <a:ext cx="5598489" cy="1633866"/>
            <a:chOff x="0" y="0"/>
            <a:chExt cx="1392542" cy="406400"/>
          </a:xfrm>
        </p:grpSpPr>
        <p:sp>
          <p:nvSpPr>
            <p:cNvPr id="19" name="Freeform 19"/>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F0952C"/>
            </a:solidFill>
          </p:spPr>
        </p:sp>
        <p:sp>
          <p:nvSpPr>
            <p:cNvPr id="20" name="TextBox 20"/>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21" name="Group 21"/>
          <p:cNvGrpSpPr/>
          <p:nvPr/>
        </p:nvGrpSpPr>
        <p:grpSpPr>
          <a:xfrm rot="-5400000">
            <a:off x="5707408" y="-2910100"/>
            <a:ext cx="8684645" cy="4362029"/>
            <a:chOff x="0" y="0"/>
            <a:chExt cx="812800" cy="406400"/>
          </a:xfrm>
        </p:grpSpPr>
        <p:sp>
          <p:nvSpPr>
            <p:cNvPr id="22" name="Freeform 22"/>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23" name="TextBox 23"/>
            <p:cNvSpPr txBox="1"/>
            <p:nvPr/>
          </p:nvSpPr>
          <p:spPr>
            <a:xfrm>
              <a:off x="0" y="-38100"/>
              <a:ext cx="812800"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24" name="Group 24"/>
          <p:cNvGrpSpPr/>
          <p:nvPr/>
        </p:nvGrpSpPr>
        <p:grpSpPr>
          <a:xfrm>
            <a:off x="7961936" y="-582661"/>
            <a:ext cx="4138552" cy="3832885"/>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a:stretch>
            </a:blipFill>
            <a:ln w="152400" cap="sq">
              <a:solidFill>
                <a:srgbClr val="F0952C"/>
              </a:solidFill>
              <a:prstDash val="solid"/>
              <a:miter/>
            </a:ln>
          </p:spPr>
        </p:sp>
      </p:grpSp>
      <p:sp>
        <p:nvSpPr>
          <p:cNvPr id="26" name="Freeform 26"/>
          <p:cNvSpPr/>
          <p:nvPr/>
        </p:nvSpPr>
        <p:spPr>
          <a:xfrm>
            <a:off x="7687117" y="435873"/>
            <a:ext cx="1287396" cy="310873"/>
          </a:xfrm>
          <a:custGeom>
            <a:avLst/>
            <a:gdLst/>
            <a:ahLst/>
            <a:cxnLst/>
            <a:rect l="l" t="t" r="r" b="b"/>
            <a:pathLst>
              <a:path w="1287396" h="310873">
                <a:moveTo>
                  <a:pt x="0" y="0"/>
                </a:moveTo>
                <a:lnTo>
                  <a:pt x="1287396" y="0"/>
                </a:lnTo>
                <a:lnTo>
                  <a:pt x="1287396" y="310873"/>
                </a:lnTo>
                <a:lnTo>
                  <a:pt x="0" y="31087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7" name="Freeform 27"/>
          <p:cNvSpPr/>
          <p:nvPr/>
        </p:nvSpPr>
        <p:spPr>
          <a:xfrm rot="5400000">
            <a:off x="-640568" y="7879641"/>
            <a:ext cx="1643039" cy="1114279"/>
          </a:xfrm>
          <a:custGeom>
            <a:avLst/>
            <a:gdLst/>
            <a:ahLst/>
            <a:cxnLst/>
            <a:rect l="l" t="t" r="r" b="b"/>
            <a:pathLst>
              <a:path w="1643039" h="1114279">
                <a:moveTo>
                  <a:pt x="0" y="0"/>
                </a:moveTo>
                <a:lnTo>
                  <a:pt x="1643039" y="0"/>
                </a:lnTo>
                <a:lnTo>
                  <a:pt x="1643039" y="1114279"/>
                </a:lnTo>
                <a:lnTo>
                  <a:pt x="0" y="111427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28" name="Freeform 28"/>
          <p:cNvSpPr/>
          <p:nvPr/>
        </p:nvSpPr>
        <p:spPr>
          <a:xfrm rot="5400000" flipV="1">
            <a:off x="17285828" y="6236601"/>
            <a:ext cx="1643039" cy="1114279"/>
          </a:xfrm>
          <a:custGeom>
            <a:avLst/>
            <a:gdLst/>
            <a:ahLst/>
            <a:cxnLst/>
            <a:rect l="l" t="t" r="r" b="b"/>
            <a:pathLst>
              <a:path w="1643039" h="1114279">
                <a:moveTo>
                  <a:pt x="0" y="1114280"/>
                </a:moveTo>
                <a:lnTo>
                  <a:pt x="1643040" y="1114280"/>
                </a:lnTo>
                <a:lnTo>
                  <a:pt x="1643040" y="0"/>
                </a:lnTo>
                <a:lnTo>
                  <a:pt x="0" y="0"/>
                </a:lnTo>
                <a:lnTo>
                  <a:pt x="0" y="1114280"/>
                </a:lnTo>
                <a:close/>
              </a:path>
            </a:pathLst>
          </a:custGeom>
          <a:blipFill>
            <a:blip r:embed="rId9">
              <a:extLst>
                <a:ext uri="{96DAC541-7B7A-43D3-8B79-37D633B846F1}">
                  <asvg:svgBlip xmlns:asvg="http://schemas.microsoft.com/office/drawing/2016/SVG/main" r:embed="rId10"/>
                </a:ext>
              </a:extLst>
            </a:blip>
            <a:stretch>
              <a:fillRect/>
            </a:stretch>
          </a:blipFill>
        </p:spPr>
      </p:sp>
      <p:pic>
        <p:nvPicPr>
          <p:cNvPr id="30" name="Picture 29">
            <a:extLst>
              <a:ext uri="{FF2B5EF4-FFF2-40B4-BE49-F238E27FC236}">
                <a16:creationId xmlns:a16="http://schemas.microsoft.com/office/drawing/2014/main" id="{FF7EE757-88AC-45C0-98FE-5CEC4628C81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38091" y="4364332"/>
            <a:ext cx="9924796" cy="5413525"/>
          </a:xfrm>
          <a:prstGeom prst="rect">
            <a:avLst/>
          </a:prstGeom>
        </p:spPr>
      </p:pic>
      <p:sp>
        <p:nvSpPr>
          <p:cNvPr id="31" name="TextBox 11">
            <a:extLst>
              <a:ext uri="{FF2B5EF4-FFF2-40B4-BE49-F238E27FC236}">
                <a16:creationId xmlns:a16="http://schemas.microsoft.com/office/drawing/2014/main" id="{78A22364-D122-4BE4-9E45-EBA6431A2F9D}"/>
              </a:ext>
            </a:extLst>
          </p:cNvPr>
          <p:cNvSpPr txBox="1"/>
          <p:nvPr/>
        </p:nvSpPr>
        <p:spPr>
          <a:xfrm>
            <a:off x="11525166" y="4854771"/>
            <a:ext cx="5135759" cy="3909404"/>
          </a:xfrm>
          <a:prstGeom prst="rect">
            <a:avLst/>
          </a:prstGeom>
        </p:spPr>
        <p:txBody>
          <a:bodyPr wrap="square" lIns="0" tIns="0" rIns="0" bIns="0" rtlCol="0" anchor="t">
            <a:spAutoFit/>
          </a:bodyPr>
          <a:lstStyle/>
          <a:p>
            <a:pPr marL="0" lvl="0" indent="0" algn="l">
              <a:lnSpc>
                <a:spcPts val="1933"/>
              </a:lnSpc>
            </a:pP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Caranya</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a:t>
            </a:r>
          </a:p>
          <a:p>
            <a:pPr marL="342900" lvl="0" indent="-342900" algn="l">
              <a:lnSpc>
                <a:spcPts val="1933"/>
              </a:lnSpc>
              <a:buFontTx/>
              <a:buChar char="-"/>
            </a:pPr>
            <a:r>
              <a:rPr lang="en-US" sz="2000" dirty="0">
                <a:solidFill>
                  <a:srgbClr val="FFFFFF"/>
                </a:solidFill>
                <a:latin typeface="Poppins Medium" panose="00000600000000000000" pitchFamily="2" charset="0"/>
                <a:ea typeface="Poppins"/>
                <a:cs typeface="Poppins Medium" panose="00000600000000000000" pitchFamily="2" charset="0"/>
                <a:sym typeface="Poppins"/>
              </a:rPr>
              <a:t>Buka Gemini</a:t>
            </a:r>
          </a:p>
          <a:p>
            <a:pPr marL="342900" lvl="0" indent="-342900" algn="l">
              <a:lnSpc>
                <a:spcPts val="1933"/>
              </a:lnSpc>
              <a:buFontTx/>
              <a:buChar char="-"/>
            </a:pPr>
            <a:r>
              <a:rPr lang="en-US" sz="2000" dirty="0">
                <a:solidFill>
                  <a:srgbClr val="FFFFFF"/>
                </a:solidFill>
                <a:latin typeface="Poppins Medium" panose="00000600000000000000" pitchFamily="2" charset="0"/>
                <a:ea typeface="Poppins"/>
                <a:cs typeface="Poppins Medium" panose="00000600000000000000" pitchFamily="2" charset="0"/>
                <a:sym typeface="Poppins"/>
              </a:rPr>
              <a:t>⁠</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Salin</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prompt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berikut</a:t>
            </a:r>
            <a:endParaRPr lang="en-US" sz="2000" dirty="0">
              <a:solidFill>
                <a:srgbClr val="FFFFFF"/>
              </a:solidFill>
              <a:latin typeface="Poppins Medium" panose="00000600000000000000" pitchFamily="2" charset="0"/>
              <a:ea typeface="Poppins"/>
              <a:cs typeface="Poppins Medium" panose="00000600000000000000" pitchFamily="2" charset="0"/>
              <a:sym typeface="Poppins"/>
            </a:endParaRPr>
          </a:p>
          <a:p>
            <a:pPr marL="342900" lvl="0" indent="-342900" algn="l">
              <a:lnSpc>
                <a:spcPts val="1933"/>
              </a:lnSpc>
              <a:buFontTx/>
              <a:buChar char="-"/>
            </a:pPr>
            <a:endParaRPr lang="en-US" sz="2000" dirty="0">
              <a:solidFill>
                <a:srgbClr val="FFFFFF"/>
              </a:solidFill>
              <a:latin typeface="Poppins Medium" panose="00000600000000000000" pitchFamily="2" charset="0"/>
              <a:ea typeface="Poppins"/>
              <a:cs typeface="Poppins Medium" panose="00000600000000000000" pitchFamily="2" charset="0"/>
              <a:sym typeface="Poppins"/>
            </a:endParaRPr>
          </a:p>
          <a:p>
            <a:pPr lvl="0" algn="l">
              <a:lnSpc>
                <a:spcPts val="1933"/>
              </a:lnSpc>
            </a:pP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Buat</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gambar</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materi</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untuk</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siswa</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kelas</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kelas</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Gunakan</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Bahasa yang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mudah</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dipahami</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bagi</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siswa</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kelas</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poster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menarik</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serta</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masukkan</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sentuhan</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budaya</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lokal</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daerah</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seperti</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makanan</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pakaian</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tradisi</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atau</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suasana</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setempat</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cocokan</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dengan</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tema</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Buat</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dalam</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format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rapi</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dan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gunakan</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bahasa</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indonesia</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yang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baik</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dan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benar</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Pastikan</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istilah</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yang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digunakan</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akurat</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sesuai</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materi</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by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nama</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117798" y="-4674111"/>
            <a:ext cx="6875480" cy="687548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877A">
                <a:alpha val="4706"/>
              </a:srgbClr>
            </a:solidFill>
          </p:spPr>
        </p:sp>
        <p:sp>
          <p:nvSpPr>
            <p:cNvPr id="4" name="TextBox 4"/>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sp>
        <p:nvSpPr>
          <p:cNvPr id="5" name="Freeform 5"/>
          <p:cNvSpPr/>
          <p:nvPr/>
        </p:nvSpPr>
        <p:spPr>
          <a:xfrm>
            <a:off x="-2781355" y="2249890"/>
            <a:ext cx="4187712" cy="4151069"/>
          </a:xfrm>
          <a:custGeom>
            <a:avLst/>
            <a:gdLst/>
            <a:ahLst/>
            <a:cxnLst/>
            <a:rect l="l" t="t" r="r" b="b"/>
            <a:pathLst>
              <a:path w="4187712" h="4151069">
                <a:moveTo>
                  <a:pt x="0" y="0"/>
                </a:moveTo>
                <a:lnTo>
                  <a:pt x="4187712" y="0"/>
                </a:lnTo>
                <a:lnTo>
                  <a:pt x="4187712" y="4151070"/>
                </a:lnTo>
                <a:lnTo>
                  <a:pt x="0" y="4151070"/>
                </a:lnTo>
                <a:lnTo>
                  <a:pt x="0" y="0"/>
                </a:lnTo>
                <a:close/>
              </a:path>
            </a:pathLst>
          </a:custGeom>
          <a:blipFill>
            <a:blip r:embed="rId2">
              <a:alphaModFix amt="8999"/>
            </a:blip>
            <a:stretch>
              <a:fillRect/>
            </a:stretch>
          </a:blipFill>
        </p:spPr>
      </p:sp>
      <p:sp>
        <p:nvSpPr>
          <p:cNvPr id="6" name="Freeform 6"/>
          <p:cNvSpPr/>
          <p:nvPr/>
        </p:nvSpPr>
        <p:spPr>
          <a:xfrm>
            <a:off x="17384220" y="2554682"/>
            <a:ext cx="4051239" cy="4056309"/>
          </a:xfrm>
          <a:custGeom>
            <a:avLst/>
            <a:gdLst/>
            <a:ahLst/>
            <a:cxnLst/>
            <a:rect l="l" t="t" r="r" b="b"/>
            <a:pathLst>
              <a:path w="4051239" h="4056309">
                <a:moveTo>
                  <a:pt x="0" y="0"/>
                </a:moveTo>
                <a:lnTo>
                  <a:pt x="4051239" y="0"/>
                </a:lnTo>
                <a:lnTo>
                  <a:pt x="4051239" y="4056310"/>
                </a:lnTo>
                <a:lnTo>
                  <a:pt x="0" y="4056310"/>
                </a:lnTo>
                <a:lnTo>
                  <a:pt x="0" y="0"/>
                </a:lnTo>
                <a:close/>
              </a:path>
            </a:pathLst>
          </a:custGeom>
          <a:blipFill>
            <a:blip r:embed="rId3">
              <a:alphaModFix amt="8999"/>
            </a:blip>
            <a:stretch>
              <a:fillRect/>
            </a:stretch>
          </a:blipFill>
        </p:spPr>
      </p:sp>
      <p:grpSp>
        <p:nvGrpSpPr>
          <p:cNvPr id="7" name="Group 7"/>
          <p:cNvGrpSpPr/>
          <p:nvPr/>
        </p:nvGrpSpPr>
        <p:grpSpPr>
          <a:xfrm>
            <a:off x="8837240" y="5160416"/>
            <a:ext cx="8354030" cy="4602771"/>
            <a:chOff x="0" y="0"/>
            <a:chExt cx="2725822" cy="1486515"/>
          </a:xfrm>
        </p:grpSpPr>
        <p:sp>
          <p:nvSpPr>
            <p:cNvPr id="8" name="Freeform 8"/>
            <p:cNvSpPr/>
            <p:nvPr/>
          </p:nvSpPr>
          <p:spPr>
            <a:xfrm>
              <a:off x="0" y="0"/>
              <a:ext cx="2725822" cy="1486515"/>
            </a:xfrm>
            <a:custGeom>
              <a:avLst/>
              <a:gdLst/>
              <a:ahLst/>
              <a:cxnLst/>
              <a:rect l="l" t="t" r="r" b="b"/>
              <a:pathLst>
                <a:path w="2725822" h="1486515">
                  <a:moveTo>
                    <a:pt x="11414" y="0"/>
                  </a:moveTo>
                  <a:lnTo>
                    <a:pt x="2714407" y="0"/>
                  </a:lnTo>
                  <a:cubicBezTo>
                    <a:pt x="2720711" y="0"/>
                    <a:pt x="2725822" y="5110"/>
                    <a:pt x="2725822" y="11414"/>
                  </a:cubicBezTo>
                  <a:lnTo>
                    <a:pt x="2725822" y="1475101"/>
                  </a:lnTo>
                  <a:cubicBezTo>
                    <a:pt x="2725822" y="1478128"/>
                    <a:pt x="2724619" y="1481032"/>
                    <a:pt x="2722478" y="1483172"/>
                  </a:cubicBezTo>
                  <a:cubicBezTo>
                    <a:pt x="2720338" y="1485313"/>
                    <a:pt x="2717435" y="1486515"/>
                    <a:pt x="2714407" y="1486515"/>
                  </a:cubicBezTo>
                  <a:lnTo>
                    <a:pt x="11414" y="1486515"/>
                  </a:lnTo>
                  <a:cubicBezTo>
                    <a:pt x="8387" y="1486515"/>
                    <a:pt x="5484" y="1485313"/>
                    <a:pt x="3343" y="1483172"/>
                  </a:cubicBezTo>
                  <a:cubicBezTo>
                    <a:pt x="1203" y="1481032"/>
                    <a:pt x="0" y="1478128"/>
                    <a:pt x="0" y="1475101"/>
                  </a:cubicBezTo>
                  <a:lnTo>
                    <a:pt x="0" y="11414"/>
                  </a:lnTo>
                  <a:cubicBezTo>
                    <a:pt x="0" y="8387"/>
                    <a:pt x="1203" y="5484"/>
                    <a:pt x="3343" y="3343"/>
                  </a:cubicBezTo>
                  <a:cubicBezTo>
                    <a:pt x="5484" y="1203"/>
                    <a:pt x="8387" y="0"/>
                    <a:pt x="11414" y="0"/>
                  </a:cubicBezTo>
                  <a:close/>
                </a:path>
              </a:pathLst>
            </a:custGeom>
            <a:solidFill>
              <a:srgbClr val="253D80"/>
            </a:solidFill>
          </p:spPr>
        </p:sp>
        <p:sp>
          <p:nvSpPr>
            <p:cNvPr id="9" name="TextBox 9"/>
            <p:cNvSpPr txBox="1"/>
            <p:nvPr/>
          </p:nvSpPr>
          <p:spPr>
            <a:xfrm>
              <a:off x="0" y="-38100"/>
              <a:ext cx="2725822" cy="1524615"/>
            </a:xfrm>
            <a:prstGeom prst="rect">
              <a:avLst/>
            </a:prstGeom>
          </p:spPr>
          <p:txBody>
            <a:bodyPr lIns="50800" tIns="50800" rIns="50800" bIns="50800" rtlCol="0" anchor="ctr"/>
            <a:lstStyle/>
            <a:p>
              <a:pPr marL="0" lvl="0" indent="0" algn="ctr">
                <a:lnSpc>
                  <a:spcPts val="2659"/>
                </a:lnSpc>
              </a:pPr>
              <a:endParaRPr/>
            </a:p>
          </p:txBody>
        </p:sp>
      </p:grpSp>
      <p:sp>
        <p:nvSpPr>
          <p:cNvPr id="10" name="TextBox 10"/>
          <p:cNvSpPr txBox="1"/>
          <p:nvPr/>
        </p:nvSpPr>
        <p:spPr>
          <a:xfrm>
            <a:off x="10287000" y="4437449"/>
            <a:ext cx="5135758" cy="601316"/>
          </a:xfrm>
          <a:prstGeom prst="rect">
            <a:avLst/>
          </a:prstGeom>
        </p:spPr>
        <p:txBody>
          <a:bodyPr lIns="0" tIns="0" rIns="0" bIns="0" rtlCol="0" anchor="t">
            <a:spAutoFit/>
          </a:bodyPr>
          <a:lstStyle/>
          <a:p>
            <a:pPr marL="0" lvl="0" indent="0" algn="l">
              <a:lnSpc>
                <a:spcPts val="4656"/>
              </a:lnSpc>
            </a:pPr>
            <a:r>
              <a:rPr lang="en-US" sz="3326" b="1" dirty="0">
                <a:solidFill>
                  <a:srgbClr val="F0952C"/>
                </a:solidFill>
                <a:latin typeface="Poppins Semi-Bold"/>
                <a:ea typeface="Poppins Semi-Bold"/>
                <a:cs typeface="Poppins Semi-Bold"/>
                <a:sym typeface="Poppins Semi-Bold"/>
              </a:rPr>
              <a:t>Prompt </a:t>
            </a:r>
            <a:r>
              <a:rPr lang="en-US" sz="3326" b="1" dirty="0" err="1">
                <a:solidFill>
                  <a:srgbClr val="F0952C"/>
                </a:solidFill>
                <a:latin typeface="Poppins Semi-Bold"/>
                <a:ea typeface="Poppins Semi-Bold"/>
                <a:cs typeface="Poppins Semi-Bold"/>
                <a:sym typeface="Poppins Semi-Bold"/>
              </a:rPr>
              <a:t>Jelas</a:t>
            </a:r>
            <a:r>
              <a:rPr lang="en-US" sz="3326" b="1" dirty="0">
                <a:solidFill>
                  <a:srgbClr val="F0952C"/>
                </a:solidFill>
                <a:latin typeface="Poppins Semi-Bold"/>
                <a:ea typeface="Poppins Semi-Bold"/>
                <a:cs typeface="Poppins Semi-Bold"/>
                <a:sym typeface="Poppins Semi-Bold"/>
              </a:rPr>
              <a:t> &amp; </a:t>
            </a:r>
            <a:r>
              <a:rPr lang="en-US" sz="3326" b="1" dirty="0" err="1">
                <a:solidFill>
                  <a:srgbClr val="F0952C"/>
                </a:solidFill>
                <a:latin typeface="Poppins Semi-Bold"/>
                <a:ea typeface="Poppins Semi-Bold"/>
                <a:cs typeface="Poppins Semi-Bold"/>
                <a:sym typeface="Poppins Semi-Bold"/>
              </a:rPr>
              <a:t>Spesifik</a:t>
            </a:r>
            <a:endParaRPr lang="en-US" sz="3326" b="1" dirty="0">
              <a:solidFill>
                <a:srgbClr val="F0952C"/>
              </a:solidFill>
              <a:latin typeface="Poppins Semi-Bold"/>
              <a:ea typeface="Poppins Semi-Bold"/>
              <a:cs typeface="Poppins Semi-Bold"/>
              <a:sym typeface="Poppins Semi-Bold"/>
            </a:endParaRPr>
          </a:p>
        </p:txBody>
      </p:sp>
      <p:sp>
        <p:nvSpPr>
          <p:cNvPr id="12" name="Freeform 12"/>
          <p:cNvSpPr/>
          <p:nvPr/>
        </p:nvSpPr>
        <p:spPr>
          <a:xfrm>
            <a:off x="1028700" y="591309"/>
            <a:ext cx="508573" cy="508573"/>
          </a:xfrm>
          <a:custGeom>
            <a:avLst/>
            <a:gdLst/>
            <a:ahLst/>
            <a:cxnLst/>
            <a:rect l="l" t="t" r="r" b="b"/>
            <a:pathLst>
              <a:path w="508573" h="508573">
                <a:moveTo>
                  <a:pt x="0" y="0"/>
                </a:moveTo>
                <a:lnTo>
                  <a:pt x="508573" y="0"/>
                </a:lnTo>
                <a:lnTo>
                  <a:pt x="508573" y="508573"/>
                </a:lnTo>
                <a:lnTo>
                  <a:pt x="0" y="50857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TextBox 13"/>
          <p:cNvSpPr txBox="1"/>
          <p:nvPr/>
        </p:nvSpPr>
        <p:spPr>
          <a:xfrm>
            <a:off x="1779066" y="610646"/>
            <a:ext cx="4467167" cy="308580"/>
          </a:xfrm>
          <a:prstGeom prst="rect">
            <a:avLst/>
          </a:prstGeom>
        </p:spPr>
        <p:txBody>
          <a:bodyPr lIns="0" tIns="0" rIns="0" bIns="0" rtlCol="0" anchor="t">
            <a:spAutoFit/>
          </a:bodyPr>
          <a:lstStyle/>
          <a:p>
            <a:pPr marL="0" lvl="0" indent="0" algn="l">
              <a:lnSpc>
                <a:spcPts val="2416"/>
              </a:lnSpc>
            </a:pPr>
            <a:r>
              <a:rPr lang="en-US" sz="1726" b="1">
                <a:solidFill>
                  <a:srgbClr val="253D80"/>
                </a:solidFill>
                <a:latin typeface="Poppins Semi-Bold"/>
                <a:ea typeface="Poppins Semi-Bold"/>
                <a:cs typeface="Poppins Semi-Bold"/>
                <a:sym typeface="Poppins Semi-Bold"/>
              </a:rPr>
              <a:t>Gemini AI &amp; Academy</a:t>
            </a:r>
          </a:p>
        </p:txBody>
      </p:sp>
      <p:sp>
        <p:nvSpPr>
          <p:cNvPr id="14" name="TextBox 14"/>
          <p:cNvSpPr txBox="1"/>
          <p:nvPr/>
        </p:nvSpPr>
        <p:spPr>
          <a:xfrm>
            <a:off x="2003878" y="2804948"/>
            <a:ext cx="7392853" cy="628650"/>
          </a:xfrm>
          <a:prstGeom prst="rect">
            <a:avLst/>
          </a:prstGeom>
        </p:spPr>
        <p:txBody>
          <a:bodyPr lIns="0" tIns="0" rIns="0" bIns="0" rtlCol="0" anchor="t">
            <a:spAutoFit/>
          </a:bodyPr>
          <a:lstStyle/>
          <a:p>
            <a:pPr marL="0" lvl="0" indent="0" algn="l">
              <a:lnSpc>
                <a:spcPts val="4971"/>
              </a:lnSpc>
            </a:pPr>
            <a:r>
              <a:rPr lang="en-US" sz="4142" b="1" dirty="0" err="1">
                <a:solidFill>
                  <a:srgbClr val="253D80"/>
                </a:solidFill>
                <a:latin typeface="Roboto Bold"/>
                <a:ea typeface="Roboto Bold"/>
                <a:cs typeface="Roboto Bold"/>
                <a:sym typeface="Roboto Bold"/>
              </a:rPr>
              <a:t>membuat</a:t>
            </a:r>
            <a:r>
              <a:rPr lang="en-US" sz="4142" b="1" dirty="0">
                <a:solidFill>
                  <a:srgbClr val="253D80"/>
                </a:solidFill>
                <a:latin typeface="Roboto Bold"/>
                <a:ea typeface="Roboto Bold"/>
                <a:cs typeface="Roboto Bold"/>
                <a:sym typeface="Roboto Bold"/>
              </a:rPr>
              <a:t> Story Book </a:t>
            </a:r>
          </a:p>
        </p:txBody>
      </p:sp>
      <p:grpSp>
        <p:nvGrpSpPr>
          <p:cNvPr id="15" name="Group 15"/>
          <p:cNvGrpSpPr/>
          <p:nvPr/>
        </p:nvGrpSpPr>
        <p:grpSpPr>
          <a:xfrm rot="-2975705">
            <a:off x="14675776" y="316256"/>
            <a:ext cx="5598489" cy="1633866"/>
            <a:chOff x="0" y="0"/>
            <a:chExt cx="1392542" cy="406400"/>
          </a:xfrm>
        </p:grpSpPr>
        <p:sp>
          <p:nvSpPr>
            <p:cNvPr id="16" name="Freeform 16"/>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17" name="TextBox 17"/>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8" name="Group 18"/>
          <p:cNvGrpSpPr/>
          <p:nvPr/>
        </p:nvGrpSpPr>
        <p:grpSpPr>
          <a:xfrm rot="-2975705">
            <a:off x="14358162" y="-1149155"/>
            <a:ext cx="5598489" cy="1633866"/>
            <a:chOff x="0" y="0"/>
            <a:chExt cx="1392542" cy="406400"/>
          </a:xfrm>
        </p:grpSpPr>
        <p:sp>
          <p:nvSpPr>
            <p:cNvPr id="19" name="Freeform 19"/>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F0952C"/>
            </a:solidFill>
          </p:spPr>
        </p:sp>
        <p:sp>
          <p:nvSpPr>
            <p:cNvPr id="20" name="TextBox 20"/>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21" name="Group 21"/>
          <p:cNvGrpSpPr/>
          <p:nvPr/>
        </p:nvGrpSpPr>
        <p:grpSpPr>
          <a:xfrm rot="-5400000">
            <a:off x="7263038" y="-2333986"/>
            <a:ext cx="9170000" cy="4585000"/>
            <a:chOff x="0" y="0"/>
            <a:chExt cx="812800" cy="406400"/>
          </a:xfrm>
        </p:grpSpPr>
        <p:sp>
          <p:nvSpPr>
            <p:cNvPr id="22" name="Freeform 22"/>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23" name="TextBox 23"/>
            <p:cNvSpPr txBox="1"/>
            <p:nvPr/>
          </p:nvSpPr>
          <p:spPr>
            <a:xfrm>
              <a:off x="0" y="-38100"/>
              <a:ext cx="812800"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24" name="Group 24"/>
          <p:cNvGrpSpPr/>
          <p:nvPr/>
        </p:nvGrpSpPr>
        <p:grpSpPr>
          <a:xfrm>
            <a:off x="9778509" y="225274"/>
            <a:ext cx="4139058" cy="4139058"/>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a:stretch>
            </a:blipFill>
            <a:ln w="152400" cap="sq">
              <a:solidFill>
                <a:srgbClr val="F0952C"/>
              </a:solidFill>
              <a:prstDash val="solid"/>
              <a:miter/>
            </a:ln>
          </p:spPr>
        </p:sp>
      </p:grpSp>
      <p:sp>
        <p:nvSpPr>
          <p:cNvPr id="26" name="Freeform 26"/>
          <p:cNvSpPr/>
          <p:nvPr/>
        </p:nvSpPr>
        <p:spPr>
          <a:xfrm>
            <a:off x="7687117" y="435873"/>
            <a:ext cx="1287396" cy="310873"/>
          </a:xfrm>
          <a:custGeom>
            <a:avLst/>
            <a:gdLst/>
            <a:ahLst/>
            <a:cxnLst/>
            <a:rect l="l" t="t" r="r" b="b"/>
            <a:pathLst>
              <a:path w="1287396" h="310873">
                <a:moveTo>
                  <a:pt x="0" y="0"/>
                </a:moveTo>
                <a:lnTo>
                  <a:pt x="1287396" y="0"/>
                </a:lnTo>
                <a:lnTo>
                  <a:pt x="1287396" y="310873"/>
                </a:lnTo>
                <a:lnTo>
                  <a:pt x="0" y="31087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7" name="Freeform 27"/>
          <p:cNvSpPr/>
          <p:nvPr/>
        </p:nvSpPr>
        <p:spPr>
          <a:xfrm rot="5400000">
            <a:off x="-640568" y="7879641"/>
            <a:ext cx="1643039" cy="1114279"/>
          </a:xfrm>
          <a:custGeom>
            <a:avLst/>
            <a:gdLst/>
            <a:ahLst/>
            <a:cxnLst/>
            <a:rect l="l" t="t" r="r" b="b"/>
            <a:pathLst>
              <a:path w="1643039" h="1114279">
                <a:moveTo>
                  <a:pt x="0" y="0"/>
                </a:moveTo>
                <a:lnTo>
                  <a:pt x="1643039" y="0"/>
                </a:lnTo>
                <a:lnTo>
                  <a:pt x="1643039" y="1114279"/>
                </a:lnTo>
                <a:lnTo>
                  <a:pt x="0" y="111427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28" name="Freeform 28"/>
          <p:cNvSpPr/>
          <p:nvPr/>
        </p:nvSpPr>
        <p:spPr>
          <a:xfrm rot="5400000" flipV="1">
            <a:off x="17285828" y="6236601"/>
            <a:ext cx="1643039" cy="1114279"/>
          </a:xfrm>
          <a:custGeom>
            <a:avLst/>
            <a:gdLst/>
            <a:ahLst/>
            <a:cxnLst/>
            <a:rect l="l" t="t" r="r" b="b"/>
            <a:pathLst>
              <a:path w="1643039" h="1114279">
                <a:moveTo>
                  <a:pt x="0" y="1114280"/>
                </a:moveTo>
                <a:lnTo>
                  <a:pt x="1643040" y="1114280"/>
                </a:lnTo>
                <a:lnTo>
                  <a:pt x="1643040" y="0"/>
                </a:lnTo>
                <a:lnTo>
                  <a:pt x="0" y="0"/>
                </a:lnTo>
                <a:lnTo>
                  <a:pt x="0" y="111428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29" name="TextBox 11">
            <a:extLst>
              <a:ext uri="{FF2B5EF4-FFF2-40B4-BE49-F238E27FC236}">
                <a16:creationId xmlns:a16="http://schemas.microsoft.com/office/drawing/2014/main" id="{EB368B6C-B0F1-41CC-AE0B-3A70387F298B}"/>
              </a:ext>
            </a:extLst>
          </p:cNvPr>
          <p:cNvSpPr txBox="1"/>
          <p:nvPr/>
        </p:nvSpPr>
        <p:spPr>
          <a:xfrm>
            <a:off x="9476263" y="6442778"/>
            <a:ext cx="7620000" cy="2447465"/>
          </a:xfrm>
          <a:prstGeom prst="rect">
            <a:avLst/>
          </a:prstGeom>
        </p:spPr>
        <p:txBody>
          <a:bodyPr wrap="square" lIns="0" tIns="0" rIns="0" bIns="0" rtlCol="0" anchor="t">
            <a:spAutoFit/>
          </a:bodyPr>
          <a:lstStyle/>
          <a:p>
            <a:pPr marL="0" lvl="0" indent="0" algn="l">
              <a:lnSpc>
                <a:spcPts val="1933"/>
              </a:lnSpc>
            </a:pP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Caranya</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a:t>
            </a:r>
          </a:p>
          <a:p>
            <a:pPr marL="342900" lvl="0" indent="-342900" algn="l">
              <a:lnSpc>
                <a:spcPts val="1933"/>
              </a:lnSpc>
              <a:buFontTx/>
              <a:buChar char="-"/>
            </a:pPr>
            <a:r>
              <a:rPr lang="en-US" sz="2000" dirty="0">
                <a:solidFill>
                  <a:srgbClr val="FFFFFF"/>
                </a:solidFill>
                <a:latin typeface="Poppins Medium" panose="00000600000000000000" pitchFamily="2" charset="0"/>
                <a:ea typeface="Poppins"/>
                <a:cs typeface="Poppins Medium" panose="00000600000000000000" pitchFamily="2" charset="0"/>
                <a:sym typeface="Poppins"/>
              </a:rPr>
              <a:t>Buka Gemini</a:t>
            </a:r>
          </a:p>
          <a:p>
            <a:pPr marL="342900" lvl="0" indent="-342900" algn="l">
              <a:lnSpc>
                <a:spcPts val="1933"/>
              </a:lnSpc>
              <a:buFontTx/>
              <a:buChar char="-"/>
            </a:pPr>
            <a:r>
              <a:rPr lang="en-US" sz="2000" dirty="0">
                <a:solidFill>
                  <a:srgbClr val="FFFFFF"/>
                </a:solidFill>
                <a:latin typeface="Poppins Medium" panose="00000600000000000000" pitchFamily="2" charset="0"/>
                <a:ea typeface="Poppins"/>
                <a:cs typeface="Poppins Medium" panose="00000600000000000000" pitchFamily="2" charset="0"/>
                <a:sym typeface="Poppins"/>
              </a:rPr>
              <a:t>Setting</a:t>
            </a:r>
          </a:p>
          <a:p>
            <a:pPr marL="342900" lvl="0" indent="-342900" algn="l">
              <a:lnSpc>
                <a:spcPts val="1933"/>
              </a:lnSpc>
              <a:buFontTx/>
              <a:buChar char="-"/>
            </a:pPr>
            <a:r>
              <a:rPr lang="en-US" sz="2000" dirty="0">
                <a:solidFill>
                  <a:srgbClr val="FFFFFF"/>
                </a:solidFill>
                <a:latin typeface="Poppins Medium" panose="00000600000000000000" pitchFamily="2" charset="0"/>
                <a:ea typeface="Poppins"/>
                <a:cs typeface="Poppins Medium" panose="00000600000000000000" pitchFamily="2" charset="0"/>
                <a:sym typeface="Poppins"/>
              </a:rPr>
              <a:t>Gem</a:t>
            </a:r>
          </a:p>
          <a:p>
            <a:pPr marL="342900" lvl="0" indent="-342900" algn="l">
              <a:lnSpc>
                <a:spcPts val="1933"/>
              </a:lnSpc>
              <a:buFontTx/>
              <a:buChar char="-"/>
            </a:pPr>
            <a:r>
              <a:rPr lang="en-US" sz="2000" dirty="0">
                <a:solidFill>
                  <a:srgbClr val="FFFFFF"/>
                </a:solidFill>
                <a:latin typeface="Poppins Medium" panose="00000600000000000000" pitchFamily="2" charset="0"/>
                <a:ea typeface="Poppins"/>
                <a:cs typeface="Poppins Medium" panose="00000600000000000000" pitchFamily="2" charset="0"/>
                <a:sym typeface="Poppins"/>
              </a:rPr>
              <a:t>storybook</a:t>
            </a:r>
          </a:p>
          <a:p>
            <a:pPr marL="342900" lvl="0" indent="-342900" algn="l">
              <a:lnSpc>
                <a:spcPts val="1933"/>
              </a:lnSpc>
              <a:buFontTx/>
              <a:buChar char="-"/>
            </a:pPr>
            <a:r>
              <a:rPr lang="en-US" sz="2000" dirty="0">
                <a:solidFill>
                  <a:srgbClr val="FFFFFF"/>
                </a:solidFill>
                <a:latin typeface="Poppins Medium" panose="00000600000000000000" pitchFamily="2" charset="0"/>
                <a:ea typeface="Poppins"/>
                <a:cs typeface="Poppins Medium" panose="00000600000000000000" pitchFamily="2" charset="0"/>
                <a:sym typeface="Poppins"/>
              </a:rPr>
              <a:t>⁠</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Salin</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prompt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berikut</a:t>
            </a:r>
            <a:endParaRPr lang="en-US" sz="2000" dirty="0">
              <a:solidFill>
                <a:srgbClr val="FFFFFF"/>
              </a:solidFill>
              <a:latin typeface="Poppins Medium" panose="00000600000000000000" pitchFamily="2" charset="0"/>
              <a:ea typeface="Poppins"/>
              <a:cs typeface="Poppins Medium" panose="00000600000000000000" pitchFamily="2" charset="0"/>
              <a:sym typeface="Poppins"/>
            </a:endParaRPr>
          </a:p>
          <a:p>
            <a:pPr marL="342900" lvl="0" indent="-342900" algn="l">
              <a:lnSpc>
                <a:spcPts val="1933"/>
              </a:lnSpc>
              <a:buFontTx/>
              <a:buChar char="-"/>
            </a:pPr>
            <a:endParaRPr lang="en-US" sz="2000" dirty="0">
              <a:solidFill>
                <a:srgbClr val="FFFFFF"/>
              </a:solidFill>
              <a:latin typeface="Poppins Medium" panose="00000600000000000000" pitchFamily="2" charset="0"/>
              <a:ea typeface="Poppins"/>
              <a:cs typeface="Poppins Medium" panose="00000600000000000000" pitchFamily="2" charset="0"/>
              <a:sym typeface="Poppins"/>
            </a:endParaRPr>
          </a:p>
          <a:p>
            <a:pPr lvl="0" algn="l">
              <a:lnSpc>
                <a:spcPts val="1933"/>
              </a:lnSpc>
            </a:pP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Cerita</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tentang</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siswa</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SMA yang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menjelaskan</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tentang</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siklus</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hidrologi</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yang di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pelajarinya</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di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sekolah</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kepada</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orang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tua</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nya</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yang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ada</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di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rumah</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buat</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by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nama</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a:t>
            </a:r>
          </a:p>
        </p:txBody>
      </p:sp>
      <p:pic>
        <p:nvPicPr>
          <p:cNvPr id="34" name="Picture 33">
            <a:extLst>
              <a:ext uri="{FF2B5EF4-FFF2-40B4-BE49-F238E27FC236}">
                <a16:creationId xmlns:a16="http://schemas.microsoft.com/office/drawing/2014/main" id="{0693BFD0-2351-48A5-BD15-7607980699A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869460" y="3629827"/>
            <a:ext cx="5304207" cy="6327826"/>
          </a:xfrm>
          <a:prstGeom prst="rect">
            <a:avLst/>
          </a:prstGeom>
        </p:spPr>
      </p:pic>
    </p:spTree>
    <p:extLst>
      <p:ext uri="{BB962C8B-B14F-4D97-AF65-F5344CB8AC3E}">
        <p14:creationId xmlns:p14="http://schemas.microsoft.com/office/powerpoint/2010/main" val="25972446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117798" y="-4674111"/>
            <a:ext cx="6875480" cy="687548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877A">
                <a:alpha val="4706"/>
              </a:srgbClr>
            </a:solidFill>
          </p:spPr>
        </p:sp>
        <p:sp>
          <p:nvSpPr>
            <p:cNvPr id="4" name="TextBox 4"/>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sp>
        <p:nvSpPr>
          <p:cNvPr id="5" name="Freeform 5"/>
          <p:cNvSpPr/>
          <p:nvPr/>
        </p:nvSpPr>
        <p:spPr>
          <a:xfrm>
            <a:off x="-2781355" y="2249890"/>
            <a:ext cx="4187712" cy="4151069"/>
          </a:xfrm>
          <a:custGeom>
            <a:avLst/>
            <a:gdLst/>
            <a:ahLst/>
            <a:cxnLst/>
            <a:rect l="l" t="t" r="r" b="b"/>
            <a:pathLst>
              <a:path w="4187712" h="4151069">
                <a:moveTo>
                  <a:pt x="0" y="0"/>
                </a:moveTo>
                <a:lnTo>
                  <a:pt x="4187712" y="0"/>
                </a:lnTo>
                <a:lnTo>
                  <a:pt x="4187712" y="4151070"/>
                </a:lnTo>
                <a:lnTo>
                  <a:pt x="0" y="4151070"/>
                </a:lnTo>
                <a:lnTo>
                  <a:pt x="0" y="0"/>
                </a:lnTo>
                <a:close/>
              </a:path>
            </a:pathLst>
          </a:custGeom>
          <a:blipFill>
            <a:blip r:embed="rId2">
              <a:alphaModFix amt="8999"/>
            </a:blip>
            <a:stretch>
              <a:fillRect/>
            </a:stretch>
          </a:blipFill>
        </p:spPr>
      </p:sp>
      <p:sp>
        <p:nvSpPr>
          <p:cNvPr id="6" name="Freeform 6"/>
          <p:cNvSpPr/>
          <p:nvPr/>
        </p:nvSpPr>
        <p:spPr>
          <a:xfrm>
            <a:off x="17275732" y="2554682"/>
            <a:ext cx="4051239" cy="4056309"/>
          </a:xfrm>
          <a:custGeom>
            <a:avLst/>
            <a:gdLst/>
            <a:ahLst/>
            <a:cxnLst/>
            <a:rect l="l" t="t" r="r" b="b"/>
            <a:pathLst>
              <a:path w="4051239" h="4056309">
                <a:moveTo>
                  <a:pt x="0" y="0"/>
                </a:moveTo>
                <a:lnTo>
                  <a:pt x="4051239" y="0"/>
                </a:lnTo>
                <a:lnTo>
                  <a:pt x="4051239" y="4056310"/>
                </a:lnTo>
                <a:lnTo>
                  <a:pt x="0" y="4056310"/>
                </a:lnTo>
                <a:lnTo>
                  <a:pt x="0" y="0"/>
                </a:lnTo>
                <a:close/>
              </a:path>
            </a:pathLst>
          </a:custGeom>
          <a:blipFill>
            <a:blip r:embed="rId3">
              <a:alphaModFix amt="8999"/>
            </a:blip>
            <a:stretch>
              <a:fillRect/>
            </a:stretch>
          </a:blipFill>
        </p:spPr>
      </p:sp>
      <p:grpSp>
        <p:nvGrpSpPr>
          <p:cNvPr id="7" name="Group 7"/>
          <p:cNvGrpSpPr/>
          <p:nvPr/>
        </p:nvGrpSpPr>
        <p:grpSpPr>
          <a:xfrm>
            <a:off x="8605291" y="4995963"/>
            <a:ext cx="8234910" cy="4553231"/>
            <a:chOff x="0" y="0"/>
            <a:chExt cx="2725822" cy="1486515"/>
          </a:xfrm>
        </p:grpSpPr>
        <p:sp>
          <p:nvSpPr>
            <p:cNvPr id="8" name="Freeform 8"/>
            <p:cNvSpPr/>
            <p:nvPr/>
          </p:nvSpPr>
          <p:spPr>
            <a:xfrm>
              <a:off x="0" y="0"/>
              <a:ext cx="2725822" cy="1486515"/>
            </a:xfrm>
            <a:custGeom>
              <a:avLst/>
              <a:gdLst/>
              <a:ahLst/>
              <a:cxnLst/>
              <a:rect l="l" t="t" r="r" b="b"/>
              <a:pathLst>
                <a:path w="2725822" h="1486515">
                  <a:moveTo>
                    <a:pt x="11414" y="0"/>
                  </a:moveTo>
                  <a:lnTo>
                    <a:pt x="2714407" y="0"/>
                  </a:lnTo>
                  <a:cubicBezTo>
                    <a:pt x="2720711" y="0"/>
                    <a:pt x="2725822" y="5110"/>
                    <a:pt x="2725822" y="11414"/>
                  </a:cubicBezTo>
                  <a:lnTo>
                    <a:pt x="2725822" y="1475101"/>
                  </a:lnTo>
                  <a:cubicBezTo>
                    <a:pt x="2725822" y="1478128"/>
                    <a:pt x="2724619" y="1481032"/>
                    <a:pt x="2722478" y="1483172"/>
                  </a:cubicBezTo>
                  <a:cubicBezTo>
                    <a:pt x="2720338" y="1485313"/>
                    <a:pt x="2717435" y="1486515"/>
                    <a:pt x="2714407" y="1486515"/>
                  </a:cubicBezTo>
                  <a:lnTo>
                    <a:pt x="11414" y="1486515"/>
                  </a:lnTo>
                  <a:cubicBezTo>
                    <a:pt x="8387" y="1486515"/>
                    <a:pt x="5484" y="1485313"/>
                    <a:pt x="3343" y="1483172"/>
                  </a:cubicBezTo>
                  <a:cubicBezTo>
                    <a:pt x="1203" y="1481032"/>
                    <a:pt x="0" y="1478128"/>
                    <a:pt x="0" y="1475101"/>
                  </a:cubicBezTo>
                  <a:lnTo>
                    <a:pt x="0" y="11414"/>
                  </a:lnTo>
                  <a:cubicBezTo>
                    <a:pt x="0" y="8387"/>
                    <a:pt x="1203" y="5484"/>
                    <a:pt x="3343" y="3343"/>
                  </a:cubicBezTo>
                  <a:cubicBezTo>
                    <a:pt x="5484" y="1203"/>
                    <a:pt x="8387" y="0"/>
                    <a:pt x="11414" y="0"/>
                  </a:cubicBezTo>
                  <a:close/>
                </a:path>
              </a:pathLst>
            </a:custGeom>
            <a:solidFill>
              <a:srgbClr val="253D80"/>
            </a:solidFill>
          </p:spPr>
        </p:sp>
        <p:sp>
          <p:nvSpPr>
            <p:cNvPr id="9" name="TextBox 9"/>
            <p:cNvSpPr txBox="1"/>
            <p:nvPr/>
          </p:nvSpPr>
          <p:spPr>
            <a:xfrm>
              <a:off x="0" y="-38100"/>
              <a:ext cx="2725822" cy="1524615"/>
            </a:xfrm>
            <a:prstGeom prst="rect">
              <a:avLst/>
            </a:prstGeom>
          </p:spPr>
          <p:txBody>
            <a:bodyPr lIns="50800" tIns="50800" rIns="50800" bIns="50800" rtlCol="0" anchor="ctr"/>
            <a:lstStyle/>
            <a:p>
              <a:pPr marL="0" lvl="0" indent="0" algn="ctr">
                <a:lnSpc>
                  <a:spcPts val="2659"/>
                </a:lnSpc>
              </a:pPr>
              <a:endParaRPr/>
            </a:p>
          </p:txBody>
        </p:sp>
      </p:grpSp>
      <p:sp>
        <p:nvSpPr>
          <p:cNvPr id="10" name="TextBox 10"/>
          <p:cNvSpPr txBox="1"/>
          <p:nvPr/>
        </p:nvSpPr>
        <p:spPr>
          <a:xfrm>
            <a:off x="10151751" y="4277946"/>
            <a:ext cx="5135758" cy="601316"/>
          </a:xfrm>
          <a:prstGeom prst="rect">
            <a:avLst/>
          </a:prstGeom>
        </p:spPr>
        <p:txBody>
          <a:bodyPr lIns="0" tIns="0" rIns="0" bIns="0" rtlCol="0" anchor="t">
            <a:spAutoFit/>
          </a:bodyPr>
          <a:lstStyle/>
          <a:p>
            <a:pPr marL="0" lvl="0" indent="0" algn="l">
              <a:lnSpc>
                <a:spcPts val="4656"/>
              </a:lnSpc>
            </a:pPr>
            <a:r>
              <a:rPr lang="en-US" sz="3326" b="1" dirty="0">
                <a:solidFill>
                  <a:srgbClr val="F0952C"/>
                </a:solidFill>
                <a:latin typeface="Poppins Semi-Bold"/>
                <a:ea typeface="Poppins Semi-Bold"/>
                <a:cs typeface="Poppins Semi-Bold"/>
                <a:sym typeface="Poppins Semi-Bold"/>
              </a:rPr>
              <a:t>Prompt </a:t>
            </a:r>
            <a:r>
              <a:rPr lang="en-US" sz="3326" b="1" dirty="0" err="1">
                <a:solidFill>
                  <a:srgbClr val="F0952C"/>
                </a:solidFill>
                <a:latin typeface="Poppins Semi-Bold"/>
                <a:ea typeface="Poppins Semi-Bold"/>
                <a:cs typeface="Poppins Semi-Bold"/>
                <a:sym typeface="Poppins Semi-Bold"/>
              </a:rPr>
              <a:t>Jelas</a:t>
            </a:r>
            <a:r>
              <a:rPr lang="en-US" sz="3326" b="1" dirty="0">
                <a:solidFill>
                  <a:srgbClr val="F0952C"/>
                </a:solidFill>
                <a:latin typeface="Poppins Semi-Bold"/>
                <a:ea typeface="Poppins Semi-Bold"/>
                <a:cs typeface="Poppins Semi-Bold"/>
                <a:sym typeface="Poppins Semi-Bold"/>
              </a:rPr>
              <a:t> &amp; </a:t>
            </a:r>
            <a:r>
              <a:rPr lang="en-US" sz="3326" b="1" dirty="0" err="1">
                <a:solidFill>
                  <a:srgbClr val="F0952C"/>
                </a:solidFill>
                <a:latin typeface="Poppins Semi-Bold"/>
                <a:ea typeface="Poppins Semi-Bold"/>
                <a:cs typeface="Poppins Semi-Bold"/>
                <a:sym typeface="Poppins Semi-Bold"/>
              </a:rPr>
              <a:t>Spesifik</a:t>
            </a:r>
            <a:endParaRPr lang="en-US" sz="3326" b="1" dirty="0">
              <a:solidFill>
                <a:srgbClr val="F0952C"/>
              </a:solidFill>
              <a:latin typeface="Poppins Semi-Bold"/>
              <a:ea typeface="Poppins Semi-Bold"/>
              <a:cs typeface="Poppins Semi-Bold"/>
              <a:sym typeface="Poppins Semi-Bold"/>
            </a:endParaRPr>
          </a:p>
        </p:txBody>
      </p:sp>
      <p:sp>
        <p:nvSpPr>
          <p:cNvPr id="11" name="TextBox 11"/>
          <p:cNvSpPr txBox="1"/>
          <p:nvPr/>
        </p:nvSpPr>
        <p:spPr>
          <a:xfrm>
            <a:off x="9144000" y="5397012"/>
            <a:ext cx="7573837" cy="3422091"/>
          </a:xfrm>
          <a:prstGeom prst="rect">
            <a:avLst/>
          </a:prstGeom>
        </p:spPr>
        <p:txBody>
          <a:bodyPr wrap="square" lIns="0" tIns="0" rIns="0" bIns="0" rtlCol="0" anchor="t">
            <a:spAutoFit/>
          </a:bodyPr>
          <a:lstStyle/>
          <a:p>
            <a:pPr marL="0" lvl="0" indent="0" algn="l">
              <a:lnSpc>
                <a:spcPts val="1933"/>
              </a:lnSpc>
            </a:pP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Caranya</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a:t>
            </a:r>
          </a:p>
          <a:p>
            <a:pPr marL="342900" lvl="0" indent="-342900" algn="l">
              <a:lnSpc>
                <a:spcPts val="1933"/>
              </a:lnSpc>
              <a:buFontTx/>
              <a:buChar char="-"/>
            </a:pPr>
            <a:r>
              <a:rPr lang="en-US" sz="2000" dirty="0">
                <a:solidFill>
                  <a:srgbClr val="FFFFFF"/>
                </a:solidFill>
                <a:latin typeface="Poppins Medium" panose="00000600000000000000" pitchFamily="2" charset="0"/>
                <a:ea typeface="Poppins"/>
                <a:cs typeface="Poppins Medium" panose="00000600000000000000" pitchFamily="2" charset="0"/>
                <a:sym typeface="Poppins"/>
              </a:rPr>
              <a:t>Buka Gemini</a:t>
            </a:r>
          </a:p>
          <a:p>
            <a:pPr marL="342900" lvl="0" indent="-342900" algn="l">
              <a:lnSpc>
                <a:spcPts val="1933"/>
              </a:lnSpc>
              <a:buFontTx/>
              <a:buChar char="-"/>
            </a:pPr>
            <a:r>
              <a:rPr lang="en-US" sz="2000" dirty="0">
                <a:solidFill>
                  <a:srgbClr val="FFFFFF"/>
                </a:solidFill>
                <a:latin typeface="Poppins Medium" panose="00000600000000000000" pitchFamily="2" charset="0"/>
                <a:ea typeface="Poppins"/>
                <a:cs typeface="Poppins Medium" panose="00000600000000000000" pitchFamily="2" charset="0"/>
                <a:sym typeface="Poppins"/>
              </a:rPr>
              <a:t>⁠</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Klik</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tombol</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p>
          <a:p>
            <a:pPr marL="342900" lvl="0" indent="-342900" algn="l">
              <a:lnSpc>
                <a:spcPts val="1933"/>
              </a:lnSpc>
              <a:buFontTx/>
              <a:buChar char="-"/>
            </a:pPr>
            <a:r>
              <a:rPr lang="en-US" sz="2000" dirty="0">
                <a:solidFill>
                  <a:srgbClr val="FFFFFF"/>
                </a:solidFill>
                <a:latin typeface="Poppins Medium" panose="00000600000000000000" pitchFamily="2" charset="0"/>
                <a:ea typeface="Poppins"/>
                <a:cs typeface="Poppins Medium" panose="00000600000000000000" pitchFamily="2" charset="0"/>
                <a:sym typeface="Poppins"/>
              </a:rPr>
              <a:t>⁠</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Pilih</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image/</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gambar</a:t>
            </a:r>
            <a:endParaRPr lang="en-US" sz="2000" dirty="0">
              <a:solidFill>
                <a:srgbClr val="FFFFFF"/>
              </a:solidFill>
              <a:latin typeface="Poppins Medium" panose="00000600000000000000" pitchFamily="2" charset="0"/>
              <a:ea typeface="Poppins"/>
              <a:cs typeface="Poppins Medium" panose="00000600000000000000" pitchFamily="2" charset="0"/>
              <a:sym typeface="Poppins"/>
            </a:endParaRPr>
          </a:p>
          <a:p>
            <a:pPr marL="342900" lvl="0" indent="-342900" algn="l">
              <a:lnSpc>
                <a:spcPts val="1933"/>
              </a:lnSpc>
              <a:buFontTx/>
              <a:buChar char="-"/>
            </a:pP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Salin</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prompt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berikut</a:t>
            </a:r>
            <a:endParaRPr lang="en-US" sz="2000" dirty="0">
              <a:solidFill>
                <a:srgbClr val="FFFFFF"/>
              </a:solidFill>
              <a:latin typeface="Poppins Medium" panose="00000600000000000000" pitchFamily="2" charset="0"/>
              <a:ea typeface="Poppins"/>
              <a:cs typeface="Poppins Medium" panose="00000600000000000000" pitchFamily="2" charset="0"/>
              <a:sym typeface="Poppins"/>
            </a:endParaRPr>
          </a:p>
          <a:p>
            <a:pPr marL="342900" lvl="0" indent="-342900" algn="l">
              <a:lnSpc>
                <a:spcPts val="1933"/>
              </a:lnSpc>
              <a:buFontTx/>
              <a:buChar char="-"/>
            </a:pPr>
            <a:endParaRPr lang="en-US" sz="2000" dirty="0">
              <a:solidFill>
                <a:srgbClr val="FFFFFF"/>
              </a:solidFill>
              <a:latin typeface="Poppins Medium" panose="00000600000000000000" pitchFamily="2" charset="0"/>
              <a:ea typeface="Poppins"/>
              <a:cs typeface="Poppins Medium" panose="00000600000000000000" pitchFamily="2" charset="0"/>
              <a:sym typeface="Poppins"/>
            </a:endParaRPr>
          </a:p>
          <a:p>
            <a:pPr lvl="0" algn="l">
              <a:lnSpc>
                <a:spcPts val="1933"/>
              </a:lnSpc>
            </a:pP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Buat</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komik</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pembelajaran</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4 panel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tentang</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materi</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untuk</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siswa</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kelas</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kelas</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Gunakan</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karakter</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anak</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Indonesia, dialog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singkat</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dan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mudah</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dipahami</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serta</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masukkan</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sentuhan</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budaya</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lokal</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daerah</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seperti</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makanan</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pakaian</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tradisi</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atau</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suasana</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setempat</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Buat</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dalam</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format square agar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cocok</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untuk</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Instagram.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Gunakan</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bahasa</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indonesia</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yang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baik</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dan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benar</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Pastikan</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istilah</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yang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digunakan</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akurat</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sesuai</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materi</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by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nama</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a:t>
            </a:r>
          </a:p>
        </p:txBody>
      </p:sp>
      <p:sp>
        <p:nvSpPr>
          <p:cNvPr id="12" name="Freeform 12"/>
          <p:cNvSpPr/>
          <p:nvPr/>
        </p:nvSpPr>
        <p:spPr>
          <a:xfrm>
            <a:off x="1028700" y="591309"/>
            <a:ext cx="508573" cy="508573"/>
          </a:xfrm>
          <a:custGeom>
            <a:avLst/>
            <a:gdLst/>
            <a:ahLst/>
            <a:cxnLst/>
            <a:rect l="l" t="t" r="r" b="b"/>
            <a:pathLst>
              <a:path w="508573" h="508573">
                <a:moveTo>
                  <a:pt x="0" y="0"/>
                </a:moveTo>
                <a:lnTo>
                  <a:pt x="508573" y="0"/>
                </a:lnTo>
                <a:lnTo>
                  <a:pt x="508573" y="508573"/>
                </a:lnTo>
                <a:lnTo>
                  <a:pt x="0" y="50857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TextBox 13"/>
          <p:cNvSpPr txBox="1"/>
          <p:nvPr/>
        </p:nvSpPr>
        <p:spPr>
          <a:xfrm>
            <a:off x="1779066" y="610646"/>
            <a:ext cx="4467167" cy="308580"/>
          </a:xfrm>
          <a:prstGeom prst="rect">
            <a:avLst/>
          </a:prstGeom>
        </p:spPr>
        <p:txBody>
          <a:bodyPr lIns="0" tIns="0" rIns="0" bIns="0" rtlCol="0" anchor="t">
            <a:spAutoFit/>
          </a:bodyPr>
          <a:lstStyle/>
          <a:p>
            <a:pPr marL="0" lvl="0" indent="0" algn="l">
              <a:lnSpc>
                <a:spcPts val="2416"/>
              </a:lnSpc>
            </a:pPr>
            <a:r>
              <a:rPr lang="en-US" sz="1726" b="1">
                <a:solidFill>
                  <a:srgbClr val="253D80"/>
                </a:solidFill>
                <a:latin typeface="Poppins Semi-Bold"/>
                <a:ea typeface="Poppins Semi-Bold"/>
                <a:cs typeface="Poppins Semi-Bold"/>
                <a:sym typeface="Poppins Semi-Bold"/>
              </a:rPr>
              <a:t>Gemini AI &amp; Academy</a:t>
            </a:r>
          </a:p>
        </p:txBody>
      </p:sp>
      <p:sp>
        <p:nvSpPr>
          <p:cNvPr id="14" name="TextBox 14"/>
          <p:cNvSpPr txBox="1"/>
          <p:nvPr/>
        </p:nvSpPr>
        <p:spPr>
          <a:xfrm>
            <a:off x="2862143" y="3555052"/>
            <a:ext cx="7392853" cy="693460"/>
          </a:xfrm>
          <a:prstGeom prst="rect">
            <a:avLst/>
          </a:prstGeom>
        </p:spPr>
        <p:txBody>
          <a:bodyPr lIns="0" tIns="0" rIns="0" bIns="0" rtlCol="0" anchor="t">
            <a:spAutoFit/>
          </a:bodyPr>
          <a:lstStyle/>
          <a:p>
            <a:pPr marL="0" lvl="0" indent="0" algn="l">
              <a:lnSpc>
                <a:spcPts val="4971"/>
              </a:lnSpc>
            </a:pPr>
            <a:r>
              <a:rPr lang="en-US" sz="6600" b="1" dirty="0" err="1">
                <a:solidFill>
                  <a:srgbClr val="253D80"/>
                </a:solidFill>
                <a:latin typeface="Script MT Bold" panose="03040602040607080904" pitchFamily="66" charset="0"/>
                <a:ea typeface="Roboto Bold"/>
                <a:cs typeface="Roboto Bold"/>
                <a:sym typeface="Roboto Bold"/>
              </a:rPr>
              <a:t>membuat</a:t>
            </a:r>
            <a:r>
              <a:rPr lang="en-US" sz="6600" b="1" dirty="0">
                <a:solidFill>
                  <a:srgbClr val="253D80"/>
                </a:solidFill>
                <a:latin typeface="Script MT Bold" panose="03040602040607080904" pitchFamily="66" charset="0"/>
                <a:ea typeface="Roboto Bold"/>
                <a:cs typeface="Roboto Bold"/>
                <a:sym typeface="Roboto Bold"/>
              </a:rPr>
              <a:t> </a:t>
            </a:r>
            <a:r>
              <a:rPr lang="en-US" sz="6600" b="1" dirty="0" err="1">
                <a:solidFill>
                  <a:srgbClr val="253D80"/>
                </a:solidFill>
                <a:latin typeface="Script MT Bold" panose="03040602040607080904" pitchFamily="66" charset="0"/>
                <a:ea typeface="Roboto Bold"/>
                <a:cs typeface="Roboto Bold"/>
                <a:sym typeface="Roboto Bold"/>
              </a:rPr>
              <a:t>komik</a:t>
            </a:r>
            <a:r>
              <a:rPr lang="en-US" sz="6600" b="1" dirty="0">
                <a:solidFill>
                  <a:srgbClr val="253D80"/>
                </a:solidFill>
                <a:latin typeface="Script MT Bold" panose="03040602040607080904" pitchFamily="66" charset="0"/>
                <a:ea typeface="Roboto Bold"/>
                <a:cs typeface="Roboto Bold"/>
                <a:sym typeface="Roboto Bold"/>
              </a:rPr>
              <a:t> </a:t>
            </a:r>
          </a:p>
        </p:txBody>
      </p:sp>
      <p:grpSp>
        <p:nvGrpSpPr>
          <p:cNvPr id="15" name="Group 15"/>
          <p:cNvGrpSpPr/>
          <p:nvPr/>
        </p:nvGrpSpPr>
        <p:grpSpPr>
          <a:xfrm rot="-2975705">
            <a:off x="14675776" y="316256"/>
            <a:ext cx="5598489" cy="1633866"/>
            <a:chOff x="0" y="0"/>
            <a:chExt cx="1392542" cy="406400"/>
          </a:xfrm>
        </p:grpSpPr>
        <p:sp>
          <p:nvSpPr>
            <p:cNvPr id="16" name="Freeform 16"/>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17" name="TextBox 17"/>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8" name="Group 18"/>
          <p:cNvGrpSpPr/>
          <p:nvPr/>
        </p:nvGrpSpPr>
        <p:grpSpPr>
          <a:xfrm rot="-2975705">
            <a:off x="14358162" y="-1149155"/>
            <a:ext cx="5598489" cy="1633866"/>
            <a:chOff x="0" y="0"/>
            <a:chExt cx="1392542" cy="406400"/>
          </a:xfrm>
        </p:grpSpPr>
        <p:sp>
          <p:nvSpPr>
            <p:cNvPr id="19" name="Freeform 19"/>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F0952C"/>
            </a:solidFill>
          </p:spPr>
        </p:sp>
        <p:sp>
          <p:nvSpPr>
            <p:cNvPr id="20" name="TextBox 20"/>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21" name="Group 21"/>
          <p:cNvGrpSpPr/>
          <p:nvPr/>
        </p:nvGrpSpPr>
        <p:grpSpPr>
          <a:xfrm rot="-5400000">
            <a:off x="7274051" y="-2344999"/>
            <a:ext cx="8750688" cy="4187713"/>
            <a:chOff x="0" y="0"/>
            <a:chExt cx="812800" cy="406400"/>
          </a:xfrm>
        </p:grpSpPr>
        <p:sp>
          <p:nvSpPr>
            <p:cNvPr id="22" name="Freeform 22"/>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23" name="TextBox 23"/>
            <p:cNvSpPr txBox="1"/>
            <p:nvPr/>
          </p:nvSpPr>
          <p:spPr>
            <a:xfrm>
              <a:off x="0" y="-38100"/>
              <a:ext cx="812800"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24" name="Group 24"/>
          <p:cNvGrpSpPr/>
          <p:nvPr/>
        </p:nvGrpSpPr>
        <p:grpSpPr>
          <a:xfrm>
            <a:off x="9778509" y="225274"/>
            <a:ext cx="3214769" cy="3252866"/>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a:stretch>
            </a:blipFill>
            <a:ln w="152400" cap="sq">
              <a:solidFill>
                <a:srgbClr val="F0952C"/>
              </a:solidFill>
              <a:prstDash val="solid"/>
              <a:miter/>
            </a:ln>
          </p:spPr>
        </p:sp>
      </p:grpSp>
      <p:sp>
        <p:nvSpPr>
          <p:cNvPr id="26" name="Freeform 26"/>
          <p:cNvSpPr/>
          <p:nvPr/>
        </p:nvSpPr>
        <p:spPr>
          <a:xfrm>
            <a:off x="7687117" y="435873"/>
            <a:ext cx="1287396" cy="310873"/>
          </a:xfrm>
          <a:custGeom>
            <a:avLst/>
            <a:gdLst/>
            <a:ahLst/>
            <a:cxnLst/>
            <a:rect l="l" t="t" r="r" b="b"/>
            <a:pathLst>
              <a:path w="1287396" h="310873">
                <a:moveTo>
                  <a:pt x="0" y="0"/>
                </a:moveTo>
                <a:lnTo>
                  <a:pt x="1287396" y="0"/>
                </a:lnTo>
                <a:lnTo>
                  <a:pt x="1287396" y="310873"/>
                </a:lnTo>
                <a:lnTo>
                  <a:pt x="0" y="31087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7" name="Freeform 27"/>
          <p:cNvSpPr/>
          <p:nvPr/>
        </p:nvSpPr>
        <p:spPr>
          <a:xfrm rot="5400000">
            <a:off x="-640568" y="7879641"/>
            <a:ext cx="1643039" cy="1114279"/>
          </a:xfrm>
          <a:custGeom>
            <a:avLst/>
            <a:gdLst/>
            <a:ahLst/>
            <a:cxnLst/>
            <a:rect l="l" t="t" r="r" b="b"/>
            <a:pathLst>
              <a:path w="1643039" h="1114279">
                <a:moveTo>
                  <a:pt x="0" y="0"/>
                </a:moveTo>
                <a:lnTo>
                  <a:pt x="1643039" y="0"/>
                </a:lnTo>
                <a:lnTo>
                  <a:pt x="1643039" y="1114279"/>
                </a:lnTo>
                <a:lnTo>
                  <a:pt x="0" y="111427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28" name="Freeform 28"/>
          <p:cNvSpPr/>
          <p:nvPr/>
        </p:nvSpPr>
        <p:spPr>
          <a:xfrm rot="5400000" flipV="1">
            <a:off x="17285828" y="6236601"/>
            <a:ext cx="1643039" cy="1114279"/>
          </a:xfrm>
          <a:custGeom>
            <a:avLst/>
            <a:gdLst/>
            <a:ahLst/>
            <a:cxnLst/>
            <a:rect l="l" t="t" r="r" b="b"/>
            <a:pathLst>
              <a:path w="1643039" h="1114279">
                <a:moveTo>
                  <a:pt x="0" y="1114280"/>
                </a:moveTo>
                <a:lnTo>
                  <a:pt x="1643040" y="1114280"/>
                </a:lnTo>
                <a:lnTo>
                  <a:pt x="1643040" y="0"/>
                </a:lnTo>
                <a:lnTo>
                  <a:pt x="0" y="0"/>
                </a:lnTo>
                <a:lnTo>
                  <a:pt x="0" y="1114280"/>
                </a:lnTo>
                <a:close/>
              </a:path>
            </a:pathLst>
          </a:custGeom>
          <a:blipFill>
            <a:blip r:embed="rId9">
              <a:extLst>
                <a:ext uri="{96DAC541-7B7A-43D3-8B79-37D633B846F1}">
                  <asvg:svgBlip xmlns:asvg="http://schemas.microsoft.com/office/drawing/2016/SVG/main" r:embed="rId10"/>
                </a:ext>
              </a:extLst>
            </a:blip>
            <a:stretch>
              <a:fillRect/>
            </a:stretch>
          </a:blipFill>
        </p:spPr>
      </p:sp>
      <p:pic>
        <p:nvPicPr>
          <p:cNvPr id="30" name="Picture 29">
            <a:extLst>
              <a:ext uri="{FF2B5EF4-FFF2-40B4-BE49-F238E27FC236}">
                <a16:creationId xmlns:a16="http://schemas.microsoft.com/office/drawing/2014/main" id="{EE6051DB-6AC9-40AE-9230-B5A5937D9BE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559027" y="4325424"/>
            <a:ext cx="5771788" cy="5771788"/>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151991" y="1612367"/>
            <a:ext cx="7277394" cy="7277394"/>
          </a:xfrm>
          <a:custGeom>
            <a:avLst/>
            <a:gdLst/>
            <a:ahLst/>
            <a:cxnLst/>
            <a:rect l="l" t="t" r="r" b="b"/>
            <a:pathLst>
              <a:path w="7277394" h="7277394">
                <a:moveTo>
                  <a:pt x="0" y="0"/>
                </a:moveTo>
                <a:lnTo>
                  <a:pt x="7277395" y="0"/>
                </a:lnTo>
                <a:lnTo>
                  <a:pt x="7277395" y="7277394"/>
                </a:lnTo>
                <a:lnTo>
                  <a:pt x="0" y="7277394"/>
                </a:lnTo>
                <a:lnTo>
                  <a:pt x="0" y="0"/>
                </a:lnTo>
                <a:close/>
              </a:path>
            </a:pathLst>
          </a:custGeom>
          <a:blipFill>
            <a:blip r:embed="rId2">
              <a:alphaModFix amt="8999"/>
            </a:blip>
            <a:stretch>
              <a:fillRect/>
            </a:stretch>
          </a:blipFill>
        </p:spPr>
      </p:sp>
      <p:grpSp>
        <p:nvGrpSpPr>
          <p:cNvPr id="3" name="Group 3"/>
          <p:cNvGrpSpPr/>
          <p:nvPr/>
        </p:nvGrpSpPr>
        <p:grpSpPr>
          <a:xfrm>
            <a:off x="4166967" y="-4646333"/>
            <a:ext cx="6875480" cy="6875480"/>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877A">
                <a:alpha val="4706"/>
              </a:srgbClr>
            </a:solidFill>
          </p:spPr>
        </p:sp>
        <p:sp>
          <p:nvSpPr>
            <p:cNvPr id="5" name="TextBox 5"/>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grpSp>
        <p:nvGrpSpPr>
          <p:cNvPr id="6" name="Group 6"/>
          <p:cNvGrpSpPr/>
          <p:nvPr/>
        </p:nvGrpSpPr>
        <p:grpSpPr>
          <a:xfrm rot="-2975705">
            <a:off x="6345263" y="8924489"/>
            <a:ext cx="5598489" cy="1633866"/>
            <a:chOff x="0" y="0"/>
            <a:chExt cx="1392542" cy="406400"/>
          </a:xfrm>
        </p:grpSpPr>
        <p:sp>
          <p:nvSpPr>
            <p:cNvPr id="7" name="Freeform 7"/>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F0952C"/>
            </a:solidFill>
          </p:spPr>
        </p:sp>
        <p:sp>
          <p:nvSpPr>
            <p:cNvPr id="8" name="TextBox 8"/>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9" name="Group 9"/>
          <p:cNvGrpSpPr/>
          <p:nvPr/>
        </p:nvGrpSpPr>
        <p:grpSpPr>
          <a:xfrm rot="-2975705">
            <a:off x="4327080" y="9470067"/>
            <a:ext cx="5598489" cy="1633866"/>
            <a:chOff x="0" y="0"/>
            <a:chExt cx="1392542" cy="406400"/>
          </a:xfrm>
        </p:grpSpPr>
        <p:sp>
          <p:nvSpPr>
            <p:cNvPr id="10" name="Freeform 10"/>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11" name="TextBox 11"/>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2" name="Group 12"/>
          <p:cNvGrpSpPr/>
          <p:nvPr/>
        </p:nvGrpSpPr>
        <p:grpSpPr>
          <a:xfrm>
            <a:off x="10671941" y="2092752"/>
            <a:ext cx="12202992" cy="6101496"/>
            <a:chOff x="0" y="0"/>
            <a:chExt cx="812800" cy="406400"/>
          </a:xfrm>
        </p:grpSpPr>
        <p:sp>
          <p:nvSpPr>
            <p:cNvPr id="13" name="Freeform 13"/>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14" name="TextBox 14"/>
            <p:cNvSpPr txBox="1"/>
            <p:nvPr/>
          </p:nvSpPr>
          <p:spPr>
            <a:xfrm>
              <a:off x="0" y="-38100"/>
              <a:ext cx="812800"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5" name="Group 15"/>
          <p:cNvGrpSpPr/>
          <p:nvPr/>
        </p:nvGrpSpPr>
        <p:grpSpPr>
          <a:xfrm>
            <a:off x="10910389" y="2389471"/>
            <a:ext cx="5508057" cy="5508057"/>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a:stretch>
            </a:blipFill>
            <a:ln w="152400" cap="sq">
              <a:solidFill>
                <a:srgbClr val="F0952C"/>
              </a:solidFill>
              <a:prstDash val="solid"/>
              <a:miter/>
            </a:ln>
          </p:spPr>
        </p:sp>
      </p:grpSp>
      <p:grpSp>
        <p:nvGrpSpPr>
          <p:cNvPr id="17" name="Group 17"/>
          <p:cNvGrpSpPr/>
          <p:nvPr/>
        </p:nvGrpSpPr>
        <p:grpSpPr>
          <a:xfrm>
            <a:off x="-2374157" y="7080322"/>
            <a:ext cx="7622921" cy="7622921"/>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877A">
                <a:alpha val="4706"/>
              </a:srgbClr>
            </a:solidFill>
          </p:spPr>
        </p:sp>
        <p:sp>
          <p:nvSpPr>
            <p:cNvPr id="19" name="TextBox 19"/>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sp>
        <p:nvSpPr>
          <p:cNvPr id="20" name="Freeform 20"/>
          <p:cNvSpPr/>
          <p:nvPr/>
        </p:nvSpPr>
        <p:spPr>
          <a:xfrm>
            <a:off x="-236053" y="9128383"/>
            <a:ext cx="2744155" cy="1861036"/>
          </a:xfrm>
          <a:custGeom>
            <a:avLst/>
            <a:gdLst/>
            <a:ahLst/>
            <a:cxnLst/>
            <a:rect l="l" t="t" r="r" b="b"/>
            <a:pathLst>
              <a:path w="2744155" h="1861036">
                <a:moveTo>
                  <a:pt x="0" y="0"/>
                </a:moveTo>
                <a:lnTo>
                  <a:pt x="2744155" y="0"/>
                </a:lnTo>
                <a:lnTo>
                  <a:pt x="2744155" y="1861036"/>
                </a:lnTo>
                <a:lnTo>
                  <a:pt x="0" y="18610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1" name="Freeform 21"/>
          <p:cNvSpPr/>
          <p:nvPr/>
        </p:nvSpPr>
        <p:spPr>
          <a:xfrm>
            <a:off x="15378653" y="614311"/>
            <a:ext cx="1880647" cy="454127"/>
          </a:xfrm>
          <a:custGeom>
            <a:avLst/>
            <a:gdLst/>
            <a:ahLst/>
            <a:cxnLst/>
            <a:rect l="l" t="t" r="r" b="b"/>
            <a:pathLst>
              <a:path w="1880647" h="454127">
                <a:moveTo>
                  <a:pt x="0" y="0"/>
                </a:moveTo>
                <a:lnTo>
                  <a:pt x="1880647" y="0"/>
                </a:lnTo>
                <a:lnTo>
                  <a:pt x="1880647" y="454128"/>
                </a:lnTo>
                <a:lnTo>
                  <a:pt x="0" y="4541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2" name="Freeform 22"/>
          <p:cNvSpPr/>
          <p:nvPr/>
        </p:nvSpPr>
        <p:spPr>
          <a:xfrm>
            <a:off x="-2530219" y="2772260"/>
            <a:ext cx="4308061" cy="4308061"/>
          </a:xfrm>
          <a:custGeom>
            <a:avLst/>
            <a:gdLst/>
            <a:ahLst/>
            <a:cxnLst/>
            <a:rect l="l" t="t" r="r" b="b"/>
            <a:pathLst>
              <a:path w="4308061" h="4308061">
                <a:moveTo>
                  <a:pt x="0" y="0"/>
                </a:moveTo>
                <a:lnTo>
                  <a:pt x="4308061" y="0"/>
                </a:lnTo>
                <a:lnTo>
                  <a:pt x="4308061" y="4308062"/>
                </a:lnTo>
                <a:lnTo>
                  <a:pt x="0" y="4308062"/>
                </a:lnTo>
                <a:lnTo>
                  <a:pt x="0" y="0"/>
                </a:lnTo>
                <a:close/>
              </a:path>
            </a:pathLst>
          </a:custGeom>
          <a:blipFill>
            <a:blip r:embed="rId2">
              <a:alphaModFix amt="8999"/>
            </a:blip>
            <a:stretch>
              <a:fillRect/>
            </a:stretch>
          </a:blipFill>
        </p:spPr>
      </p:sp>
      <p:sp>
        <p:nvSpPr>
          <p:cNvPr id="23" name="Freeform 23"/>
          <p:cNvSpPr/>
          <p:nvPr/>
        </p:nvSpPr>
        <p:spPr>
          <a:xfrm>
            <a:off x="1028700" y="591309"/>
            <a:ext cx="508573" cy="508573"/>
          </a:xfrm>
          <a:custGeom>
            <a:avLst/>
            <a:gdLst/>
            <a:ahLst/>
            <a:cxnLst/>
            <a:rect l="l" t="t" r="r" b="b"/>
            <a:pathLst>
              <a:path w="508573" h="508573">
                <a:moveTo>
                  <a:pt x="0" y="0"/>
                </a:moveTo>
                <a:lnTo>
                  <a:pt x="508573" y="0"/>
                </a:lnTo>
                <a:lnTo>
                  <a:pt x="508573" y="508573"/>
                </a:lnTo>
                <a:lnTo>
                  <a:pt x="0" y="5085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6" name="TextBox 26"/>
          <p:cNvSpPr txBox="1"/>
          <p:nvPr/>
        </p:nvSpPr>
        <p:spPr>
          <a:xfrm>
            <a:off x="5067230" y="519894"/>
            <a:ext cx="10553770" cy="1378583"/>
          </a:xfrm>
          <a:prstGeom prst="rect">
            <a:avLst/>
          </a:prstGeom>
        </p:spPr>
        <p:txBody>
          <a:bodyPr wrap="square" lIns="0" tIns="0" rIns="0" bIns="0" rtlCol="0" anchor="t">
            <a:spAutoFit/>
          </a:bodyPr>
          <a:lstStyle/>
          <a:p>
            <a:pPr marL="0" lvl="0" indent="0" algn="l">
              <a:lnSpc>
                <a:spcPts val="5752"/>
              </a:lnSpc>
            </a:pPr>
            <a:r>
              <a:rPr lang="en-US" sz="4000" b="1" dirty="0" err="1">
                <a:solidFill>
                  <a:srgbClr val="253D80"/>
                </a:solidFill>
                <a:latin typeface="ROG Fonts" panose="00000500000000000000" pitchFamily="50" charset="0"/>
                <a:ea typeface="Roboto Bold"/>
                <a:cs typeface="Roboto Bold"/>
                <a:sym typeface="Roboto Bold"/>
              </a:rPr>
              <a:t>mengapa</a:t>
            </a:r>
            <a:r>
              <a:rPr lang="en-US" sz="4000" b="1" dirty="0">
                <a:solidFill>
                  <a:srgbClr val="253D80"/>
                </a:solidFill>
                <a:latin typeface="ROG Fonts" panose="00000500000000000000" pitchFamily="50" charset="0"/>
                <a:ea typeface="Roboto Bold"/>
                <a:cs typeface="Roboto Bold"/>
                <a:sym typeface="Roboto Bold"/>
              </a:rPr>
              <a:t> </a:t>
            </a:r>
            <a:r>
              <a:rPr lang="en-US" sz="4000" b="1" dirty="0" err="1">
                <a:solidFill>
                  <a:srgbClr val="253D80"/>
                </a:solidFill>
                <a:latin typeface="ROG Fonts" panose="00000500000000000000" pitchFamily="50" charset="0"/>
                <a:ea typeface="Roboto Bold"/>
                <a:cs typeface="Roboto Bold"/>
                <a:sym typeface="Roboto Bold"/>
              </a:rPr>
              <a:t>perlu</a:t>
            </a:r>
            <a:r>
              <a:rPr lang="en-US" sz="4000" b="1" dirty="0">
                <a:solidFill>
                  <a:srgbClr val="253D80"/>
                </a:solidFill>
                <a:latin typeface="ROG Fonts" panose="00000500000000000000" pitchFamily="50" charset="0"/>
                <a:ea typeface="Roboto Bold"/>
                <a:cs typeface="Roboto Bold"/>
                <a:sym typeface="Roboto Bold"/>
              </a:rPr>
              <a:t> </a:t>
            </a:r>
            <a:r>
              <a:rPr lang="en-US" sz="4000" b="1" dirty="0" err="1">
                <a:solidFill>
                  <a:srgbClr val="253D80"/>
                </a:solidFill>
                <a:latin typeface="ROG Fonts" panose="00000500000000000000" pitchFamily="50" charset="0"/>
                <a:ea typeface="Roboto Bold"/>
                <a:cs typeface="Roboto Bold"/>
                <a:sym typeface="Roboto Bold"/>
              </a:rPr>
              <a:t>mengikuti</a:t>
            </a:r>
            <a:r>
              <a:rPr lang="en-US" sz="4000" b="1" dirty="0">
                <a:solidFill>
                  <a:srgbClr val="253D80"/>
                </a:solidFill>
                <a:latin typeface="ROG Fonts" panose="00000500000000000000" pitchFamily="50" charset="0"/>
                <a:ea typeface="Roboto Bold"/>
                <a:cs typeface="Roboto Bold"/>
                <a:sym typeface="Roboto Bold"/>
              </a:rPr>
              <a:t> </a:t>
            </a:r>
          </a:p>
          <a:p>
            <a:pPr marL="0" lvl="0" indent="0" algn="l">
              <a:lnSpc>
                <a:spcPts val="5752"/>
              </a:lnSpc>
            </a:pPr>
            <a:r>
              <a:rPr lang="en-US" sz="4000" b="1" dirty="0" err="1">
                <a:solidFill>
                  <a:srgbClr val="253D80"/>
                </a:solidFill>
                <a:latin typeface="ROG Fonts" panose="00000500000000000000" pitchFamily="50" charset="0"/>
                <a:ea typeface="Roboto Bold"/>
                <a:cs typeface="Roboto Bold"/>
                <a:sym typeface="Roboto Bold"/>
              </a:rPr>
              <a:t>gemini</a:t>
            </a:r>
            <a:r>
              <a:rPr lang="en-US" sz="4000" b="1" dirty="0">
                <a:solidFill>
                  <a:srgbClr val="253D80"/>
                </a:solidFill>
                <a:latin typeface="ROG Fonts" panose="00000500000000000000" pitchFamily="50" charset="0"/>
                <a:ea typeface="Roboto Bold"/>
                <a:cs typeface="Roboto Bold"/>
                <a:sym typeface="Roboto Bold"/>
              </a:rPr>
              <a:t> academy?</a:t>
            </a:r>
          </a:p>
        </p:txBody>
      </p:sp>
      <p:sp>
        <p:nvSpPr>
          <p:cNvPr id="27" name="TextBox 27"/>
          <p:cNvSpPr txBox="1"/>
          <p:nvPr/>
        </p:nvSpPr>
        <p:spPr>
          <a:xfrm>
            <a:off x="1080774" y="2831747"/>
            <a:ext cx="8884119" cy="5098575"/>
          </a:xfrm>
          <a:prstGeom prst="rect">
            <a:avLst/>
          </a:prstGeom>
        </p:spPr>
        <p:txBody>
          <a:bodyPr lIns="0" tIns="0" rIns="0" bIns="0" rtlCol="0" anchor="t">
            <a:spAutoFit/>
          </a:bodyPr>
          <a:lstStyle/>
          <a:p>
            <a:pPr marL="899102" lvl="1" indent="-449551" algn="l">
              <a:lnSpc>
                <a:spcPts val="4997"/>
              </a:lnSpc>
              <a:buFont typeface="Arial"/>
              <a:buChar char="•"/>
            </a:pPr>
            <a:r>
              <a:rPr lang="en-US" sz="3600" dirty="0" err="1">
                <a:solidFill>
                  <a:srgbClr val="253D80"/>
                </a:solidFill>
                <a:latin typeface="Poppins"/>
                <a:ea typeface="Poppins"/>
                <a:cs typeface="Poppins"/>
                <a:sym typeface="Poppins"/>
              </a:rPr>
              <a:t>belajar</a:t>
            </a:r>
            <a:r>
              <a:rPr lang="en-US" sz="3600" dirty="0">
                <a:solidFill>
                  <a:srgbClr val="253D80"/>
                </a:solidFill>
                <a:latin typeface="Poppins"/>
                <a:ea typeface="Poppins"/>
                <a:cs typeface="Poppins"/>
                <a:sym typeface="Poppins"/>
              </a:rPr>
              <a:t> </a:t>
            </a:r>
            <a:r>
              <a:rPr lang="en-US" sz="3600" dirty="0" err="1">
                <a:solidFill>
                  <a:srgbClr val="253D80"/>
                </a:solidFill>
                <a:latin typeface="Poppins"/>
                <a:ea typeface="Poppins"/>
                <a:cs typeface="Poppins"/>
                <a:sym typeface="Poppins"/>
              </a:rPr>
              <a:t>secara</a:t>
            </a:r>
            <a:r>
              <a:rPr lang="en-US" sz="3600" dirty="0">
                <a:solidFill>
                  <a:srgbClr val="253D80"/>
                </a:solidFill>
                <a:latin typeface="Poppins"/>
                <a:ea typeface="Poppins"/>
                <a:cs typeface="Poppins"/>
                <a:sym typeface="Poppins"/>
              </a:rPr>
              <a:t> </a:t>
            </a:r>
            <a:r>
              <a:rPr lang="en-US" sz="3600" dirty="0" err="1">
                <a:solidFill>
                  <a:srgbClr val="253D80"/>
                </a:solidFill>
                <a:latin typeface="Poppins"/>
                <a:ea typeface="Poppins"/>
                <a:cs typeface="Poppins"/>
                <a:sym typeface="Poppins"/>
              </a:rPr>
              <a:t>rutin</a:t>
            </a:r>
            <a:endParaRPr lang="en-US" sz="3600" dirty="0">
              <a:solidFill>
                <a:srgbClr val="253D80"/>
              </a:solidFill>
              <a:latin typeface="Poppins"/>
              <a:ea typeface="Poppins"/>
              <a:cs typeface="Poppins"/>
              <a:sym typeface="Poppins"/>
            </a:endParaRPr>
          </a:p>
          <a:p>
            <a:pPr marL="899102" lvl="1" indent="-449551" algn="l">
              <a:lnSpc>
                <a:spcPts val="4997"/>
              </a:lnSpc>
              <a:buFont typeface="Arial"/>
              <a:buChar char="•"/>
            </a:pPr>
            <a:r>
              <a:rPr lang="en-US" sz="3600" dirty="0" err="1">
                <a:solidFill>
                  <a:srgbClr val="253D80"/>
                </a:solidFill>
                <a:latin typeface="Poppins"/>
                <a:ea typeface="Poppins"/>
                <a:cs typeface="Poppins"/>
                <a:sym typeface="Poppins"/>
              </a:rPr>
              <a:t>dimana</a:t>
            </a:r>
            <a:r>
              <a:rPr lang="en-US" sz="3600" dirty="0">
                <a:solidFill>
                  <a:srgbClr val="253D80"/>
                </a:solidFill>
                <a:latin typeface="Poppins"/>
                <a:ea typeface="Poppins"/>
                <a:cs typeface="Poppins"/>
                <a:sym typeface="Poppins"/>
              </a:rPr>
              <a:t> </a:t>
            </a:r>
            <a:r>
              <a:rPr lang="en-US" sz="3600" dirty="0" err="1">
                <a:solidFill>
                  <a:srgbClr val="253D80"/>
                </a:solidFill>
                <a:latin typeface="Poppins"/>
                <a:ea typeface="Poppins"/>
                <a:cs typeface="Poppins"/>
                <a:sym typeface="Poppins"/>
              </a:rPr>
              <a:t>saja</a:t>
            </a:r>
            <a:r>
              <a:rPr lang="en-US" sz="3600" dirty="0">
                <a:solidFill>
                  <a:srgbClr val="253D80"/>
                </a:solidFill>
                <a:latin typeface="Poppins"/>
                <a:ea typeface="Poppins"/>
                <a:cs typeface="Poppins"/>
                <a:sym typeface="Poppins"/>
              </a:rPr>
              <a:t> </a:t>
            </a:r>
            <a:r>
              <a:rPr lang="en-US" sz="3600" dirty="0" err="1">
                <a:solidFill>
                  <a:srgbClr val="253D80"/>
                </a:solidFill>
                <a:latin typeface="Poppins"/>
                <a:ea typeface="Poppins"/>
                <a:cs typeface="Poppins"/>
                <a:sym typeface="Poppins"/>
              </a:rPr>
              <a:t>bisa</a:t>
            </a:r>
            <a:r>
              <a:rPr lang="en-US" sz="3600" dirty="0">
                <a:solidFill>
                  <a:srgbClr val="253D80"/>
                </a:solidFill>
                <a:latin typeface="Poppins"/>
                <a:ea typeface="Poppins"/>
                <a:cs typeface="Poppins"/>
                <a:sym typeface="Poppins"/>
              </a:rPr>
              <a:t> </a:t>
            </a:r>
            <a:r>
              <a:rPr lang="en-US" sz="3600" dirty="0" err="1">
                <a:solidFill>
                  <a:srgbClr val="253D80"/>
                </a:solidFill>
                <a:latin typeface="Poppins"/>
                <a:ea typeface="Poppins"/>
                <a:cs typeface="Poppins"/>
                <a:sym typeface="Poppins"/>
              </a:rPr>
              <a:t>mengerjakan</a:t>
            </a:r>
            <a:r>
              <a:rPr lang="en-US" sz="3600" dirty="0">
                <a:solidFill>
                  <a:srgbClr val="253D80"/>
                </a:solidFill>
                <a:latin typeface="Poppins"/>
                <a:ea typeface="Poppins"/>
                <a:cs typeface="Poppins"/>
                <a:sym typeface="Poppins"/>
              </a:rPr>
              <a:t> </a:t>
            </a:r>
            <a:r>
              <a:rPr lang="en-US" sz="3600" dirty="0" err="1">
                <a:solidFill>
                  <a:srgbClr val="253D80"/>
                </a:solidFill>
                <a:latin typeface="Poppins"/>
                <a:ea typeface="Poppins"/>
                <a:cs typeface="Poppins"/>
                <a:sym typeface="Poppins"/>
              </a:rPr>
              <a:t>tugas</a:t>
            </a:r>
            <a:endParaRPr lang="en-US" sz="3600" dirty="0">
              <a:solidFill>
                <a:srgbClr val="253D80"/>
              </a:solidFill>
              <a:latin typeface="Poppins"/>
              <a:ea typeface="Poppins"/>
              <a:cs typeface="Poppins"/>
              <a:sym typeface="Poppins"/>
            </a:endParaRPr>
          </a:p>
          <a:p>
            <a:pPr marL="899102" lvl="1" indent="-449551" algn="l">
              <a:lnSpc>
                <a:spcPts val="4997"/>
              </a:lnSpc>
              <a:buFont typeface="Arial"/>
              <a:buChar char="•"/>
            </a:pPr>
            <a:r>
              <a:rPr lang="en-US" sz="3600" dirty="0" err="1">
                <a:solidFill>
                  <a:srgbClr val="253D80"/>
                </a:solidFill>
                <a:latin typeface="Poppins"/>
                <a:ea typeface="Poppins"/>
                <a:cs typeface="Poppins"/>
                <a:sym typeface="Poppins"/>
              </a:rPr>
              <a:t>mendapat</a:t>
            </a:r>
            <a:r>
              <a:rPr lang="en-US" sz="3600" dirty="0">
                <a:solidFill>
                  <a:srgbClr val="253D80"/>
                </a:solidFill>
                <a:latin typeface="Poppins"/>
                <a:ea typeface="Poppins"/>
                <a:cs typeface="Poppins"/>
                <a:sym typeface="Poppins"/>
              </a:rPr>
              <a:t> </a:t>
            </a:r>
            <a:r>
              <a:rPr lang="en-US" sz="3600" dirty="0" err="1">
                <a:solidFill>
                  <a:srgbClr val="253D80"/>
                </a:solidFill>
                <a:latin typeface="Poppins"/>
                <a:ea typeface="Poppins"/>
                <a:cs typeface="Poppins"/>
                <a:sym typeface="Poppins"/>
              </a:rPr>
              <a:t>sertifikat</a:t>
            </a:r>
            <a:endParaRPr lang="en-US" sz="3600" dirty="0">
              <a:solidFill>
                <a:srgbClr val="253D80"/>
              </a:solidFill>
              <a:latin typeface="Poppins"/>
              <a:ea typeface="Poppins"/>
              <a:cs typeface="Poppins"/>
              <a:sym typeface="Poppins"/>
            </a:endParaRPr>
          </a:p>
          <a:p>
            <a:pPr marL="899102" lvl="1" indent="-449551" algn="l">
              <a:lnSpc>
                <a:spcPts val="4997"/>
              </a:lnSpc>
              <a:buFont typeface="Arial"/>
              <a:buChar char="•"/>
            </a:pPr>
            <a:r>
              <a:rPr lang="en-US" sz="3600" dirty="0" err="1">
                <a:solidFill>
                  <a:srgbClr val="253D80"/>
                </a:solidFill>
                <a:latin typeface="Poppins"/>
                <a:ea typeface="Poppins"/>
                <a:cs typeface="Poppins"/>
                <a:sym typeface="Poppins"/>
              </a:rPr>
              <a:t>mendapat</a:t>
            </a:r>
            <a:r>
              <a:rPr lang="en-US" sz="3600" dirty="0">
                <a:solidFill>
                  <a:srgbClr val="253D80"/>
                </a:solidFill>
                <a:latin typeface="Poppins"/>
                <a:ea typeface="Poppins"/>
                <a:cs typeface="Poppins"/>
                <a:sym typeface="Poppins"/>
              </a:rPr>
              <a:t> </a:t>
            </a:r>
            <a:r>
              <a:rPr lang="en-US" sz="3600" dirty="0" err="1">
                <a:solidFill>
                  <a:srgbClr val="253D80"/>
                </a:solidFill>
                <a:latin typeface="Poppins"/>
                <a:ea typeface="Poppins"/>
                <a:cs typeface="Poppins"/>
                <a:sym typeface="Poppins"/>
              </a:rPr>
              <a:t>ilmu</a:t>
            </a:r>
            <a:r>
              <a:rPr lang="en-US" sz="3600" dirty="0">
                <a:solidFill>
                  <a:srgbClr val="253D80"/>
                </a:solidFill>
                <a:latin typeface="Poppins"/>
                <a:ea typeface="Poppins"/>
                <a:cs typeface="Poppins"/>
                <a:sym typeface="Poppins"/>
              </a:rPr>
              <a:t> </a:t>
            </a:r>
            <a:r>
              <a:rPr lang="en-US" sz="3600" dirty="0" err="1">
                <a:solidFill>
                  <a:srgbClr val="253D80"/>
                </a:solidFill>
                <a:latin typeface="Poppins"/>
                <a:ea typeface="Poppins"/>
                <a:cs typeface="Poppins"/>
                <a:sym typeface="Poppins"/>
              </a:rPr>
              <a:t>baru</a:t>
            </a:r>
            <a:r>
              <a:rPr lang="en-US" sz="3600" dirty="0">
                <a:solidFill>
                  <a:srgbClr val="253D80"/>
                </a:solidFill>
                <a:latin typeface="Poppins"/>
                <a:ea typeface="Poppins"/>
                <a:cs typeface="Poppins"/>
                <a:sym typeface="Poppins"/>
              </a:rPr>
              <a:t> dan </a:t>
            </a:r>
            <a:r>
              <a:rPr lang="en-US" sz="3600" dirty="0" err="1">
                <a:solidFill>
                  <a:srgbClr val="253D80"/>
                </a:solidFill>
                <a:latin typeface="Poppins"/>
                <a:ea typeface="Poppins"/>
                <a:cs typeface="Poppins"/>
                <a:sym typeface="Poppins"/>
              </a:rPr>
              <a:t>pengalaman</a:t>
            </a:r>
            <a:r>
              <a:rPr lang="en-US" sz="3600" dirty="0">
                <a:solidFill>
                  <a:srgbClr val="253D80"/>
                </a:solidFill>
                <a:latin typeface="Poppins"/>
                <a:ea typeface="Poppins"/>
                <a:cs typeface="Poppins"/>
                <a:sym typeface="Poppins"/>
              </a:rPr>
              <a:t> </a:t>
            </a:r>
            <a:r>
              <a:rPr lang="en-US" sz="3600" dirty="0" err="1">
                <a:solidFill>
                  <a:srgbClr val="253D80"/>
                </a:solidFill>
                <a:latin typeface="Poppins"/>
                <a:ea typeface="Poppins"/>
                <a:cs typeface="Poppins"/>
                <a:sym typeface="Poppins"/>
              </a:rPr>
              <a:t>baru</a:t>
            </a:r>
            <a:endParaRPr lang="en-US" sz="3600" dirty="0">
              <a:solidFill>
                <a:srgbClr val="253D80"/>
              </a:solidFill>
              <a:latin typeface="Poppins"/>
              <a:ea typeface="Poppins"/>
              <a:cs typeface="Poppins"/>
              <a:sym typeface="Poppins"/>
            </a:endParaRPr>
          </a:p>
          <a:p>
            <a:pPr marL="899102" lvl="1" indent="-449551" algn="l">
              <a:lnSpc>
                <a:spcPts val="4997"/>
              </a:lnSpc>
              <a:buFont typeface="Arial"/>
              <a:buChar char="•"/>
            </a:pPr>
            <a:r>
              <a:rPr lang="en-US" sz="3600" dirty="0" err="1">
                <a:solidFill>
                  <a:srgbClr val="253D80"/>
                </a:solidFill>
                <a:latin typeface="Poppins"/>
                <a:ea typeface="Poppins"/>
                <a:cs typeface="Poppins"/>
                <a:sym typeface="Poppins"/>
              </a:rPr>
              <a:t>bisa</a:t>
            </a:r>
            <a:r>
              <a:rPr lang="en-US" sz="3600" dirty="0">
                <a:solidFill>
                  <a:srgbClr val="253D80"/>
                </a:solidFill>
                <a:latin typeface="Poppins"/>
                <a:ea typeface="Poppins"/>
                <a:cs typeface="Poppins"/>
                <a:sym typeface="Poppins"/>
              </a:rPr>
              <a:t> di </a:t>
            </a:r>
            <a:r>
              <a:rPr lang="en-US" sz="3600" dirty="0" err="1">
                <a:solidFill>
                  <a:srgbClr val="253D80"/>
                </a:solidFill>
                <a:latin typeface="Poppins"/>
                <a:ea typeface="Poppins"/>
                <a:cs typeface="Poppins"/>
                <a:sym typeface="Poppins"/>
              </a:rPr>
              <a:t>implementasika</a:t>
            </a:r>
            <a:r>
              <a:rPr lang="en-US" sz="3600" dirty="0">
                <a:solidFill>
                  <a:srgbClr val="253D80"/>
                </a:solidFill>
                <a:latin typeface="Poppins"/>
                <a:ea typeface="Poppins"/>
                <a:cs typeface="Poppins"/>
                <a:sym typeface="Poppins"/>
              </a:rPr>
              <a:t> </a:t>
            </a:r>
            <a:r>
              <a:rPr lang="en-US" sz="3600" dirty="0" err="1">
                <a:solidFill>
                  <a:srgbClr val="253D80"/>
                </a:solidFill>
                <a:latin typeface="Poppins"/>
                <a:ea typeface="Poppins"/>
                <a:cs typeface="Poppins"/>
                <a:sym typeface="Poppins"/>
              </a:rPr>
              <a:t>dalam</a:t>
            </a:r>
            <a:r>
              <a:rPr lang="en-US" sz="3600" dirty="0">
                <a:solidFill>
                  <a:srgbClr val="253D80"/>
                </a:solidFill>
                <a:latin typeface="Poppins"/>
                <a:ea typeface="Poppins"/>
                <a:cs typeface="Poppins"/>
                <a:sym typeface="Poppins"/>
              </a:rPr>
              <a:t> dunia </a:t>
            </a:r>
            <a:r>
              <a:rPr lang="en-US" sz="3600" dirty="0" err="1">
                <a:solidFill>
                  <a:srgbClr val="253D80"/>
                </a:solidFill>
                <a:latin typeface="Poppins"/>
                <a:ea typeface="Poppins"/>
                <a:cs typeface="Poppins"/>
                <a:sym typeface="Poppins"/>
              </a:rPr>
              <a:t>pendidikan</a:t>
            </a:r>
            <a:r>
              <a:rPr lang="en-US" sz="3600" dirty="0">
                <a:solidFill>
                  <a:srgbClr val="253D80"/>
                </a:solidFill>
                <a:latin typeface="Poppins"/>
                <a:ea typeface="Poppins"/>
                <a:cs typeface="Poppins"/>
                <a:sym typeface="Poppins"/>
              </a:rPr>
              <a:t> (</a:t>
            </a:r>
            <a:r>
              <a:rPr lang="en-US" sz="3600" dirty="0" err="1">
                <a:solidFill>
                  <a:srgbClr val="253D80"/>
                </a:solidFill>
                <a:latin typeface="Poppins"/>
                <a:ea typeface="Poppins"/>
                <a:cs typeface="Poppins"/>
                <a:sym typeface="Poppins"/>
              </a:rPr>
              <a:t>terutama</a:t>
            </a:r>
            <a:r>
              <a:rPr lang="en-US" sz="3600" dirty="0">
                <a:solidFill>
                  <a:srgbClr val="253D80"/>
                </a:solidFill>
                <a:latin typeface="Poppins"/>
                <a:ea typeface="Poppins"/>
                <a:cs typeface="Poppins"/>
                <a:sym typeface="Poppins"/>
              </a:rPr>
              <a:t> guru)</a:t>
            </a:r>
          </a:p>
        </p:txBody>
      </p:sp>
      <p:sp>
        <p:nvSpPr>
          <p:cNvPr id="29" name="TextBox 29"/>
          <p:cNvSpPr txBox="1"/>
          <p:nvPr/>
        </p:nvSpPr>
        <p:spPr>
          <a:xfrm>
            <a:off x="1779066" y="629696"/>
            <a:ext cx="4467167" cy="207645"/>
          </a:xfrm>
          <a:prstGeom prst="rect">
            <a:avLst/>
          </a:prstGeom>
        </p:spPr>
        <p:txBody>
          <a:bodyPr lIns="0" tIns="0" rIns="0" bIns="0" rtlCol="0" anchor="t">
            <a:spAutoFit/>
          </a:bodyPr>
          <a:lstStyle/>
          <a:p>
            <a:pPr marL="0" lvl="0" indent="0" algn="l">
              <a:lnSpc>
                <a:spcPts val="1679"/>
              </a:lnSpc>
            </a:pPr>
            <a:r>
              <a:rPr lang="en-US" sz="1200" b="1">
                <a:solidFill>
                  <a:srgbClr val="253D80"/>
                </a:solidFill>
                <a:latin typeface="Poppins Semi-Bold"/>
                <a:ea typeface="Poppins Semi-Bold"/>
                <a:cs typeface="Poppins Semi-Bold"/>
                <a:sym typeface="Poppins Semi-Bold"/>
              </a:rPr>
              <a:t>Gemini AI &amp; Gemini Academy</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466840" y="-837190"/>
            <a:ext cx="4308061" cy="4308061"/>
          </a:xfrm>
          <a:custGeom>
            <a:avLst/>
            <a:gdLst/>
            <a:ahLst/>
            <a:cxnLst/>
            <a:rect l="l" t="t" r="r" b="b"/>
            <a:pathLst>
              <a:path w="4308061" h="4308061">
                <a:moveTo>
                  <a:pt x="0" y="0"/>
                </a:moveTo>
                <a:lnTo>
                  <a:pt x="4308061" y="0"/>
                </a:lnTo>
                <a:lnTo>
                  <a:pt x="4308061" y="4308062"/>
                </a:lnTo>
                <a:lnTo>
                  <a:pt x="0" y="4308062"/>
                </a:lnTo>
                <a:lnTo>
                  <a:pt x="0" y="0"/>
                </a:lnTo>
                <a:close/>
              </a:path>
            </a:pathLst>
          </a:custGeom>
          <a:blipFill>
            <a:blip r:embed="rId3">
              <a:alphaModFix amt="8999"/>
            </a:blip>
            <a:stretch>
              <a:fillRect/>
            </a:stretch>
          </a:blipFill>
        </p:spPr>
      </p:sp>
      <p:grpSp>
        <p:nvGrpSpPr>
          <p:cNvPr id="3" name="Group 3"/>
          <p:cNvGrpSpPr/>
          <p:nvPr/>
        </p:nvGrpSpPr>
        <p:grpSpPr>
          <a:xfrm rot="-5400000">
            <a:off x="7551798" y="5928134"/>
            <a:ext cx="14028112" cy="7014056"/>
            <a:chOff x="0" y="0"/>
            <a:chExt cx="812800" cy="406400"/>
          </a:xfrm>
        </p:grpSpPr>
        <p:sp>
          <p:nvSpPr>
            <p:cNvPr id="4" name="Freeform 4"/>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5" name="TextBox 5"/>
            <p:cNvSpPr txBox="1"/>
            <p:nvPr/>
          </p:nvSpPr>
          <p:spPr>
            <a:xfrm>
              <a:off x="0" y="-38100"/>
              <a:ext cx="812800"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6" name="Group 6"/>
          <p:cNvGrpSpPr/>
          <p:nvPr/>
        </p:nvGrpSpPr>
        <p:grpSpPr>
          <a:xfrm>
            <a:off x="11338120" y="2806790"/>
            <a:ext cx="6455467" cy="6455467"/>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a:stretch>
            </a:blipFill>
            <a:ln w="152400" cap="sq">
              <a:solidFill>
                <a:srgbClr val="F0952C"/>
              </a:solidFill>
              <a:prstDash val="solid"/>
              <a:miter/>
            </a:ln>
          </p:spPr>
        </p:sp>
      </p:grpSp>
      <p:sp>
        <p:nvSpPr>
          <p:cNvPr id="8" name="TextBox 8"/>
          <p:cNvSpPr txBox="1"/>
          <p:nvPr/>
        </p:nvSpPr>
        <p:spPr>
          <a:xfrm>
            <a:off x="1581660" y="1784947"/>
            <a:ext cx="8044586" cy="914400"/>
          </a:xfrm>
          <a:prstGeom prst="rect">
            <a:avLst/>
          </a:prstGeom>
        </p:spPr>
        <p:txBody>
          <a:bodyPr lIns="0" tIns="0" rIns="0" bIns="0" rtlCol="0" anchor="t">
            <a:spAutoFit/>
          </a:bodyPr>
          <a:lstStyle/>
          <a:p>
            <a:pPr marL="0" lvl="0" indent="0" algn="l">
              <a:lnSpc>
                <a:spcPts val="7194"/>
              </a:lnSpc>
            </a:pPr>
            <a:r>
              <a:rPr lang="en-US" sz="5995" b="1">
                <a:solidFill>
                  <a:srgbClr val="253D80"/>
                </a:solidFill>
                <a:latin typeface="Roboto Bold"/>
                <a:ea typeface="Roboto Bold"/>
                <a:cs typeface="Roboto Bold"/>
                <a:sym typeface="Roboto Bold"/>
              </a:rPr>
              <a:t>Kesimpulan</a:t>
            </a:r>
          </a:p>
        </p:txBody>
      </p:sp>
      <p:sp>
        <p:nvSpPr>
          <p:cNvPr id="9" name="Freeform 9"/>
          <p:cNvSpPr/>
          <p:nvPr/>
        </p:nvSpPr>
        <p:spPr>
          <a:xfrm>
            <a:off x="1028700" y="591309"/>
            <a:ext cx="508573" cy="508573"/>
          </a:xfrm>
          <a:custGeom>
            <a:avLst/>
            <a:gdLst/>
            <a:ahLst/>
            <a:cxnLst/>
            <a:rect l="l" t="t" r="r" b="b"/>
            <a:pathLst>
              <a:path w="508573" h="508573">
                <a:moveTo>
                  <a:pt x="0" y="0"/>
                </a:moveTo>
                <a:lnTo>
                  <a:pt x="508573" y="0"/>
                </a:lnTo>
                <a:lnTo>
                  <a:pt x="508573" y="508573"/>
                </a:lnTo>
                <a:lnTo>
                  <a:pt x="0" y="50857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0" name="TextBox 10"/>
          <p:cNvSpPr txBox="1"/>
          <p:nvPr/>
        </p:nvSpPr>
        <p:spPr>
          <a:xfrm>
            <a:off x="1779066" y="591596"/>
            <a:ext cx="4467167" cy="384999"/>
          </a:xfrm>
          <a:prstGeom prst="rect">
            <a:avLst/>
          </a:prstGeom>
        </p:spPr>
        <p:txBody>
          <a:bodyPr lIns="0" tIns="0" rIns="0" bIns="0" rtlCol="0" anchor="t">
            <a:spAutoFit/>
          </a:bodyPr>
          <a:lstStyle/>
          <a:p>
            <a:pPr marL="0" lvl="0" indent="0" algn="l">
              <a:lnSpc>
                <a:spcPts val="2929"/>
              </a:lnSpc>
            </a:pPr>
            <a:r>
              <a:rPr lang="en-US" sz="2092" b="1">
                <a:solidFill>
                  <a:srgbClr val="253D80"/>
                </a:solidFill>
                <a:latin typeface="Poppins Semi-Bold"/>
                <a:ea typeface="Poppins Semi-Bold"/>
                <a:cs typeface="Poppins Semi-Bold"/>
                <a:sym typeface="Poppins Semi-Bold"/>
              </a:rPr>
              <a:t>Salford &amp; Co.</a:t>
            </a:r>
          </a:p>
        </p:txBody>
      </p:sp>
      <p:grpSp>
        <p:nvGrpSpPr>
          <p:cNvPr id="11" name="Group 11"/>
          <p:cNvGrpSpPr/>
          <p:nvPr/>
        </p:nvGrpSpPr>
        <p:grpSpPr>
          <a:xfrm>
            <a:off x="1581660" y="3470872"/>
            <a:ext cx="9035058" cy="2881946"/>
            <a:chOff x="0" y="0"/>
            <a:chExt cx="2036913" cy="592993"/>
          </a:xfrm>
        </p:grpSpPr>
        <p:sp>
          <p:nvSpPr>
            <p:cNvPr id="12" name="Freeform 12"/>
            <p:cNvSpPr/>
            <p:nvPr/>
          </p:nvSpPr>
          <p:spPr>
            <a:xfrm>
              <a:off x="0" y="0"/>
              <a:ext cx="2036913" cy="592993"/>
            </a:xfrm>
            <a:custGeom>
              <a:avLst/>
              <a:gdLst/>
              <a:ahLst/>
              <a:cxnLst/>
              <a:rect l="l" t="t" r="r" b="b"/>
              <a:pathLst>
                <a:path w="2036913" h="592993">
                  <a:moveTo>
                    <a:pt x="15275" y="0"/>
                  </a:moveTo>
                  <a:lnTo>
                    <a:pt x="2021638" y="0"/>
                  </a:lnTo>
                  <a:cubicBezTo>
                    <a:pt x="2025689" y="0"/>
                    <a:pt x="2029574" y="1609"/>
                    <a:pt x="2032439" y="4474"/>
                  </a:cubicBezTo>
                  <a:cubicBezTo>
                    <a:pt x="2035303" y="7338"/>
                    <a:pt x="2036913" y="11224"/>
                    <a:pt x="2036913" y="15275"/>
                  </a:cubicBezTo>
                  <a:lnTo>
                    <a:pt x="2036913" y="577718"/>
                  </a:lnTo>
                  <a:cubicBezTo>
                    <a:pt x="2036913" y="581769"/>
                    <a:pt x="2035303" y="585655"/>
                    <a:pt x="2032439" y="588519"/>
                  </a:cubicBezTo>
                  <a:cubicBezTo>
                    <a:pt x="2029574" y="591384"/>
                    <a:pt x="2025689" y="592993"/>
                    <a:pt x="2021638" y="592993"/>
                  </a:cubicBezTo>
                  <a:lnTo>
                    <a:pt x="15275" y="592993"/>
                  </a:lnTo>
                  <a:cubicBezTo>
                    <a:pt x="11224" y="592993"/>
                    <a:pt x="7338" y="591384"/>
                    <a:pt x="4474" y="588519"/>
                  </a:cubicBezTo>
                  <a:cubicBezTo>
                    <a:pt x="1609" y="585655"/>
                    <a:pt x="0" y="581769"/>
                    <a:pt x="0" y="577718"/>
                  </a:cubicBezTo>
                  <a:lnTo>
                    <a:pt x="0" y="15275"/>
                  </a:lnTo>
                  <a:cubicBezTo>
                    <a:pt x="0" y="11224"/>
                    <a:pt x="1609" y="7338"/>
                    <a:pt x="4474" y="4474"/>
                  </a:cubicBezTo>
                  <a:cubicBezTo>
                    <a:pt x="7338" y="1609"/>
                    <a:pt x="11224" y="0"/>
                    <a:pt x="15275" y="0"/>
                  </a:cubicBezTo>
                  <a:close/>
                </a:path>
              </a:pathLst>
            </a:custGeom>
            <a:solidFill>
              <a:srgbClr val="253D80"/>
            </a:solidFill>
          </p:spPr>
        </p:sp>
        <p:sp>
          <p:nvSpPr>
            <p:cNvPr id="13" name="TextBox 13"/>
            <p:cNvSpPr txBox="1"/>
            <p:nvPr/>
          </p:nvSpPr>
          <p:spPr>
            <a:xfrm>
              <a:off x="0" y="-38100"/>
              <a:ext cx="2036913" cy="631093"/>
            </a:xfrm>
            <a:prstGeom prst="rect">
              <a:avLst/>
            </a:prstGeom>
          </p:spPr>
          <p:txBody>
            <a:bodyPr lIns="50800" tIns="50800" rIns="50800" bIns="50800" rtlCol="0" anchor="ctr"/>
            <a:lstStyle/>
            <a:p>
              <a:pPr marL="0" lvl="0" indent="0" algn="ctr">
                <a:lnSpc>
                  <a:spcPts val="2659"/>
                </a:lnSpc>
              </a:pPr>
              <a:endParaRPr/>
            </a:p>
          </p:txBody>
        </p:sp>
      </p:grpSp>
      <p:grpSp>
        <p:nvGrpSpPr>
          <p:cNvPr id="14" name="Group 14"/>
          <p:cNvGrpSpPr/>
          <p:nvPr/>
        </p:nvGrpSpPr>
        <p:grpSpPr>
          <a:xfrm>
            <a:off x="1537273" y="6352817"/>
            <a:ext cx="6875480" cy="6875480"/>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877A">
                <a:alpha val="4706"/>
              </a:srgbClr>
            </a:solidFill>
          </p:spPr>
        </p:sp>
        <p:sp>
          <p:nvSpPr>
            <p:cNvPr id="16" name="TextBox 16"/>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grpSp>
        <p:nvGrpSpPr>
          <p:cNvPr id="17" name="Group 17"/>
          <p:cNvGrpSpPr/>
          <p:nvPr/>
        </p:nvGrpSpPr>
        <p:grpSpPr>
          <a:xfrm>
            <a:off x="1606581" y="6648092"/>
            <a:ext cx="8985216" cy="2881946"/>
            <a:chOff x="0" y="0"/>
            <a:chExt cx="2036913" cy="592993"/>
          </a:xfrm>
        </p:grpSpPr>
        <p:sp>
          <p:nvSpPr>
            <p:cNvPr id="18" name="Freeform 18"/>
            <p:cNvSpPr/>
            <p:nvPr/>
          </p:nvSpPr>
          <p:spPr>
            <a:xfrm>
              <a:off x="0" y="0"/>
              <a:ext cx="2036913" cy="592993"/>
            </a:xfrm>
            <a:custGeom>
              <a:avLst/>
              <a:gdLst/>
              <a:ahLst/>
              <a:cxnLst/>
              <a:rect l="l" t="t" r="r" b="b"/>
              <a:pathLst>
                <a:path w="2036913" h="592993">
                  <a:moveTo>
                    <a:pt x="15275" y="0"/>
                  </a:moveTo>
                  <a:lnTo>
                    <a:pt x="2021638" y="0"/>
                  </a:lnTo>
                  <a:cubicBezTo>
                    <a:pt x="2025689" y="0"/>
                    <a:pt x="2029574" y="1609"/>
                    <a:pt x="2032439" y="4474"/>
                  </a:cubicBezTo>
                  <a:cubicBezTo>
                    <a:pt x="2035303" y="7338"/>
                    <a:pt x="2036913" y="11224"/>
                    <a:pt x="2036913" y="15275"/>
                  </a:cubicBezTo>
                  <a:lnTo>
                    <a:pt x="2036913" y="577718"/>
                  </a:lnTo>
                  <a:cubicBezTo>
                    <a:pt x="2036913" y="581769"/>
                    <a:pt x="2035303" y="585655"/>
                    <a:pt x="2032439" y="588519"/>
                  </a:cubicBezTo>
                  <a:cubicBezTo>
                    <a:pt x="2029574" y="591384"/>
                    <a:pt x="2025689" y="592993"/>
                    <a:pt x="2021638" y="592993"/>
                  </a:cubicBezTo>
                  <a:lnTo>
                    <a:pt x="15275" y="592993"/>
                  </a:lnTo>
                  <a:cubicBezTo>
                    <a:pt x="11224" y="592993"/>
                    <a:pt x="7338" y="591384"/>
                    <a:pt x="4474" y="588519"/>
                  </a:cubicBezTo>
                  <a:cubicBezTo>
                    <a:pt x="1609" y="585655"/>
                    <a:pt x="0" y="581769"/>
                    <a:pt x="0" y="577718"/>
                  </a:cubicBezTo>
                  <a:lnTo>
                    <a:pt x="0" y="15275"/>
                  </a:lnTo>
                  <a:cubicBezTo>
                    <a:pt x="0" y="11224"/>
                    <a:pt x="1609" y="7338"/>
                    <a:pt x="4474" y="4474"/>
                  </a:cubicBezTo>
                  <a:cubicBezTo>
                    <a:pt x="7338" y="1609"/>
                    <a:pt x="11224" y="0"/>
                    <a:pt x="15275" y="0"/>
                  </a:cubicBezTo>
                  <a:close/>
                </a:path>
              </a:pathLst>
            </a:custGeom>
            <a:solidFill>
              <a:srgbClr val="F0952C"/>
            </a:solidFill>
          </p:spPr>
        </p:sp>
        <p:sp>
          <p:nvSpPr>
            <p:cNvPr id="19" name="TextBox 19"/>
            <p:cNvSpPr txBox="1"/>
            <p:nvPr/>
          </p:nvSpPr>
          <p:spPr>
            <a:xfrm>
              <a:off x="0" y="-38100"/>
              <a:ext cx="2036913" cy="631093"/>
            </a:xfrm>
            <a:prstGeom prst="rect">
              <a:avLst/>
            </a:prstGeom>
          </p:spPr>
          <p:txBody>
            <a:bodyPr lIns="50800" tIns="50800" rIns="50800" bIns="50800" rtlCol="0" anchor="ctr"/>
            <a:lstStyle/>
            <a:p>
              <a:pPr marL="0" lvl="0" indent="0" algn="ctr">
                <a:lnSpc>
                  <a:spcPts val="2659"/>
                </a:lnSpc>
              </a:pPr>
              <a:endParaRPr/>
            </a:p>
          </p:txBody>
        </p:sp>
      </p:grpSp>
      <p:grpSp>
        <p:nvGrpSpPr>
          <p:cNvPr id="20" name="Group 20"/>
          <p:cNvGrpSpPr/>
          <p:nvPr/>
        </p:nvGrpSpPr>
        <p:grpSpPr>
          <a:xfrm>
            <a:off x="2075066" y="3821392"/>
            <a:ext cx="407670" cy="407670"/>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6200" cap="sq">
              <a:solidFill>
                <a:srgbClr val="F0952C"/>
              </a:solidFill>
              <a:prstDash val="solid"/>
              <a:miter/>
            </a:ln>
          </p:spPr>
        </p:sp>
        <p:sp>
          <p:nvSpPr>
            <p:cNvPr id="22" name="TextBox 22"/>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grpSp>
        <p:nvGrpSpPr>
          <p:cNvPr id="23" name="Group 23"/>
          <p:cNvGrpSpPr/>
          <p:nvPr/>
        </p:nvGrpSpPr>
        <p:grpSpPr>
          <a:xfrm>
            <a:off x="1747935" y="6861760"/>
            <a:ext cx="407670" cy="407670"/>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6200" cap="sq">
              <a:solidFill>
                <a:srgbClr val="253D80"/>
              </a:solidFill>
              <a:prstDash val="solid"/>
              <a:miter/>
            </a:ln>
          </p:spPr>
        </p:sp>
        <p:sp>
          <p:nvSpPr>
            <p:cNvPr id="25" name="TextBox 25"/>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sp>
        <p:nvSpPr>
          <p:cNvPr id="26" name="TextBox 26"/>
          <p:cNvSpPr txBox="1"/>
          <p:nvPr/>
        </p:nvSpPr>
        <p:spPr>
          <a:xfrm>
            <a:off x="2660214" y="3821392"/>
            <a:ext cx="6788585" cy="379463"/>
          </a:xfrm>
          <a:prstGeom prst="rect">
            <a:avLst/>
          </a:prstGeom>
        </p:spPr>
        <p:txBody>
          <a:bodyPr wrap="square" lIns="0" tIns="0" rIns="0" bIns="0" rtlCol="0" anchor="t">
            <a:spAutoFit/>
          </a:bodyPr>
          <a:lstStyle/>
          <a:p>
            <a:pPr marL="0" lvl="0" indent="0" algn="l">
              <a:lnSpc>
                <a:spcPts val="2929"/>
              </a:lnSpc>
            </a:pPr>
            <a:r>
              <a:rPr lang="en-US" sz="2800" b="1" dirty="0">
                <a:solidFill>
                  <a:srgbClr val="F0952C"/>
                </a:solidFill>
                <a:latin typeface="Poppins Semi-Bold"/>
                <a:ea typeface="Poppins Semi-Bold"/>
                <a:cs typeface="Poppins Semi-Bold"/>
                <a:sym typeface="Poppins Semi-Bold"/>
              </a:rPr>
              <a:t>Gemini AI: Alat Bantu </a:t>
            </a:r>
            <a:r>
              <a:rPr lang="en-US" sz="2800" b="1" dirty="0" err="1">
                <a:solidFill>
                  <a:srgbClr val="F0952C"/>
                </a:solidFill>
                <a:latin typeface="Poppins Semi-Bold"/>
                <a:ea typeface="Poppins Semi-Bold"/>
                <a:cs typeface="Poppins Semi-Bold"/>
                <a:sym typeface="Poppins Semi-Bold"/>
              </a:rPr>
              <a:t>Produktivitas</a:t>
            </a:r>
            <a:endParaRPr lang="en-US" sz="2800" b="1" dirty="0">
              <a:solidFill>
                <a:srgbClr val="F0952C"/>
              </a:solidFill>
              <a:latin typeface="Poppins Semi-Bold"/>
              <a:ea typeface="Poppins Semi-Bold"/>
              <a:cs typeface="Poppins Semi-Bold"/>
              <a:sym typeface="Poppins Semi-Bold"/>
            </a:endParaRPr>
          </a:p>
        </p:txBody>
      </p:sp>
      <p:sp>
        <p:nvSpPr>
          <p:cNvPr id="27" name="TextBox 27"/>
          <p:cNvSpPr txBox="1"/>
          <p:nvPr/>
        </p:nvSpPr>
        <p:spPr>
          <a:xfrm>
            <a:off x="2296960" y="6948447"/>
            <a:ext cx="8596246" cy="379463"/>
          </a:xfrm>
          <a:prstGeom prst="rect">
            <a:avLst/>
          </a:prstGeom>
        </p:spPr>
        <p:txBody>
          <a:bodyPr wrap="square" lIns="0" tIns="0" rIns="0" bIns="0" rtlCol="0" anchor="t">
            <a:spAutoFit/>
          </a:bodyPr>
          <a:lstStyle/>
          <a:p>
            <a:pPr marL="0" lvl="0" indent="0" algn="l">
              <a:lnSpc>
                <a:spcPts val="2929"/>
              </a:lnSpc>
            </a:pPr>
            <a:r>
              <a:rPr lang="en-US" sz="2700" b="1" dirty="0">
                <a:solidFill>
                  <a:srgbClr val="253D80"/>
                </a:solidFill>
                <a:latin typeface="Poppins Semi-Bold"/>
                <a:ea typeface="Poppins Semi-Bold"/>
                <a:cs typeface="Poppins Semi-Bold"/>
                <a:sym typeface="Poppins Semi-Bold"/>
              </a:rPr>
              <a:t>Gemini Academy: </a:t>
            </a:r>
            <a:r>
              <a:rPr lang="en-US" sz="2700" b="1" dirty="0" err="1">
                <a:solidFill>
                  <a:srgbClr val="253D80"/>
                </a:solidFill>
                <a:latin typeface="Poppins Semi-Bold"/>
                <a:ea typeface="Poppins Semi-Bold"/>
                <a:cs typeface="Poppins Semi-Bold"/>
                <a:sym typeface="Poppins Semi-Bold"/>
              </a:rPr>
              <a:t>Tingkatkan</a:t>
            </a:r>
            <a:r>
              <a:rPr lang="en-US" sz="2700" b="1" dirty="0">
                <a:solidFill>
                  <a:srgbClr val="253D80"/>
                </a:solidFill>
                <a:latin typeface="Poppins Semi-Bold"/>
                <a:ea typeface="Poppins Semi-Bold"/>
                <a:cs typeface="Poppins Semi-Bold"/>
                <a:sym typeface="Poppins Semi-Bold"/>
              </a:rPr>
              <a:t> </a:t>
            </a:r>
            <a:r>
              <a:rPr lang="en-US" sz="2700" b="1" dirty="0" err="1">
                <a:solidFill>
                  <a:srgbClr val="253D80"/>
                </a:solidFill>
                <a:latin typeface="Poppins Semi-Bold"/>
                <a:ea typeface="Poppins Semi-Bold"/>
                <a:cs typeface="Poppins Semi-Bold"/>
                <a:sym typeface="Poppins Semi-Bold"/>
              </a:rPr>
              <a:t>Keterampilan</a:t>
            </a:r>
            <a:r>
              <a:rPr lang="en-US" sz="2700" b="1" dirty="0">
                <a:solidFill>
                  <a:srgbClr val="253D80"/>
                </a:solidFill>
                <a:latin typeface="Poppins Semi-Bold"/>
                <a:ea typeface="Poppins Semi-Bold"/>
                <a:cs typeface="Poppins Semi-Bold"/>
                <a:sym typeface="Poppins Semi-Bold"/>
              </a:rPr>
              <a:t> AI</a:t>
            </a:r>
          </a:p>
        </p:txBody>
      </p:sp>
      <p:sp>
        <p:nvSpPr>
          <p:cNvPr id="28" name="TextBox 28"/>
          <p:cNvSpPr txBox="1"/>
          <p:nvPr/>
        </p:nvSpPr>
        <p:spPr>
          <a:xfrm>
            <a:off x="2075066" y="4448137"/>
            <a:ext cx="8326191" cy="1416086"/>
          </a:xfrm>
          <a:prstGeom prst="rect">
            <a:avLst/>
          </a:prstGeom>
        </p:spPr>
        <p:txBody>
          <a:bodyPr wrap="square" lIns="0" tIns="0" rIns="0" bIns="0" rtlCol="0" anchor="t">
            <a:spAutoFit/>
          </a:bodyPr>
          <a:lstStyle/>
          <a:p>
            <a:pPr marL="0" lvl="0" indent="0" algn="l">
              <a:lnSpc>
                <a:spcPts val="2798"/>
              </a:lnSpc>
            </a:pPr>
            <a:r>
              <a:rPr lang="en-US" sz="1998" dirty="0">
                <a:solidFill>
                  <a:srgbClr val="FFFFFF"/>
                </a:solidFill>
                <a:latin typeface="Poppins"/>
                <a:ea typeface="Poppins"/>
                <a:cs typeface="Poppins"/>
                <a:sym typeface="Poppins"/>
              </a:rPr>
              <a:t>Gemini AI </a:t>
            </a:r>
            <a:r>
              <a:rPr lang="en-US" sz="1998" dirty="0" err="1">
                <a:solidFill>
                  <a:srgbClr val="FFFFFF"/>
                </a:solidFill>
                <a:latin typeface="Poppins"/>
                <a:ea typeface="Poppins"/>
                <a:cs typeface="Poppins"/>
                <a:sym typeface="Poppins"/>
              </a:rPr>
              <a:t>adalah</a:t>
            </a:r>
            <a:r>
              <a:rPr lang="en-US" sz="1998" dirty="0">
                <a:solidFill>
                  <a:srgbClr val="FFFFFF"/>
                </a:solidFill>
                <a:latin typeface="Poppins"/>
                <a:ea typeface="Poppins"/>
                <a:cs typeface="Poppins"/>
                <a:sym typeface="Poppins"/>
              </a:rPr>
              <a:t> </a:t>
            </a:r>
            <a:r>
              <a:rPr lang="en-US" sz="1998" dirty="0" err="1">
                <a:solidFill>
                  <a:srgbClr val="FFFFFF"/>
                </a:solidFill>
                <a:latin typeface="Poppins"/>
                <a:ea typeface="Poppins"/>
                <a:cs typeface="Poppins"/>
                <a:sym typeface="Poppins"/>
              </a:rPr>
              <a:t>asisten</a:t>
            </a:r>
            <a:r>
              <a:rPr lang="en-US" sz="1998" dirty="0">
                <a:solidFill>
                  <a:srgbClr val="FFFFFF"/>
                </a:solidFill>
                <a:latin typeface="Poppins"/>
                <a:ea typeface="Poppins"/>
                <a:cs typeface="Poppins"/>
                <a:sym typeface="Poppins"/>
              </a:rPr>
              <a:t> </a:t>
            </a:r>
            <a:r>
              <a:rPr lang="en-US" sz="1998" dirty="0" err="1">
                <a:solidFill>
                  <a:srgbClr val="FFFFFF"/>
                </a:solidFill>
                <a:latin typeface="Poppins"/>
                <a:ea typeface="Poppins"/>
                <a:cs typeface="Poppins"/>
                <a:sym typeface="Poppins"/>
              </a:rPr>
              <a:t>kecerdasan</a:t>
            </a:r>
            <a:r>
              <a:rPr lang="en-US" sz="1998" dirty="0">
                <a:solidFill>
                  <a:srgbClr val="FFFFFF"/>
                </a:solidFill>
                <a:latin typeface="Poppins"/>
                <a:ea typeface="Poppins"/>
                <a:cs typeface="Poppins"/>
                <a:sym typeface="Poppins"/>
              </a:rPr>
              <a:t> </a:t>
            </a:r>
            <a:r>
              <a:rPr lang="en-US" sz="1998" dirty="0" err="1">
                <a:solidFill>
                  <a:srgbClr val="FFFFFF"/>
                </a:solidFill>
                <a:latin typeface="Poppins"/>
                <a:ea typeface="Poppins"/>
                <a:cs typeface="Poppins"/>
                <a:sym typeface="Poppins"/>
              </a:rPr>
              <a:t>buatan</a:t>
            </a:r>
            <a:r>
              <a:rPr lang="en-US" sz="1998" dirty="0">
                <a:solidFill>
                  <a:srgbClr val="FFFFFF"/>
                </a:solidFill>
                <a:latin typeface="Poppins"/>
                <a:ea typeface="Poppins"/>
                <a:cs typeface="Poppins"/>
                <a:sym typeface="Poppins"/>
              </a:rPr>
              <a:t> yang </a:t>
            </a:r>
            <a:r>
              <a:rPr lang="en-US" sz="1998" dirty="0" err="1">
                <a:solidFill>
                  <a:srgbClr val="FFFFFF"/>
                </a:solidFill>
                <a:latin typeface="Poppins"/>
                <a:ea typeface="Poppins"/>
                <a:cs typeface="Poppins"/>
                <a:sym typeface="Poppins"/>
              </a:rPr>
              <a:t>membantu</a:t>
            </a:r>
            <a:r>
              <a:rPr lang="en-US" sz="1998" dirty="0">
                <a:solidFill>
                  <a:srgbClr val="FFFFFF"/>
                </a:solidFill>
                <a:latin typeface="Poppins"/>
                <a:ea typeface="Poppins"/>
                <a:cs typeface="Poppins"/>
                <a:sym typeface="Poppins"/>
              </a:rPr>
              <a:t> </a:t>
            </a:r>
            <a:r>
              <a:rPr lang="en-US" sz="1998" dirty="0" err="1">
                <a:solidFill>
                  <a:srgbClr val="FFFFFF"/>
                </a:solidFill>
                <a:latin typeface="Poppins"/>
                <a:ea typeface="Poppins"/>
                <a:cs typeface="Poppins"/>
                <a:sym typeface="Poppins"/>
              </a:rPr>
              <a:t>kita</a:t>
            </a:r>
            <a:r>
              <a:rPr lang="en-US" sz="1998" dirty="0">
                <a:solidFill>
                  <a:srgbClr val="FFFFFF"/>
                </a:solidFill>
                <a:latin typeface="Poppins"/>
                <a:ea typeface="Poppins"/>
                <a:cs typeface="Poppins"/>
                <a:sym typeface="Poppins"/>
              </a:rPr>
              <a:t> </a:t>
            </a:r>
            <a:r>
              <a:rPr lang="en-US" sz="1998" dirty="0" err="1">
                <a:solidFill>
                  <a:srgbClr val="FFFFFF"/>
                </a:solidFill>
                <a:latin typeface="Poppins"/>
                <a:ea typeface="Poppins"/>
                <a:cs typeface="Poppins"/>
                <a:sym typeface="Poppins"/>
              </a:rPr>
              <a:t>menulis</a:t>
            </a:r>
            <a:r>
              <a:rPr lang="en-US" sz="1998" dirty="0">
                <a:solidFill>
                  <a:srgbClr val="FFFFFF"/>
                </a:solidFill>
                <a:latin typeface="Poppins"/>
                <a:ea typeface="Poppins"/>
                <a:cs typeface="Poppins"/>
                <a:sym typeface="Poppins"/>
              </a:rPr>
              <a:t>, </a:t>
            </a:r>
            <a:r>
              <a:rPr lang="en-US" sz="1998" dirty="0" err="1">
                <a:solidFill>
                  <a:srgbClr val="FFFFFF"/>
                </a:solidFill>
                <a:latin typeface="Poppins"/>
                <a:ea typeface="Poppins"/>
                <a:cs typeface="Poppins"/>
                <a:sym typeface="Poppins"/>
              </a:rPr>
              <a:t>merangkum</a:t>
            </a:r>
            <a:r>
              <a:rPr lang="en-US" sz="1998" dirty="0">
                <a:solidFill>
                  <a:srgbClr val="FFFFFF"/>
                </a:solidFill>
                <a:latin typeface="Poppins"/>
                <a:ea typeface="Poppins"/>
                <a:cs typeface="Poppins"/>
                <a:sym typeface="Poppins"/>
              </a:rPr>
              <a:t>, </a:t>
            </a:r>
            <a:r>
              <a:rPr lang="en-US" sz="1998" dirty="0" err="1">
                <a:solidFill>
                  <a:srgbClr val="FFFFFF"/>
                </a:solidFill>
                <a:latin typeface="Poppins"/>
                <a:ea typeface="Poppins"/>
                <a:cs typeface="Poppins"/>
                <a:sym typeface="Poppins"/>
              </a:rPr>
              <a:t>belajar</a:t>
            </a:r>
            <a:r>
              <a:rPr lang="en-US" sz="1998" dirty="0">
                <a:solidFill>
                  <a:srgbClr val="FFFFFF"/>
                </a:solidFill>
                <a:latin typeface="Poppins"/>
                <a:ea typeface="Poppins"/>
                <a:cs typeface="Poppins"/>
                <a:sym typeface="Poppins"/>
              </a:rPr>
              <a:t>, dan </a:t>
            </a:r>
            <a:r>
              <a:rPr lang="en-US" sz="1998" dirty="0" err="1">
                <a:solidFill>
                  <a:srgbClr val="FFFFFF"/>
                </a:solidFill>
                <a:latin typeface="Poppins"/>
                <a:ea typeface="Poppins"/>
                <a:cs typeface="Poppins"/>
                <a:sym typeface="Poppins"/>
              </a:rPr>
              <a:t>berkreasi</a:t>
            </a:r>
            <a:r>
              <a:rPr lang="en-US" sz="1998" dirty="0">
                <a:solidFill>
                  <a:srgbClr val="FFFFFF"/>
                </a:solidFill>
                <a:latin typeface="Poppins"/>
                <a:ea typeface="Poppins"/>
                <a:cs typeface="Poppins"/>
                <a:sym typeface="Poppins"/>
              </a:rPr>
              <a:t> </a:t>
            </a:r>
            <a:r>
              <a:rPr lang="en-US" sz="1998" dirty="0" err="1">
                <a:solidFill>
                  <a:srgbClr val="FFFFFF"/>
                </a:solidFill>
                <a:latin typeface="Poppins"/>
                <a:ea typeface="Poppins"/>
                <a:cs typeface="Poppins"/>
                <a:sym typeface="Poppins"/>
              </a:rPr>
              <a:t>dengan</a:t>
            </a:r>
            <a:r>
              <a:rPr lang="en-US" sz="1998" dirty="0">
                <a:solidFill>
                  <a:srgbClr val="FFFFFF"/>
                </a:solidFill>
                <a:latin typeface="Poppins"/>
                <a:ea typeface="Poppins"/>
                <a:cs typeface="Poppins"/>
                <a:sym typeface="Poppins"/>
              </a:rPr>
              <a:t> </a:t>
            </a:r>
            <a:r>
              <a:rPr lang="en-US" sz="1998" dirty="0" err="1">
                <a:solidFill>
                  <a:srgbClr val="FFFFFF"/>
                </a:solidFill>
                <a:latin typeface="Poppins"/>
                <a:ea typeface="Poppins"/>
                <a:cs typeface="Poppins"/>
                <a:sym typeface="Poppins"/>
              </a:rPr>
              <a:t>lebih</a:t>
            </a:r>
            <a:r>
              <a:rPr lang="en-US" sz="1998" dirty="0">
                <a:solidFill>
                  <a:srgbClr val="FFFFFF"/>
                </a:solidFill>
                <a:latin typeface="Poppins"/>
                <a:ea typeface="Poppins"/>
                <a:cs typeface="Poppins"/>
                <a:sym typeface="Poppins"/>
              </a:rPr>
              <a:t> </a:t>
            </a:r>
            <a:r>
              <a:rPr lang="en-US" sz="1998" dirty="0" err="1">
                <a:solidFill>
                  <a:srgbClr val="FFFFFF"/>
                </a:solidFill>
                <a:latin typeface="Poppins"/>
                <a:ea typeface="Poppins"/>
                <a:cs typeface="Poppins"/>
                <a:sym typeface="Poppins"/>
              </a:rPr>
              <a:t>cepat</a:t>
            </a:r>
            <a:r>
              <a:rPr lang="en-US" sz="1998" dirty="0">
                <a:solidFill>
                  <a:srgbClr val="FFFFFF"/>
                </a:solidFill>
                <a:latin typeface="Poppins"/>
                <a:ea typeface="Poppins"/>
                <a:cs typeface="Poppins"/>
                <a:sym typeface="Poppins"/>
              </a:rPr>
              <a:t> dan </a:t>
            </a:r>
            <a:r>
              <a:rPr lang="en-US" sz="1998" dirty="0" err="1">
                <a:solidFill>
                  <a:srgbClr val="FFFFFF"/>
                </a:solidFill>
                <a:latin typeface="Poppins"/>
                <a:ea typeface="Poppins"/>
                <a:cs typeface="Poppins"/>
                <a:sym typeface="Poppins"/>
              </a:rPr>
              <a:t>efisien</a:t>
            </a:r>
            <a:r>
              <a:rPr lang="en-US" sz="1998" dirty="0">
                <a:solidFill>
                  <a:srgbClr val="FFFFFF"/>
                </a:solidFill>
                <a:latin typeface="Poppins"/>
                <a:ea typeface="Poppins"/>
                <a:cs typeface="Poppins"/>
                <a:sym typeface="Poppins"/>
              </a:rPr>
              <a:t>. </a:t>
            </a:r>
            <a:r>
              <a:rPr lang="en-US" sz="1998" dirty="0" err="1">
                <a:solidFill>
                  <a:srgbClr val="FFFFFF"/>
                </a:solidFill>
                <a:latin typeface="Poppins"/>
                <a:ea typeface="Poppins"/>
                <a:cs typeface="Poppins"/>
                <a:sym typeface="Poppins"/>
              </a:rPr>
              <a:t>Dengan</a:t>
            </a:r>
            <a:r>
              <a:rPr lang="en-US" sz="1998" dirty="0">
                <a:solidFill>
                  <a:srgbClr val="FFFFFF"/>
                </a:solidFill>
                <a:latin typeface="Poppins"/>
                <a:ea typeface="Poppins"/>
                <a:cs typeface="Poppins"/>
                <a:sym typeface="Poppins"/>
              </a:rPr>
              <a:t> </a:t>
            </a:r>
            <a:r>
              <a:rPr lang="en-US" sz="1998" dirty="0" err="1">
                <a:solidFill>
                  <a:srgbClr val="FFFFFF"/>
                </a:solidFill>
                <a:latin typeface="Poppins"/>
                <a:ea typeface="Poppins"/>
                <a:cs typeface="Poppins"/>
                <a:sym typeface="Poppins"/>
              </a:rPr>
              <a:t>menggunakan</a:t>
            </a:r>
            <a:r>
              <a:rPr lang="en-US" sz="1998" dirty="0">
                <a:solidFill>
                  <a:srgbClr val="FFFFFF"/>
                </a:solidFill>
                <a:latin typeface="Poppins"/>
                <a:ea typeface="Poppins"/>
                <a:cs typeface="Poppins"/>
                <a:sym typeface="Poppins"/>
              </a:rPr>
              <a:t> Gemini </a:t>
            </a:r>
            <a:r>
              <a:rPr lang="en-US" sz="1998" dirty="0" err="1">
                <a:solidFill>
                  <a:srgbClr val="FFFFFF"/>
                </a:solidFill>
                <a:latin typeface="Poppins"/>
                <a:ea typeface="Poppins"/>
                <a:cs typeface="Poppins"/>
                <a:sym typeface="Poppins"/>
              </a:rPr>
              <a:t>secara</a:t>
            </a:r>
            <a:r>
              <a:rPr lang="en-US" sz="1998" dirty="0">
                <a:solidFill>
                  <a:srgbClr val="FFFFFF"/>
                </a:solidFill>
                <a:latin typeface="Poppins"/>
                <a:ea typeface="Poppins"/>
                <a:cs typeface="Poppins"/>
                <a:sym typeface="Poppins"/>
              </a:rPr>
              <a:t> </a:t>
            </a:r>
            <a:r>
              <a:rPr lang="en-US" sz="1998" dirty="0" err="1">
                <a:solidFill>
                  <a:srgbClr val="FFFFFF"/>
                </a:solidFill>
                <a:latin typeface="Poppins"/>
                <a:ea typeface="Poppins"/>
                <a:cs typeface="Poppins"/>
                <a:sym typeface="Poppins"/>
              </a:rPr>
              <a:t>bijak</a:t>
            </a:r>
            <a:r>
              <a:rPr lang="en-US" sz="1998" dirty="0">
                <a:solidFill>
                  <a:srgbClr val="FFFFFF"/>
                </a:solidFill>
                <a:latin typeface="Poppins"/>
                <a:ea typeface="Poppins"/>
                <a:cs typeface="Poppins"/>
                <a:sym typeface="Poppins"/>
              </a:rPr>
              <a:t>, </a:t>
            </a:r>
            <a:r>
              <a:rPr lang="en-US" sz="1998" dirty="0" err="1">
                <a:solidFill>
                  <a:srgbClr val="FFFFFF"/>
                </a:solidFill>
                <a:latin typeface="Poppins"/>
                <a:ea typeface="Poppins"/>
                <a:cs typeface="Poppins"/>
                <a:sym typeface="Poppins"/>
              </a:rPr>
              <a:t>produktivitas</a:t>
            </a:r>
            <a:r>
              <a:rPr lang="en-US" sz="1998" dirty="0">
                <a:solidFill>
                  <a:srgbClr val="FFFFFF"/>
                </a:solidFill>
                <a:latin typeface="Poppins"/>
                <a:ea typeface="Poppins"/>
                <a:cs typeface="Poppins"/>
                <a:sym typeface="Poppins"/>
              </a:rPr>
              <a:t> dan </a:t>
            </a:r>
            <a:r>
              <a:rPr lang="en-US" sz="1998" dirty="0" err="1">
                <a:solidFill>
                  <a:srgbClr val="FFFFFF"/>
                </a:solidFill>
                <a:latin typeface="Poppins"/>
                <a:ea typeface="Poppins"/>
                <a:cs typeface="Poppins"/>
                <a:sym typeface="Poppins"/>
              </a:rPr>
              <a:t>kualitas</a:t>
            </a:r>
            <a:r>
              <a:rPr lang="en-US" sz="1998" dirty="0">
                <a:solidFill>
                  <a:srgbClr val="FFFFFF"/>
                </a:solidFill>
                <a:latin typeface="Poppins"/>
                <a:ea typeface="Poppins"/>
                <a:cs typeface="Poppins"/>
                <a:sym typeface="Poppins"/>
              </a:rPr>
              <a:t> </a:t>
            </a:r>
            <a:r>
              <a:rPr lang="en-US" sz="1998" dirty="0" err="1">
                <a:solidFill>
                  <a:srgbClr val="FFFFFF"/>
                </a:solidFill>
                <a:latin typeface="Poppins"/>
                <a:ea typeface="Poppins"/>
                <a:cs typeface="Poppins"/>
                <a:sym typeface="Poppins"/>
              </a:rPr>
              <a:t>kerja</a:t>
            </a:r>
            <a:r>
              <a:rPr lang="en-US" sz="1998" dirty="0">
                <a:solidFill>
                  <a:srgbClr val="FFFFFF"/>
                </a:solidFill>
                <a:latin typeface="Poppins"/>
                <a:ea typeface="Poppins"/>
                <a:cs typeface="Poppins"/>
                <a:sym typeface="Poppins"/>
              </a:rPr>
              <a:t> </a:t>
            </a:r>
            <a:r>
              <a:rPr lang="en-US" sz="1998" dirty="0" err="1">
                <a:solidFill>
                  <a:srgbClr val="FFFFFF"/>
                </a:solidFill>
                <a:latin typeface="Poppins"/>
                <a:ea typeface="Poppins"/>
                <a:cs typeface="Poppins"/>
                <a:sym typeface="Poppins"/>
              </a:rPr>
              <a:t>kita</a:t>
            </a:r>
            <a:r>
              <a:rPr lang="en-US" sz="1998" dirty="0">
                <a:solidFill>
                  <a:srgbClr val="FFFFFF"/>
                </a:solidFill>
                <a:latin typeface="Poppins"/>
                <a:ea typeface="Poppins"/>
                <a:cs typeface="Poppins"/>
                <a:sym typeface="Poppins"/>
              </a:rPr>
              <a:t> </a:t>
            </a:r>
            <a:r>
              <a:rPr lang="en-US" sz="1998" dirty="0" err="1">
                <a:solidFill>
                  <a:srgbClr val="FFFFFF"/>
                </a:solidFill>
                <a:latin typeface="Poppins"/>
                <a:ea typeface="Poppins"/>
                <a:cs typeface="Poppins"/>
                <a:sym typeface="Poppins"/>
              </a:rPr>
              <a:t>meningkat</a:t>
            </a:r>
            <a:r>
              <a:rPr lang="en-US" sz="1998" dirty="0">
                <a:solidFill>
                  <a:srgbClr val="FFFFFF"/>
                </a:solidFill>
                <a:latin typeface="Poppins"/>
                <a:ea typeface="Poppins"/>
                <a:cs typeface="Poppins"/>
                <a:sym typeface="Poppins"/>
              </a:rPr>
              <a:t> </a:t>
            </a:r>
            <a:r>
              <a:rPr lang="en-US" sz="1998" dirty="0" err="1">
                <a:solidFill>
                  <a:srgbClr val="FFFFFF"/>
                </a:solidFill>
                <a:latin typeface="Poppins"/>
                <a:ea typeface="Poppins"/>
                <a:cs typeface="Poppins"/>
                <a:sym typeface="Poppins"/>
              </a:rPr>
              <a:t>secara</a:t>
            </a:r>
            <a:r>
              <a:rPr lang="en-US" sz="1998" dirty="0">
                <a:solidFill>
                  <a:srgbClr val="FFFFFF"/>
                </a:solidFill>
                <a:latin typeface="Poppins"/>
                <a:ea typeface="Poppins"/>
                <a:cs typeface="Poppins"/>
                <a:sym typeface="Poppins"/>
              </a:rPr>
              <a:t> </a:t>
            </a:r>
            <a:r>
              <a:rPr lang="en-US" sz="1998" dirty="0" err="1">
                <a:solidFill>
                  <a:srgbClr val="FFFFFF"/>
                </a:solidFill>
                <a:latin typeface="Poppins"/>
                <a:ea typeface="Poppins"/>
                <a:cs typeface="Poppins"/>
                <a:sym typeface="Poppins"/>
              </a:rPr>
              <a:t>signifikan</a:t>
            </a:r>
            <a:r>
              <a:rPr lang="en-US" sz="1998" dirty="0">
                <a:solidFill>
                  <a:srgbClr val="FFFFFF"/>
                </a:solidFill>
                <a:latin typeface="Poppins"/>
                <a:ea typeface="Poppins"/>
                <a:cs typeface="Poppins"/>
                <a:sym typeface="Poppins"/>
              </a:rPr>
              <a:t>.</a:t>
            </a:r>
          </a:p>
        </p:txBody>
      </p:sp>
      <p:sp>
        <p:nvSpPr>
          <p:cNvPr id="29" name="TextBox 29"/>
          <p:cNvSpPr txBox="1"/>
          <p:nvPr/>
        </p:nvSpPr>
        <p:spPr>
          <a:xfrm>
            <a:off x="2075066" y="7625358"/>
            <a:ext cx="8326191" cy="1777346"/>
          </a:xfrm>
          <a:prstGeom prst="rect">
            <a:avLst/>
          </a:prstGeom>
        </p:spPr>
        <p:txBody>
          <a:bodyPr wrap="square" lIns="0" tIns="0" rIns="0" bIns="0" rtlCol="0" anchor="t">
            <a:spAutoFit/>
          </a:bodyPr>
          <a:lstStyle/>
          <a:p>
            <a:pPr marL="0" lvl="0" indent="0" algn="l">
              <a:lnSpc>
                <a:spcPts val="2798"/>
              </a:lnSpc>
            </a:pPr>
            <a:r>
              <a:rPr lang="en-US" sz="1998" dirty="0">
                <a:solidFill>
                  <a:srgbClr val="000000"/>
                </a:solidFill>
                <a:latin typeface="Poppins"/>
                <a:ea typeface="Poppins"/>
                <a:cs typeface="Poppins"/>
                <a:sym typeface="Poppins"/>
              </a:rPr>
              <a:t>Gemini Academy </a:t>
            </a:r>
            <a:r>
              <a:rPr lang="en-US" sz="1998" dirty="0" err="1">
                <a:solidFill>
                  <a:srgbClr val="000000"/>
                </a:solidFill>
                <a:latin typeface="Poppins"/>
                <a:ea typeface="Poppins"/>
                <a:cs typeface="Poppins"/>
                <a:sym typeface="Poppins"/>
              </a:rPr>
              <a:t>hadir</a:t>
            </a:r>
            <a:r>
              <a:rPr lang="en-US" sz="1998" dirty="0">
                <a:solidFill>
                  <a:srgbClr val="000000"/>
                </a:solidFill>
                <a:latin typeface="Poppins"/>
                <a:ea typeface="Poppins"/>
                <a:cs typeface="Poppins"/>
                <a:sym typeface="Poppins"/>
              </a:rPr>
              <a:t> </a:t>
            </a:r>
            <a:r>
              <a:rPr lang="en-US" sz="1998" dirty="0" err="1">
                <a:solidFill>
                  <a:srgbClr val="000000"/>
                </a:solidFill>
                <a:latin typeface="Poppins"/>
                <a:ea typeface="Poppins"/>
                <a:cs typeface="Poppins"/>
                <a:sym typeface="Poppins"/>
              </a:rPr>
              <a:t>sebagai</a:t>
            </a:r>
            <a:r>
              <a:rPr lang="en-US" sz="1998" dirty="0">
                <a:solidFill>
                  <a:srgbClr val="000000"/>
                </a:solidFill>
                <a:latin typeface="Poppins"/>
                <a:ea typeface="Poppins"/>
                <a:cs typeface="Poppins"/>
                <a:sym typeface="Poppins"/>
              </a:rPr>
              <a:t> </a:t>
            </a:r>
            <a:r>
              <a:rPr lang="en-US" sz="1998" dirty="0" err="1">
                <a:solidFill>
                  <a:srgbClr val="000000"/>
                </a:solidFill>
                <a:latin typeface="Poppins"/>
                <a:ea typeface="Poppins"/>
                <a:cs typeface="Poppins"/>
                <a:sym typeface="Poppins"/>
              </a:rPr>
              <a:t>sarana</a:t>
            </a:r>
            <a:r>
              <a:rPr lang="en-US" sz="1998" dirty="0">
                <a:solidFill>
                  <a:srgbClr val="000000"/>
                </a:solidFill>
                <a:latin typeface="Poppins"/>
                <a:ea typeface="Poppins"/>
                <a:cs typeface="Poppins"/>
                <a:sym typeface="Poppins"/>
              </a:rPr>
              <a:t> </a:t>
            </a:r>
            <a:r>
              <a:rPr lang="en-US" sz="1998" dirty="0" err="1">
                <a:solidFill>
                  <a:srgbClr val="000000"/>
                </a:solidFill>
                <a:latin typeface="Poppins"/>
                <a:ea typeface="Poppins"/>
                <a:cs typeface="Poppins"/>
                <a:sym typeface="Poppins"/>
              </a:rPr>
              <a:t>edukasi</a:t>
            </a:r>
            <a:r>
              <a:rPr lang="en-US" sz="1998" dirty="0">
                <a:solidFill>
                  <a:srgbClr val="000000"/>
                </a:solidFill>
                <a:latin typeface="Poppins"/>
                <a:ea typeface="Poppins"/>
                <a:cs typeface="Poppins"/>
                <a:sym typeface="Poppins"/>
              </a:rPr>
              <a:t> </a:t>
            </a:r>
            <a:r>
              <a:rPr lang="en-US" sz="1998" dirty="0" err="1">
                <a:solidFill>
                  <a:srgbClr val="000000"/>
                </a:solidFill>
                <a:latin typeface="Poppins"/>
                <a:ea typeface="Poppins"/>
                <a:cs typeface="Poppins"/>
                <a:sym typeface="Poppins"/>
              </a:rPr>
              <a:t>terstruktur</a:t>
            </a:r>
            <a:r>
              <a:rPr lang="en-US" sz="1998" dirty="0">
                <a:solidFill>
                  <a:srgbClr val="000000"/>
                </a:solidFill>
                <a:latin typeface="Poppins"/>
                <a:ea typeface="Poppins"/>
                <a:cs typeface="Poppins"/>
                <a:sym typeface="Poppins"/>
              </a:rPr>
              <a:t> </a:t>
            </a:r>
            <a:r>
              <a:rPr lang="en-US" sz="1998" dirty="0" err="1">
                <a:solidFill>
                  <a:srgbClr val="000000"/>
                </a:solidFill>
                <a:latin typeface="Poppins"/>
                <a:ea typeface="Poppins"/>
                <a:cs typeface="Poppins"/>
                <a:sym typeface="Poppins"/>
              </a:rPr>
              <a:t>untuk</a:t>
            </a:r>
            <a:r>
              <a:rPr lang="en-US" sz="1998" dirty="0">
                <a:solidFill>
                  <a:srgbClr val="000000"/>
                </a:solidFill>
                <a:latin typeface="Poppins"/>
                <a:ea typeface="Poppins"/>
                <a:cs typeface="Poppins"/>
                <a:sym typeface="Poppins"/>
              </a:rPr>
              <a:t> </a:t>
            </a:r>
            <a:r>
              <a:rPr lang="en-US" sz="1998" dirty="0" err="1">
                <a:solidFill>
                  <a:srgbClr val="000000"/>
                </a:solidFill>
                <a:latin typeface="Poppins"/>
                <a:ea typeface="Poppins"/>
                <a:cs typeface="Poppins"/>
                <a:sym typeface="Poppins"/>
              </a:rPr>
              <a:t>membantu</a:t>
            </a:r>
            <a:r>
              <a:rPr lang="en-US" sz="1998" dirty="0">
                <a:solidFill>
                  <a:srgbClr val="000000"/>
                </a:solidFill>
                <a:latin typeface="Poppins"/>
                <a:ea typeface="Poppins"/>
                <a:cs typeface="Poppins"/>
                <a:sym typeface="Poppins"/>
              </a:rPr>
              <a:t> </a:t>
            </a:r>
            <a:r>
              <a:rPr lang="en-US" sz="1998" dirty="0" err="1">
                <a:solidFill>
                  <a:srgbClr val="000000"/>
                </a:solidFill>
                <a:latin typeface="Poppins"/>
                <a:ea typeface="Poppins"/>
                <a:cs typeface="Poppins"/>
                <a:sym typeface="Poppins"/>
              </a:rPr>
              <a:t>kita</a:t>
            </a:r>
            <a:r>
              <a:rPr lang="en-US" sz="1998" dirty="0">
                <a:solidFill>
                  <a:srgbClr val="000000"/>
                </a:solidFill>
                <a:latin typeface="Poppins"/>
                <a:ea typeface="Poppins"/>
                <a:cs typeface="Poppins"/>
                <a:sym typeface="Poppins"/>
              </a:rPr>
              <a:t> </a:t>
            </a:r>
            <a:r>
              <a:rPr lang="en-US" sz="1998" dirty="0" err="1">
                <a:solidFill>
                  <a:srgbClr val="000000"/>
                </a:solidFill>
                <a:latin typeface="Poppins"/>
                <a:ea typeface="Poppins"/>
                <a:cs typeface="Poppins"/>
                <a:sym typeface="Poppins"/>
              </a:rPr>
              <a:t>memahami</a:t>
            </a:r>
            <a:r>
              <a:rPr lang="en-US" sz="1998" dirty="0">
                <a:solidFill>
                  <a:srgbClr val="000000"/>
                </a:solidFill>
                <a:latin typeface="Poppins"/>
                <a:ea typeface="Poppins"/>
                <a:cs typeface="Poppins"/>
                <a:sym typeface="Poppins"/>
              </a:rPr>
              <a:t> dan </a:t>
            </a:r>
            <a:r>
              <a:rPr lang="en-US" sz="1998" dirty="0" err="1">
                <a:solidFill>
                  <a:srgbClr val="000000"/>
                </a:solidFill>
                <a:latin typeface="Poppins"/>
                <a:ea typeface="Poppins"/>
                <a:cs typeface="Poppins"/>
                <a:sym typeface="Poppins"/>
              </a:rPr>
              <a:t>memanfaatkan</a:t>
            </a:r>
            <a:r>
              <a:rPr lang="en-US" sz="1998" dirty="0">
                <a:solidFill>
                  <a:srgbClr val="000000"/>
                </a:solidFill>
                <a:latin typeface="Poppins"/>
                <a:ea typeface="Poppins"/>
                <a:cs typeface="Poppins"/>
                <a:sym typeface="Poppins"/>
              </a:rPr>
              <a:t> AI </a:t>
            </a:r>
            <a:r>
              <a:rPr lang="en-US" sz="1998" dirty="0" err="1">
                <a:solidFill>
                  <a:srgbClr val="000000"/>
                </a:solidFill>
                <a:latin typeface="Poppins"/>
                <a:ea typeface="Poppins"/>
                <a:cs typeface="Poppins"/>
                <a:sym typeface="Poppins"/>
              </a:rPr>
              <a:t>secara</a:t>
            </a:r>
            <a:r>
              <a:rPr lang="en-US" sz="1998" dirty="0">
                <a:solidFill>
                  <a:srgbClr val="000000"/>
                </a:solidFill>
                <a:latin typeface="Poppins"/>
                <a:ea typeface="Poppins"/>
                <a:cs typeface="Poppins"/>
                <a:sym typeface="Poppins"/>
              </a:rPr>
              <a:t> optimal. </a:t>
            </a:r>
            <a:r>
              <a:rPr lang="en-US" sz="1998" dirty="0" err="1">
                <a:solidFill>
                  <a:srgbClr val="000000"/>
                </a:solidFill>
                <a:latin typeface="Poppins"/>
                <a:ea typeface="Poppins"/>
                <a:cs typeface="Poppins"/>
                <a:sym typeface="Poppins"/>
              </a:rPr>
              <a:t>Melalui</a:t>
            </a:r>
            <a:r>
              <a:rPr lang="en-US" sz="1998" dirty="0">
                <a:solidFill>
                  <a:srgbClr val="000000"/>
                </a:solidFill>
                <a:latin typeface="Poppins"/>
                <a:ea typeface="Poppins"/>
                <a:cs typeface="Poppins"/>
                <a:sym typeface="Poppins"/>
              </a:rPr>
              <a:t> </a:t>
            </a:r>
            <a:r>
              <a:rPr lang="en-US" sz="1998" dirty="0" err="1">
                <a:solidFill>
                  <a:srgbClr val="000000"/>
                </a:solidFill>
                <a:latin typeface="Poppins"/>
                <a:ea typeface="Poppins"/>
                <a:cs typeface="Poppins"/>
                <a:sym typeface="Poppins"/>
              </a:rPr>
              <a:t>pelatihan</a:t>
            </a:r>
            <a:r>
              <a:rPr lang="en-US" sz="1998" dirty="0">
                <a:solidFill>
                  <a:srgbClr val="000000"/>
                </a:solidFill>
                <a:latin typeface="Poppins"/>
                <a:ea typeface="Poppins"/>
                <a:cs typeface="Poppins"/>
                <a:sym typeface="Poppins"/>
              </a:rPr>
              <a:t> dan </a:t>
            </a:r>
            <a:r>
              <a:rPr lang="en-US" sz="1998" dirty="0" err="1">
                <a:solidFill>
                  <a:srgbClr val="000000"/>
                </a:solidFill>
                <a:latin typeface="Poppins"/>
                <a:ea typeface="Poppins"/>
                <a:cs typeface="Poppins"/>
                <a:sym typeface="Poppins"/>
              </a:rPr>
              <a:t>praktik</a:t>
            </a:r>
            <a:r>
              <a:rPr lang="en-US" sz="1998" dirty="0">
                <a:solidFill>
                  <a:srgbClr val="000000"/>
                </a:solidFill>
                <a:latin typeface="Poppins"/>
                <a:ea typeface="Poppins"/>
                <a:cs typeface="Poppins"/>
                <a:sym typeface="Poppins"/>
              </a:rPr>
              <a:t> </a:t>
            </a:r>
            <a:r>
              <a:rPr lang="en-US" sz="1998" dirty="0" err="1">
                <a:solidFill>
                  <a:srgbClr val="000000"/>
                </a:solidFill>
                <a:latin typeface="Poppins"/>
                <a:ea typeface="Poppins"/>
                <a:cs typeface="Poppins"/>
                <a:sym typeface="Poppins"/>
              </a:rPr>
              <a:t>langsung</a:t>
            </a:r>
            <a:r>
              <a:rPr lang="en-US" sz="1998" dirty="0">
                <a:solidFill>
                  <a:srgbClr val="000000"/>
                </a:solidFill>
                <a:latin typeface="Poppins"/>
                <a:ea typeface="Poppins"/>
                <a:cs typeface="Poppins"/>
                <a:sym typeface="Poppins"/>
              </a:rPr>
              <a:t>, </a:t>
            </a:r>
            <a:r>
              <a:rPr lang="en-US" sz="1998" dirty="0" err="1">
                <a:solidFill>
                  <a:srgbClr val="000000"/>
                </a:solidFill>
                <a:latin typeface="Poppins"/>
                <a:ea typeface="Poppins"/>
                <a:cs typeface="Poppins"/>
                <a:sym typeface="Poppins"/>
              </a:rPr>
              <a:t>kita</a:t>
            </a:r>
            <a:r>
              <a:rPr lang="en-US" sz="1998" dirty="0">
                <a:solidFill>
                  <a:srgbClr val="000000"/>
                </a:solidFill>
                <a:latin typeface="Poppins"/>
                <a:ea typeface="Poppins"/>
                <a:cs typeface="Poppins"/>
                <a:sym typeface="Poppins"/>
              </a:rPr>
              <a:t> </a:t>
            </a:r>
            <a:r>
              <a:rPr lang="en-US" sz="1998" dirty="0" err="1">
                <a:solidFill>
                  <a:srgbClr val="000000"/>
                </a:solidFill>
                <a:latin typeface="Poppins"/>
                <a:ea typeface="Poppins"/>
                <a:cs typeface="Poppins"/>
                <a:sym typeface="Poppins"/>
              </a:rPr>
              <a:t>dapat</a:t>
            </a:r>
            <a:r>
              <a:rPr lang="en-US" sz="1998" dirty="0">
                <a:solidFill>
                  <a:srgbClr val="000000"/>
                </a:solidFill>
                <a:latin typeface="Poppins"/>
                <a:ea typeface="Poppins"/>
                <a:cs typeface="Poppins"/>
                <a:sym typeface="Poppins"/>
              </a:rPr>
              <a:t> </a:t>
            </a:r>
            <a:r>
              <a:rPr lang="en-US" sz="1998" dirty="0" err="1">
                <a:solidFill>
                  <a:srgbClr val="000000"/>
                </a:solidFill>
                <a:latin typeface="Poppins"/>
                <a:ea typeface="Poppins"/>
                <a:cs typeface="Poppins"/>
                <a:sym typeface="Poppins"/>
              </a:rPr>
              <a:t>mengembangkan</a:t>
            </a:r>
            <a:r>
              <a:rPr lang="en-US" sz="1998" dirty="0">
                <a:solidFill>
                  <a:srgbClr val="000000"/>
                </a:solidFill>
                <a:latin typeface="Poppins"/>
                <a:ea typeface="Poppins"/>
                <a:cs typeface="Poppins"/>
                <a:sym typeface="Poppins"/>
              </a:rPr>
              <a:t> </a:t>
            </a:r>
            <a:r>
              <a:rPr lang="en-US" sz="1998" dirty="0" err="1">
                <a:solidFill>
                  <a:srgbClr val="000000"/>
                </a:solidFill>
                <a:latin typeface="Poppins"/>
                <a:ea typeface="Poppins"/>
                <a:cs typeface="Poppins"/>
                <a:sym typeface="Poppins"/>
              </a:rPr>
              <a:t>keterampilan</a:t>
            </a:r>
            <a:r>
              <a:rPr lang="en-US" sz="1998" dirty="0">
                <a:solidFill>
                  <a:srgbClr val="000000"/>
                </a:solidFill>
                <a:latin typeface="Poppins"/>
                <a:ea typeface="Poppins"/>
                <a:cs typeface="Poppins"/>
                <a:sym typeface="Poppins"/>
              </a:rPr>
              <a:t> digital yang </a:t>
            </a:r>
            <a:r>
              <a:rPr lang="en-US" sz="1998" dirty="0" err="1">
                <a:solidFill>
                  <a:srgbClr val="000000"/>
                </a:solidFill>
                <a:latin typeface="Poppins"/>
                <a:ea typeface="Poppins"/>
                <a:cs typeface="Poppins"/>
                <a:sym typeface="Poppins"/>
              </a:rPr>
              <a:t>relevan</a:t>
            </a:r>
            <a:r>
              <a:rPr lang="en-US" sz="1998" dirty="0">
                <a:solidFill>
                  <a:srgbClr val="000000"/>
                </a:solidFill>
                <a:latin typeface="Poppins"/>
                <a:ea typeface="Poppins"/>
                <a:cs typeface="Poppins"/>
                <a:sym typeface="Poppins"/>
              </a:rPr>
              <a:t> di era </a:t>
            </a:r>
            <a:r>
              <a:rPr lang="en-US" sz="1998" dirty="0" err="1">
                <a:solidFill>
                  <a:srgbClr val="000000"/>
                </a:solidFill>
                <a:latin typeface="Poppins"/>
                <a:ea typeface="Poppins"/>
                <a:cs typeface="Poppins"/>
                <a:sym typeface="Poppins"/>
              </a:rPr>
              <a:t>kecerdasan</a:t>
            </a:r>
            <a:r>
              <a:rPr lang="en-US" sz="1998" dirty="0">
                <a:solidFill>
                  <a:srgbClr val="000000"/>
                </a:solidFill>
                <a:latin typeface="Poppins"/>
                <a:ea typeface="Poppins"/>
                <a:cs typeface="Poppins"/>
                <a:sym typeface="Poppins"/>
              </a:rPr>
              <a:t> </a:t>
            </a:r>
            <a:r>
              <a:rPr lang="en-US" sz="1998" dirty="0" err="1">
                <a:solidFill>
                  <a:srgbClr val="000000"/>
                </a:solidFill>
                <a:latin typeface="Poppins"/>
                <a:ea typeface="Poppins"/>
                <a:cs typeface="Poppins"/>
                <a:sym typeface="Poppins"/>
              </a:rPr>
              <a:t>buatan</a:t>
            </a:r>
            <a:r>
              <a:rPr lang="en-US" sz="1998" dirty="0">
                <a:solidFill>
                  <a:srgbClr val="000000"/>
                </a:solidFill>
                <a:latin typeface="Poppins"/>
                <a:ea typeface="Poppins"/>
                <a:cs typeface="Poppins"/>
                <a:sym typeface="Poppins"/>
              </a:rPr>
              <a:t>.</a:t>
            </a:r>
          </a:p>
        </p:txBody>
      </p:sp>
      <p:grpSp>
        <p:nvGrpSpPr>
          <p:cNvPr id="30" name="Group 30"/>
          <p:cNvGrpSpPr/>
          <p:nvPr/>
        </p:nvGrpSpPr>
        <p:grpSpPr>
          <a:xfrm rot="-2975705">
            <a:off x="10623848" y="36187"/>
            <a:ext cx="4459758" cy="1301538"/>
            <a:chOff x="0" y="0"/>
            <a:chExt cx="1392542" cy="406400"/>
          </a:xfrm>
        </p:grpSpPr>
        <p:sp>
          <p:nvSpPr>
            <p:cNvPr id="31" name="Freeform 31"/>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32" name="TextBox 32"/>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33" name="Group 33"/>
          <p:cNvGrpSpPr/>
          <p:nvPr/>
        </p:nvGrpSpPr>
        <p:grpSpPr>
          <a:xfrm rot="-2975705">
            <a:off x="10370837" y="-1131159"/>
            <a:ext cx="4459758" cy="1301538"/>
            <a:chOff x="0" y="0"/>
            <a:chExt cx="1392542" cy="406400"/>
          </a:xfrm>
        </p:grpSpPr>
        <p:sp>
          <p:nvSpPr>
            <p:cNvPr id="34" name="Freeform 34"/>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F0952C"/>
            </a:solidFill>
          </p:spPr>
        </p:sp>
        <p:sp>
          <p:nvSpPr>
            <p:cNvPr id="35" name="TextBox 35"/>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36" name="Freeform 36"/>
          <p:cNvSpPr/>
          <p:nvPr/>
        </p:nvSpPr>
        <p:spPr>
          <a:xfrm>
            <a:off x="15674380" y="717165"/>
            <a:ext cx="1584920" cy="382717"/>
          </a:xfrm>
          <a:custGeom>
            <a:avLst/>
            <a:gdLst/>
            <a:ahLst/>
            <a:cxnLst/>
            <a:rect l="l" t="t" r="r" b="b"/>
            <a:pathLst>
              <a:path w="1584920" h="382717">
                <a:moveTo>
                  <a:pt x="0" y="0"/>
                </a:moveTo>
                <a:lnTo>
                  <a:pt x="1584920" y="0"/>
                </a:lnTo>
                <a:lnTo>
                  <a:pt x="1584920" y="382717"/>
                </a:lnTo>
                <a:lnTo>
                  <a:pt x="0" y="38271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nvGrpSpPr>
          <p:cNvPr id="37" name="Group 37"/>
          <p:cNvGrpSpPr/>
          <p:nvPr/>
        </p:nvGrpSpPr>
        <p:grpSpPr>
          <a:xfrm>
            <a:off x="4385814" y="895892"/>
            <a:ext cx="6875480" cy="6875480"/>
            <a:chOff x="0" y="0"/>
            <a:chExt cx="812800" cy="812800"/>
          </a:xfrm>
        </p:grpSpPr>
        <p:sp>
          <p:nvSpPr>
            <p:cNvPr id="38" name="Freeform 3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877A">
                <a:alpha val="4706"/>
              </a:srgbClr>
            </a:solidFill>
          </p:spPr>
        </p:sp>
        <p:sp>
          <p:nvSpPr>
            <p:cNvPr id="39" name="TextBox 39"/>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sp>
        <p:nvSpPr>
          <p:cNvPr id="40" name="Freeform 40"/>
          <p:cNvSpPr/>
          <p:nvPr/>
        </p:nvSpPr>
        <p:spPr>
          <a:xfrm>
            <a:off x="-2834656" y="2894386"/>
            <a:ext cx="4308061" cy="4308061"/>
          </a:xfrm>
          <a:custGeom>
            <a:avLst/>
            <a:gdLst/>
            <a:ahLst/>
            <a:cxnLst/>
            <a:rect l="l" t="t" r="r" b="b"/>
            <a:pathLst>
              <a:path w="4308061" h="4308061">
                <a:moveTo>
                  <a:pt x="0" y="0"/>
                </a:moveTo>
                <a:lnTo>
                  <a:pt x="4308061" y="0"/>
                </a:lnTo>
                <a:lnTo>
                  <a:pt x="4308061" y="4308061"/>
                </a:lnTo>
                <a:lnTo>
                  <a:pt x="0" y="4308061"/>
                </a:lnTo>
                <a:lnTo>
                  <a:pt x="0" y="0"/>
                </a:lnTo>
                <a:close/>
              </a:path>
            </a:pathLst>
          </a:custGeom>
          <a:blipFill>
            <a:blip r:embed="rId3">
              <a:alphaModFix amt="8999"/>
            </a:blip>
            <a:stretch>
              <a:fillRect/>
            </a:stretch>
          </a:blipFill>
        </p:spPr>
      </p:sp>
      <p:sp>
        <p:nvSpPr>
          <p:cNvPr id="41" name="Freeform 41"/>
          <p:cNvSpPr/>
          <p:nvPr/>
        </p:nvSpPr>
        <p:spPr>
          <a:xfrm rot="5400000">
            <a:off x="-809897" y="7902940"/>
            <a:ext cx="1939120" cy="1315076"/>
          </a:xfrm>
          <a:custGeom>
            <a:avLst/>
            <a:gdLst/>
            <a:ahLst/>
            <a:cxnLst/>
            <a:rect l="l" t="t" r="r" b="b"/>
            <a:pathLst>
              <a:path w="1939120" h="1315076">
                <a:moveTo>
                  <a:pt x="0" y="0"/>
                </a:moveTo>
                <a:lnTo>
                  <a:pt x="1939119" y="0"/>
                </a:lnTo>
                <a:lnTo>
                  <a:pt x="1939119" y="1315076"/>
                </a:lnTo>
                <a:lnTo>
                  <a:pt x="0" y="131507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42" name="Freeform 42"/>
          <p:cNvSpPr/>
          <p:nvPr/>
        </p:nvSpPr>
        <p:spPr>
          <a:xfrm rot="-10800000">
            <a:off x="7041765" y="-480390"/>
            <a:ext cx="1683010" cy="1141387"/>
          </a:xfrm>
          <a:custGeom>
            <a:avLst/>
            <a:gdLst/>
            <a:ahLst/>
            <a:cxnLst/>
            <a:rect l="l" t="t" r="r" b="b"/>
            <a:pathLst>
              <a:path w="1683010" h="1141387">
                <a:moveTo>
                  <a:pt x="0" y="0"/>
                </a:moveTo>
                <a:lnTo>
                  <a:pt x="1683010" y="0"/>
                </a:lnTo>
                <a:lnTo>
                  <a:pt x="1683010" y="1141387"/>
                </a:lnTo>
                <a:lnTo>
                  <a:pt x="0" y="114138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117798" y="-4674111"/>
            <a:ext cx="6875480" cy="687548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877A">
                <a:alpha val="4706"/>
              </a:srgbClr>
            </a:solidFill>
          </p:spPr>
        </p:sp>
        <p:sp>
          <p:nvSpPr>
            <p:cNvPr id="4" name="TextBox 4"/>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sp>
        <p:nvSpPr>
          <p:cNvPr id="5" name="Freeform 5"/>
          <p:cNvSpPr/>
          <p:nvPr/>
        </p:nvSpPr>
        <p:spPr>
          <a:xfrm>
            <a:off x="-2781355" y="2249890"/>
            <a:ext cx="4187712" cy="4151069"/>
          </a:xfrm>
          <a:custGeom>
            <a:avLst/>
            <a:gdLst/>
            <a:ahLst/>
            <a:cxnLst/>
            <a:rect l="l" t="t" r="r" b="b"/>
            <a:pathLst>
              <a:path w="4187712" h="4151069">
                <a:moveTo>
                  <a:pt x="0" y="0"/>
                </a:moveTo>
                <a:lnTo>
                  <a:pt x="4187712" y="0"/>
                </a:lnTo>
                <a:lnTo>
                  <a:pt x="4187712" y="4151070"/>
                </a:lnTo>
                <a:lnTo>
                  <a:pt x="0" y="4151070"/>
                </a:lnTo>
                <a:lnTo>
                  <a:pt x="0" y="0"/>
                </a:lnTo>
                <a:close/>
              </a:path>
            </a:pathLst>
          </a:custGeom>
          <a:blipFill>
            <a:blip r:embed="rId2">
              <a:alphaModFix amt="8999"/>
            </a:blip>
            <a:stretch>
              <a:fillRect/>
            </a:stretch>
          </a:blipFill>
        </p:spPr>
      </p:sp>
      <p:sp>
        <p:nvSpPr>
          <p:cNvPr id="6" name="Freeform 6"/>
          <p:cNvSpPr/>
          <p:nvPr/>
        </p:nvSpPr>
        <p:spPr>
          <a:xfrm>
            <a:off x="17275732" y="2554682"/>
            <a:ext cx="4051239" cy="4056309"/>
          </a:xfrm>
          <a:custGeom>
            <a:avLst/>
            <a:gdLst/>
            <a:ahLst/>
            <a:cxnLst/>
            <a:rect l="l" t="t" r="r" b="b"/>
            <a:pathLst>
              <a:path w="4051239" h="4056309">
                <a:moveTo>
                  <a:pt x="0" y="0"/>
                </a:moveTo>
                <a:lnTo>
                  <a:pt x="4051239" y="0"/>
                </a:lnTo>
                <a:lnTo>
                  <a:pt x="4051239" y="4056310"/>
                </a:lnTo>
                <a:lnTo>
                  <a:pt x="0" y="4056310"/>
                </a:lnTo>
                <a:lnTo>
                  <a:pt x="0" y="0"/>
                </a:lnTo>
                <a:close/>
              </a:path>
            </a:pathLst>
          </a:custGeom>
          <a:blipFill>
            <a:blip r:embed="rId3">
              <a:alphaModFix amt="8999"/>
            </a:blip>
            <a:stretch>
              <a:fillRect/>
            </a:stretch>
          </a:blipFill>
        </p:spPr>
      </p:sp>
      <p:grpSp>
        <p:nvGrpSpPr>
          <p:cNvPr id="7" name="Group 7"/>
          <p:cNvGrpSpPr/>
          <p:nvPr/>
        </p:nvGrpSpPr>
        <p:grpSpPr>
          <a:xfrm>
            <a:off x="8605291" y="4995963"/>
            <a:ext cx="8234910" cy="4553231"/>
            <a:chOff x="0" y="0"/>
            <a:chExt cx="2725822" cy="1486515"/>
          </a:xfrm>
        </p:grpSpPr>
        <p:sp>
          <p:nvSpPr>
            <p:cNvPr id="8" name="Freeform 8"/>
            <p:cNvSpPr/>
            <p:nvPr/>
          </p:nvSpPr>
          <p:spPr>
            <a:xfrm>
              <a:off x="0" y="0"/>
              <a:ext cx="2725822" cy="1486515"/>
            </a:xfrm>
            <a:custGeom>
              <a:avLst/>
              <a:gdLst/>
              <a:ahLst/>
              <a:cxnLst/>
              <a:rect l="l" t="t" r="r" b="b"/>
              <a:pathLst>
                <a:path w="2725822" h="1486515">
                  <a:moveTo>
                    <a:pt x="11414" y="0"/>
                  </a:moveTo>
                  <a:lnTo>
                    <a:pt x="2714407" y="0"/>
                  </a:lnTo>
                  <a:cubicBezTo>
                    <a:pt x="2720711" y="0"/>
                    <a:pt x="2725822" y="5110"/>
                    <a:pt x="2725822" y="11414"/>
                  </a:cubicBezTo>
                  <a:lnTo>
                    <a:pt x="2725822" y="1475101"/>
                  </a:lnTo>
                  <a:cubicBezTo>
                    <a:pt x="2725822" y="1478128"/>
                    <a:pt x="2724619" y="1481032"/>
                    <a:pt x="2722478" y="1483172"/>
                  </a:cubicBezTo>
                  <a:cubicBezTo>
                    <a:pt x="2720338" y="1485313"/>
                    <a:pt x="2717435" y="1486515"/>
                    <a:pt x="2714407" y="1486515"/>
                  </a:cubicBezTo>
                  <a:lnTo>
                    <a:pt x="11414" y="1486515"/>
                  </a:lnTo>
                  <a:cubicBezTo>
                    <a:pt x="8387" y="1486515"/>
                    <a:pt x="5484" y="1485313"/>
                    <a:pt x="3343" y="1483172"/>
                  </a:cubicBezTo>
                  <a:cubicBezTo>
                    <a:pt x="1203" y="1481032"/>
                    <a:pt x="0" y="1478128"/>
                    <a:pt x="0" y="1475101"/>
                  </a:cubicBezTo>
                  <a:lnTo>
                    <a:pt x="0" y="11414"/>
                  </a:lnTo>
                  <a:cubicBezTo>
                    <a:pt x="0" y="8387"/>
                    <a:pt x="1203" y="5484"/>
                    <a:pt x="3343" y="3343"/>
                  </a:cubicBezTo>
                  <a:cubicBezTo>
                    <a:pt x="5484" y="1203"/>
                    <a:pt x="8387" y="0"/>
                    <a:pt x="11414" y="0"/>
                  </a:cubicBezTo>
                  <a:close/>
                </a:path>
              </a:pathLst>
            </a:custGeom>
            <a:solidFill>
              <a:srgbClr val="253D80"/>
            </a:solidFill>
          </p:spPr>
        </p:sp>
        <p:sp>
          <p:nvSpPr>
            <p:cNvPr id="9" name="TextBox 9"/>
            <p:cNvSpPr txBox="1"/>
            <p:nvPr/>
          </p:nvSpPr>
          <p:spPr>
            <a:xfrm>
              <a:off x="0" y="-38100"/>
              <a:ext cx="2725822" cy="1524615"/>
            </a:xfrm>
            <a:prstGeom prst="rect">
              <a:avLst/>
            </a:prstGeom>
          </p:spPr>
          <p:txBody>
            <a:bodyPr lIns="50800" tIns="50800" rIns="50800" bIns="50800" rtlCol="0" anchor="ctr"/>
            <a:lstStyle/>
            <a:p>
              <a:pPr marL="0" lvl="0" indent="0" algn="ctr">
                <a:lnSpc>
                  <a:spcPts val="2659"/>
                </a:lnSpc>
              </a:pPr>
              <a:endParaRPr/>
            </a:p>
          </p:txBody>
        </p:sp>
      </p:grpSp>
      <p:sp>
        <p:nvSpPr>
          <p:cNvPr id="10" name="TextBox 10"/>
          <p:cNvSpPr txBox="1"/>
          <p:nvPr/>
        </p:nvSpPr>
        <p:spPr>
          <a:xfrm>
            <a:off x="10151751" y="4277946"/>
            <a:ext cx="5135758" cy="601316"/>
          </a:xfrm>
          <a:prstGeom prst="rect">
            <a:avLst/>
          </a:prstGeom>
        </p:spPr>
        <p:txBody>
          <a:bodyPr lIns="0" tIns="0" rIns="0" bIns="0" rtlCol="0" anchor="t">
            <a:spAutoFit/>
          </a:bodyPr>
          <a:lstStyle/>
          <a:p>
            <a:pPr marL="0" lvl="0" indent="0" algn="l">
              <a:lnSpc>
                <a:spcPts val="4656"/>
              </a:lnSpc>
            </a:pPr>
            <a:r>
              <a:rPr lang="en-US" sz="3326" b="1" dirty="0">
                <a:solidFill>
                  <a:srgbClr val="F0952C"/>
                </a:solidFill>
                <a:latin typeface="Poppins Semi-Bold"/>
                <a:ea typeface="Poppins Semi-Bold"/>
                <a:cs typeface="Poppins Semi-Bold"/>
                <a:sym typeface="Poppins Semi-Bold"/>
              </a:rPr>
              <a:t>Prompt </a:t>
            </a:r>
            <a:r>
              <a:rPr lang="en-US" sz="3326" b="1" dirty="0" err="1">
                <a:solidFill>
                  <a:srgbClr val="F0952C"/>
                </a:solidFill>
                <a:latin typeface="Poppins Semi-Bold"/>
                <a:ea typeface="Poppins Semi-Bold"/>
                <a:cs typeface="Poppins Semi-Bold"/>
                <a:sym typeface="Poppins Semi-Bold"/>
              </a:rPr>
              <a:t>Jelas</a:t>
            </a:r>
            <a:r>
              <a:rPr lang="en-US" sz="3326" b="1" dirty="0">
                <a:solidFill>
                  <a:srgbClr val="F0952C"/>
                </a:solidFill>
                <a:latin typeface="Poppins Semi-Bold"/>
                <a:ea typeface="Poppins Semi-Bold"/>
                <a:cs typeface="Poppins Semi-Bold"/>
                <a:sym typeface="Poppins Semi-Bold"/>
              </a:rPr>
              <a:t> &amp; </a:t>
            </a:r>
            <a:r>
              <a:rPr lang="en-US" sz="3326" b="1" dirty="0" err="1">
                <a:solidFill>
                  <a:srgbClr val="F0952C"/>
                </a:solidFill>
                <a:latin typeface="Poppins Semi-Bold"/>
                <a:ea typeface="Poppins Semi-Bold"/>
                <a:cs typeface="Poppins Semi-Bold"/>
                <a:sym typeface="Poppins Semi-Bold"/>
              </a:rPr>
              <a:t>Spesifik</a:t>
            </a:r>
            <a:endParaRPr lang="en-US" sz="3326" b="1" dirty="0">
              <a:solidFill>
                <a:srgbClr val="F0952C"/>
              </a:solidFill>
              <a:latin typeface="Poppins Semi-Bold"/>
              <a:ea typeface="Poppins Semi-Bold"/>
              <a:cs typeface="Poppins Semi-Bold"/>
              <a:sym typeface="Poppins Semi-Bold"/>
            </a:endParaRPr>
          </a:p>
        </p:txBody>
      </p:sp>
      <p:sp>
        <p:nvSpPr>
          <p:cNvPr id="11" name="TextBox 11"/>
          <p:cNvSpPr txBox="1"/>
          <p:nvPr/>
        </p:nvSpPr>
        <p:spPr>
          <a:xfrm>
            <a:off x="9144000" y="5397012"/>
            <a:ext cx="7573837" cy="3422091"/>
          </a:xfrm>
          <a:prstGeom prst="rect">
            <a:avLst/>
          </a:prstGeom>
        </p:spPr>
        <p:txBody>
          <a:bodyPr wrap="square" lIns="0" tIns="0" rIns="0" bIns="0" rtlCol="0" anchor="t">
            <a:spAutoFit/>
          </a:bodyPr>
          <a:lstStyle/>
          <a:p>
            <a:pPr marL="0" lvl="0" indent="0" algn="l">
              <a:lnSpc>
                <a:spcPts val="1933"/>
              </a:lnSpc>
            </a:pP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Caranya</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a:t>
            </a:r>
          </a:p>
          <a:p>
            <a:pPr marL="342900" lvl="0" indent="-342900" algn="l">
              <a:lnSpc>
                <a:spcPts val="1933"/>
              </a:lnSpc>
              <a:buFontTx/>
              <a:buChar char="-"/>
            </a:pPr>
            <a:r>
              <a:rPr lang="en-US" sz="2000" dirty="0">
                <a:solidFill>
                  <a:srgbClr val="FFFFFF"/>
                </a:solidFill>
                <a:latin typeface="Poppins Medium" panose="00000600000000000000" pitchFamily="2" charset="0"/>
                <a:ea typeface="Poppins"/>
                <a:cs typeface="Poppins Medium" panose="00000600000000000000" pitchFamily="2" charset="0"/>
                <a:sym typeface="Poppins"/>
              </a:rPr>
              <a:t>Buka Gemini</a:t>
            </a:r>
          </a:p>
          <a:p>
            <a:pPr marL="342900" lvl="0" indent="-342900" algn="l">
              <a:lnSpc>
                <a:spcPts val="1933"/>
              </a:lnSpc>
              <a:buFontTx/>
              <a:buChar char="-"/>
            </a:pPr>
            <a:r>
              <a:rPr lang="en-US" sz="2000" dirty="0">
                <a:solidFill>
                  <a:srgbClr val="FFFFFF"/>
                </a:solidFill>
                <a:latin typeface="Poppins Medium" panose="00000600000000000000" pitchFamily="2" charset="0"/>
                <a:ea typeface="Poppins"/>
                <a:cs typeface="Poppins Medium" panose="00000600000000000000" pitchFamily="2" charset="0"/>
                <a:sym typeface="Poppins"/>
              </a:rPr>
              <a:t>⁠</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Klik</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tombol</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p>
          <a:p>
            <a:pPr marL="342900" lvl="0" indent="-342900" algn="l">
              <a:lnSpc>
                <a:spcPts val="1933"/>
              </a:lnSpc>
              <a:buFontTx/>
              <a:buChar char="-"/>
            </a:pPr>
            <a:r>
              <a:rPr lang="en-US" sz="2000" dirty="0">
                <a:solidFill>
                  <a:srgbClr val="FFFFFF"/>
                </a:solidFill>
                <a:latin typeface="Poppins Medium" panose="00000600000000000000" pitchFamily="2" charset="0"/>
                <a:ea typeface="Poppins"/>
                <a:cs typeface="Poppins Medium" panose="00000600000000000000" pitchFamily="2" charset="0"/>
                <a:sym typeface="Poppins"/>
              </a:rPr>
              <a:t>⁠</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Pilih</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image/</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gambar</a:t>
            </a:r>
            <a:endParaRPr lang="en-US" sz="2000" dirty="0">
              <a:solidFill>
                <a:srgbClr val="FFFFFF"/>
              </a:solidFill>
              <a:latin typeface="Poppins Medium" panose="00000600000000000000" pitchFamily="2" charset="0"/>
              <a:ea typeface="Poppins"/>
              <a:cs typeface="Poppins Medium" panose="00000600000000000000" pitchFamily="2" charset="0"/>
              <a:sym typeface="Poppins"/>
            </a:endParaRPr>
          </a:p>
          <a:p>
            <a:pPr marL="342900" lvl="0" indent="-342900" algn="l">
              <a:lnSpc>
                <a:spcPts val="1933"/>
              </a:lnSpc>
              <a:buFontTx/>
              <a:buChar char="-"/>
            </a:pP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Salin</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prompt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berikut</a:t>
            </a:r>
            <a:endParaRPr lang="en-US" sz="2000" dirty="0">
              <a:solidFill>
                <a:srgbClr val="FFFFFF"/>
              </a:solidFill>
              <a:latin typeface="Poppins Medium" panose="00000600000000000000" pitchFamily="2" charset="0"/>
              <a:ea typeface="Poppins"/>
              <a:cs typeface="Poppins Medium" panose="00000600000000000000" pitchFamily="2" charset="0"/>
              <a:sym typeface="Poppins"/>
            </a:endParaRPr>
          </a:p>
          <a:p>
            <a:pPr marL="342900" lvl="0" indent="-342900" algn="l">
              <a:lnSpc>
                <a:spcPts val="1933"/>
              </a:lnSpc>
              <a:buFontTx/>
              <a:buChar char="-"/>
            </a:pPr>
            <a:endParaRPr lang="en-US" sz="2000" dirty="0">
              <a:solidFill>
                <a:srgbClr val="FFFFFF"/>
              </a:solidFill>
              <a:latin typeface="Poppins Medium" panose="00000600000000000000" pitchFamily="2" charset="0"/>
              <a:ea typeface="Poppins"/>
              <a:cs typeface="Poppins Medium" panose="00000600000000000000" pitchFamily="2" charset="0"/>
              <a:sym typeface="Poppins"/>
            </a:endParaRPr>
          </a:p>
          <a:p>
            <a:pPr lvl="0" algn="l">
              <a:lnSpc>
                <a:spcPts val="1933"/>
              </a:lnSpc>
            </a:pP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Buat</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komik</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pembelajaran</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4 panel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tentang</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materi</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untuk</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siswa</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kelas</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kelas</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Gunakan</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karakter</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anak</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Indonesia, dialog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singkat</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dan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mudah</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dipahami</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serta</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masukkan</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sentuhan</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budaya</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lokal</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daerah</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seperti</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makanan</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pakaian</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tradisi</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atau</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suasana</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setempat</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Buat</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dalam</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format square agar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cocok</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untuk</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Instagram.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Gunakan</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bahasa</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indonesia</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yang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baik</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dan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benar</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Pastikan</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istilah</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yang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digunakan</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akurat</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sesuai</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materi</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 by (</a:t>
            </a:r>
            <a:r>
              <a:rPr lang="en-US" sz="2000" dirty="0" err="1">
                <a:solidFill>
                  <a:srgbClr val="FFFFFF"/>
                </a:solidFill>
                <a:latin typeface="Poppins Medium" panose="00000600000000000000" pitchFamily="2" charset="0"/>
                <a:ea typeface="Poppins"/>
                <a:cs typeface="Poppins Medium" panose="00000600000000000000" pitchFamily="2" charset="0"/>
                <a:sym typeface="Poppins"/>
              </a:rPr>
              <a:t>nama</a:t>
            </a:r>
            <a:r>
              <a:rPr lang="en-US" sz="2000" dirty="0">
                <a:solidFill>
                  <a:srgbClr val="FFFFFF"/>
                </a:solidFill>
                <a:latin typeface="Poppins Medium" panose="00000600000000000000" pitchFamily="2" charset="0"/>
                <a:ea typeface="Poppins"/>
                <a:cs typeface="Poppins Medium" panose="00000600000000000000" pitchFamily="2" charset="0"/>
                <a:sym typeface="Poppins"/>
              </a:rPr>
              <a:t>)</a:t>
            </a:r>
          </a:p>
        </p:txBody>
      </p:sp>
      <p:sp>
        <p:nvSpPr>
          <p:cNvPr id="12" name="Freeform 12"/>
          <p:cNvSpPr/>
          <p:nvPr/>
        </p:nvSpPr>
        <p:spPr>
          <a:xfrm>
            <a:off x="1028700" y="591309"/>
            <a:ext cx="508573" cy="508573"/>
          </a:xfrm>
          <a:custGeom>
            <a:avLst/>
            <a:gdLst/>
            <a:ahLst/>
            <a:cxnLst/>
            <a:rect l="l" t="t" r="r" b="b"/>
            <a:pathLst>
              <a:path w="508573" h="508573">
                <a:moveTo>
                  <a:pt x="0" y="0"/>
                </a:moveTo>
                <a:lnTo>
                  <a:pt x="508573" y="0"/>
                </a:lnTo>
                <a:lnTo>
                  <a:pt x="508573" y="508573"/>
                </a:lnTo>
                <a:lnTo>
                  <a:pt x="0" y="50857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TextBox 13"/>
          <p:cNvSpPr txBox="1"/>
          <p:nvPr/>
        </p:nvSpPr>
        <p:spPr>
          <a:xfrm>
            <a:off x="1779066" y="610646"/>
            <a:ext cx="4467167" cy="308580"/>
          </a:xfrm>
          <a:prstGeom prst="rect">
            <a:avLst/>
          </a:prstGeom>
        </p:spPr>
        <p:txBody>
          <a:bodyPr lIns="0" tIns="0" rIns="0" bIns="0" rtlCol="0" anchor="t">
            <a:spAutoFit/>
          </a:bodyPr>
          <a:lstStyle/>
          <a:p>
            <a:pPr marL="0" lvl="0" indent="0" algn="l">
              <a:lnSpc>
                <a:spcPts val="2416"/>
              </a:lnSpc>
            </a:pPr>
            <a:r>
              <a:rPr lang="en-US" sz="1726" b="1">
                <a:solidFill>
                  <a:srgbClr val="253D80"/>
                </a:solidFill>
                <a:latin typeface="Poppins Semi-Bold"/>
                <a:ea typeface="Poppins Semi-Bold"/>
                <a:cs typeface="Poppins Semi-Bold"/>
                <a:sym typeface="Poppins Semi-Bold"/>
              </a:rPr>
              <a:t>Gemini AI &amp; Academy</a:t>
            </a:r>
          </a:p>
        </p:txBody>
      </p:sp>
      <p:sp>
        <p:nvSpPr>
          <p:cNvPr id="14" name="TextBox 14"/>
          <p:cNvSpPr txBox="1"/>
          <p:nvPr/>
        </p:nvSpPr>
        <p:spPr>
          <a:xfrm>
            <a:off x="2862143" y="3555052"/>
            <a:ext cx="7392853" cy="693460"/>
          </a:xfrm>
          <a:prstGeom prst="rect">
            <a:avLst/>
          </a:prstGeom>
        </p:spPr>
        <p:txBody>
          <a:bodyPr lIns="0" tIns="0" rIns="0" bIns="0" rtlCol="0" anchor="t">
            <a:spAutoFit/>
          </a:bodyPr>
          <a:lstStyle/>
          <a:p>
            <a:pPr marL="0" lvl="0" indent="0" algn="l">
              <a:lnSpc>
                <a:spcPts val="4971"/>
              </a:lnSpc>
            </a:pPr>
            <a:r>
              <a:rPr lang="en-US" sz="6600" b="1" dirty="0" err="1">
                <a:solidFill>
                  <a:srgbClr val="253D80"/>
                </a:solidFill>
                <a:latin typeface="Script MT Bold" panose="03040602040607080904" pitchFamily="66" charset="0"/>
                <a:ea typeface="Roboto Bold"/>
                <a:cs typeface="Roboto Bold"/>
                <a:sym typeface="Roboto Bold"/>
              </a:rPr>
              <a:t>membuat</a:t>
            </a:r>
            <a:r>
              <a:rPr lang="en-US" sz="6600" b="1" dirty="0">
                <a:solidFill>
                  <a:srgbClr val="253D80"/>
                </a:solidFill>
                <a:latin typeface="Script MT Bold" panose="03040602040607080904" pitchFamily="66" charset="0"/>
                <a:ea typeface="Roboto Bold"/>
                <a:cs typeface="Roboto Bold"/>
                <a:sym typeface="Roboto Bold"/>
              </a:rPr>
              <a:t> </a:t>
            </a:r>
            <a:r>
              <a:rPr lang="en-US" sz="6600" b="1" dirty="0" err="1">
                <a:solidFill>
                  <a:srgbClr val="253D80"/>
                </a:solidFill>
                <a:latin typeface="Script MT Bold" panose="03040602040607080904" pitchFamily="66" charset="0"/>
                <a:ea typeface="Roboto Bold"/>
                <a:cs typeface="Roboto Bold"/>
                <a:sym typeface="Roboto Bold"/>
              </a:rPr>
              <a:t>komik</a:t>
            </a:r>
            <a:r>
              <a:rPr lang="en-US" sz="6600" b="1" dirty="0">
                <a:solidFill>
                  <a:srgbClr val="253D80"/>
                </a:solidFill>
                <a:latin typeface="Script MT Bold" panose="03040602040607080904" pitchFamily="66" charset="0"/>
                <a:ea typeface="Roboto Bold"/>
                <a:cs typeface="Roboto Bold"/>
                <a:sym typeface="Roboto Bold"/>
              </a:rPr>
              <a:t> </a:t>
            </a:r>
          </a:p>
        </p:txBody>
      </p:sp>
      <p:grpSp>
        <p:nvGrpSpPr>
          <p:cNvPr id="15" name="Group 15"/>
          <p:cNvGrpSpPr/>
          <p:nvPr/>
        </p:nvGrpSpPr>
        <p:grpSpPr>
          <a:xfrm rot="-2975705">
            <a:off x="14675776" y="316256"/>
            <a:ext cx="5598489" cy="1633866"/>
            <a:chOff x="0" y="0"/>
            <a:chExt cx="1392542" cy="406400"/>
          </a:xfrm>
        </p:grpSpPr>
        <p:sp>
          <p:nvSpPr>
            <p:cNvPr id="16" name="Freeform 16"/>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17" name="TextBox 17"/>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8" name="Group 18"/>
          <p:cNvGrpSpPr/>
          <p:nvPr/>
        </p:nvGrpSpPr>
        <p:grpSpPr>
          <a:xfrm rot="-2975705">
            <a:off x="14358162" y="-1149155"/>
            <a:ext cx="5598489" cy="1633866"/>
            <a:chOff x="0" y="0"/>
            <a:chExt cx="1392542" cy="406400"/>
          </a:xfrm>
        </p:grpSpPr>
        <p:sp>
          <p:nvSpPr>
            <p:cNvPr id="19" name="Freeform 19"/>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F0952C"/>
            </a:solidFill>
          </p:spPr>
        </p:sp>
        <p:sp>
          <p:nvSpPr>
            <p:cNvPr id="20" name="TextBox 20"/>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21" name="Group 21"/>
          <p:cNvGrpSpPr/>
          <p:nvPr/>
        </p:nvGrpSpPr>
        <p:grpSpPr>
          <a:xfrm rot="-5400000">
            <a:off x="7274051" y="-2344999"/>
            <a:ext cx="8750688" cy="4187713"/>
            <a:chOff x="0" y="0"/>
            <a:chExt cx="812800" cy="406400"/>
          </a:xfrm>
        </p:grpSpPr>
        <p:sp>
          <p:nvSpPr>
            <p:cNvPr id="22" name="Freeform 22"/>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23" name="TextBox 23"/>
            <p:cNvSpPr txBox="1"/>
            <p:nvPr/>
          </p:nvSpPr>
          <p:spPr>
            <a:xfrm>
              <a:off x="0" y="-38100"/>
              <a:ext cx="812800"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24" name="Group 24"/>
          <p:cNvGrpSpPr/>
          <p:nvPr/>
        </p:nvGrpSpPr>
        <p:grpSpPr>
          <a:xfrm>
            <a:off x="9778509" y="225274"/>
            <a:ext cx="3214769" cy="3252866"/>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a:stretch>
            </a:blipFill>
            <a:ln w="152400" cap="sq">
              <a:solidFill>
                <a:srgbClr val="F0952C"/>
              </a:solidFill>
              <a:prstDash val="solid"/>
              <a:miter/>
            </a:ln>
          </p:spPr>
        </p:sp>
      </p:grpSp>
      <p:sp>
        <p:nvSpPr>
          <p:cNvPr id="26" name="Freeform 26"/>
          <p:cNvSpPr/>
          <p:nvPr/>
        </p:nvSpPr>
        <p:spPr>
          <a:xfrm>
            <a:off x="7687117" y="435873"/>
            <a:ext cx="1287396" cy="310873"/>
          </a:xfrm>
          <a:custGeom>
            <a:avLst/>
            <a:gdLst/>
            <a:ahLst/>
            <a:cxnLst/>
            <a:rect l="l" t="t" r="r" b="b"/>
            <a:pathLst>
              <a:path w="1287396" h="310873">
                <a:moveTo>
                  <a:pt x="0" y="0"/>
                </a:moveTo>
                <a:lnTo>
                  <a:pt x="1287396" y="0"/>
                </a:lnTo>
                <a:lnTo>
                  <a:pt x="1287396" y="310873"/>
                </a:lnTo>
                <a:lnTo>
                  <a:pt x="0" y="31087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7" name="Freeform 27"/>
          <p:cNvSpPr/>
          <p:nvPr/>
        </p:nvSpPr>
        <p:spPr>
          <a:xfrm rot="5400000">
            <a:off x="-640568" y="7879641"/>
            <a:ext cx="1643039" cy="1114279"/>
          </a:xfrm>
          <a:custGeom>
            <a:avLst/>
            <a:gdLst/>
            <a:ahLst/>
            <a:cxnLst/>
            <a:rect l="l" t="t" r="r" b="b"/>
            <a:pathLst>
              <a:path w="1643039" h="1114279">
                <a:moveTo>
                  <a:pt x="0" y="0"/>
                </a:moveTo>
                <a:lnTo>
                  <a:pt x="1643039" y="0"/>
                </a:lnTo>
                <a:lnTo>
                  <a:pt x="1643039" y="1114279"/>
                </a:lnTo>
                <a:lnTo>
                  <a:pt x="0" y="111427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28" name="Freeform 28"/>
          <p:cNvSpPr/>
          <p:nvPr/>
        </p:nvSpPr>
        <p:spPr>
          <a:xfrm rot="5400000" flipV="1">
            <a:off x="17285828" y="6236601"/>
            <a:ext cx="1643039" cy="1114279"/>
          </a:xfrm>
          <a:custGeom>
            <a:avLst/>
            <a:gdLst/>
            <a:ahLst/>
            <a:cxnLst/>
            <a:rect l="l" t="t" r="r" b="b"/>
            <a:pathLst>
              <a:path w="1643039" h="1114279">
                <a:moveTo>
                  <a:pt x="0" y="1114280"/>
                </a:moveTo>
                <a:lnTo>
                  <a:pt x="1643040" y="1114280"/>
                </a:lnTo>
                <a:lnTo>
                  <a:pt x="1643040" y="0"/>
                </a:lnTo>
                <a:lnTo>
                  <a:pt x="0" y="0"/>
                </a:lnTo>
                <a:lnTo>
                  <a:pt x="0" y="1114280"/>
                </a:lnTo>
                <a:close/>
              </a:path>
            </a:pathLst>
          </a:custGeom>
          <a:blipFill>
            <a:blip r:embed="rId9">
              <a:extLst>
                <a:ext uri="{96DAC541-7B7A-43D3-8B79-37D633B846F1}">
                  <asvg:svgBlip xmlns:asvg="http://schemas.microsoft.com/office/drawing/2016/SVG/main" r:embed="rId10"/>
                </a:ext>
              </a:extLst>
            </a:blip>
            <a:stretch>
              <a:fillRect/>
            </a:stretch>
          </a:blipFill>
        </p:spPr>
      </p:sp>
      <p:pic>
        <p:nvPicPr>
          <p:cNvPr id="30" name="Picture 29">
            <a:extLst>
              <a:ext uri="{FF2B5EF4-FFF2-40B4-BE49-F238E27FC236}">
                <a16:creationId xmlns:a16="http://schemas.microsoft.com/office/drawing/2014/main" id="{EE6051DB-6AC9-40AE-9230-B5A5937D9BE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559027" y="4325424"/>
            <a:ext cx="5771788" cy="5771788"/>
          </a:xfrm>
          <a:prstGeom prst="rect">
            <a:avLst/>
          </a:prstGeom>
        </p:spPr>
      </p:pic>
    </p:spTree>
    <p:extLst>
      <p:ext uri="{BB962C8B-B14F-4D97-AF65-F5344CB8AC3E}">
        <p14:creationId xmlns:p14="http://schemas.microsoft.com/office/powerpoint/2010/main" val="39678112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117798" y="-4674111"/>
            <a:ext cx="6875480" cy="687548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877A">
                <a:alpha val="4706"/>
              </a:srgbClr>
            </a:solidFill>
          </p:spPr>
        </p:sp>
        <p:sp>
          <p:nvSpPr>
            <p:cNvPr id="4" name="TextBox 4"/>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sp>
        <p:nvSpPr>
          <p:cNvPr id="5" name="Freeform 5"/>
          <p:cNvSpPr/>
          <p:nvPr/>
        </p:nvSpPr>
        <p:spPr>
          <a:xfrm>
            <a:off x="-2781355" y="2249890"/>
            <a:ext cx="4187712" cy="4151069"/>
          </a:xfrm>
          <a:custGeom>
            <a:avLst/>
            <a:gdLst/>
            <a:ahLst/>
            <a:cxnLst/>
            <a:rect l="l" t="t" r="r" b="b"/>
            <a:pathLst>
              <a:path w="4187712" h="4151069">
                <a:moveTo>
                  <a:pt x="0" y="0"/>
                </a:moveTo>
                <a:lnTo>
                  <a:pt x="4187712" y="0"/>
                </a:lnTo>
                <a:lnTo>
                  <a:pt x="4187712" y="4151070"/>
                </a:lnTo>
                <a:lnTo>
                  <a:pt x="0" y="4151070"/>
                </a:lnTo>
                <a:lnTo>
                  <a:pt x="0" y="0"/>
                </a:lnTo>
                <a:close/>
              </a:path>
            </a:pathLst>
          </a:custGeom>
          <a:blipFill>
            <a:blip r:embed="rId2">
              <a:alphaModFix amt="8999"/>
            </a:blip>
            <a:stretch>
              <a:fillRect/>
            </a:stretch>
          </a:blipFill>
        </p:spPr>
      </p:sp>
      <p:sp>
        <p:nvSpPr>
          <p:cNvPr id="6" name="Freeform 6"/>
          <p:cNvSpPr/>
          <p:nvPr/>
        </p:nvSpPr>
        <p:spPr>
          <a:xfrm>
            <a:off x="17275732" y="2554682"/>
            <a:ext cx="4051239" cy="4056309"/>
          </a:xfrm>
          <a:custGeom>
            <a:avLst/>
            <a:gdLst/>
            <a:ahLst/>
            <a:cxnLst/>
            <a:rect l="l" t="t" r="r" b="b"/>
            <a:pathLst>
              <a:path w="4051239" h="4056309">
                <a:moveTo>
                  <a:pt x="0" y="0"/>
                </a:moveTo>
                <a:lnTo>
                  <a:pt x="4051239" y="0"/>
                </a:lnTo>
                <a:lnTo>
                  <a:pt x="4051239" y="4056310"/>
                </a:lnTo>
                <a:lnTo>
                  <a:pt x="0" y="4056310"/>
                </a:lnTo>
                <a:lnTo>
                  <a:pt x="0" y="0"/>
                </a:lnTo>
                <a:close/>
              </a:path>
            </a:pathLst>
          </a:custGeom>
          <a:blipFill>
            <a:blip r:embed="rId3">
              <a:alphaModFix amt="8999"/>
            </a:blip>
            <a:stretch>
              <a:fillRect/>
            </a:stretch>
          </a:blipFill>
        </p:spPr>
      </p:sp>
      <p:sp>
        <p:nvSpPr>
          <p:cNvPr id="12" name="Freeform 12"/>
          <p:cNvSpPr/>
          <p:nvPr/>
        </p:nvSpPr>
        <p:spPr>
          <a:xfrm>
            <a:off x="1028700" y="591309"/>
            <a:ext cx="508573" cy="508573"/>
          </a:xfrm>
          <a:custGeom>
            <a:avLst/>
            <a:gdLst/>
            <a:ahLst/>
            <a:cxnLst/>
            <a:rect l="l" t="t" r="r" b="b"/>
            <a:pathLst>
              <a:path w="508573" h="508573">
                <a:moveTo>
                  <a:pt x="0" y="0"/>
                </a:moveTo>
                <a:lnTo>
                  <a:pt x="508573" y="0"/>
                </a:lnTo>
                <a:lnTo>
                  <a:pt x="508573" y="508573"/>
                </a:lnTo>
                <a:lnTo>
                  <a:pt x="0" y="50857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TextBox 13"/>
          <p:cNvSpPr txBox="1"/>
          <p:nvPr/>
        </p:nvSpPr>
        <p:spPr>
          <a:xfrm>
            <a:off x="1779066" y="610646"/>
            <a:ext cx="4467167" cy="308580"/>
          </a:xfrm>
          <a:prstGeom prst="rect">
            <a:avLst/>
          </a:prstGeom>
        </p:spPr>
        <p:txBody>
          <a:bodyPr lIns="0" tIns="0" rIns="0" bIns="0" rtlCol="0" anchor="t">
            <a:spAutoFit/>
          </a:bodyPr>
          <a:lstStyle/>
          <a:p>
            <a:pPr marL="0" lvl="0" indent="0" algn="l">
              <a:lnSpc>
                <a:spcPts val="2416"/>
              </a:lnSpc>
            </a:pPr>
            <a:r>
              <a:rPr lang="en-US" sz="1726" b="1">
                <a:solidFill>
                  <a:srgbClr val="253D80"/>
                </a:solidFill>
                <a:latin typeface="Poppins Semi-Bold"/>
                <a:ea typeface="Poppins Semi-Bold"/>
                <a:cs typeface="Poppins Semi-Bold"/>
                <a:sym typeface="Poppins Semi-Bold"/>
              </a:rPr>
              <a:t>Gemini AI &amp; Academy</a:t>
            </a:r>
          </a:p>
        </p:txBody>
      </p:sp>
      <p:sp>
        <p:nvSpPr>
          <p:cNvPr id="14" name="TextBox 14"/>
          <p:cNvSpPr txBox="1"/>
          <p:nvPr/>
        </p:nvSpPr>
        <p:spPr>
          <a:xfrm>
            <a:off x="3764400" y="4366153"/>
            <a:ext cx="11913006" cy="4525726"/>
          </a:xfrm>
          <a:prstGeom prst="rect">
            <a:avLst/>
          </a:prstGeom>
        </p:spPr>
        <p:txBody>
          <a:bodyPr wrap="square" lIns="0" tIns="0" rIns="0" bIns="0" rtlCol="0" anchor="t">
            <a:spAutoFit/>
          </a:bodyPr>
          <a:lstStyle/>
          <a:p>
            <a:pPr marL="0" lvl="0" indent="0" algn="l">
              <a:lnSpc>
                <a:spcPts val="4971"/>
              </a:lnSpc>
            </a:pPr>
            <a:r>
              <a:rPr lang="en-US" sz="6600" b="1" dirty="0">
                <a:solidFill>
                  <a:srgbClr val="253D80"/>
                </a:solidFill>
                <a:latin typeface="Rockwell" panose="02060603020205020403" pitchFamily="18" charset="0"/>
                <a:ea typeface="Roboto Bold"/>
                <a:cs typeface="Roboto Bold"/>
                <a:sym typeface="Roboto Bold"/>
              </a:rPr>
              <a:t>Link </a:t>
            </a:r>
            <a:r>
              <a:rPr lang="en-US" sz="6600" b="1" dirty="0" err="1">
                <a:solidFill>
                  <a:srgbClr val="253D80"/>
                </a:solidFill>
                <a:latin typeface="Rockwell" panose="02060603020205020403" pitchFamily="18" charset="0"/>
                <a:ea typeface="Roboto Bold"/>
                <a:cs typeface="Roboto Bold"/>
                <a:sym typeface="Roboto Bold"/>
              </a:rPr>
              <a:t>Ujian</a:t>
            </a:r>
            <a:r>
              <a:rPr lang="en-US" sz="6600" b="1" dirty="0">
                <a:solidFill>
                  <a:srgbClr val="253D80"/>
                </a:solidFill>
                <a:latin typeface="Rockwell" panose="02060603020205020403" pitchFamily="18" charset="0"/>
                <a:ea typeface="Roboto Bold"/>
                <a:cs typeface="Roboto Bold"/>
                <a:sym typeface="Roboto Bold"/>
              </a:rPr>
              <a:t> Guru: bit.ly/</a:t>
            </a:r>
            <a:r>
              <a:rPr lang="en-US" sz="6600" b="1" dirty="0" err="1">
                <a:solidFill>
                  <a:srgbClr val="253D80"/>
                </a:solidFill>
                <a:latin typeface="Rockwell" panose="02060603020205020403" pitchFamily="18" charset="0"/>
                <a:ea typeface="Roboto Bold"/>
                <a:cs typeface="Roboto Bold"/>
                <a:sym typeface="Roboto Bold"/>
              </a:rPr>
              <a:t>ujiangemini</a:t>
            </a:r>
            <a:r>
              <a:rPr lang="en-US" sz="6600" b="1" dirty="0">
                <a:solidFill>
                  <a:srgbClr val="253D80"/>
                </a:solidFill>
                <a:latin typeface="Rockwell" panose="02060603020205020403" pitchFamily="18" charset="0"/>
                <a:ea typeface="Roboto Bold"/>
                <a:cs typeface="Roboto Bold"/>
                <a:sym typeface="Roboto Bold"/>
              </a:rPr>
              <a:t> Form</a:t>
            </a:r>
          </a:p>
          <a:p>
            <a:pPr marL="0" lvl="0" indent="0" algn="l">
              <a:lnSpc>
                <a:spcPts val="4971"/>
              </a:lnSpc>
            </a:pPr>
            <a:endParaRPr lang="en-US" sz="6600" b="1" dirty="0">
              <a:solidFill>
                <a:srgbClr val="253D80"/>
              </a:solidFill>
              <a:latin typeface="Rockwell" panose="02060603020205020403" pitchFamily="18" charset="0"/>
              <a:ea typeface="Roboto Bold"/>
              <a:cs typeface="Roboto Bold"/>
              <a:sym typeface="Roboto Bold"/>
            </a:endParaRPr>
          </a:p>
          <a:p>
            <a:pPr marL="0" lvl="0" indent="0" algn="l">
              <a:lnSpc>
                <a:spcPts val="4971"/>
              </a:lnSpc>
            </a:pPr>
            <a:r>
              <a:rPr lang="en-US" sz="6600" b="1" dirty="0" err="1">
                <a:solidFill>
                  <a:srgbClr val="253D80"/>
                </a:solidFill>
                <a:latin typeface="Rockwell" panose="02060603020205020403" pitchFamily="18" charset="0"/>
                <a:ea typeface="Roboto Bold"/>
                <a:cs typeface="Roboto Bold"/>
                <a:sym typeface="Roboto Bold"/>
              </a:rPr>
              <a:t>Lapor</a:t>
            </a:r>
            <a:r>
              <a:rPr lang="en-US" sz="6600" b="1" dirty="0">
                <a:solidFill>
                  <a:srgbClr val="253D80"/>
                </a:solidFill>
                <a:latin typeface="Rockwell" panose="02060603020205020403" pitchFamily="18" charset="0"/>
                <a:ea typeface="Roboto Bold"/>
                <a:cs typeface="Roboto Bold"/>
                <a:sym typeface="Roboto Bold"/>
              </a:rPr>
              <a:t> Hasil </a:t>
            </a:r>
            <a:r>
              <a:rPr lang="en-US" sz="6600" b="1" dirty="0" err="1">
                <a:solidFill>
                  <a:srgbClr val="253D80"/>
                </a:solidFill>
                <a:latin typeface="Rockwell" panose="02060603020205020403" pitchFamily="18" charset="0"/>
                <a:ea typeface="Roboto Bold"/>
                <a:cs typeface="Roboto Bold"/>
                <a:sym typeface="Roboto Bold"/>
              </a:rPr>
              <a:t>Ujian</a:t>
            </a:r>
            <a:r>
              <a:rPr lang="en-US" sz="6600" b="1" dirty="0">
                <a:solidFill>
                  <a:srgbClr val="253D80"/>
                </a:solidFill>
                <a:latin typeface="Rockwell" panose="02060603020205020403" pitchFamily="18" charset="0"/>
                <a:ea typeface="Roboto Bold"/>
                <a:cs typeface="Roboto Bold"/>
                <a:sym typeface="Roboto Bold"/>
              </a:rPr>
              <a:t> Guru: bit.ly/laporujianga26b1 </a:t>
            </a:r>
          </a:p>
          <a:p>
            <a:pPr marL="0" lvl="0" indent="0" algn="l">
              <a:lnSpc>
                <a:spcPts val="4971"/>
              </a:lnSpc>
            </a:pPr>
            <a:endParaRPr lang="en-US" sz="6600" b="1" dirty="0">
              <a:solidFill>
                <a:srgbClr val="253D80"/>
              </a:solidFill>
              <a:latin typeface="Rockwell" panose="02060603020205020403" pitchFamily="18" charset="0"/>
              <a:ea typeface="Roboto Bold"/>
              <a:cs typeface="Roboto Bold"/>
              <a:sym typeface="Roboto Bold"/>
            </a:endParaRPr>
          </a:p>
          <a:p>
            <a:pPr marL="0" lvl="0" indent="0" algn="l">
              <a:lnSpc>
                <a:spcPts val="4971"/>
              </a:lnSpc>
            </a:pPr>
            <a:r>
              <a:rPr lang="en-US" sz="6600" b="1" dirty="0">
                <a:solidFill>
                  <a:srgbClr val="253D80"/>
                </a:solidFill>
                <a:latin typeface="Rockwell" panose="02060603020205020403" pitchFamily="18" charset="0"/>
                <a:ea typeface="Roboto Bold"/>
                <a:cs typeface="Roboto Bold"/>
                <a:sym typeface="Roboto Bold"/>
              </a:rPr>
              <a:t>ID </a:t>
            </a:r>
            <a:r>
              <a:rPr lang="en-US" sz="6600" b="1" dirty="0" err="1">
                <a:solidFill>
                  <a:srgbClr val="253D80"/>
                </a:solidFill>
                <a:latin typeface="Rockwell" panose="02060603020205020403" pitchFamily="18" charset="0"/>
                <a:ea typeface="Roboto Bold"/>
                <a:cs typeface="Roboto Bold"/>
                <a:sym typeface="Roboto Bold"/>
              </a:rPr>
              <a:t>ike</a:t>
            </a:r>
            <a:r>
              <a:rPr lang="en-US" sz="6600" b="1" dirty="0">
                <a:solidFill>
                  <a:srgbClr val="253D80"/>
                </a:solidFill>
                <a:latin typeface="Rockwell" panose="02060603020205020403" pitchFamily="18" charset="0"/>
                <a:ea typeface="Roboto Bold"/>
                <a:cs typeface="Roboto Bold"/>
                <a:sym typeface="Roboto Bold"/>
              </a:rPr>
              <a:t> </a:t>
            </a:r>
            <a:r>
              <a:rPr lang="en-US" sz="6600" b="1" dirty="0" err="1">
                <a:solidFill>
                  <a:srgbClr val="253D80"/>
                </a:solidFill>
                <a:latin typeface="Rockwell" panose="02060603020205020403" pitchFamily="18" charset="0"/>
                <a:ea typeface="Roboto Bold"/>
                <a:cs typeface="Roboto Bold"/>
                <a:sym typeface="Roboto Bold"/>
              </a:rPr>
              <a:t>saputri</a:t>
            </a:r>
            <a:r>
              <a:rPr lang="en-US" sz="6600" b="1" dirty="0">
                <a:solidFill>
                  <a:srgbClr val="253D80"/>
                </a:solidFill>
                <a:latin typeface="Rockwell" panose="02060603020205020403" pitchFamily="18" charset="0"/>
                <a:ea typeface="Roboto Bold"/>
                <a:cs typeface="Roboto Bold"/>
                <a:sym typeface="Roboto Bold"/>
              </a:rPr>
              <a:t> B1GA09009</a:t>
            </a:r>
          </a:p>
        </p:txBody>
      </p:sp>
      <p:grpSp>
        <p:nvGrpSpPr>
          <p:cNvPr id="15" name="Group 15"/>
          <p:cNvGrpSpPr/>
          <p:nvPr/>
        </p:nvGrpSpPr>
        <p:grpSpPr>
          <a:xfrm rot="-2975705">
            <a:off x="14675776" y="316256"/>
            <a:ext cx="5598489" cy="1633866"/>
            <a:chOff x="0" y="0"/>
            <a:chExt cx="1392542" cy="406400"/>
          </a:xfrm>
        </p:grpSpPr>
        <p:sp>
          <p:nvSpPr>
            <p:cNvPr id="16" name="Freeform 16"/>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17" name="TextBox 17"/>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8" name="Group 18"/>
          <p:cNvGrpSpPr/>
          <p:nvPr/>
        </p:nvGrpSpPr>
        <p:grpSpPr>
          <a:xfrm rot="-2975705">
            <a:off x="14358162" y="-1149155"/>
            <a:ext cx="5598489" cy="1633866"/>
            <a:chOff x="0" y="0"/>
            <a:chExt cx="1392542" cy="406400"/>
          </a:xfrm>
        </p:grpSpPr>
        <p:sp>
          <p:nvSpPr>
            <p:cNvPr id="19" name="Freeform 19"/>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F0952C"/>
            </a:solidFill>
          </p:spPr>
        </p:sp>
        <p:sp>
          <p:nvSpPr>
            <p:cNvPr id="20" name="TextBox 20"/>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21" name="Group 21"/>
          <p:cNvGrpSpPr/>
          <p:nvPr/>
        </p:nvGrpSpPr>
        <p:grpSpPr>
          <a:xfrm rot="-5400000">
            <a:off x="7274051" y="-2344999"/>
            <a:ext cx="8750688" cy="4187713"/>
            <a:chOff x="0" y="0"/>
            <a:chExt cx="812800" cy="406400"/>
          </a:xfrm>
        </p:grpSpPr>
        <p:sp>
          <p:nvSpPr>
            <p:cNvPr id="22" name="Freeform 22"/>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23" name="TextBox 23"/>
            <p:cNvSpPr txBox="1"/>
            <p:nvPr/>
          </p:nvSpPr>
          <p:spPr>
            <a:xfrm>
              <a:off x="0" y="-38100"/>
              <a:ext cx="812800"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24" name="Group 24"/>
          <p:cNvGrpSpPr/>
          <p:nvPr/>
        </p:nvGrpSpPr>
        <p:grpSpPr>
          <a:xfrm>
            <a:off x="9778509" y="225274"/>
            <a:ext cx="3214769" cy="3252866"/>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a:stretch>
            </a:blipFill>
            <a:ln w="152400" cap="sq">
              <a:solidFill>
                <a:srgbClr val="F0952C"/>
              </a:solidFill>
              <a:prstDash val="solid"/>
              <a:miter/>
            </a:ln>
          </p:spPr>
        </p:sp>
      </p:grpSp>
      <p:sp>
        <p:nvSpPr>
          <p:cNvPr id="26" name="Freeform 26"/>
          <p:cNvSpPr/>
          <p:nvPr/>
        </p:nvSpPr>
        <p:spPr>
          <a:xfrm>
            <a:off x="7687117" y="435873"/>
            <a:ext cx="1287396" cy="310873"/>
          </a:xfrm>
          <a:custGeom>
            <a:avLst/>
            <a:gdLst/>
            <a:ahLst/>
            <a:cxnLst/>
            <a:rect l="l" t="t" r="r" b="b"/>
            <a:pathLst>
              <a:path w="1287396" h="310873">
                <a:moveTo>
                  <a:pt x="0" y="0"/>
                </a:moveTo>
                <a:lnTo>
                  <a:pt x="1287396" y="0"/>
                </a:lnTo>
                <a:lnTo>
                  <a:pt x="1287396" y="310873"/>
                </a:lnTo>
                <a:lnTo>
                  <a:pt x="0" y="31087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7" name="Freeform 27"/>
          <p:cNvSpPr/>
          <p:nvPr/>
        </p:nvSpPr>
        <p:spPr>
          <a:xfrm rot="5400000">
            <a:off x="-640568" y="7879641"/>
            <a:ext cx="1643039" cy="1114279"/>
          </a:xfrm>
          <a:custGeom>
            <a:avLst/>
            <a:gdLst/>
            <a:ahLst/>
            <a:cxnLst/>
            <a:rect l="l" t="t" r="r" b="b"/>
            <a:pathLst>
              <a:path w="1643039" h="1114279">
                <a:moveTo>
                  <a:pt x="0" y="0"/>
                </a:moveTo>
                <a:lnTo>
                  <a:pt x="1643039" y="0"/>
                </a:lnTo>
                <a:lnTo>
                  <a:pt x="1643039" y="1114279"/>
                </a:lnTo>
                <a:lnTo>
                  <a:pt x="0" y="111427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28" name="Freeform 28"/>
          <p:cNvSpPr/>
          <p:nvPr/>
        </p:nvSpPr>
        <p:spPr>
          <a:xfrm rot="5400000" flipV="1">
            <a:off x="17285828" y="6236601"/>
            <a:ext cx="1643039" cy="1114279"/>
          </a:xfrm>
          <a:custGeom>
            <a:avLst/>
            <a:gdLst/>
            <a:ahLst/>
            <a:cxnLst/>
            <a:rect l="l" t="t" r="r" b="b"/>
            <a:pathLst>
              <a:path w="1643039" h="1114279">
                <a:moveTo>
                  <a:pt x="0" y="1114280"/>
                </a:moveTo>
                <a:lnTo>
                  <a:pt x="1643040" y="1114280"/>
                </a:lnTo>
                <a:lnTo>
                  <a:pt x="1643040" y="0"/>
                </a:lnTo>
                <a:lnTo>
                  <a:pt x="0" y="0"/>
                </a:lnTo>
                <a:lnTo>
                  <a:pt x="0" y="1114280"/>
                </a:lnTo>
                <a:close/>
              </a:path>
            </a:pathLst>
          </a:custGeom>
          <a:blipFill>
            <a:blip r:embed="rId9">
              <a:extLst>
                <a:ext uri="{96DAC541-7B7A-43D3-8B79-37D633B846F1}">
                  <asvg:svgBlip xmlns:asvg="http://schemas.microsoft.com/office/drawing/2016/SVG/main" r:embed="rId10"/>
                </a:ext>
              </a:extLst>
            </a:blip>
            <a:stretch>
              <a:fillRect/>
            </a:stretch>
          </a:blipFill>
        </p:spPr>
      </p:sp>
    </p:spTree>
    <p:extLst>
      <p:ext uri="{BB962C8B-B14F-4D97-AF65-F5344CB8AC3E}">
        <p14:creationId xmlns:p14="http://schemas.microsoft.com/office/powerpoint/2010/main" val="11412647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151991" y="1612367"/>
            <a:ext cx="7277394" cy="7277394"/>
          </a:xfrm>
          <a:custGeom>
            <a:avLst/>
            <a:gdLst/>
            <a:ahLst/>
            <a:cxnLst/>
            <a:rect l="l" t="t" r="r" b="b"/>
            <a:pathLst>
              <a:path w="7277394" h="7277394">
                <a:moveTo>
                  <a:pt x="0" y="0"/>
                </a:moveTo>
                <a:lnTo>
                  <a:pt x="7277395" y="0"/>
                </a:lnTo>
                <a:lnTo>
                  <a:pt x="7277395" y="7277394"/>
                </a:lnTo>
                <a:lnTo>
                  <a:pt x="0" y="7277394"/>
                </a:lnTo>
                <a:lnTo>
                  <a:pt x="0" y="0"/>
                </a:lnTo>
                <a:close/>
              </a:path>
            </a:pathLst>
          </a:custGeom>
          <a:blipFill>
            <a:blip r:embed="rId2">
              <a:alphaModFix amt="8999"/>
            </a:blip>
            <a:stretch>
              <a:fillRect/>
            </a:stretch>
          </a:blipFill>
        </p:spPr>
      </p:sp>
      <p:grpSp>
        <p:nvGrpSpPr>
          <p:cNvPr id="3" name="Group 3"/>
          <p:cNvGrpSpPr/>
          <p:nvPr/>
        </p:nvGrpSpPr>
        <p:grpSpPr>
          <a:xfrm>
            <a:off x="4166967" y="-4646333"/>
            <a:ext cx="6875480" cy="6875480"/>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877A">
                <a:alpha val="4706"/>
              </a:srgbClr>
            </a:solidFill>
          </p:spPr>
        </p:sp>
        <p:sp>
          <p:nvSpPr>
            <p:cNvPr id="5" name="TextBox 5"/>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grpSp>
        <p:nvGrpSpPr>
          <p:cNvPr id="6" name="Group 6"/>
          <p:cNvGrpSpPr/>
          <p:nvPr/>
        </p:nvGrpSpPr>
        <p:grpSpPr>
          <a:xfrm rot="-2975705">
            <a:off x="8428664" y="117066"/>
            <a:ext cx="5598489" cy="1633866"/>
            <a:chOff x="0" y="0"/>
            <a:chExt cx="1392542" cy="406400"/>
          </a:xfrm>
        </p:grpSpPr>
        <p:sp>
          <p:nvSpPr>
            <p:cNvPr id="7" name="Freeform 7"/>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8" name="TextBox 8"/>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9" name="Group 9"/>
          <p:cNvGrpSpPr/>
          <p:nvPr/>
        </p:nvGrpSpPr>
        <p:grpSpPr>
          <a:xfrm rot="-2975705">
            <a:off x="6345263" y="8924489"/>
            <a:ext cx="5598489" cy="1633866"/>
            <a:chOff x="0" y="0"/>
            <a:chExt cx="1392542" cy="406400"/>
          </a:xfrm>
        </p:grpSpPr>
        <p:sp>
          <p:nvSpPr>
            <p:cNvPr id="10" name="Freeform 10"/>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F0952C"/>
            </a:solidFill>
          </p:spPr>
        </p:sp>
        <p:sp>
          <p:nvSpPr>
            <p:cNvPr id="11" name="TextBox 11"/>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2" name="Group 12"/>
          <p:cNvGrpSpPr/>
          <p:nvPr/>
        </p:nvGrpSpPr>
        <p:grpSpPr>
          <a:xfrm rot="-2975705">
            <a:off x="3555646" y="10074849"/>
            <a:ext cx="5598489" cy="1633866"/>
            <a:chOff x="0" y="0"/>
            <a:chExt cx="1392542" cy="406400"/>
          </a:xfrm>
        </p:grpSpPr>
        <p:sp>
          <p:nvSpPr>
            <p:cNvPr id="13" name="Freeform 13"/>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14" name="TextBox 14"/>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5" name="Group 15"/>
          <p:cNvGrpSpPr/>
          <p:nvPr/>
        </p:nvGrpSpPr>
        <p:grpSpPr>
          <a:xfrm rot="-2975705">
            <a:off x="8111051" y="-1348344"/>
            <a:ext cx="5598489" cy="1633866"/>
            <a:chOff x="0" y="0"/>
            <a:chExt cx="1392542" cy="406400"/>
          </a:xfrm>
        </p:grpSpPr>
        <p:sp>
          <p:nvSpPr>
            <p:cNvPr id="16" name="Freeform 16"/>
            <p:cNvSpPr/>
            <p:nvPr/>
          </p:nvSpPr>
          <p:spPr>
            <a:xfrm>
              <a:off x="0" y="0"/>
              <a:ext cx="1392542" cy="406400"/>
            </a:xfrm>
            <a:custGeom>
              <a:avLst/>
              <a:gdLst/>
              <a:ahLst/>
              <a:cxnLst/>
              <a:rect l="l" t="t" r="r" b="b"/>
              <a:pathLst>
                <a:path w="1392542" h="406400">
                  <a:moveTo>
                    <a:pt x="1189342" y="0"/>
                  </a:moveTo>
                  <a:cubicBezTo>
                    <a:pt x="1301566" y="0"/>
                    <a:pt x="1392542" y="90976"/>
                    <a:pt x="1392542" y="203200"/>
                  </a:cubicBezTo>
                  <a:cubicBezTo>
                    <a:pt x="1392542" y="315424"/>
                    <a:pt x="1301566" y="406400"/>
                    <a:pt x="1189342" y="406400"/>
                  </a:cubicBezTo>
                  <a:lnTo>
                    <a:pt x="203200" y="406400"/>
                  </a:lnTo>
                  <a:cubicBezTo>
                    <a:pt x="90976" y="406400"/>
                    <a:pt x="0" y="315424"/>
                    <a:pt x="0" y="203200"/>
                  </a:cubicBezTo>
                  <a:cubicBezTo>
                    <a:pt x="0" y="90976"/>
                    <a:pt x="90976" y="0"/>
                    <a:pt x="203200" y="0"/>
                  </a:cubicBezTo>
                  <a:close/>
                </a:path>
              </a:pathLst>
            </a:custGeom>
            <a:solidFill>
              <a:srgbClr val="F0952C"/>
            </a:solidFill>
          </p:spPr>
        </p:sp>
        <p:sp>
          <p:nvSpPr>
            <p:cNvPr id="17" name="TextBox 17"/>
            <p:cNvSpPr txBox="1"/>
            <p:nvPr/>
          </p:nvSpPr>
          <p:spPr>
            <a:xfrm>
              <a:off x="0" y="-38100"/>
              <a:ext cx="1392542"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8" name="Group 18"/>
          <p:cNvGrpSpPr/>
          <p:nvPr/>
        </p:nvGrpSpPr>
        <p:grpSpPr>
          <a:xfrm>
            <a:off x="10671941" y="2092752"/>
            <a:ext cx="12202992" cy="6101496"/>
            <a:chOff x="0" y="0"/>
            <a:chExt cx="812800" cy="406400"/>
          </a:xfrm>
        </p:grpSpPr>
        <p:sp>
          <p:nvSpPr>
            <p:cNvPr id="19" name="Freeform 19"/>
            <p:cNvSpPr/>
            <p:nvPr/>
          </p:nvSpPr>
          <p:spPr>
            <a:xfrm>
              <a:off x="0" y="0"/>
              <a:ext cx="812800" cy="406400"/>
            </a:xfrm>
            <a:custGeom>
              <a:avLst/>
              <a:gdLst/>
              <a:ahLst/>
              <a:cxnLst/>
              <a:rect l="l" t="t" r="r" b="b"/>
              <a:pathLst>
                <a:path w="812800" h="4064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253D80"/>
            </a:solidFill>
          </p:spPr>
        </p:sp>
        <p:sp>
          <p:nvSpPr>
            <p:cNvPr id="20" name="TextBox 20"/>
            <p:cNvSpPr txBox="1"/>
            <p:nvPr/>
          </p:nvSpPr>
          <p:spPr>
            <a:xfrm>
              <a:off x="0" y="-38100"/>
              <a:ext cx="812800" cy="444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21" name="Group 21"/>
          <p:cNvGrpSpPr/>
          <p:nvPr/>
        </p:nvGrpSpPr>
        <p:grpSpPr>
          <a:xfrm>
            <a:off x="10910389" y="2389471"/>
            <a:ext cx="5508057" cy="5508057"/>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a:stretch>
            </a:blipFill>
            <a:ln w="152400" cap="sq">
              <a:solidFill>
                <a:srgbClr val="F0952C"/>
              </a:solidFill>
              <a:prstDash val="solid"/>
              <a:miter/>
            </a:ln>
          </p:spPr>
        </p:sp>
      </p:grpSp>
      <p:grpSp>
        <p:nvGrpSpPr>
          <p:cNvPr id="23" name="Group 23"/>
          <p:cNvGrpSpPr/>
          <p:nvPr/>
        </p:nvGrpSpPr>
        <p:grpSpPr>
          <a:xfrm>
            <a:off x="-2374157" y="7080322"/>
            <a:ext cx="7622921" cy="7622921"/>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877A">
                <a:alpha val="4706"/>
              </a:srgbClr>
            </a:solidFill>
          </p:spPr>
        </p:sp>
        <p:sp>
          <p:nvSpPr>
            <p:cNvPr id="25" name="TextBox 25"/>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pPr>
              <a:endParaRPr/>
            </a:p>
          </p:txBody>
        </p:sp>
      </p:grpSp>
      <p:sp>
        <p:nvSpPr>
          <p:cNvPr id="26" name="Freeform 26"/>
          <p:cNvSpPr/>
          <p:nvPr/>
        </p:nvSpPr>
        <p:spPr>
          <a:xfrm>
            <a:off x="-236053" y="9128383"/>
            <a:ext cx="2744155" cy="1861036"/>
          </a:xfrm>
          <a:custGeom>
            <a:avLst/>
            <a:gdLst/>
            <a:ahLst/>
            <a:cxnLst/>
            <a:rect l="l" t="t" r="r" b="b"/>
            <a:pathLst>
              <a:path w="2744155" h="1861036">
                <a:moveTo>
                  <a:pt x="0" y="0"/>
                </a:moveTo>
                <a:lnTo>
                  <a:pt x="2744155" y="0"/>
                </a:lnTo>
                <a:lnTo>
                  <a:pt x="2744155" y="1861036"/>
                </a:lnTo>
                <a:lnTo>
                  <a:pt x="0" y="18610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7" name="Freeform 27"/>
          <p:cNvSpPr/>
          <p:nvPr/>
        </p:nvSpPr>
        <p:spPr>
          <a:xfrm>
            <a:off x="15378653" y="614311"/>
            <a:ext cx="1880647" cy="454127"/>
          </a:xfrm>
          <a:custGeom>
            <a:avLst/>
            <a:gdLst/>
            <a:ahLst/>
            <a:cxnLst/>
            <a:rect l="l" t="t" r="r" b="b"/>
            <a:pathLst>
              <a:path w="1880647" h="454127">
                <a:moveTo>
                  <a:pt x="0" y="0"/>
                </a:moveTo>
                <a:lnTo>
                  <a:pt x="1880647" y="0"/>
                </a:lnTo>
                <a:lnTo>
                  <a:pt x="1880647" y="454128"/>
                </a:lnTo>
                <a:lnTo>
                  <a:pt x="0" y="4541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8" name="Freeform 28"/>
          <p:cNvSpPr/>
          <p:nvPr/>
        </p:nvSpPr>
        <p:spPr>
          <a:xfrm>
            <a:off x="-2530219" y="2772260"/>
            <a:ext cx="4308061" cy="4308061"/>
          </a:xfrm>
          <a:custGeom>
            <a:avLst/>
            <a:gdLst/>
            <a:ahLst/>
            <a:cxnLst/>
            <a:rect l="l" t="t" r="r" b="b"/>
            <a:pathLst>
              <a:path w="4308061" h="4308061">
                <a:moveTo>
                  <a:pt x="0" y="0"/>
                </a:moveTo>
                <a:lnTo>
                  <a:pt x="4308061" y="0"/>
                </a:lnTo>
                <a:lnTo>
                  <a:pt x="4308061" y="4308062"/>
                </a:lnTo>
                <a:lnTo>
                  <a:pt x="0" y="4308062"/>
                </a:lnTo>
                <a:lnTo>
                  <a:pt x="0" y="0"/>
                </a:lnTo>
                <a:close/>
              </a:path>
            </a:pathLst>
          </a:custGeom>
          <a:blipFill>
            <a:blip r:embed="rId2">
              <a:alphaModFix amt="8999"/>
            </a:blip>
            <a:stretch>
              <a:fillRect/>
            </a:stretch>
          </a:blipFill>
        </p:spPr>
      </p:sp>
      <p:sp>
        <p:nvSpPr>
          <p:cNvPr id="29" name="Freeform 29"/>
          <p:cNvSpPr/>
          <p:nvPr/>
        </p:nvSpPr>
        <p:spPr>
          <a:xfrm>
            <a:off x="1028700" y="591309"/>
            <a:ext cx="508573" cy="508573"/>
          </a:xfrm>
          <a:custGeom>
            <a:avLst/>
            <a:gdLst/>
            <a:ahLst/>
            <a:cxnLst/>
            <a:rect l="l" t="t" r="r" b="b"/>
            <a:pathLst>
              <a:path w="508573" h="508573">
                <a:moveTo>
                  <a:pt x="0" y="0"/>
                </a:moveTo>
                <a:lnTo>
                  <a:pt x="508573" y="0"/>
                </a:lnTo>
                <a:lnTo>
                  <a:pt x="508573" y="508573"/>
                </a:lnTo>
                <a:lnTo>
                  <a:pt x="0" y="5085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30" name="TextBox 30"/>
          <p:cNvSpPr txBox="1"/>
          <p:nvPr/>
        </p:nvSpPr>
        <p:spPr>
          <a:xfrm>
            <a:off x="2310871" y="5089139"/>
            <a:ext cx="7057456" cy="1400175"/>
          </a:xfrm>
          <a:prstGeom prst="rect">
            <a:avLst/>
          </a:prstGeom>
        </p:spPr>
        <p:txBody>
          <a:bodyPr lIns="0" tIns="0" rIns="0" bIns="0" rtlCol="0" anchor="t">
            <a:spAutoFit/>
          </a:bodyPr>
          <a:lstStyle/>
          <a:p>
            <a:pPr marL="0" lvl="0" indent="0" algn="l">
              <a:lnSpc>
                <a:spcPts val="9803"/>
              </a:lnSpc>
            </a:pPr>
            <a:r>
              <a:rPr lang="en-US" sz="8169">
                <a:solidFill>
                  <a:srgbClr val="253D80"/>
                </a:solidFill>
                <a:latin typeface="CDA Independence Display"/>
                <a:ea typeface="CDA Independence Display"/>
                <a:cs typeface="CDA Independence Display"/>
                <a:sym typeface="CDA Independence Display"/>
              </a:rPr>
              <a:t>Terima Kasih </a:t>
            </a:r>
          </a:p>
        </p:txBody>
      </p:sp>
      <p:sp>
        <p:nvSpPr>
          <p:cNvPr id="31" name="TextBox 31"/>
          <p:cNvSpPr txBox="1"/>
          <p:nvPr/>
        </p:nvSpPr>
        <p:spPr>
          <a:xfrm>
            <a:off x="1779066" y="620171"/>
            <a:ext cx="4467167" cy="265609"/>
          </a:xfrm>
          <a:prstGeom prst="rect">
            <a:avLst/>
          </a:prstGeom>
        </p:spPr>
        <p:txBody>
          <a:bodyPr lIns="0" tIns="0" rIns="0" bIns="0" rtlCol="0" anchor="t">
            <a:spAutoFit/>
          </a:bodyPr>
          <a:lstStyle/>
          <a:p>
            <a:pPr marL="0" lvl="0" indent="0" algn="l">
              <a:lnSpc>
                <a:spcPts val="2160"/>
              </a:lnSpc>
            </a:pPr>
            <a:r>
              <a:rPr lang="en-US" sz="1542" b="1">
                <a:solidFill>
                  <a:srgbClr val="253D80"/>
                </a:solidFill>
                <a:latin typeface="Poppins Semi-Bold"/>
                <a:ea typeface="Poppins Semi-Bold"/>
                <a:cs typeface="Poppins Semi-Bold"/>
                <a:sym typeface="Poppins Semi-Bold"/>
              </a:rPr>
              <a:t>Kecerdasan Buatan</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636</TotalTime>
  <Words>1268</Words>
  <Application>Microsoft Office PowerPoint</Application>
  <PresentationFormat>Custom</PresentationFormat>
  <Paragraphs>123</Paragraphs>
  <Slides>20</Slides>
  <Notes>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20</vt:i4>
      </vt:variant>
    </vt:vector>
  </HeadingPairs>
  <TitlesOfParts>
    <vt:vector size="31" baseType="lpstr">
      <vt:lpstr>Poppins</vt:lpstr>
      <vt:lpstr>Poppins Semi-Bold</vt:lpstr>
      <vt:lpstr>Script MT Bold</vt:lpstr>
      <vt:lpstr>Poppins Medium</vt:lpstr>
      <vt:lpstr>Calibri</vt:lpstr>
      <vt:lpstr>Roboto Bold</vt:lpstr>
      <vt:lpstr>ROG Fonts</vt:lpstr>
      <vt:lpstr>Rockwell</vt:lpstr>
      <vt:lpstr>CDA Independence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Gemini AI &amp; Academy Training Briefing</dc:title>
  <cp:lastModifiedBy>ASUS</cp:lastModifiedBy>
  <cp:revision>25</cp:revision>
  <dcterms:created xsi:type="dcterms:W3CDTF">2006-08-16T00:00:00Z</dcterms:created>
  <dcterms:modified xsi:type="dcterms:W3CDTF">2026-09-14T15:12:39Z</dcterms:modified>
  <dc:identifier>DAHUUxCVxGk</dc:identifier>
</cp:coreProperties>
</file>