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2E33"/>
          </a:solidFill>
        </p:spPr>
      </p:sp>
      <p:sp>
        <p:nvSpPr>
          <p:cNvPr id="3" name="Shape 1"/>
          <p:cNvSpPr/>
          <p:nvPr/>
        </p:nvSpPr>
        <p:spPr>
          <a:xfrm>
            <a:off x="8778240" y="-2011680"/>
            <a:ext cx="6400800" cy="6400800"/>
          </a:xfrm>
          <a:prstGeom prst="ellipse">
            <a:avLst/>
          </a:prstGeom>
          <a:solidFill>
            <a:srgbClr val="028090">
              <a:alpha val="45000"/>
            </a:srgbClr>
          </a:solidFill>
        </p:spPr>
      </p:sp>
      <p:sp>
        <p:nvSpPr>
          <p:cNvPr id="4" name="Shape 2"/>
          <p:cNvSpPr/>
          <p:nvPr/>
        </p:nvSpPr>
        <p:spPr>
          <a:xfrm>
            <a:off x="-2286000" y="4114800"/>
            <a:ext cx="5486400" cy="5486400"/>
          </a:xfrm>
          <a:prstGeom prst="ellipse">
            <a:avLst/>
          </a:prstGeom>
          <a:solidFill>
            <a:srgbClr val="00A896">
              <a:alpha val="35000"/>
            </a:srgbClr>
          </a:solidFill>
        </p:spPr>
      </p:sp>
      <p:sp>
        <p:nvSpPr>
          <p:cNvPr id="5" name="Text 3"/>
          <p:cNvSpPr/>
          <p:nvPr/>
        </p:nvSpPr>
        <p:spPr>
          <a:xfrm>
            <a:off x="822960" y="2148840"/>
            <a:ext cx="987552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ANALISIS KESULITAN SISWA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822960" y="2788920"/>
            <a:ext cx="987552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02C39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DALAM MENJAWAB SOAL TKA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822960" y="3611880"/>
            <a:ext cx="91440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CFE8E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Ringkasan Materi — Hasil Rapat Evaluasi MGMP Bahasa Indonesia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822960" y="4251960"/>
            <a:ext cx="201168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6035040"/>
            <a:ext cx="91440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9FC7C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  Tes Kemampuan Akademik (TKA)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F4FAF9"/>
          </a:solidFill>
        </p:spPr>
      </p:sp>
      <p:sp>
        <p:nvSpPr>
          <p:cNvPr id="3" name="Text 1"/>
          <p:cNvSpPr/>
          <p:nvPr/>
        </p:nvSpPr>
        <p:spPr>
          <a:xfrm>
            <a:off x="502920" y="502920"/>
            <a:ext cx="182880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028090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01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329184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Latar Belakang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109728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2468880"/>
            <a:ext cx="3291840" cy="3200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Hasil Tes Kemampuan Akademik (TKA) menunjukkan sebagian besar peserta didik mengalami penurunan capaian pada beberapa butir soal tertentu.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709160" y="685800"/>
            <a:ext cx="502920" cy="502920"/>
          </a:xfrm>
          <a:prstGeom prst="ellipse">
            <a:avLst/>
          </a:prstGeom>
          <a:solidFill>
            <a:srgbClr val="00A896"/>
          </a:solidFill>
        </p:spPr>
      </p:sp>
      <p:sp>
        <p:nvSpPr>
          <p:cNvPr id="8" name="Text 6"/>
          <p:cNvSpPr/>
          <p:nvPr/>
        </p:nvSpPr>
        <p:spPr>
          <a:xfrm>
            <a:off x="4709160" y="68580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394960" y="640080"/>
            <a:ext cx="60350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Temuan Awal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394960" y="1005840"/>
            <a:ext cx="60350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Nilai rata-rata siswa menurun signifikan pada beberapa indikator soal TKA.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709160" y="1920240"/>
            <a:ext cx="502920" cy="502920"/>
          </a:xfrm>
          <a:prstGeom prst="ellipse">
            <a:avLst/>
          </a:prstGeom>
          <a:solidFill>
            <a:srgbClr val="00A896"/>
          </a:solidFill>
        </p:spPr>
      </p:sp>
      <p:sp>
        <p:nvSpPr>
          <p:cNvPr id="12" name="Text 10"/>
          <p:cNvSpPr/>
          <p:nvPr/>
        </p:nvSpPr>
        <p:spPr>
          <a:xfrm>
            <a:off x="4709160" y="192024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5394960" y="1874520"/>
            <a:ext cx="60350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Rapat Evaluasi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394960" y="2240280"/>
            <a:ext cx="60350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Guru MGMP Bahasa Indonesia berdiskusi menelaah butir soal bermasalah.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709160" y="3154680"/>
            <a:ext cx="502920" cy="502920"/>
          </a:xfrm>
          <a:prstGeom prst="ellipse">
            <a:avLst/>
          </a:prstGeom>
          <a:solidFill>
            <a:srgbClr val="00A896"/>
          </a:solidFill>
        </p:spPr>
      </p:sp>
      <p:sp>
        <p:nvSpPr>
          <p:cNvPr id="16" name="Text 14"/>
          <p:cNvSpPr/>
          <p:nvPr/>
        </p:nvSpPr>
        <p:spPr>
          <a:xfrm>
            <a:off x="4709160" y="3154680"/>
            <a:ext cx="5029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394960" y="3108960"/>
            <a:ext cx="603504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Tujuan Kajian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394960" y="3474720"/>
            <a:ext cx="6035040" cy="685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Mengidentifikasi akar penyebab kesulitan siswa dalam menjawab soal.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709160" y="4846320"/>
            <a:ext cx="6720840" cy="1234440"/>
          </a:xfrm>
          <a:prstGeom prst="roundRect">
            <a:avLst>
              <a:gd name="adj" fmla="val 5926"/>
            </a:avLst>
          </a:prstGeom>
          <a:solidFill>
            <a:srgbClr val="F4FAF9"/>
          </a:solidFill>
          <a:ln w="12700">
            <a:solidFill>
              <a:srgbClr val="DCED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983480" y="4983480"/>
            <a:ext cx="6263640" cy="9601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i="1" dirty="0">
                <a:solidFill>
                  <a:srgbClr val="028090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Fokus utama: mengapa banyak siswa kesulitan menjawab soal-soal tertentu, bukan sekadar berapa nilainya.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MGMP Bahasa Indonesia — Evaluasi Hasil TKA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789920" y="651052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371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28090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02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1463040" y="384048"/>
            <a:ext cx="91440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Identifikasi Jenis Kesulitan Siswa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097280"/>
            <a:ext cx="11155680" cy="0"/>
          </a:xfrm>
          <a:prstGeom prst="line">
            <a:avLst/>
          </a:prstGeom>
          <a:noFill/>
          <a:ln w="19050">
            <a:solidFill>
              <a:srgbClr val="E3EF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508760"/>
            <a:ext cx="2697480" cy="4572000"/>
          </a:xfrm>
          <a:prstGeom prst="roundRect">
            <a:avLst>
              <a:gd name="adj" fmla="val 3051"/>
            </a:avLst>
          </a:prstGeom>
          <a:solidFill>
            <a:srgbClr val="F4FAF9"/>
          </a:solidFill>
          <a:ln w="12700">
            <a:solidFill>
              <a:srgbClr val="E3EFE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1783080"/>
            <a:ext cx="548640" cy="548640"/>
          </a:xfrm>
          <a:prstGeom prst="ellipse">
            <a:avLst/>
          </a:prstGeom>
          <a:solidFill>
            <a:srgbClr val="028090"/>
          </a:solidFill>
        </p:spPr>
      </p:sp>
      <p:sp>
        <p:nvSpPr>
          <p:cNvPr id="7" name="Text 5"/>
          <p:cNvSpPr/>
          <p:nvPr/>
        </p:nvSpPr>
        <p:spPr>
          <a:xfrm>
            <a:off x="731520" y="178308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704088" y="2514600"/>
            <a:ext cx="2295144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Kesulitan Konseptual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04088" y="3108960"/>
            <a:ext cx="2295144" cy="2651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Siswa belum memahami konsep dasar materi secara utuh, misalnya struktur teks atau kaidah kebahasaan.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429000" y="1508760"/>
            <a:ext cx="2697480" cy="4572000"/>
          </a:xfrm>
          <a:prstGeom prst="roundRect">
            <a:avLst>
              <a:gd name="adj" fmla="val 3051"/>
            </a:avLst>
          </a:prstGeom>
          <a:solidFill>
            <a:srgbClr val="F4FAF9"/>
          </a:solidFill>
          <a:ln w="12700">
            <a:solidFill>
              <a:srgbClr val="E3EF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57600" y="1783080"/>
            <a:ext cx="548640" cy="548640"/>
          </a:xfrm>
          <a:prstGeom prst="ellipse">
            <a:avLst/>
          </a:prstGeom>
          <a:solidFill>
            <a:srgbClr val="00A896"/>
          </a:solidFill>
        </p:spPr>
      </p:sp>
      <p:sp>
        <p:nvSpPr>
          <p:cNvPr id="12" name="Text 10"/>
          <p:cNvSpPr/>
          <p:nvPr/>
        </p:nvSpPr>
        <p:spPr>
          <a:xfrm>
            <a:off x="3657600" y="178308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630168" y="2514600"/>
            <a:ext cx="2295144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Kesulitan Literasi Soal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630168" y="3108960"/>
            <a:ext cx="2295144" cy="2651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Siswa sulit memahami maksud pertanyaan karena stimulus soal berupa bacaan panjang dan kompleks.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355080" y="1508760"/>
            <a:ext cx="2697480" cy="4572000"/>
          </a:xfrm>
          <a:prstGeom prst="roundRect">
            <a:avLst>
              <a:gd name="adj" fmla="val 3051"/>
            </a:avLst>
          </a:prstGeom>
          <a:solidFill>
            <a:srgbClr val="F4FAF9"/>
          </a:solidFill>
          <a:ln w="12700">
            <a:solidFill>
              <a:srgbClr val="E3EFE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583680" y="1783080"/>
            <a:ext cx="548640" cy="548640"/>
          </a:xfrm>
          <a:prstGeom prst="ellipse">
            <a:avLst/>
          </a:prstGeom>
          <a:solidFill>
            <a:srgbClr val="02C39A"/>
          </a:solidFill>
        </p:spPr>
      </p:sp>
      <p:sp>
        <p:nvSpPr>
          <p:cNvPr id="17" name="Text 15"/>
          <p:cNvSpPr/>
          <p:nvPr/>
        </p:nvSpPr>
        <p:spPr>
          <a:xfrm>
            <a:off x="6583680" y="178308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556248" y="2514600"/>
            <a:ext cx="2295144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Kesulitan Penalaran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556248" y="3108960"/>
            <a:ext cx="2295144" cy="2651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Siswa memahami bacaan namun kesulitan menghubungkan informasi untuk menganalisis dan menyimpulkan.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281160" y="1508760"/>
            <a:ext cx="2697480" cy="4572000"/>
          </a:xfrm>
          <a:prstGeom prst="roundRect">
            <a:avLst>
              <a:gd name="adj" fmla="val 3051"/>
            </a:avLst>
          </a:prstGeom>
          <a:solidFill>
            <a:srgbClr val="F4FAF9"/>
          </a:solidFill>
          <a:ln w="12700">
            <a:solidFill>
              <a:srgbClr val="E3EFE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509760" y="1783080"/>
            <a:ext cx="548640" cy="548640"/>
          </a:xfrm>
          <a:prstGeom prst="ellipse">
            <a:avLst/>
          </a:prstGeom>
          <a:solidFill>
            <a:srgbClr val="0B6E76"/>
          </a:solidFill>
        </p:spPr>
      </p:sp>
      <p:sp>
        <p:nvSpPr>
          <p:cNvPr id="22" name="Text 20"/>
          <p:cNvSpPr/>
          <p:nvPr/>
        </p:nvSpPr>
        <p:spPr>
          <a:xfrm>
            <a:off x="9509760" y="1783080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9482328" y="2514600"/>
            <a:ext cx="2295144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Miskonsepsi Materi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9482328" y="3108960"/>
            <a:ext cx="2295144" cy="26517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Siswa memiliki pemahaman keliru akibat pembelajaran sebelumnya yang kurang mendalam.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MGMP Bahasa Indonesia — Evaluasi Hasil TKA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0789920" y="651052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4572000" cy="4572000"/>
          </a:xfrm>
          <a:prstGeom prst="ellipse">
            <a:avLst/>
          </a:prstGeom>
          <a:solidFill>
            <a:srgbClr val="028090">
              <a:alpha val="40000"/>
            </a:srgbClr>
          </a:solidFill>
        </p:spPr>
      </p:sp>
      <p:sp>
        <p:nvSpPr>
          <p:cNvPr id="3" name="Text 1"/>
          <p:cNvSpPr/>
          <p:nvPr/>
        </p:nvSpPr>
        <p:spPr>
          <a:xfrm>
            <a:off x="502920" y="457200"/>
            <a:ext cx="1371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2C39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03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1463040" y="475488"/>
            <a:ext cx="91440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Karakteristik Soal TKA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502920" y="1188720"/>
            <a:ext cx="1051560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FE8E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Soal TKA menuntut lebih dari sekadar mengingat informasi tekstual.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20" y="1965960"/>
            <a:ext cx="11155680" cy="1234440"/>
          </a:xfrm>
          <a:prstGeom prst="roundRect">
            <a:avLst>
              <a:gd name="adj" fmla="val 5926"/>
            </a:avLst>
          </a:prstGeom>
          <a:solidFill>
            <a:srgbClr val="0F3A40"/>
          </a:solidFill>
        </p:spPr>
      </p:sp>
      <p:sp>
        <p:nvSpPr>
          <p:cNvPr id="7" name="Shape 5"/>
          <p:cNvSpPr/>
          <p:nvPr/>
        </p:nvSpPr>
        <p:spPr>
          <a:xfrm>
            <a:off x="777240" y="2313432"/>
            <a:ext cx="548640" cy="548640"/>
          </a:xfrm>
          <a:prstGeom prst="ellipse">
            <a:avLst/>
          </a:prstGeom>
          <a:solidFill>
            <a:srgbClr val="02C39A"/>
          </a:solidFill>
        </p:spPr>
      </p:sp>
      <p:sp>
        <p:nvSpPr>
          <p:cNvPr id="8" name="Text 6"/>
          <p:cNvSpPr/>
          <p:nvPr/>
        </p:nvSpPr>
        <p:spPr>
          <a:xfrm>
            <a:off x="777240" y="2313432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2E3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600200" y="2103120"/>
            <a:ext cx="97840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Literasi Membaca Tingkat Tinggi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600200" y="2532888"/>
            <a:ext cx="9784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AFD6D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Bukan sekadar hafalan, melainkan pemahaman bacaan yang mendalam dan kontekstual.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02920" y="3383280"/>
            <a:ext cx="11155680" cy="1234440"/>
          </a:xfrm>
          <a:prstGeom prst="roundRect">
            <a:avLst>
              <a:gd name="adj" fmla="val 5926"/>
            </a:avLst>
          </a:prstGeom>
          <a:solidFill>
            <a:srgbClr val="0F3A40"/>
          </a:solidFill>
        </p:spPr>
      </p:sp>
      <p:sp>
        <p:nvSpPr>
          <p:cNvPr id="12" name="Shape 10"/>
          <p:cNvSpPr/>
          <p:nvPr/>
        </p:nvSpPr>
        <p:spPr>
          <a:xfrm>
            <a:off x="777240" y="3730752"/>
            <a:ext cx="548640" cy="548640"/>
          </a:xfrm>
          <a:prstGeom prst="ellipse">
            <a:avLst/>
          </a:prstGeom>
          <a:solidFill>
            <a:srgbClr val="02C39A"/>
          </a:solidFill>
        </p:spPr>
      </p:sp>
      <p:sp>
        <p:nvSpPr>
          <p:cNvPr id="13" name="Text 11"/>
          <p:cNvSpPr/>
          <p:nvPr/>
        </p:nvSpPr>
        <p:spPr>
          <a:xfrm>
            <a:off x="777240" y="3730752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2E3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600200" y="3520440"/>
            <a:ext cx="97840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Analisis &amp; Evaluasi Informasi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600200" y="3950208"/>
            <a:ext cx="9784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AFD6D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Menuntut kemampuan menganalisis, mengevaluasi, dan menyimpulkan isi teks.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02920" y="4800600"/>
            <a:ext cx="11155680" cy="1234440"/>
          </a:xfrm>
          <a:prstGeom prst="roundRect">
            <a:avLst>
              <a:gd name="adj" fmla="val 5926"/>
            </a:avLst>
          </a:prstGeom>
          <a:solidFill>
            <a:srgbClr val="0F3A40"/>
          </a:solidFill>
        </p:spPr>
      </p:sp>
      <p:sp>
        <p:nvSpPr>
          <p:cNvPr id="17" name="Shape 15"/>
          <p:cNvSpPr/>
          <p:nvPr/>
        </p:nvSpPr>
        <p:spPr>
          <a:xfrm>
            <a:off x="777240" y="5148072"/>
            <a:ext cx="548640" cy="548640"/>
          </a:xfrm>
          <a:prstGeom prst="ellipse">
            <a:avLst/>
          </a:prstGeom>
          <a:solidFill>
            <a:srgbClr val="02C39A"/>
          </a:solidFill>
        </p:spPr>
      </p:sp>
      <p:sp>
        <p:nvSpPr>
          <p:cNvPr id="18" name="Text 16"/>
          <p:cNvSpPr/>
          <p:nvPr/>
        </p:nvSpPr>
        <p:spPr>
          <a:xfrm>
            <a:off x="777240" y="5148072"/>
            <a:ext cx="54864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B2E33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600200" y="4937760"/>
            <a:ext cx="97840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Pemahaman Kontekstual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600200" y="5367528"/>
            <a:ext cx="978408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AFD6D3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Fokus pada pemaknaan sesuai konteks, bukan hanya definisi tekstual semata.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6FA8A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MGMP Bahasa Indonesia — Evaluasi Hasil TKA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789920" y="651052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FA8A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13716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28090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04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1463040" y="384048"/>
            <a:ext cx="9601200" cy="6400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Strategi Tindak Lanjut Pembelajaran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097280"/>
            <a:ext cx="11155680" cy="0"/>
          </a:xfrm>
          <a:prstGeom prst="line">
            <a:avLst/>
          </a:prstGeom>
          <a:noFill/>
          <a:ln w="19050">
            <a:solidFill>
              <a:srgbClr val="E3EF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508760"/>
            <a:ext cx="5349240" cy="1965960"/>
          </a:xfrm>
          <a:prstGeom prst="roundRect">
            <a:avLst>
              <a:gd name="adj" fmla="val 4186"/>
            </a:avLst>
          </a:prstGeom>
          <a:solidFill>
            <a:srgbClr val="F4FAF9"/>
          </a:solidFill>
          <a:ln w="12700">
            <a:solidFill>
              <a:srgbClr val="E3EFE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783080"/>
            <a:ext cx="594360" cy="594360"/>
          </a:xfrm>
          <a:prstGeom prst="roundRect">
            <a:avLst>
              <a:gd name="adj" fmla="val 23077"/>
            </a:avLst>
          </a:prstGeom>
          <a:solidFill>
            <a:srgbClr val="028090"/>
          </a:solidFill>
        </p:spPr>
      </p:sp>
      <p:sp>
        <p:nvSpPr>
          <p:cNvPr id="7" name="Text 5"/>
          <p:cNvSpPr/>
          <p:nvPr/>
        </p:nvSpPr>
        <p:spPr>
          <a:xfrm>
            <a:off x="777240" y="178308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764792"/>
            <a:ext cx="40690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Latihan Berbasis Stimulus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554480" y="2221992"/>
            <a:ext cx="4069080" cy="10972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Membiasakan siswa berlatih soal berbasis wacana, bukan hanya soal hafalan.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309360" y="1508760"/>
            <a:ext cx="5349240" cy="1965960"/>
          </a:xfrm>
          <a:prstGeom prst="roundRect">
            <a:avLst>
              <a:gd name="adj" fmla="val 4186"/>
            </a:avLst>
          </a:prstGeom>
          <a:solidFill>
            <a:srgbClr val="F4FAF9"/>
          </a:solidFill>
          <a:ln w="12700">
            <a:solidFill>
              <a:srgbClr val="E3EFE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583680" y="1783080"/>
            <a:ext cx="594360" cy="594360"/>
          </a:xfrm>
          <a:prstGeom prst="roundRect">
            <a:avLst>
              <a:gd name="adj" fmla="val 23077"/>
            </a:avLst>
          </a:prstGeom>
          <a:solidFill>
            <a:srgbClr val="00A896"/>
          </a:solidFill>
        </p:spPr>
      </p:sp>
      <p:sp>
        <p:nvSpPr>
          <p:cNvPr id="12" name="Text 10"/>
          <p:cNvSpPr/>
          <p:nvPr/>
        </p:nvSpPr>
        <p:spPr>
          <a:xfrm>
            <a:off x="6583680" y="178308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360920" y="1764792"/>
            <a:ext cx="40690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Penguatan HOTS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360920" y="2221992"/>
            <a:ext cx="4069080" cy="10972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Menguatkan pembelajaran berbasis Higher Order Thinking Skills secara konsisten.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02920" y="3794760"/>
            <a:ext cx="5349240" cy="1965960"/>
          </a:xfrm>
          <a:prstGeom prst="roundRect">
            <a:avLst>
              <a:gd name="adj" fmla="val 4186"/>
            </a:avLst>
          </a:prstGeom>
          <a:solidFill>
            <a:srgbClr val="F4FAF9"/>
          </a:solidFill>
          <a:ln w="12700">
            <a:solidFill>
              <a:srgbClr val="E3EFE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7240" y="4069080"/>
            <a:ext cx="594360" cy="594360"/>
          </a:xfrm>
          <a:prstGeom prst="roundRect">
            <a:avLst>
              <a:gd name="adj" fmla="val 23077"/>
            </a:avLst>
          </a:prstGeom>
          <a:solidFill>
            <a:srgbClr val="02C39A"/>
          </a:solidFill>
        </p:spPr>
      </p:sp>
      <p:sp>
        <p:nvSpPr>
          <p:cNvPr id="17" name="Text 15"/>
          <p:cNvSpPr/>
          <p:nvPr/>
        </p:nvSpPr>
        <p:spPr>
          <a:xfrm>
            <a:off x="777240" y="406908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54480" y="4050792"/>
            <a:ext cx="40690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Pembahasan Ulang Materi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554480" y="4507992"/>
            <a:ext cx="4069080" cy="10972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Mengulas kembali materi bercapaian rendah dengan pendekatan lebih kontekstual.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309360" y="3794760"/>
            <a:ext cx="5349240" cy="1965960"/>
          </a:xfrm>
          <a:prstGeom prst="roundRect">
            <a:avLst>
              <a:gd name="adj" fmla="val 4186"/>
            </a:avLst>
          </a:prstGeom>
          <a:solidFill>
            <a:srgbClr val="F4FAF9"/>
          </a:solidFill>
          <a:ln w="12700">
            <a:solidFill>
              <a:srgbClr val="E3EFEE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583680" y="4069080"/>
            <a:ext cx="594360" cy="594360"/>
          </a:xfrm>
          <a:prstGeom prst="roundRect">
            <a:avLst>
              <a:gd name="adj" fmla="val 23077"/>
            </a:avLst>
          </a:prstGeom>
          <a:solidFill>
            <a:srgbClr val="0B6E76"/>
          </a:solidFill>
        </p:spPr>
      </p:sp>
      <p:sp>
        <p:nvSpPr>
          <p:cNvPr id="22" name="Text 20"/>
          <p:cNvSpPr/>
          <p:nvPr/>
        </p:nvSpPr>
        <p:spPr>
          <a:xfrm>
            <a:off x="6583680" y="4069080"/>
            <a:ext cx="594360" cy="5943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4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7360920" y="4050792"/>
            <a:ext cx="4069080" cy="457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B3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Latihan Berkala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7360920" y="4507992"/>
            <a:ext cx="4069080" cy="109728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Memberikan latihan soal serupa TKA secara rutin untuk membiasakan pola pikir analitis.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457200" y="6510528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MGMP Bahasa Indonesia — Evaluasi Hasil TKA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10789920" y="651052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C7A7D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E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961120" y="4114800"/>
            <a:ext cx="5486400" cy="5486400"/>
          </a:xfrm>
          <a:prstGeom prst="ellipse">
            <a:avLst/>
          </a:prstGeom>
          <a:solidFill>
            <a:srgbClr val="00A896">
              <a:alpha val="40000"/>
            </a:srgbClr>
          </a:solidFill>
        </p:spPr>
      </p:sp>
      <p:sp>
        <p:nvSpPr>
          <p:cNvPr id="3" name="Text 1"/>
          <p:cNvSpPr/>
          <p:nvPr/>
        </p:nvSpPr>
        <p:spPr>
          <a:xfrm>
            <a:off x="822960" y="822960"/>
            <a:ext cx="9144000" cy="7315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Kesimpulan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822960" y="1508760"/>
            <a:ext cx="146304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828800"/>
            <a:ext cx="10241280" cy="914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i="1" dirty="0">
                <a:solidFill>
                  <a:srgbClr val="CFE8E6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Penurunan hasil TKA bukan sekadar soal nilai, melainkan sinyal untuk menelaah kembali pemahaman konsep, kemampuan literasi, dan penalaran siswa.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22960" y="3182112"/>
            <a:ext cx="128016" cy="128016"/>
          </a:xfrm>
          <a:prstGeom prst="ellipse">
            <a:avLst/>
          </a:prstGeom>
          <a:solidFill>
            <a:srgbClr val="02C39A"/>
          </a:solidFill>
        </p:spPr>
      </p:sp>
      <p:sp>
        <p:nvSpPr>
          <p:cNvPr id="7" name="Text 5"/>
          <p:cNvSpPr/>
          <p:nvPr/>
        </p:nvSpPr>
        <p:spPr>
          <a:xfrm>
            <a:off x="1143000" y="2971800"/>
            <a:ext cx="98755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Evaluasi dilakukan secara kolaboratif melalui forum MGMP Bahasa Indonesia.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822960" y="3867912"/>
            <a:ext cx="128016" cy="128016"/>
          </a:xfrm>
          <a:prstGeom prst="ellipse">
            <a:avLst/>
          </a:prstGeom>
          <a:solidFill>
            <a:srgbClr val="02C39A"/>
          </a:solidFill>
        </p:spPr>
      </p:sp>
      <p:sp>
        <p:nvSpPr>
          <p:cNvPr id="9" name="Text 7"/>
          <p:cNvSpPr/>
          <p:nvPr/>
        </p:nvSpPr>
        <p:spPr>
          <a:xfrm>
            <a:off x="1143000" y="3657600"/>
            <a:ext cx="98755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Hasil kajian menjadi dasar perbaikan strategi pembelajaran ke depan.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22960" y="4553712"/>
            <a:ext cx="128016" cy="128016"/>
          </a:xfrm>
          <a:prstGeom prst="ellipse">
            <a:avLst/>
          </a:prstGeom>
          <a:solidFill>
            <a:srgbClr val="02C39A"/>
          </a:solidFill>
        </p:spPr>
      </p:sp>
      <p:sp>
        <p:nvSpPr>
          <p:cNvPr id="11" name="Text 9"/>
          <p:cNvSpPr/>
          <p:nvPr/>
        </p:nvSpPr>
        <p:spPr>
          <a:xfrm>
            <a:off x="1143000" y="4343400"/>
            <a:ext cx="9875520" cy="50292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5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Pembiasaan latihan soal berbasis literasi menjadi kunci peningkatan capaian TKA.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822960" y="5760720"/>
            <a:ext cx="5486400" cy="54864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2C39A"/>
                </a:solidFill>
                <a:latin typeface="Cambria" panose="02040503050406030204" pitchFamily="34" charset="0"/>
                <a:ea typeface="Cambria" panose="02040503050406030204" pitchFamily="34" charset="-122"/>
                <a:cs typeface="Cambria" panose="02040503050406030204" pitchFamily="34" charset="-120"/>
              </a:rPr>
              <a:t>Terima kasih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2960" y="6263640"/>
            <a:ext cx="7315200" cy="36576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9FC7C4"/>
                </a:solidFill>
                <a:latin typeface="Calibri" panose="020F0502020204030204" pitchFamily="34" charset="0"/>
                <a:ea typeface="Calibri" panose="020F0502020204030204" pitchFamily="34" charset="-122"/>
                <a:cs typeface="Calibri" panose="020F0502020204030204" pitchFamily="34" charset="-120"/>
              </a:rPr>
              <a:t>MGMP Bahasa Indonesia 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2561</Words>
  <Application>WPS Presentation</Application>
  <PresentationFormat>On-screen Show (16:9)</PresentationFormat>
  <Paragraphs>144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8" baseType="lpstr">
      <vt:lpstr>Arial</vt:lpstr>
      <vt:lpstr>SimSun</vt:lpstr>
      <vt:lpstr>Wingdings</vt:lpstr>
      <vt:lpstr>Cambria</vt:lpstr>
      <vt:lpstr>Cambria</vt:lpstr>
      <vt:lpstr>Cambria</vt:lpstr>
      <vt:lpstr>Calibri</vt:lpstr>
      <vt:lpstr>Calibri</vt:lpstr>
      <vt:lpstr>Calibri</vt:lpstr>
      <vt:lpstr>Microsoft YaHei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HP</cp:lastModifiedBy>
  <cp:revision>2</cp:revision>
  <dcterms:created xsi:type="dcterms:W3CDTF">2026-09-23T02:01:00Z</dcterms:created>
  <dcterms:modified xsi:type="dcterms:W3CDTF">2026-09-23T02:04:44Z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B9FB3A31651942F2AEBF5213E9E1A6BC_12</vt:lpwstr>
  </property>
  <property fmtid="{D5CDD505-2E9C-101B-9397-08002B2CF9AE}" pid="3" name="KSOProductBuildVer">
    <vt:lpwstr>1033-12.1.0.28485</vt:lpwstr>
  </property>
</Properties>
</file>