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9" d="100"/>
          <a:sy n="69" d="100"/>
        </p:scale>
        <p:origin x="7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09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778240" y="-1463040"/>
            <a:ext cx="5029200" cy="5029200"/>
          </a:xfrm>
          <a:prstGeom prst="ellipse">
            <a:avLst/>
          </a:prstGeom>
          <a:ln w="19050">
            <a:solidFill>
              <a:srgbClr val="CADCFC">
                <a:alpha val="45000"/>
              </a:srgbClr>
            </a:solidFill>
            <a:prstDash val="solid"/>
          </a:ln>
        </p:spPr>
      </p:sp>
      <p:sp>
        <p:nvSpPr>
          <p:cNvPr id="3" name="Shape 1"/>
          <p:cNvSpPr/>
          <p:nvPr/>
        </p:nvSpPr>
        <p:spPr>
          <a:xfrm>
            <a:off x="9601200" y="-640080"/>
            <a:ext cx="3291840" cy="3291840"/>
          </a:xfrm>
          <a:prstGeom prst="ellipse">
            <a:avLst/>
          </a:prstGeom>
          <a:ln w="19050">
            <a:solidFill>
              <a:srgbClr val="C99A2E">
                <a:alpha val="70000"/>
              </a:srgbClr>
            </a:solidFill>
            <a:prstDash val="solid"/>
          </a:ln>
        </p:spPr>
      </p:sp>
      <p:sp>
        <p:nvSpPr>
          <p:cNvPr id="4" name="Shape 2"/>
          <p:cNvSpPr/>
          <p:nvPr/>
        </p:nvSpPr>
        <p:spPr>
          <a:xfrm>
            <a:off x="-1280160" y="5120640"/>
            <a:ext cx="3840480" cy="3840480"/>
          </a:xfrm>
          <a:prstGeom prst="ellipse">
            <a:avLst/>
          </a:prstGeom>
          <a:ln w="12700">
            <a:solidFill>
              <a:srgbClr val="CADCFC">
                <a:alpha val="35000"/>
              </a:srgbClr>
            </a:solidFill>
            <a:prstDash val="solid"/>
          </a:ln>
        </p:spPr>
      </p:sp>
      <p:sp>
        <p:nvSpPr>
          <p:cNvPr id="5" name="Text 3"/>
          <p:cNvSpPr txBox="1"/>
          <p:nvPr/>
        </p:nvSpPr>
        <p:spPr>
          <a:xfrm>
            <a:off x="822960" y="1965960"/>
            <a:ext cx="9601200" cy="411480"/>
          </a:xfrm>
          <a:prstGeom prst="rect">
            <a:avLst/>
          </a:prstGeom>
          <a:noFill/>
          <a:ln/>
        </p:spPr>
        <p:txBody>
          <a:bodyPr wrap="square" lIns="0" tIns="0" rIns="0" bIns="0" rtlCol="0" anchor="ctr"/>
          <a:lstStyle/>
          <a:p>
            <a:pPr marL="0" indent="0">
              <a:buNone/>
            </a:pPr>
            <a:r>
              <a:rPr lang="en-US" sz="1500" b="1" kern="0" spc="300" dirty="0">
                <a:solidFill>
                  <a:srgbClr val="C99A2E"/>
                </a:solidFill>
                <a:latin typeface="Calibri" pitchFamily="34" charset="0"/>
                <a:ea typeface="Calibri" pitchFamily="34" charset="-122"/>
                <a:cs typeface="Calibri" pitchFamily="34" charset="-120"/>
              </a:rPr>
              <a:t>SOAL TKA BAHASA INDONESIA 2025</a:t>
            </a:r>
            <a:endParaRPr lang="en-US" sz="1500" dirty="0"/>
          </a:p>
        </p:txBody>
      </p:sp>
      <p:sp>
        <p:nvSpPr>
          <p:cNvPr id="6" name="Text 4"/>
          <p:cNvSpPr txBox="1"/>
          <p:nvPr/>
        </p:nvSpPr>
        <p:spPr>
          <a:xfrm>
            <a:off x="822960" y="2377440"/>
            <a:ext cx="10241280" cy="118872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Pembahasan &amp; Teknik Menjawab</a:t>
            </a:r>
            <a:endParaRPr lang="en-US" sz="4400" dirty="0"/>
          </a:p>
        </p:txBody>
      </p:sp>
      <p:sp>
        <p:nvSpPr>
          <p:cNvPr id="7" name="Text 5"/>
          <p:cNvSpPr txBox="1"/>
          <p:nvPr/>
        </p:nvSpPr>
        <p:spPr>
          <a:xfrm>
            <a:off x="822960" y="3429000"/>
            <a:ext cx="7315200" cy="548640"/>
          </a:xfrm>
          <a:prstGeom prst="rect">
            <a:avLst/>
          </a:prstGeom>
          <a:noFill/>
          <a:ln/>
        </p:spPr>
        <p:txBody>
          <a:bodyPr wrap="square" lIns="0" tIns="0" rIns="0" bIns="0" rtlCol="0" anchor="ctr"/>
          <a:lstStyle/>
          <a:p>
            <a:pPr marL="0" indent="0">
              <a:buNone/>
            </a:pPr>
            <a:r>
              <a:rPr lang="en-US" sz="2400" i="1" dirty="0">
                <a:solidFill>
                  <a:srgbClr val="CADCFC"/>
                </a:solidFill>
                <a:latin typeface="Cambria" pitchFamily="34" charset="0"/>
                <a:ea typeface="Cambria" pitchFamily="34" charset="-122"/>
                <a:cs typeface="Cambria" pitchFamily="34" charset="-120"/>
              </a:rPr>
              <a:t>Nomor 12 s.d. 16</a:t>
            </a:r>
            <a:endParaRPr lang="en-US" sz="2400" dirty="0"/>
          </a:p>
        </p:txBody>
      </p:sp>
      <p:sp>
        <p:nvSpPr>
          <p:cNvPr id="8" name="Shape 6"/>
          <p:cNvSpPr/>
          <p:nvPr/>
        </p:nvSpPr>
        <p:spPr>
          <a:xfrm>
            <a:off x="841248" y="4206240"/>
            <a:ext cx="2194560" cy="0"/>
          </a:xfrm>
          <a:prstGeom prst="line">
            <a:avLst/>
          </a:prstGeom>
          <a:noFill/>
          <a:ln w="31750">
            <a:solidFill>
              <a:srgbClr val="C99A2E"/>
            </a:solidFill>
            <a:prstDash val="solid"/>
          </a:ln>
        </p:spPr>
      </p:sp>
      <p:sp>
        <p:nvSpPr>
          <p:cNvPr id="9" name="Text 7"/>
          <p:cNvSpPr txBox="1"/>
          <p:nvPr/>
        </p:nvSpPr>
        <p:spPr>
          <a:xfrm>
            <a:off x="822960" y="4434840"/>
            <a:ext cx="8686800" cy="731520"/>
          </a:xfrm>
          <a:prstGeom prst="rect">
            <a:avLst/>
          </a:prstGeom>
          <a:noFill/>
          <a:ln/>
        </p:spPr>
        <p:txBody>
          <a:bodyPr wrap="square" lIns="0" tIns="0" rIns="0" bIns="0" rtlCol="0" anchor="ctr"/>
          <a:lstStyle/>
          <a:p>
            <a:pPr marL="0" indent="0">
              <a:lnSpc>
                <a:spcPct val="130000"/>
              </a:lnSpc>
              <a:buNone/>
            </a:pPr>
            <a:r>
              <a:rPr lang="en-US" sz="1300" dirty="0">
                <a:solidFill>
                  <a:srgbClr val="CADCFC"/>
                </a:solidFill>
                <a:latin typeface="Calibri" pitchFamily="34" charset="0"/>
                <a:ea typeface="Calibri" pitchFamily="34" charset="-122"/>
                <a:cs typeface="Calibri" pitchFamily="34" charset="-120"/>
              </a:rPr>
              <a:t>Materi Bahasa Indonesia •  SMA</a:t>
            </a:r>
            <a:endParaRPr lang="en-US" sz="1300" dirty="0"/>
          </a:p>
          <a:p>
            <a:pPr marL="0" indent="0">
              <a:lnSpc>
                <a:spcPct val="130000"/>
              </a:lnSpc>
              <a:buNone/>
            </a:pPr>
            <a:r>
              <a:rPr lang="en-US" sz="1300" dirty="0">
                <a:solidFill>
                  <a:srgbClr val="CADCFC"/>
                </a:solidFill>
                <a:latin typeface="Calibri" pitchFamily="34" charset="0"/>
                <a:ea typeface="Calibri" pitchFamily="34" charset="-122"/>
                <a:cs typeface="Calibri" pitchFamily="34" charset="-120"/>
              </a:rPr>
              <a:t>Kompetensi: Pemahaman Tekstual, Pemahaman Inferensial, Evaluasi &amp; Apresiasi</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7315200" cy="292608"/>
          </a:xfrm>
          <a:prstGeom prst="rect">
            <a:avLst/>
          </a:prstGeom>
          <a:noFill/>
          <a:ln/>
        </p:spPr>
        <p:txBody>
          <a:bodyPr wrap="square" lIns="0" tIns="0" rIns="0" bIns="0" rtlCol="0" anchor="ctr"/>
          <a:lstStyle/>
          <a:p>
            <a:pPr marL="0" indent="0">
              <a:buNone/>
            </a:pPr>
            <a:r>
              <a:rPr lang="en-US" sz="1200" b="1" kern="0" spc="200" dirty="0">
                <a:solidFill>
                  <a:srgbClr val="C99A2E"/>
                </a:solidFill>
                <a:latin typeface="Calibri" pitchFamily="34" charset="0"/>
                <a:ea typeface="Calibri" pitchFamily="34" charset="-122"/>
                <a:cs typeface="Calibri" pitchFamily="34" charset="-120"/>
              </a:rPr>
              <a:t>KONTEKS BACAAN</a:t>
            </a:r>
            <a:endParaRPr lang="en-US" sz="1200" dirty="0"/>
          </a:p>
        </p:txBody>
      </p:sp>
      <p:sp>
        <p:nvSpPr>
          <p:cNvPr id="3" name="Text 1"/>
          <p:cNvSpPr txBox="1"/>
          <p:nvPr/>
        </p:nvSpPr>
        <p:spPr>
          <a:xfrm>
            <a:off x="548640" y="658368"/>
            <a:ext cx="10515600" cy="59436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Dua Teks Stimulus yang Dibahas</a:t>
            </a:r>
            <a:endParaRPr lang="en-US" sz="2800" dirty="0"/>
          </a:p>
        </p:txBody>
      </p:sp>
      <p:sp>
        <p:nvSpPr>
          <p:cNvPr id="4" name="Text 2"/>
          <p:cNvSpPr txBox="1"/>
          <p:nvPr/>
        </p:nvSpPr>
        <p:spPr>
          <a:xfrm>
            <a:off x="548640" y="1234440"/>
            <a:ext cx="10607040" cy="457200"/>
          </a:xfrm>
          <a:prstGeom prst="rect">
            <a:avLst/>
          </a:prstGeom>
          <a:noFill/>
          <a:ln/>
        </p:spPr>
        <p:txBody>
          <a:bodyPr wrap="square" lIns="0" tIns="0" rIns="0" bIns="0" rtlCol="0" anchor="ctr"/>
          <a:lstStyle/>
          <a:p>
            <a:pPr marL="0" indent="0">
              <a:buNone/>
            </a:pPr>
            <a:r>
              <a:rPr lang="en-US" sz="1300" dirty="0">
                <a:solidFill>
                  <a:srgbClr val="6B7280"/>
                </a:solidFill>
                <a:latin typeface="Calibri" pitchFamily="34" charset="0"/>
                <a:ea typeface="Calibri" pitchFamily="34" charset="-122"/>
                <a:cs typeface="Calibri" pitchFamily="34" charset="-120"/>
              </a:rPr>
              <a:t>Soal nomor 12–16 diambil dari dua teks berbeda. Memahami inti tiap teks lebih dulu akan mempercepat proses menjawab.</a:t>
            </a:r>
            <a:endParaRPr lang="en-US" sz="1300" dirty="0"/>
          </a:p>
        </p:txBody>
      </p:sp>
      <p:sp>
        <p:nvSpPr>
          <p:cNvPr id="5" name="Shape 3"/>
          <p:cNvSpPr/>
          <p:nvPr/>
        </p:nvSpPr>
        <p:spPr>
          <a:xfrm>
            <a:off x="548640" y="1874520"/>
            <a:ext cx="5120640" cy="4343400"/>
          </a:xfrm>
          <a:prstGeom prst="roundRect">
            <a:avLst>
              <a:gd name="adj" fmla="val 2526"/>
            </a:avLst>
          </a:prstGeom>
          <a:solidFill>
            <a:srgbClr val="EEF3FC"/>
          </a:solidFill>
          <a:ln w="12700">
            <a:solidFill>
              <a:srgbClr val="CADCFC"/>
            </a:solidFill>
            <a:prstDash val="solid"/>
          </a:ln>
        </p:spPr>
      </p:sp>
      <p:sp>
        <p:nvSpPr>
          <p:cNvPr id="6" name="Shape 4"/>
          <p:cNvSpPr/>
          <p:nvPr/>
        </p:nvSpPr>
        <p:spPr>
          <a:xfrm>
            <a:off x="868680" y="2240280"/>
            <a:ext cx="594360" cy="594360"/>
          </a:xfrm>
          <a:prstGeom prst="ellipse">
            <a:avLst/>
          </a:prstGeom>
          <a:solidFill>
            <a:srgbClr val="1E2761"/>
          </a:solidFill>
          <a:ln/>
        </p:spPr>
      </p:sp>
      <p:sp>
        <p:nvSpPr>
          <p:cNvPr id="7" name="Text 5"/>
          <p:cNvSpPr txBox="1"/>
          <p:nvPr/>
        </p:nvSpPr>
        <p:spPr>
          <a:xfrm>
            <a:off x="868680" y="2240280"/>
            <a:ext cx="594360" cy="594360"/>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12–14</a:t>
            </a:r>
            <a:endParaRPr lang="en-US" sz="1200" dirty="0"/>
          </a:p>
        </p:txBody>
      </p:sp>
      <p:sp>
        <p:nvSpPr>
          <p:cNvPr id="8" name="Text 6"/>
          <p:cNvSpPr txBox="1"/>
          <p:nvPr/>
        </p:nvSpPr>
        <p:spPr>
          <a:xfrm>
            <a:off x="1645920" y="2258568"/>
            <a:ext cx="3840480" cy="274320"/>
          </a:xfrm>
          <a:prstGeom prst="rect">
            <a:avLst/>
          </a:prstGeom>
          <a:noFill/>
          <a:ln/>
        </p:spPr>
        <p:txBody>
          <a:bodyPr wrap="square" lIns="0" tIns="0" rIns="0" bIns="0" rtlCol="0" anchor="ctr"/>
          <a:lstStyle/>
          <a:p>
            <a:pPr marL="0" indent="0">
              <a:buNone/>
            </a:pPr>
            <a:r>
              <a:rPr lang="en-US" sz="1100" b="1" dirty="0">
                <a:solidFill>
                  <a:srgbClr val="C99A2E"/>
                </a:solidFill>
                <a:latin typeface="Calibri" pitchFamily="34" charset="0"/>
                <a:ea typeface="Calibri" pitchFamily="34" charset="-122"/>
                <a:cs typeface="Calibri" pitchFamily="34" charset="-120"/>
              </a:rPr>
              <a:t>Untuk Soal Nomor 12 s.d. 14</a:t>
            </a:r>
            <a:endParaRPr lang="en-US" sz="1100" dirty="0"/>
          </a:p>
        </p:txBody>
      </p:sp>
      <p:sp>
        <p:nvSpPr>
          <p:cNvPr id="9" name="Text 7"/>
          <p:cNvSpPr txBox="1"/>
          <p:nvPr/>
        </p:nvSpPr>
        <p:spPr>
          <a:xfrm>
            <a:off x="868680" y="3017520"/>
            <a:ext cx="4480560" cy="685800"/>
          </a:xfrm>
          <a:prstGeom prst="rect">
            <a:avLst/>
          </a:prstGeom>
          <a:noFill/>
          <a:ln/>
        </p:spPr>
        <p:txBody>
          <a:bodyPr wrap="square" lIns="0" tIns="0" rIns="0" bIns="0" rtlCol="0" anchor="ctr"/>
          <a:lstStyle/>
          <a:p>
            <a:pPr marL="0" indent="0">
              <a:buNone/>
            </a:pPr>
            <a:r>
              <a:rPr lang="en-US" sz="1600" b="1" i="1" dirty="0">
                <a:solidFill>
                  <a:srgbClr val="1E2761"/>
                </a:solidFill>
                <a:latin typeface="Cambria" pitchFamily="34" charset="0"/>
                <a:ea typeface="Cambria" pitchFamily="34" charset="-122"/>
                <a:cs typeface="Cambria" pitchFamily="34" charset="-120"/>
              </a:rPr>
              <a:t>"Pulihkan Ekosistem, Menjaga Planet Kita dari Generasi ke Generasi"</a:t>
            </a:r>
            <a:endParaRPr lang="en-US" sz="1600" dirty="0"/>
          </a:p>
        </p:txBody>
      </p:sp>
      <p:sp>
        <p:nvSpPr>
          <p:cNvPr id="10" name="Text 8"/>
          <p:cNvSpPr txBox="1"/>
          <p:nvPr/>
        </p:nvSpPr>
        <p:spPr>
          <a:xfrm>
            <a:off x="868680" y="3794760"/>
            <a:ext cx="4480560" cy="2194560"/>
          </a:xfrm>
          <a:prstGeom prst="rect">
            <a:avLst/>
          </a:prstGeom>
          <a:noFill/>
          <a:ln/>
        </p:spPr>
        <p:txBody>
          <a:bodyPr wrap="square" lIns="0" tIns="0" rIns="0" bIns="0" rtlCol="0" anchor="ctr"/>
          <a:lstStyle/>
          <a:p>
            <a:pPr marL="0" indent="0">
              <a:lnSpc>
                <a:spcPct val="125000"/>
              </a:lnSpc>
              <a:buNone/>
            </a:pPr>
            <a:r>
              <a:rPr lang="en-US" sz="1250" b="1" dirty="0">
                <a:solidFill>
                  <a:srgbClr val="1E2761"/>
                </a:solidFill>
                <a:latin typeface="Calibri" pitchFamily="34" charset="0"/>
                <a:ea typeface="Calibri" pitchFamily="34" charset="-122"/>
                <a:cs typeface="Calibri" pitchFamily="34" charset="-120"/>
              </a:rPr>
              <a:t>Paragraf 1: </a:t>
            </a:r>
            <a:r>
              <a:rPr lang="en-US" sz="1250" dirty="0">
                <a:solidFill>
                  <a:srgbClr val="222B45"/>
                </a:solidFill>
                <a:latin typeface="Calibri" pitchFamily="34" charset="0"/>
                <a:ea typeface="Calibri" pitchFamily="34" charset="-122"/>
                <a:cs typeface="Calibri" pitchFamily="34" charset="-120"/>
              </a:rPr>
              <a:t>lonjakan sampah plastik &amp; medis akibat pandemi (delivery makanan, Indonesia peringkat ke-2 penyumbang sampah laut).
</a:t>
            </a:r>
            <a:r>
              <a:rPr lang="en-US" sz="1250" b="1" dirty="0">
                <a:solidFill>
                  <a:srgbClr val="1E2761"/>
                </a:solidFill>
                <a:latin typeface="Calibri" pitchFamily="34" charset="0"/>
                <a:ea typeface="Calibri" pitchFamily="34" charset="-122"/>
                <a:cs typeface="Calibri" pitchFamily="34" charset="-120"/>
              </a:rPr>
              <a:t>Paragraf 2: </a:t>
            </a:r>
            <a:r>
              <a:rPr lang="en-US" sz="1250" dirty="0">
                <a:solidFill>
                  <a:srgbClr val="222B45"/>
                </a:solidFill>
                <a:latin typeface="Calibri" pitchFamily="34" charset="0"/>
                <a:ea typeface="Calibri" pitchFamily="34" charset="-122"/>
                <a:cs typeface="Calibri" pitchFamily="34" charset="-120"/>
              </a:rPr>
              <a:t>penyebabnya, yaitu pertambahan penduduk, aktivitas &amp; konsumsi yang melonjak, hingga penebangan hutan liar.
</a:t>
            </a:r>
            <a:r>
              <a:rPr lang="en-US" sz="1250" b="1" dirty="0">
                <a:solidFill>
                  <a:srgbClr val="1E2761"/>
                </a:solidFill>
                <a:latin typeface="Calibri" pitchFamily="34" charset="0"/>
                <a:ea typeface="Calibri" pitchFamily="34" charset="-122"/>
                <a:cs typeface="Calibri" pitchFamily="34" charset="-120"/>
              </a:rPr>
              <a:t>Paragraf 3: </a:t>
            </a:r>
            <a:r>
              <a:rPr lang="en-US" sz="1250" dirty="0">
                <a:solidFill>
                  <a:srgbClr val="222B45"/>
                </a:solidFill>
                <a:latin typeface="Calibri" pitchFamily="34" charset="0"/>
                <a:ea typeface="Calibri" pitchFamily="34" charset="-122"/>
                <a:cs typeface="Calibri" pitchFamily="34" charset="-120"/>
              </a:rPr>
              <a:t>ajakan bertindak — mulai dari diri sendiri untuk menjaga lingkungan.</a:t>
            </a:r>
            <a:endParaRPr lang="en-US" sz="1250" dirty="0"/>
          </a:p>
        </p:txBody>
      </p:sp>
      <p:sp>
        <p:nvSpPr>
          <p:cNvPr id="11" name="Shape 9"/>
          <p:cNvSpPr/>
          <p:nvPr/>
        </p:nvSpPr>
        <p:spPr>
          <a:xfrm>
            <a:off x="6126480" y="1874520"/>
            <a:ext cx="5120640" cy="4343400"/>
          </a:xfrm>
          <a:prstGeom prst="roundRect">
            <a:avLst>
              <a:gd name="adj" fmla="val 2526"/>
            </a:avLst>
          </a:prstGeom>
          <a:solidFill>
            <a:srgbClr val="EEF3FC"/>
          </a:solidFill>
          <a:ln w="12700">
            <a:solidFill>
              <a:srgbClr val="CADCFC"/>
            </a:solidFill>
            <a:prstDash val="solid"/>
          </a:ln>
        </p:spPr>
      </p:sp>
      <p:sp>
        <p:nvSpPr>
          <p:cNvPr id="12" name="Shape 10"/>
          <p:cNvSpPr/>
          <p:nvPr/>
        </p:nvSpPr>
        <p:spPr>
          <a:xfrm>
            <a:off x="6446520" y="2240280"/>
            <a:ext cx="594360" cy="594360"/>
          </a:xfrm>
          <a:prstGeom prst="ellipse">
            <a:avLst/>
          </a:prstGeom>
          <a:solidFill>
            <a:srgbClr val="1E2761"/>
          </a:solidFill>
          <a:ln/>
        </p:spPr>
      </p:sp>
      <p:sp>
        <p:nvSpPr>
          <p:cNvPr id="13" name="Text 11"/>
          <p:cNvSpPr txBox="1"/>
          <p:nvPr/>
        </p:nvSpPr>
        <p:spPr>
          <a:xfrm>
            <a:off x="6446520" y="2240280"/>
            <a:ext cx="594360" cy="594360"/>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15–17</a:t>
            </a:r>
            <a:endParaRPr lang="en-US" sz="1200" dirty="0"/>
          </a:p>
        </p:txBody>
      </p:sp>
      <p:sp>
        <p:nvSpPr>
          <p:cNvPr id="14" name="Text 12"/>
          <p:cNvSpPr txBox="1"/>
          <p:nvPr/>
        </p:nvSpPr>
        <p:spPr>
          <a:xfrm>
            <a:off x="7223760" y="2258568"/>
            <a:ext cx="3840480" cy="274320"/>
          </a:xfrm>
          <a:prstGeom prst="rect">
            <a:avLst/>
          </a:prstGeom>
          <a:noFill/>
          <a:ln/>
        </p:spPr>
        <p:txBody>
          <a:bodyPr wrap="square" lIns="0" tIns="0" rIns="0" bIns="0" rtlCol="0" anchor="ctr"/>
          <a:lstStyle/>
          <a:p>
            <a:pPr marL="0" indent="0">
              <a:buNone/>
            </a:pPr>
            <a:r>
              <a:rPr lang="en-US" sz="1100" b="1" dirty="0">
                <a:solidFill>
                  <a:srgbClr val="C99A2E"/>
                </a:solidFill>
                <a:latin typeface="Calibri" pitchFamily="34" charset="0"/>
                <a:ea typeface="Calibri" pitchFamily="34" charset="-122"/>
                <a:cs typeface="Calibri" pitchFamily="34" charset="-120"/>
              </a:rPr>
              <a:t>Untuk Soal Nomor 15 s.d. 17 (dibahas s.d. 16)</a:t>
            </a:r>
            <a:endParaRPr lang="en-US" sz="1100" dirty="0"/>
          </a:p>
        </p:txBody>
      </p:sp>
      <p:sp>
        <p:nvSpPr>
          <p:cNvPr id="15" name="Text 13"/>
          <p:cNvSpPr txBox="1"/>
          <p:nvPr/>
        </p:nvSpPr>
        <p:spPr>
          <a:xfrm>
            <a:off x="6446520" y="3017520"/>
            <a:ext cx="4480560" cy="685800"/>
          </a:xfrm>
          <a:prstGeom prst="rect">
            <a:avLst/>
          </a:prstGeom>
          <a:noFill/>
          <a:ln/>
        </p:spPr>
        <p:txBody>
          <a:bodyPr wrap="square" lIns="0" tIns="0" rIns="0" bIns="0" rtlCol="0" anchor="ctr"/>
          <a:lstStyle/>
          <a:p>
            <a:pPr marL="0" indent="0">
              <a:buNone/>
            </a:pPr>
            <a:r>
              <a:rPr lang="en-US" sz="1600" b="1" i="1" dirty="0">
                <a:solidFill>
                  <a:srgbClr val="1E2761"/>
                </a:solidFill>
                <a:latin typeface="Cambria" pitchFamily="34" charset="0"/>
                <a:ea typeface="Cambria" pitchFamily="34" charset="-122"/>
                <a:cs typeface="Cambria" pitchFamily="34" charset="-120"/>
              </a:rPr>
              <a:t>"Prospek Ekonomi Global di Tengah Ketidakpastian"</a:t>
            </a:r>
            <a:endParaRPr lang="en-US" sz="1600" dirty="0"/>
          </a:p>
        </p:txBody>
      </p:sp>
      <p:sp>
        <p:nvSpPr>
          <p:cNvPr id="16" name="Text 14"/>
          <p:cNvSpPr txBox="1"/>
          <p:nvPr/>
        </p:nvSpPr>
        <p:spPr>
          <a:xfrm>
            <a:off x="6446520" y="3794760"/>
            <a:ext cx="4480560" cy="2194560"/>
          </a:xfrm>
          <a:prstGeom prst="rect">
            <a:avLst/>
          </a:prstGeom>
          <a:noFill/>
          <a:ln/>
        </p:spPr>
        <p:txBody>
          <a:bodyPr wrap="square" lIns="0" tIns="0" rIns="0" bIns="0" rtlCol="0" anchor="ctr"/>
          <a:lstStyle/>
          <a:p>
            <a:pPr marL="0" indent="0">
              <a:lnSpc>
                <a:spcPct val="125000"/>
              </a:lnSpc>
              <a:buNone/>
            </a:pPr>
            <a:r>
              <a:rPr lang="en-US" sz="1250" b="1" dirty="0">
                <a:solidFill>
                  <a:srgbClr val="1E2761"/>
                </a:solidFill>
                <a:latin typeface="Calibri" pitchFamily="34" charset="0"/>
                <a:ea typeface="Calibri" pitchFamily="34" charset="-122"/>
                <a:cs typeface="Calibri" pitchFamily="34" charset="-120"/>
              </a:rPr>
              <a:t>Tantangan utama: </a:t>
            </a:r>
            <a:r>
              <a:rPr lang="en-US" sz="1250" dirty="0">
                <a:solidFill>
                  <a:srgbClr val="222B45"/>
                </a:solidFill>
                <a:latin typeface="Calibri" pitchFamily="34" charset="0"/>
                <a:ea typeface="Calibri" pitchFamily="34" charset="-122"/>
                <a:cs typeface="Calibri" pitchFamily="34" charset="-120"/>
              </a:rPr>
              <a:t>ketidakpastian geopolitik &amp; tekanan inflasi yang persisten di berbagai negara.
</a:t>
            </a:r>
            <a:r>
              <a:rPr lang="en-US" sz="1250" b="1" dirty="0">
                <a:solidFill>
                  <a:srgbClr val="1E2761"/>
                </a:solidFill>
                <a:latin typeface="Calibri" pitchFamily="34" charset="0"/>
                <a:ea typeface="Calibri" pitchFamily="34" charset="-122"/>
                <a:cs typeface="Calibri" pitchFamily="34" charset="-120"/>
              </a:rPr>
              <a:t>Penyebab inflasi: </a:t>
            </a:r>
            <a:r>
              <a:rPr lang="en-US" sz="1250" dirty="0">
                <a:solidFill>
                  <a:srgbClr val="222B45"/>
                </a:solidFill>
                <a:latin typeface="Calibri" pitchFamily="34" charset="0"/>
                <a:ea typeface="Calibri" pitchFamily="34" charset="-122"/>
                <a:cs typeface="Calibri" pitchFamily="34" charset="-120"/>
              </a:rPr>
              <a:t>kenaikan harga energi &amp; pangan akibat gangguan rantai pasok dan konflik di Ukraina.
</a:t>
            </a:r>
            <a:r>
              <a:rPr lang="en-US" sz="1250" b="1" dirty="0">
                <a:solidFill>
                  <a:srgbClr val="1E2761"/>
                </a:solidFill>
                <a:latin typeface="Calibri" pitchFamily="34" charset="0"/>
                <a:ea typeface="Calibri" pitchFamily="34" charset="-122"/>
                <a:cs typeface="Calibri" pitchFamily="34" charset="-120"/>
              </a:rPr>
              <a:t>Dampak: </a:t>
            </a:r>
            <a:r>
              <a:rPr lang="en-US" sz="1250" dirty="0">
                <a:solidFill>
                  <a:srgbClr val="222B45"/>
                </a:solidFill>
                <a:latin typeface="Calibri" pitchFamily="34" charset="0"/>
                <a:ea typeface="Calibri" pitchFamily="34" charset="-122"/>
                <a:cs typeface="Calibri" pitchFamily="34" charset="-120"/>
              </a:rPr>
              <a:t>bank sentral mempertahankan kebijakan moneter ketat; sektor manufaktur melambat; daya beli tertekan.</a:t>
            </a:r>
            <a:endParaRPr lang="en-US" sz="1250" dirty="0"/>
          </a:p>
        </p:txBody>
      </p:sp>
      <p:sp>
        <p:nvSpPr>
          <p:cNvPr id="17" name="Text 15"/>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12</a:t>
            </a:r>
            <a:endParaRPr lang="en-US" sz="2600" dirty="0"/>
          </a:p>
        </p:txBody>
      </p:sp>
      <p:sp>
        <p:nvSpPr>
          <p:cNvPr id="4" name="Text 2"/>
          <p:cNvSpPr txBox="1"/>
          <p:nvPr/>
        </p:nvSpPr>
        <p:spPr>
          <a:xfrm>
            <a:off x="1371600" y="457200"/>
            <a:ext cx="54864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SOAL NOMOR 12</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Pemahaman Inferensial</a:t>
            </a:r>
            <a:endParaRPr lang="en-US" sz="2000" dirty="0"/>
          </a:p>
        </p:txBody>
      </p:sp>
      <p:sp>
        <p:nvSpPr>
          <p:cNvPr id="6" name="Shape 4"/>
          <p:cNvSpPr/>
          <p:nvPr/>
        </p:nvSpPr>
        <p:spPr>
          <a:xfrm>
            <a:off x="548640" y="1325880"/>
            <a:ext cx="11064240" cy="566928"/>
          </a:xfrm>
          <a:prstGeom prst="roundRect">
            <a:avLst>
              <a:gd name="adj" fmla="val 12903"/>
            </a:avLst>
          </a:prstGeom>
          <a:solidFill>
            <a:srgbClr val="EEF3FC"/>
          </a:solidFill>
          <a:ln/>
        </p:spPr>
      </p:sp>
      <p:sp>
        <p:nvSpPr>
          <p:cNvPr id="7" name="Text 5"/>
          <p:cNvSpPr txBox="1"/>
          <p:nvPr/>
        </p:nvSpPr>
        <p:spPr>
          <a:xfrm>
            <a:off x="777240" y="1325880"/>
            <a:ext cx="10607040" cy="566928"/>
          </a:xfrm>
          <a:prstGeom prst="rect">
            <a:avLst/>
          </a:prstGeom>
          <a:noFill/>
          <a:ln/>
        </p:spPr>
        <p:txBody>
          <a:bodyPr wrap="square" lIns="0" tIns="0" rIns="0" bIns="0" rtlCol="0" anchor="ctr"/>
          <a:lstStyle/>
          <a:p>
            <a:pPr marL="0" indent="0">
              <a:buNone/>
            </a:pPr>
            <a:r>
              <a:rPr lang="en-US" sz="1150" b="1" dirty="0">
                <a:solidFill>
                  <a:srgbClr val="1E2761"/>
                </a:solidFill>
                <a:latin typeface="Calibri" pitchFamily="34" charset="0"/>
                <a:ea typeface="Calibri" pitchFamily="34" charset="-122"/>
                <a:cs typeface="Calibri" pitchFamily="34" charset="-120"/>
              </a:rPr>
              <a:t>Indikator:  </a:t>
            </a:r>
            <a:r>
              <a:rPr lang="en-US" sz="1150" dirty="0">
                <a:solidFill>
                  <a:srgbClr val="222B45"/>
                </a:solidFill>
                <a:latin typeface="Calibri" pitchFamily="34" charset="0"/>
                <a:ea typeface="Calibri" pitchFamily="34" charset="-122"/>
                <a:cs typeface="Calibri" pitchFamily="34" charset="-120"/>
              </a:rPr>
              <a:t>Menganalisis hubungan antarkalimat/antarparagraf, misalnya: sebab-akibat, analogi, generalisasi pada teks.</a:t>
            </a:r>
            <a:endParaRPr lang="en-US" sz="1150" dirty="0"/>
          </a:p>
        </p:txBody>
      </p:sp>
      <p:sp>
        <p:nvSpPr>
          <p:cNvPr id="8" name="Text 6"/>
          <p:cNvSpPr txBox="1"/>
          <p:nvPr/>
        </p:nvSpPr>
        <p:spPr>
          <a:xfrm>
            <a:off x="548640" y="2084832"/>
            <a:ext cx="11064240" cy="640080"/>
          </a:xfrm>
          <a:prstGeom prst="rect">
            <a:avLst/>
          </a:prstGeom>
          <a:noFill/>
          <a:ln/>
        </p:spPr>
        <p:txBody>
          <a:bodyPr wrap="square" lIns="0" tIns="0" rIns="0" bIns="0" rtlCol="0" anchor="ctr"/>
          <a:lstStyle/>
          <a:p>
            <a:pPr marL="0" indent="0">
              <a:lnSpc>
                <a:spcPct val="120000"/>
              </a:lnSpc>
              <a:buNone/>
            </a:pPr>
            <a:r>
              <a:rPr lang="en-US" sz="1450" b="1" dirty="0">
                <a:solidFill>
                  <a:srgbClr val="222B45"/>
                </a:solidFill>
                <a:latin typeface="Calibri" pitchFamily="34" charset="0"/>
                <a:ea typeface="Calibri" pitchFamily="34" charset="-122"/>
                <a:cs typeface="Calibri" pitchFamily="34" charset="-120"/>
              </a:rPr>
              <a:t>Bagaimana hubungan makna antara paragraf 1 dan paragraf 2 dalam teks tersebut?</a:t>
            </a:r>
            <a:endParaRPr lang="en-US" sz="1450" dirty="0"/>
          </a:p>
        </p:txBody>
      </p:sp>
      <p:sp>
        <p:nvSpPr>
          <p:cNvPr id="9" name="Shape 7"/>
          <p:cNvSpPr/>
          <p:nvPr/>
        </p:nvSpPr>
        <p:spPr>
          <a:xfrm>
            <a:off x="548640" y="2889504"/>
            <a:ext cx="11064240" cy="512064"/>
          </a:xfrm>
          <a:prstGeom prst="roundRect">
            <a:avLst>
              <a:gd name="adj" fmla="val 14286"/>
            </a:avLst>
          </a:prstGeom>
          <a:solidFill>
            <a:srgbClr val="F7F8FA"/>
          </a:solidFill>
          <a:ln w="12700">
            <a:solidFill>
              <a:srgbClr val="E2E5EA"/>
            </a:solidFill>
            <a:prstDash val="solid"/>
          </a:ln>
        </p:spPr>
      </p:sp>
      <p:sp>
        <p:nvSpPr>
          <p:cNvPr id="10" name="Shape 8"/>
          <p:cNvSpPr/>
          <p:nvPr/>
        </p:nvSpPr>
        <p:spPr>
          <a:xfrm>
            <a:off x="713232" y="2990088"/>
            <a:ext cx="310896" cy="310896"/>
          </a:xfrm>
          <a:prstGeom prst="ellipse">
            <a:avLst/>
          </a:prstGeom>
          <a:solidFill>
            <a:srgbClr val="FFFFFF"/>
          </a:solidFill>
          <a:ln w="12700">
            <a:solidFill>
              <a:srgbClr val="6B7280"/>
            </a:solidFill>
            <a:prstDash val="solid"/>
          </a:ln>
        </p:spPr>
      </p:sp>
      <p:sp>
        <p:nvSpPr>
          <p:cNvPr id="11" name="Text 9"/>
          <p:cNvSpPr txBox="1"/>
          <p:nvPr/>
        </p:nvSpPr>
        <p:spPr>
          <a:xfrm>
            <a:off x="713232" y="2990088"/>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A</a:t>
            </a:r>
            <a:endParaRPr lang="en-US" sz="1200" dirty="0"/>
          </a:p>
        </p:txBody>
      </p:sp>
      <p:sp>
        <p:nvSpPr>
          <p:cNvPr id="12" name="Text 10"/>
          <p:cNvSpPr txBox="1"/>
          <p:nvPr/>
        </p:nvSpPr>
        <p:spPr>
          <a:xfrm>
            <a:off x="1170432" y="2889504"/>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Paragraf 2 menjelaskan akibat dari fenomena sampah yang diuraikan di paragraf 1</a:t>
            </a:r>
            <a:endParaRPr lang="en-US" sz="1250" dirty="0"/>
          </a:p>
        </p:txBody>
      </p:sp>
      <p:sp>
        <p:nvSpPr>
          <p:cNvPr id="13" name="Shape 11"/>
          <p:cNvSpPr/>
          <p:nvPr/>
        </p:nvSpPr>
        <p:spPr>
          <a:xfrm>
            <a:off x="548640" y="3511296"/>
            <a:ext cx="11064240" cy="512064"/>
          </a:xfrm>
          <a:prstGeom prst="roundRect">
            <a:avLst>
              <a:gd name="adj" fmla="val 14286"/>
            </a:avLst>
          </a:prstGeom>
          <a:solidFill>
            <a:srgbClr val="F7F8FA"/>
          </a:solidFill>
          <a:ln w="12700">
            <a:solidFill>
              <a:srgbClr val="E2E5EA"/>
            </a:solidFill>
            <a:prstDash val="solid"/>
          </a:ln>
        </p:spPr>
      </p:sp>
      <p:sp>
        <p:nvSpPr>
          <p:cNvPr id="14" name="Shape 12"/>
          <p:cNvSpPr/>
          <p:nvPr/>
        </p:nvSpPr>
        <p:spPr>
          <a:xfrm>
            <a:off x="713232" y="3611880"/>
            <a:ext cx="310896" cy="310896"/>
          </a:xfrm>
          <a:prstGeom prst="ellipse">
            <a:avLst/>
          </a:prstGeom>
          <a:solidFill>
            <a:srgbClr val="FFFFFF"/>
          </a:solidFill>
          <a:ln w="12700">
            <a:solidFill>
              <a:srgbClr val="6B7280"/>
            </a:solidFill>
            <a:prstDash val="solid"/>
          </a:ln>
        </p:spPr>
      </p:sp>
      <p:sp>
        <p:nvSpPr>
          <p:cNvPr id="15" name="Text 13"/>
          <p:cNvSpPr txBox="1"/>
          <p:nvPr/>
        </p:nvSpPr>
        <p:spPr>
          <a:xfrm>
            <a:off x="713232" y="3611880"/>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B</a:t>
            </a:r>
            <a:endParaRPr lang="en-US" sz="1200" dirty="0"/>
          </a:p>
        </p:txBody>
      </p:sp>
      <p:sp>
        <p:nvSpPr>
          <p:cNvPr id="16" name="Text 14"/>
          <p:cNvSpPr txBox="1"/>
          <p:nvPr/>
        </p:nvSpPr>
        <p:spPr>
          <a:xfrm>
            <a:off x="1170432" y="3511296"/>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Paragraf 2 menyajikan solusi awal untuk permasalahan yang diperkenalkan di paragraf 1</a:t>
            </a:r>
            <a:endParaRPr lang="en-US" sz="1250" dirty="0"/>
          </a:p>
        </p:txBody>
      </p:sp>
      <p:sp>
        <p:nvSpPr>
          <p:cNvPr id="17" name="Shape 15"/>
          <p:cNvSpPr/>
          <p:nvPr/>
        </p:nvSpPr>
        <p:spPr>
          <a:xfrm>
            <a:off x="548640" y="4133088"/>
            <a:ext cx="11064240" cy="512064"/>
          </a:xfrm>
          <a:prstGeom prst="roundRect">
            <a:avLst>
              <a:gd name="adj" fmla="val 14286"/>
            </a:avLst>
          </a:prstGeom>
          <a:solidFill>
            <a:srgbClr val="F7F8FA"/>
          </a:solidFill>
          <a:ln w="12700">
            <a:solidFill>
              <a:srgbClr val="E2E5EA"/>
            </a:solidFill>
            <a:prstDash val="solid"/>
          </a:ln>
        </p:spPr>
      </p:sp>
      <p:sp>
        <p:nvSpPr>
          <p:cNvPr id="18" name="Shape 16"/>
          <p:cNvSpPr/>
          <p:nvPr/>
        </p:nvSpPr>
        <p:spPr>
          <a:xfrm>
            <a:off x="713232" y="4233672"/>
            <a:ext cx="310896" cy="310896"/>
          </a:xfrm>
          <a:prstGeom prst="ellipse">
            <a:avLst/>
          </a:prstGeom>
          <a:solidFill>
            <a:srgbClr val="FFFFFF"/>
          </a:solidFill>
          <a:ln w="12700">
            <a:solidFill>
              <a:srgbClr val="6B7280"/>
            </a:solidFill>
            <a:prstDash val="solid"/>
          </a:ln>
        </p:spPr>
      </p:sp>
      <p:sp>
        <p:nvSpPr>
          <p:cNvPr id="19" name="Text 17"/>
          <p:cNvSpPr txBox="1"/>
          <p:nvPr/>
        </p:nvSpPr>
        <p:spPr>
          <a:xfrm>
            <a:off x="713232" y="4233672"/>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C</a:t>
            </a:r>
            <a:endParaRPr lang="en-US" sz="1200" dirty="0"/>
          </a:p>
        </p:txBody>
      </p:sp>
      <p:sp>
        <p:nvSpPr>
          <p:cNvPr id="20" name="Text 18"/>
          <p:cNvSpPr txBox="1"/>
          <p:nvPr/>
        </p:nvSpPr>
        <p:spPr>
          <a:xfrm>
            <a:off x="1170432" y="4133088"/>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Paragraf 2 memberikan contoh spesifik dari jenis sampah yang disebutkan di paragraf 1</a:t>
            </a:r>
            <a:endParaRPr lang="en-US" sz="1250" dirty="0"/>
          </a:p>
        </p:txBody>
      </p:sp>
      <p:sp>
        <p:nvSpPr>
          <p:cNvPr id="21" name="Shape 19"/>
          <p:cNvSpPr/>
          <p:nvPr/>
        </p:nvSpPr>
        <p:spPr>
          <a:xfrm>
            <a:off x="548640" y="4754880"/>
            <a:ext cx="11064240" cy="512064"/>
          </a:xfrm>
          <a:prstGeom prst="roundRect">
            <a:avLst>
              <a:gd name="adj" fmla="val 14286"/>
            </a:avLst>
          </a:prstGeom>
          <a:solidFill>
            <a:srgbClr val="F7F8FA"/>
          </a:solidFill>
          <a:ln w="12700">
            <a:solidFill>
              <a:srgbClr val="E2E5EA"/>
            </a:solidFill>
            <a:prstDash val="solid"/>
          </a:ln>
        </p:spPr>
      </p:sp>
      <p:sp>
        <p:nvSpPr>
          <p:cNvPr id="22" name="Shape 20"/>
          <p:cNvSpPr/>
          <p:nvPr/>
        </p:nvSpPr>
        <p:spPr>
          <a:xfrm>
            <a:off x="713232" y="4855464"/>
            <a:ext cx="310896" cy="310896"/>
          </a:xfrm>
          <a:prstGeom prst="ellipse">
            <a:avLst/>
          </a:prstGeom>
          <a:solidFill>
            <a:srgbClr val="FFFFFF"/>
          </a:solidFill>
          <a:ln w="12700">
            <a:solidFill>
              <a:srgbClr val="6B7280"/>
            </a:solidFill>
            <a:prstDash val="solid"/>
          </a:ln>
        </p:spPr>
      </p:sp>
      <p:sp>
        <p:nvSpPr>
          <p:cNvPr id="23" name="Text 21"/>
          <p:cNvSpPr txBox="1"/>
          <p:nvPr/>
        </p:nvSpPr>
        <p:spPr>
          <a:xfrm>
            <a:off x="713232" y="4855464"/>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D</a:t>
            </a:r>
            <a:endParaRPr lang="en-US" sz="1200" dirty="0"/>
          </a:p>
        </p:txBody>
      </p:sp>
      <p:sp>
        <p:nvSpPr>
          <p:cNvPr id="24" name="Text 22"/>
          <p:cNvSpPr txBox="1"/>
          <p:nvPr/>
        </p:nvSpPr>
        <p:spPr>
          <a:xfrm>
            <a:off x="1170432" y="4754880"/>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Paragraf 2 mengkritisi data yang rancu tentang sampah yang disajikan di paragraf 1</a:t>
            </a:r>
            <a:endParaRPr lang="en-US" sz="1250" dirty="0"/>
          </a:p>
        </p:txBody>
      </p:sp>
      <p:sp>
        <p:nvSpPr>
          <p:cNvPr id="25" name="Shape 23"/>
          <p:cNvSpPr/>
          <p:nvPr/>
        </p:nvSpPr>
        <p:spPr>
          <a:xfrm>
            <a:off x="548640" y="5376672"/>
            <a:ext cx="11064240" cy="512064"/>
          </a:xfrm>
          <a:prstGeom prst="roundRect">
            <a:avLst>
              <a:gd name="adj" fmla="val 14286"/>
            </a:avLst>
          </a:prstGeom>
          <a:solidFill>
            <a:srgbClr val="F3E9CE"/>
          </a:solidFill>
          <a:ln w="19050">
            <a:solidFill>
              <a:srgbClr val="C99A2E"/>
            </a:solidFill>
            <a:prstDash val="solid"/>
          </a:ln>
        </p:spPr>
      </p:sp>
      <p:sp>
        <p:nvSpPr>
          <p:cNvPr id="26" name="Shape 24"/>
          <p:cNvSpPr/>
          <p:nvPr/>
        </p:nvSpPr>
        <p:spPr>
          <a:xfrm>
            <a:off x="713232" y="5477256"/>
            <a:ext cx="310896" cy="310896"/>
          </a:xfrm>
          <a:prstGeom prst="ellipse">
            <a:avLst/>
          </a:prstGeom>
          <a:solidFill>
            <a:srgbClr val="C99A2E"/>
          </a:solidFill>
          <a:ln w="12700">
            <a:solidFill>
              <a:srgbClr val="C99A2E"/>
            </a:solidFill>
            <a:prstDash val="solid"/>
          </a:ln>
        </p:spPr>
      </p:sp>
      <p:sp>
        <p:nvSpPr>
          <p:cNvPr id="27" name="Text 25"/>
          <p:cNvSpPr txBox="1"/>
          <p:nvPr/>
        </p:nvSpPr>
        <p:spPr>
          <a:xfrm>
            <a:off x="713232" y="5477256"/>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E</a:t>
            </a:r>
            <a:endParaRPr lang="en-US" sz="1200" dirty="0"/>
          </a:p>
        </p:txBody>
      </p:sp>
      <p:sp>
        <p:nvSpPr>
          <p:cNvPr id="28" name="Text 26"/>
          <p:cNvSpPr txBox="1"/>
          <p:nvPr/>
        </p:nvSpPr>
        <p:spPr>
          <a:xfrm>
            <a:off x="1170432" y="5376672"/>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Paragraf 2 menguraikan penyebab dari permasalahan yang dijabarkan di paragraf 1</a:t>
            </a:r>
            <a:endParaRPr lang="en-US" sz="1250" dirty="0"/>
          </a:p>
        </p:txBody>
      </p:sp>
      <p:sp>
        <p:nvSpPr>
          <p:cNvPr id="29" name="Text 27"/>
          <p:cNvSpPr txBox="1"/>
          <p:nvPr/>
        </p:nvSpPr>
        <p:spPr>
          <a:xfrm>
            <a:off x="10378440" y="5376672"/>
            <a:ext cx="1143000" cy="512064"/>
          </a:xfrm>
          <a:prstGeom prst="rect">
            <a:avLst/>
          </a:prstGeom>
          <a:noFill/>
          <a:ln/>
        </p:spPr>
        <p:txBody>
          <a:bodyPr wrap="square" lIns="0" tIns="0" rIns="0" bIns="0" rtlCol="0" anchor="ctr"/>
          <a:lstStyle/>
          <a:p>
            <a:pPr marL="0" indent="0" algn="ctr">
              <a:buNone/>
            </a:pPr>
            <a:r>
              <a:rPr lang="en-US" sz="1100" b="1" dirty="0">
                <a:solidFill>
                  <a:srgbClr val="2F7D5C"/>
                </a:solidFill>
                <a:latin typeface="Calibri" pitchFamily="34" charset="0"/>
                <a:ea typeface="Calibri" pitchFamily="34" charset="-122"/>
                <a:cs typeface="Calibri" pitchFamily="34" charset="-120"/>
              </a:rPr>
              <a:t>✓ KUNCI</a:t>
            </a:r>
            <a:endParaRPr lang="en-US" sz="1100" dirty="0"/>
          </a:p>
        </p:txBody>
      </p:sp>
      <p:sp>
        <p:nvSpPr>
          <p:cNvPr id="30" name="Text 28"/>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12</a:t>
            </a:r>
            <a:endParaRPr lang="en-US" sz="2600" dirty="0"/>
          </a:p>
        </p:txBody>
      </p:sp>
      <p:sp>
        <p:nvSpPr>
          <p:cNvPr id="4" name="Text 2"/>
          <p:cNvSpPr txBox="1"/>
          <p:nvPr/>
        </p:nvSpPr>
        <p:spPr>
          <a:xfrm>
            <a:off x="1371600" y="457200"/>
            <a:ext cx="64008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PEMBAHASAN NOMOR 12</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Jawaban &amp; Alasan</a:t>
            </a:r>
            <a:endParaRPr lang="en-US" sz="2000" dirty="0"/>
          </a:p>
        </p:txBody>
      </p:sp>
      <p:sp>
        <p:nvSpPr>
          <p:cNvPr id="6" name="Shape 4"/>
          <p:cNvSpPr/>
          <p:nvPr/>
        </p:nvSpPr>
        <p:spPr>
          <a:xfrm>
            <a:off x="548640" y="1325880"/>
            <a:ext cx="2103120" cy="457200"/>
          </a:xfrm>
          <a:prstGeom prst="roundRect">
            <a:avLst>
              <a:gd name="adj" fmla="val 50000"/>
            </a:avLst>
          </a:prstGeom>
          <a:solidFill>
            <a:srgbClr val="2F7D5C"/>
          </a:solidFill>
          <a:ln/>
        </p:spPr>
      </p:sp>
      <p:sp>
        <p:nvSpPr>
          <p:cNvPr id="7" name="Text 5"/>
          <p:cNvSpPr txBox="1"/>
          <p:nvPr/>
        </p:nvSpPr>
        <p:spPr>
          <a:xfrm>
            <a:off x="548640" y="1325880"/>
            <a:ext cx="2103120" cy="45720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KUNCI: E</a:t>
            </a:r>
            <a:endParaRPr lang="en-US" sz="1250" dirty="0"/>
          </a:p>
        </p:txBody>
      </p:sp>
      <p:sp>
        <p:nvSpPr>
          <p:cNvPr id="8" name="Shape 6"/>
          <p:cNvSpPr/>
          <p:nvPr/>
        </p:nvSpPr>
        <p:spPr>
          <a:xfrm>
            <a:off x="548640" y="1965960"/>
            <a:ext cx="6309360" cy="4160520"/>
          </a:xfrm>
          <a:prstGeom prst="roundRect">
            <a:avLst>
              <a:gd name="adj" fmla="val 2198"/>
            </a:avLst>
          </a:prstGeom>
          <a:solidFill>
            <a:srgbClr val="EEF3FC"/>
          </a:solidFill>
          <a:ln/>
        </p:spPr>
      </p:sp>
      <p:sp>
        <p:nvSpPr>
          <p:cNvPr id="9" name="Text 7"/>
          <p:cNvSpPr txBox="1"/>
          <p:nvPr/>
        </p:nvSpPr>
        <p:spPr>
          <a:xfrm>
            <a:off x="822960" y="2167128"/>
            <a:ext cx="5760720" cy="292608"/>
          </a:xfrm>
          <a:prstGeom prst="rect">
            <a:avLst/>
          </a:prstGeom>
          <a:noFill/>
          <a:ln/>
        </p:spPr>
        <p:txBody>
          <a:bodyPr wrap="square" lIns="0" tIns="0" rIns="0" bIns="0" rtlCol="0" anchor="ctr"/>
          <a:lstStyle/>
          <a:p>
            <a:pPr marL="0" indent="0">
              <a:buNone/>
            </a:pPr>
            <a:r>
              <a:rPr lang="en-US" sz="1200" b="1" kern="0" spc="150" dirty="0">
                <a:solidFill>
                  <a:srgbClr val="1E2761"/>
                </a:solidFill>
                <a:latin typeface="Calibri" pitchFamily="34" charset="0"/>
                <a:ea typeface="Calibri" pitchFamily="34" charset="-122"/>
                <a:cs typeface="Calibri" pitchFamily="34" charset="-120"/>
              </a:rPr>
              <a:t>PEMBAHASAN</a:t>
            </a:r>
            <a:endParaRPr lang="en-US" sz="1200" dirty="0"/>
          </a:p>
        </p:txBody>
      </p:sp>
      <p:sp>
        <p:nvSpPr>
          <p:cNvPr id="10" name="Text 8"/>
          <p:cNvSpPr txBox="1"/>
          <p:nvPr/>
        </p:nvSpPr>
        <p:spPr>
          <a:xfrm>
            <a:off x="822960" y="2532888"/>
            <a:ext cx="5760720" cy="3383280"/>
          </a:xfrm>
          <a:prstGeom prst="rect">
            <a:avLst/>
          </a:prstGeom>
          <a:noFill/>
          <a:ln/>
        </p:spPr>
        <p:txBody>
          <a:bodyPr wrap="square" lIns="0" tIns="0" rIns="0" bIns="0" rtlCol="0" anchor="t"/>
          <a:lstStyle/>
          <a:p>
            <a:pPr marL="0" indent="0">
              <a:lnSpc>
                <a:spcPct val="128000"/>
              </a:lnSpc>
              <a:buNone/>
            </a:pPr>
            <a:r>
              <a:rPr lang="en-US" sz="1250" dirty="0">
                <a:solidFill>
                  <a:srgbClr val="222B45"/>
                </a:solidFill>
                <a:latin typeface="Calibri" pitchFamily="34" charset="0"/>
                <a:ea typeface="Calibri" pitchFamily="34" charset="-122"/>
                <a:cs typeface="Calibri" pitchFamily="34" charset="-120"/>
              </a:rPr>
              <a:t>Paragraf 1 memaparkan fenomena/masalah: lonjakan sampah plastik dan medis selama pandemi. Paragraf 2 dibuka dengan kalimat "Salah satu faktor penyebab dari permasalahan tersebut adalah pertambahan jumlah penduduk...". Kata kunci "faktor penyebab" secara eksplisit menandai pola sebab-akibat: paragraf 2 menguraikan PENYEBAB dari masalah yang sudah dipaparkan di paragraf 1 (pertambahan penduduk, peningkatan aktivitas &amp; konsumsi, penebangan hutan liar).</a:t>
            </a:r>
            <a:endParaRPr lang="en-US" sz="1250" dirty="0"/>
          </a:p>
          <a:p>
            <a:pPr marL="0" indent="0">
              <a:lnSpc>
                <a:spcPct val="128000"/>
              </a:lnSpc>
              <a:buNone/>
            </a:pPr>
            <a:endParaRPr lang="en-US" sz="1250" dirty="0"/>
          </a:p>
          <a:p>
            <a:pPr marL="0" indent="0">
              <a:lnSpc>
                <a:spcPct val="128000"/>
              </a:lnSpc>
              <a:buNone/>
            </a:pPr>
            <a:r>
              <a:rPr lang="en-US" sz="1250" dirty="0">
                <a:solidFill>
                  <a:srgbClr val="222B45"/>
                </a:solidFill>
                <a:latin typeface="Calibri" pitchFamily="34" charset="0"/>
                <a:ea typeface="Calibri" pitchFamily="34" charset="-122"/>
                <a:cs typeface="Calibri" pitchFamily="34" charset="-120"/>
              </a:rPr>
              <a:t>Pilihan lain tidak didukung teks: paragraf 2 bukan berisi akibat, solusi, contoh jenis sampah, atau kritik terhadap data — sehingga hanya pilihan E yang tepat.</a:t>
            </a:r>
            <a:endParaRPr lang="en-US" sz="1250" dirty="0"/>
          </a:p>
        </p:txBody>
      </p:sp>
      <p:sp>
        <p:nvSpPr>
          <p:cNvPr id="11" name="Shape 9"/>
          <p:cNvSpPr/>
          <p:nvPr/>
        </p:nvSpPr>
        <p:spPr>
          <a:xfrm>
            <a:off x="7223760" y="1965960"/>
            <a:ext cx="4389120" cy="4160520"/>
          </a:xfrm>
          <a:prstGeom prst="roundRect">
            <a:avLst>
              <a:gd name="adj" fmla="val 2198"/>
            </a:avLst>
          </a:prstGeom>
          <a:solidFill>
            <a:srgbClr val="1E2761"/>
          </a:solidFill>
          <a:ln/>
        </p:spPr>
      </p:sp>
      <p:sp>
        <p:nvSpPr>
          <p:cNvPr id="12" name="Text 10"/>
          <p:cNvSpPr txBox="1"/>
          <p:nvPr/>
        </p:nvSpPr>
        <p:spPr>
          <a:xfrm>
            <a:off x="7498080" y="2167128"/>
            <a:ext cx="3840480" cy="274320"/>
          </a:xfrm>
          <a:prstGeom prst="rect">
            <a:avLst/>
          </a:prstGeom>
          <a:noFill/>
          <a:ln/>
        </p:spPr>
        <p:txBody>
          <a:bodyPr wrap="square" lIns="0" tIns="0" rIns="0" bIns="0" rtlCol="0" anchor="ctr"/>
          <a:lstStyle/>
          <a:p>
            <a:pPr marL="0" indent="0">
              <a:buNone/>
            </a:pPr>
            <a:r>
              <a:rPr lang="en-US" sz="1150" b="1" kern="0" spc="150" dirty="0">
                <a:solidFill>
                  <a:srgbClr val="C99A2E"/>
                </a:solidFill>
                <a:latin typeface="Calibri" pitchFamily="34" charset="0"/>
                <a:ea typeface="Calibri" pitchFamily="34" charset="-122"/>
                <a:cs typeface="Calibri" pitchFamily="34" charset="-120"/>
              </a:rPr>
              <a:t>TEKNIK MENJAWAB</a:t>
            </a:r>
            <a:endParaRPr lang="en-US" sz="1150" dirty="0"/>
          </a:p>
        </p:txBody>
      </p:sp>
      <p:sp>
        <p:nvSpPr>
          <p:cNvPr id="13" name="Text 11"/>
          <p:cNvSpPr txBox="1"/>
          <p:nvPr/>
        </p:nvSpPr>
        <p:spPr>
          <a:xfrm>
            <a:off x="7498080" y="2459736"/>
            <a:ext cx="3840480" cy="502920"/>
          </a:xfrm>
          <a:prstGeom prst="rect">
            <a:avLst/>
          </a:prstGeom>
          <a:noFill/>
          <a:ln/>
        </p:spPr>
        <p:txBody>
          <a:bodyPr wrap="square" lIns="0" tIns="0" rIns="0" bIns="0" rtlCol="0" anchor="ctr"/>
          <a:lstStyle/>
          <a:p>
            <a:pPr marL="0" indent="0">
              <a:lnSpc>
                <a:spcPct val="110000"/>
              </a:lnSpc>
              <a:buNone/>
            </a:pPr>
            <a:r>
              <a:rPr lang="en-US" sz="1350" b="1" i="1" dirty="0">
                <a:solidFill>
                  <a:srgbClr val="FFFFFF"/>
                </a:solidFill>
                <a:latin typeface="Cambria" pitchFamily="34" charset="0"/>
                <a:ea typeface="Cambria" pitchFamily="34" charset="-122"/>
                <a:cs typeface="Cambria" pitchFamily="34" charset="-120"/>
              </a:rPr>
              <a:t>Menganalisis Hubungan Antarparagraf</a:t>
            </a:r>
            <a:endParaRPr lang="en-US" sz="1350" dirty="0"/>
          </a:p>
        </p:txBody>
      </p:sp>
      <p:sp>
        <p:nvSpPr>
          <p:cNvPr id="14" name="Shape 12"/>
          <p:cNvSpPr/>
          <p:nvPr/>
        </p:nvSpPr>
        <p:spPr>
          <a:xfrm>
            <a:off x="7498080" y="3063240"/>
            <a:ext cx="274320" cy="274320"/>
          </a:xfrm>
          <a:prstGeom prst="ellipse">
            <a:avLst/>
          </a:prstGeom>
          <a:solidFill>
            <a:srgbClr val="C99A2E"/>
          </a:solidFill>
          <a:ln/>
        </p:spPr>
      </p:sp>
      <p:sp>
        <p:nvSpPr>
          <p:cNvPr id="15" name="Text 13"/>
          <p:cNvSpPr txBox="1"/>
          <p:nvPr/>
        </p:nvSpPr>
        <p:spPr>
          <a:xfrm>
            <a:off x="7498080" y="306324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1</a:t>
            </a:r>
            <a:endParaRPr lang="en-US" sz="1050" dirty="0"/>
          </a:p>
        </p:txBody>
      </p:sp>
      <p:sp>
        <p:nvSpPr>
          <p:cNvPr id="16" name="Text 14"/>
          <p:cNvSpPr txBox="1"/>
          <p:nvPr/>
        </p:nvSpPr>
        <p:spPr>
          <a:xfrm>
            <a:off x="7882128" y="300837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Tentukan dulu fungsi/isi tiap paragraf: fakta, masalah, penyebab, akibat, atau solusi?</a:t>
            </a:r>
            <a:endParaRPr lang="en-US" sz="1080" dirty="0"/>
          </a:p>
        </p:txBody>
      </p:sp>
      <p:sp>
        <p:nvSpPr>
          <p:cNvPr id="17" name="Shape 15"/>
          <p:cNvSpPr/>
          <p:nvPr/>
        </p:nvSpPr>
        <p:spPr>
          <a:xfrm>
            <a:off x="7498080" y="3783330"/>
            <a:ext cx="274320" cy="274320"/>
          </a:xfrm>
          <a:prstGeom prst="ellipse">
            <a:avLst/>
          </a:prstGeom>
          <a:solidFill>
            <a:srgbClr val="C99A2E"/>
          </a:solidFill>
          <a:ln/>
        </p:spPr>
      </p:sp>
      <p:sp>
        <p:nvSpPr>
          <p:cNvPr id="18" name="Text 16"/>
          <p:cNvSpPr txBox="1"/>
          <p:nvPr/>
        </p:nvSpPr>
        <p:spPr>
          <a:xfrm>
            <a:off x="7498080" y="378333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2</a:t>
            </a:r>
            <a:endParaRPr lang="en-US" sz="1050" dirty="0"/>
          </a:p>
        </p:txBody>
      </p:sp>
      <p:sp>
        <p:nvSpPr>
          <p:cNvPr id="19" name="Text 17"/>
          <p:cNvSpPr txBox="1"/>
          <p:nvPr/>
        </p:nvSpPr>
        <p:spPr>
          <a:xfrm>
            <a:off x="7882128" y="372846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Cari kata kunci penghubung eksplisit di kalimat pembuka paragraf berikutnya ("penyebabnya", "akibatnya", "sebagai solusi", "contohnya").</a:t>
            </a:r>
            <a:endParaRPr lang="en-US" sz="1080" dirty="0"/>
          </a:p>
        </p:txBody>
      </p:sp>
      <p:sp>
        <p:nvSpPr>
          <p:cNvPr id="20" name="Shape 18"/>
          <p:cNvSpPr/>
          <p:nvPr/>
        </p:nvSpPr>
        <p:spPr>
          <a:xfrm>
            <a:off x="7498080" y="4503420"/>
            <a:ext cx="274320" cy="274320"/>
          </a:xfrm>
          <a:prstGeom prst="ellipse">
            <a:avLst/>
          </a:prstGeom>
          <a:solidFill>
            <a:srgbClr val="C99A2E"/>
          </a:solidFill>
          <a:ln/>
        </p:spPr>
      </p:sp>
      <p:sp>
        <p:nvSpPr>
          <p:cNvPr id="21" name="Text 19"/>
          <p:cNvSpPr txBox="1"/>
          <p:nvPr/>
        </p:nvSpPr>
        <p:spPr>
          <a:xfrm>
            <a:off x="7498080" y="450342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3</a:t>
            </a:r>
            <a:endParaRPr lang="en-US" sz="1050" dirty="0"/>
          </a:p>
        </p:txBody>
      </p:sp>
      <p:sp>
        <p:nvSpPr>
          <p:cNvPr id="22" name="Text 20"/>
          <p:cNvSpPr txBox="1"/>
          <p:nvPr/>
        </p:nvSpPr>
        <p:spPr>
          <a:xfrm>
            <a:off x="7882128" y="444855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Cocokkan kata kunci itu dengan pilihan jawaban — jangan tergoda pilihan yang terdengar logis tapi tidak tertulis di teks.</a:t>
            </a:r>
            <a:endParaRPr lang="en-US" sz="1080" dirty="0"/>
          </a:p>
        </p:txBody>
      </p:sp>
      <p:sp>
        <p:nvSpPr>
          <p:cNvPr id="23" name="Shape 21"/>
          <p:cNvSpPr/>
          <p:nvPr/>
        </p:nvSpPr>
        <p:spPr>
          <a:xfrm>
            <a:off x="7498080" y="5223510"/>
            <a:ext cx="274320" cy="274320"/>
          </a:xfrm>
          <a:prstGeom prst="ellipse">
            <a:avLst/>
          </a:prstGeom>
          <a:solidFill>
            <a:srgbClr val="C99A2E"/>
          </a:solidFill>
          <a:ln/>
        </p:spPr>
      </p:sp>
      <p:sp>
        <p:nvSpPr>
          <p:cNvPr id="24" name="Text 22"/>
          <p:cNvSpPr txBox="1"/>
          <p:nvPr/>
        </p:nvSpPr>
        <p:spPr>
          <a:xfrm>
            <a:off x="7498080" y="522351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4</a:t>
            </a:r>
            <a:endParaRPr lang="en-US" sz="1050" dirty="0"/>
          </a:p>
        </p:txBody>
      </p:sp>
      <p:sp>
        <p:nvSpPr>
          <p:cNvPr id="25" name="Text 23"/>
          <p:cNvSpPr txBox="1"/>
          <p:nvPr/>
        </p:nvSpPr>
        <p:spPr>
          <a:xfrm>
            <a:off x="7882128" y="516864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Coret pilihan yang membawa informasi baru yang tidak dibahas paragraf tersebut.</a:t>
            </a:r>
            <a:endParaRPr lang="en-US" sz="1080" dirty="0"/>
          </a:p>
        </p:txBody>
      </p:sp>
      <p:sp>
        <p:nvSpPr>
          <p:cNvPr id="26" name="Text 24"/>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13</a:t>
            </a:r>
            <a:endParaRPr lang="en-US" sz="2600" dirty="0"/>
          </a:p>
        </p:txBody>
      </p:sp>
      <p:sp>
        <p:nvSpPr>
          <p:cNvPr id="4" name="Text 2"/>
          <p:cNvSpPr txBox="1"/>
          <p:nvPr/>
        </p:nvSpPr>
        <p:spPr>
          <a:xfrm>
            <a:off x="1371600" y="457200"/>
            <a:ext cx="54864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SOAL NOMOR 13</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Evaluasi dan Apresiasi</a:t>
            </a:r>
            <a:endParaRPr lang="en-US" sz="2000" dirty="0"/>
          </a:p>
        </p:txBody>
      </p:sp>
      <p:sp>
        <p:nvSpPr>
          <p:cNvPr id="6" name="Shape 4"/>
          <p:cNvSpPr/>
          <p:nvPr/>
        </p:nvSpPr>
        <p:spPr>
          <a:xfrm>
            <a:off x="548640" y="1325880"/>
            <a:ext cx="11064240" cy="566928"/>
          </a:xfrm>
          <a:prstGeom prst="roundRect">
            <a:avLst>
              <a:gd name="adj" fmla="val 12903"/>
            </a:avLst>
          </a:prstGeom>
          <a:solidFill>
            <a:srgbClr val="EEF3FC"/>
          </a:solidFill>
          <a:ln/>
        </p:spPr>
      </p:sp>
      <p:sp>
        <p:nvSpPr>
          <p:cNvPr id="7" name="Text 5"/>
          <p:cNvSpPr txBox="1"/>
          <p:nvPr/>
        </p:nvSpPr>
        <p:spPr>
          <a:xfrm>
            <a:off x="777240" y="1325880"/>
            <a:ext cx="10607040" cy="566928"/>
          </a:xfrm>
          <a:prstGeom prst="rect">
            <a:avLst/>
          </a:prstGeom>
          <a:noFill/>
          <a:ln/>
        </p:spPr>
        <p:txBody>
          <a:bodyPr wrap="square" lIns="0" tIns="0" rIns="0" bIns="0" rtlCol="0" anchor="ctr"/>
          <a:lstStyle/>
          <a:p>
            <a:pPr marL="0" indent="0">
              <a:buNone/>
            </a:pPr>
            <a:r>
              <a:rPr lang="en-US" sz="1150" b="1" dirty="0">
                <a:solidFill>
                  <a:srgbClr val="1E2761"/>
                </a:solidFill>
                <a:latin typeface="Calibri" pitchFamily="34" charset="0"/>
                <a:ea typeface="Calibri" pitchFamily="34" charset="-122"/>
                <a:cs typeface="Calibri" pitchFamily="34" charset="-120"/>
              </a:rPr>
              <a:t>Indikator:  </a:t>
            </a:r>
            <a:r>
              <a:rPr lang="en-US" sz="1150" dirty="0">
                <a:solidFill>
                  <a:srgbClr val="222B45"/>
                </a:solidFill>
                <a:latin typeface="Calibri" pitchFamily="34" charset="0"/>
                <a:ea typeface="Calibri" pitchFamily="34" charset="-122"/>
                <a:cs typeface="Calibri" pitchFamily="34" charset="-120"/>
              </a:rPr>
              <a:t>Menilai kesesuaian data visual/fakta dengan opini pada teks (bentuk soal: Pilihan Ganda Kompleks Benar-Salah).</a:t>
            </a:r>
            <a:endParaRPr lang="en-US" sz="1150" dirty="0"/>
          </a:p>
        </p:txBody>
      </p:sp>
      <p:sp>
        <p:nvSpPr>
          <p:cNvPr id="8" name="Text 6"/>
          <p:cNvSpPr txBox="1"/>
          <p:nvPr/>
        </p:nvSpPr>
        <p:spPr>
          <a:xfrm>
            <a:off x="548640" y="2057400"/>
            <a:ext cx="11064240" cy="685800"/>
          </a:xfrm>
          <a:prstGeom prst="rect">
            <a:avLst/>
          </a:prstGeom>
          <a:noFill/>
          <a:ln/>
        </p:spPr>
        <p:txBody>
          <a:bodyPr wrap="square" lIns="0" tIns="0" rIns="0" bIns="0" rtlCol="0" anchor="ctr"/>
          <a:lstStyle/>
          <a:p>
            <a:pPr marL="0" indent="0">
              <a:lnSpc>
                <a:spcPct val="120000"/>
              </a:lnSpc>
              <a:buNone/>
            </a:pPr>
            <a:r>
              <a:rPr lang="en-US" sz="1350" b="1" dirty="0">
                <a:solidFill>
                  <a:srgbClr val="222B45"/>
                </a:solidFill>
                <a:latin typeface="Calibri" pitchFamily="34" charset="0"/>
                <a:ea typeface="Calibri" pitchFamily="34" charset="-122"/>
                <a:cs typeface="Calibri" pitchFamily="34" charset="-120"/>
              </a:rPr>
              <a:t>Aktivitas manusia memberikan dampak besar terhadap pencemaran lingkungan di Indonesia. </a:t>
            </a:r>
            <a:r>
              <a:rPr lang="en-US" sz="1350" dirty="0">
                <a:solidFill>
                  <a:srgbClr val="222B45"/>
                </a:solidFill>
                <a:latin typeface="Calibri" pitchFamily="34" charset="0"/>
                <a:ea typeface="Calibri" pitchFamily="34" charset="-122"/>
                <a:cs typeface="Calibri" pitchFamily="34" charset="-120"/>
              </a:rPr>
              <a:t>Data apa saja yang mendukung opini penulis tersebut? Tentukan Benar atau Salah untuk setiap pernyataan!</a:t>
            </a:r>
            <a:endParaRPr lang="en-US" sz="1350" dirty="0"/>
          </a:p>
        </p:txBody>
      </p:sp>
      <p:sp>
        <p:nvSpPr>
          <p:cNvPr id="9" name="Shape 7"/>
          <p:cNvSpPr/>
          <p:nvPr/>
        </p:nvSpPr>
        <p:spPr>
          <a:xfrm>
            <a:off x="548640" y="2880360"/>
            <a:ext cx="9052560" cy="384048"/>
          </a:xfrm>
          <a:prstGeom prst="rect">
            <a:avLst/>
          </a:prstGeom>
          <a:solidFill>
            <a:srgbClr val="1E2761"/>
          </a:solidFill>
          <a:ln/>
        </p:spPr>
      </p:sp>
      <p:sp>
        <p:nvSpPr>
          <p:cNvPr id="10" name="Text 8"/>
          <p:cNvSpPr txBox="1"/>
          <p:nvPr/>
        </p:nvSpPr>
        <p:spPr>
          <a:xfrm>
            <a:off x="777240" y="2880360"/>
            <a:ext cx="8595360" cy="38404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PERNYATAAN</a:t>
            </a:r>
            <a:endParaRPr lang="en-US" sz="1100" dirty="0"/>
          </a:p>
        </p:txBody>
      </p:sp>
      <p:sp>
        <p:nvSpPr>
          <p:cNvPr id="11" name="Shape 9"/>
          <p:cNvSpPr/>
          <p:nvPr/>
        </p:nvSpPr>
        <p:spPr>
          <a:xfrm>
            <a:off x="9601200" y="2880360"/>
            <a:ext cx="2011680" cy="384048"/>
          </a:xfrm>
          <a:prstGeom prst="rect">
            <a:avLst/>
          </a:prstGeom>
          <a:solidFill>
            <a:srgbClr val="1E2761"/>
          </a:solidFill>
          <a:ln/>
        </p:spPr>
      </p:sp>
      <p:sp>
        <p:nvSpPr>
          <p:cNvPr id="12" name="Text 10"/>
          <p:cNvSpPr txBox="1"/>
          <p:nvPr/>
        </p:nvSpPr>
        <p:spPr>
          <a:xfrm>
            <a:off x="9601200" y="2880360"/>
            <a:ext cx="201168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JAWABAN</a:t>
            </a:r>
            <a:endParaRPr lang="en-US" sz="1100" dirty="0"/>
          </a:p>
        </p:txBody>
      </p:sp>
      <p:sp>
        <p:nvSpPr>
          <p:cNvPr id="13" name="Shape 11"/>
          <p:cNvSpPr/>
          <p:nvPr/>
        </p:nvSpPr>
        <p:spPr>
          <a:xfrm>
            <a:off x="548640" y="3264408"/>
            <a:ext cx="9052560" cy="1051560"/>
          </a:xfrm>
          <a:prstGeom prst="rect">
            <a:avLst/>
          </a:prstGeom>
          <a:solidFill>
            <a:srgbClr val="F7F8FA"/>
          </a:solidFill>
          <a:ln w="6350">
            <a:solidFill>
              <a:srgbClr val="E2E5EA"/>
            </a:solidFill>
            <a:prstDash val="solid"/>
          </a:ln>
        </p:spPr>
      </p:sp>
      <p:sp>
        <p:nvSpPr>
          <p:cNvPr id="14" name="Text 12"/>
          <p:cNvSpPr txBox="1"/>
          <p:nvPr/>
        </p:nvSpPr>
        <p:spPr>
          <a:xfrm>
            <a:off x="777240" y="3264408"/>
            <a:ext cx="8595360" cy="1051560"/>
          </a:xfrm>
          <a:prstGeom prst="rect">
            <a:avLst/>
          </a:prstGeom>
          <a:noFill/>
          <a:ln/>
        </p:spPr>
        <p:txBody>
          <a:bodyPr wrap="square" lIns="0" tIns="0" rIns="0" bIns="0" rtlCol="0" anchor="ctr"/>
          <a:lstStyle/>
          <a:p>
            <a:pPr marL="0" indent="0">
              <a:lnSpc>
                <a:spcPct val="115000"/>
              </a:lnSpc>
              <a:buNone/>
            </a:pPr>
            <a:r>
              <a:rPr lang="en-US" sz="1200" dirty="0">
                <a:solidFill>
                  <a:srgbClr val="222B45"/>
                </a:solidFill>
                <a:latin typeface="Calibri" pitchFamily="34" charset="0"/>
                <a:ea typeface="Calibri" pitchFamily="34" charset="-122"/>
                <a:cs typeface="Calibri" pitchFamily="34" charset="-120"/>
              </a:rPr>
              <a:t>Peningkatan aktivitas manusia yang menyebabkan lingkungan tercemar didukung oleh data lonjakan timbunan sampah medis sebesar 30–50%.</a:t>
            </a:r>
            <a:endParaRPr lang="en-US" sz="1200" dirty="0"/>
          </a:p>
        </p:txBody>
      </p:sp>
      <p:sp>
        <p:nvSpPr>
          <p:cNvPr id="15" name="Shape 13"/>
          <p:cNvSpPr/>
          <p:nvPr/>
        </p:nvSpPr>
        <p:spPr>
          <a:xfrm>
            <a:off x="9601200" y="3264408"/>
            <a:ext cx="2011680" cy="1051560"/>
          </a:xfrm>
          <a:prstGeom prst="rect">
            <a:avLst/>
          </a:prstGeom>
          <a:solidFill>
            <a:srgbClr val="F7F8FA"/>
          </a:solidFill>
          <a:ln w="6350">
            <a:solidFill>
              <a:srgbClr val="E2E5EA"/>
            </a:solidFill>
            <a:prstDash val="solid"/>
          </a:ln>
        </p:spPr>
      </p:sp>
      <p:sp>
        <p:nvSpPr>
          <p:cNvPr id="16" name="Shape 14"/>
          <p:cNvSpPr/>
          <p:nvPr/>
        </p:nvSpPr>
        <p:spPr>
          <a:xfrm>
            <a:off x="9921240" y="3589020"/>
            <a:ext cx="1371600" cy="402336"/>
          </a:xfrm>
          <a:prstGeom prst="roundRect">
            <a:avLst>
              <a:gd name="adj" fmla="val 50000"/>
            </a:avLst>
          </a:prstGeom>
          <a:solidFill>
            <a:srgbClr val="2F7D5C"/>
          </a:solidFill>
          <a:ln/>
        </p:spPr>
      </p:sp>
      <p:sp>
        <p:nvSpPr>
          <p:cNvPr id="17" name="Text 15"/>
          <p:cNvSpPr txBox="1"/>
          <p:nvPr/>
        </p:nvSpPr>
        <p:spPr>
          <a:xfrm>
            <a:off x="9921240" y="3589020"/>
            <a:ext cx="137160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BENAR</a:t>
            </a:r>
            <a:endParaRPr lang="en-US" sz="1200" dirty="0"/>
          </a:p>
        </p:txBody>
      </p:sp>
      <p:sp>
        <p:nvSpPr>
          <p:cNvPr id="18" name="Shape 16"/>
          <p:cNvSpPr/>
          <p:nvPr/>
        </p:nvSpPr>
        <p:spPr>
          <a:xfrm>
            <a:off x="548640" y="4315968"/>
            <a:ext cx="9052560" cy="1051560"/>
          </a:xfrm>
          <a:prstGeom prst="rect">
            <a:avLst/>
          </a:prstGeom>
          <a:solidFill>
            <a:srgbClr val="EEF3FC"/>
          </a:solidFill>
          <a:ln w="6350">
            <a:solidFill>
              <a:srgbClr val="E2E5EA"/>
            </a:solidFill>
            <a:prstDash val="solid"/>
          </a:ln>
        </p:spPr>
      </p:sp>
      <p:sp>
        <p:nvSpPr>
          <p:cNvPr id="19" name="Text 17"/>
          <p:cNvSpPr txBox="1"/>
          <p:nvPr/>
        </p:nvSpPr>
        <p:spPr>
          <a:xfrm>
            <a:off x="777240" y="4315968"/>
            <a:ext cx="8595360" cy="1051560"/>
          </a:xfrm>
          <a:prstGeom prst="rect">
            <a:avLst/>
          </a:prstGeom>
          <a:noFill/>
          <a:ln/>
        </p:spPr>
        <p:txBody>
          <a:bodyPr wrap="square" lIns="0" tIns="0" rIns="0" bIns="0" rtlCol="0" anchor="ctr"/>
          <a:lstStyle/>
          <a:p>
            <a:pPr marL="0" indent="0">
              <a:lnSpc>
                <a:spcPct val="115000"/>
              </a:lnSpc>
              <a:buNone/>
            </a:pPr>
            <a:r>
              <a:rPr lang="en-US" sz="1200" dirty="0">
                <a:solidFill>
                  <a:srgbClr val="222B45"/>
                </a:solidFill>
                <a:latin typeface="Calibri" pitchFamily="34" charset="0"/>
                <a:ea typeface="Calibri" pitchFamily="34" charset="-122"/>
                <a:cs typeface="Calibri" pitchFamily="34" charset="-120"/>
              </a:rPr>
              <a:t>Tingginya jumlah dan jenis limbah didukung oleh data bahwa 96% paket dibungkus dengan plastik tebal dan bubble wrap.</a:t>
            </a:r>
            <a:endParaRPr lang="en-US" sz="1200" dirty="0"/>
          </a:p>
        </p:txBody>
      </p:sp>
      <p:sp>
        <p:nvSpPr>
          <p:cNvPr id="20" name="Shape 18"/>
          <p:cNvSpPr/>
          <p:nvPr/>
        </p:nvSpPr>
        <p:spPr>
          <a:xfrm>
            <a:off x="9601200" y="4315968"/>
            <a:ext cx="2011680" cy="1051560"/>
          </a:xfrm>
          <a:prstGeom prst="rect">
            <a:avLst/>
          </a:prstGeom>
          <a:solidFill>
            <a:srgbClr val="EEF3FC"/>
          </a:solidFill>
          <a:ln w="6350">
            <a:solidFill>
              <a:srgbClr val="E2E5EA"/>
            </a:solidFill>
            <a:prstDash val="solid"/>
          </a:ln>
        </p:spPr>
      </p:sp>
      <p:sp>
        <p:nvSpPr>
          <p:cNvPr id="21" name="Shape 19"/>
          <p:cNvSpPr/>
          <p:nvPr/>
        </p:nvSpPr>
        <p:spPr>
          <a:xfrm>
            <a:off x="9921240" y="4640580"/>
            <a:ext cx="1371600" cy="402336"/>
          </a:xfrm>
          <a:prstGeom prst="roundRect">
            <a:avLst>
              <a:gd name="adj" fmla="val 50000"/>
            </a:avLst>
          </a:prstGeom>
          <a:solidFill>
            <a:srgbClr val="2F7D5C"/>
          </a:solidFill>
          <a:ln/>
        </p:spPr>
      </p:sp>
      <p:sp>
        <p:nvSpPr>
          <p:cNvPr id="22" name="Text 20"/>
          <p:cNvSpPr txBox="1"/>
          <p:nvPr/>
        </p:nvSpPr>
        <p:spPr>
          <a:xfrm>
            <a:off x="9921240" y="4640580"/>
            <a:ext cx="137160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BENAR</a:t>
            </a:r>
            <a:endParaRPr lang="en-US" sz="1200" dirty="0"/>
          </a:p>
        </p:txBody>
      </p:sp>
      <p:sp>
        <p:nvSpPr>
          <p:cNvPr id="23" name="Shape 21"/>
          <p:cNvSpPr/>
          <p:nvPr/>
        </p:nvSpPr>
        <p:spPr>
          <a:xfrm>
            <a:off x="548640" y="5367528"/>
            <a:ext cx="9052560" cy="1051560"/>
          </a:xfrm>
          <a:prstGeom prst="rect">
            <a:avLst/>
          </a:prstGeom>
          <a:solidFill>
            <a:srgbClr val="F7F8FA"/>
          </a:solidFill>
          <a:ln w="6350">
            <a:solidFill>
              <a:srgbClr val="E2E5EA"/>
            </a:solidFill>
            <a:prstDash val="solid"/>
          </a:ln>
        </p:spPr>
      </p:sp>
      <p:sp>
        <p:nvSpPr>
          <p:cNvPr id="24" name="Text 22"/>
          <p:cNvSpPr txBox="1"/>
          <p:nvPr/>
        </p:nvSpPr>
        <p:spPr>
          <a:xfrm>
            <a:off x="777240" y="5367528"/>
            <a:ext cx="8595360" cy="1051560"/>
          </a:xfrm>
          <a:prstGeom prst="rect">
            <a:avLst/>
          </a:prstGeom>
          <a:noFill/>
          <a:ln/>
        </p:spPr>
        <p:txBody>
          <a:bodyPr wrap="square" lIns="0" tIns="0" rIns="0" bIns="0" rtlCol="0" anchor="ctr"/>
          <a:lstStyle/>
          <a:p>
            <a:pPr marL="0" indent="0">
              <a:lnSpc>
                <a:spcPct val="115000"/>
              </a:lnSpc>
              <a:buNone/>
            </a:pPr>
            <a:r>
              <a:rPr lang="en-US" sz="1200" dirty="0">
                <a:solidFill>
                  <a:srgbClr val="222B45"/>
                </a:solidFill>
                <a:latin typeface="Calibri" pitchFamily="34" charset="0"/>
                <a:ea typeface="Calibri" pitchFamily="34" charset="-122"/>
                <a:cs typeface="Calibri" pitchFamily="34" charset="-120"/>
              </a:rPr>
              <a:t>Kebakaran hutan yang merusak ekosistem didukung data bahwa Indonesia merupakan negara ke-2 penyumbang sampah.</a:t>
            </a:r>
            <a:endParaRPr lang="en-US" sz="1200" dirty="0"/>
          </a:p>
        </p:txBody>
      </p:sp>
      <p:sp>
        <p:nvSpPr>
          <p:cNvPr id="25" name="Shape 23"/>
          <p:cNvSpPr/>
          <p:nvPr/>
        </p:nvSpPr>
        <p:spPr>
          <a:xfrm>
            <a:off x="9601200" y="5367528"/>
            <a:ext cx="2011680" cy="1051560"/>
          </a:xfrm>
          <a:prstGeom prst="rect">
            <a:avLst/>
          </a:prstGeom>
          <a:solidFill>
            <a:srgbClr val="F7F8FA"/>
          </a:solidFill>
          <a:ln w="6350">
            <a:solidFill>
              <a:srgbClr val="E2E5EA"/>
            </a:solidFill>
            <a:prstDash val="solid"/>
          </a:ln>
        </p:spPr>
      </p:sp>
      <p:sp>
        <p:nvSpPr>
          <p:cNvPr id="26" name="Shape 24"/>
          <p:cNvSpPr/>
          <p:nvPr/>
        </p:nvSpPr>
        <p:spPr>
          <a:xfrm>
            <a:off x="9921240" y="5692140"/>
            <a:ext cx="1371600" cy="402336"/>
          </a:xfrm>
          <a:prstGeom prst="roundRect">
            <a:avLst>
              <a:gd name="adj" fmla="val 50000"/>
            </a:avLst>
          </a:prstGeom>
          <a:solidFill>
            <a:srgbClr val="B23A48"/>
          </a:solidFill>
          <a:ln/>
        </p:spPr>
      </p:sp>
      <p:sp>
        <p:nvSpPr>
          <p:cNvPr id="27" name="Text 25"/>
          <p:cNvSpPr txBox="1"/>
          <p:nvPr/>
        </p:nvSpPr>
        <p:spPr>
          <a:xfrm>
            <a:off x="9921240" y="5692140"/>
            <a:ext cx="137160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SALAH</a:t>
            </a:r>
            <a:endParaRPr lang="en-US" sz="1200" dirty="0"/>
          </a:p>
        </p:txBody>
      </p:sp>
      <p:sp>
        <p:nvSpPr>
          <p:cNvPr id="28" name="Text 26"/>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13</a:t>
            </a:r>
            <a:endParaRPr lang="en-US" sz="2600" dirty="0"/>
          </a:p>
        </p:txBody>
      </p:sp>
      <p:sp>
        <p:nvSpPr>
          <p:cNvPr id="4" name="Text 2"/>
          <p:cNvSpPr txBox="1"/>
          <p:nvPr/>
        </p:nvSpPr>
        <p:spPr>
          <a:xfrm>
            <a:off x="1371600" y="457200"/>
            <a:ext cx="64008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PEMBAHASAN NOMOR 13</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Jawaban &amp; Alasan</a:t>
            </a:r>
            <a:endParaRPr lang="en-US" sz="2000" dirty="0"/>
          </a:p>
        </p:txBody>
      </p:sp>
      <p:sp>
        <p:nvSpPr>
          <p:cNvPr id="6" name="Shape 4"/>
          <p:cNvSpPr/>
          <p:nvPr/>
        </p:nvSpPr>
        <p:spPr>
          <a:xfrm>
            <a:off x="548640" y="1325880"/>
            <a:ext cx="2103120" cy="457200"/>
          </a:xfrm>
          <a:prstGeom prst="roundRect">
            <a:avLst>
              <a:gd name="adj" fmla="val 50000"/>
            </a:avLst>
          </a:prstGeom>
          <a:solidFill>
            <a:srgbClr val="2F7D5C"/>
          </a:solidFill>
          <a:ln/>
        </p:spPr>
      </p:sp>
      <p:sp>
        <p:nvSpPr>
          <p:cNvPr id="7" name="Text 5"/>
          <p:cNvSpPr txBox="1"/>
          <p:nvPr/>
        </p:nvSpPr>
        <p:spPr>
          <a:xfrm>
            <a:off x="548640" y="1325880"/>
            <a:ext cx="2103120" cy="45720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KUNCI: B – B – S</a:t>
            </a:r>
            <a:endParaRPr lang="en-US" sz="1250" dirty="0"/>
          </a:p>
        </p:txBody>
      </p:sp>
      <p:sp>
        <p:nvSpPr>
          <p:cNvPr id="8" name="Shape 6"/>
          <p:cNvSpPr/>
          <p:nvPr/>
        </p:nvSpPr>
        <p:spPr>
          <a:xfrm>
            <a:off x="548640" y="1965960"/>
            <a:ext cx="6309360" cy="4160520"/>
          </a:xfrm>
          <a:prstGeom prst="roundRect">
            <a:avLst>
              <a:gd name="adj" fmla="val 2198"/>
            </a:avLst>
          </a:prstGeom>
          <a:solidFill>
            <a:srgbClr val="EEF3FC"/>
          </a:solidFill>
          <a:ln/>
        </p:spPr>
      </p:sp>
      <p:sp>
        <p:nvSpPr>
          <p:cNvPr id="9" name="Text 7"/>
          <p:cNvSpPr txBox="1"/>
          <p:nvPr/>
        </p:nvSpPr>
        <p:spPr>
          <a:xfrm>
            <a:off x="822960" y="2167128"/>
            <a:ext cx="5760720" cy="292608"/>
          </a:xfrm>
          <a:prstGeom prst="rect">
            <a:avLst/>
          </a:prstGeom>
          <a:noFill/>
          <a:ln/>
        </p:spPr>
        <p:txBody>
          <a:bodyPr wrap="square" lIns="0" tIns="0" rIns="0" bIns="0" rtlCol="0" anchor="ctr"/>
          <a:lstStyle/>
          <a:p>
            <a:pPr marL="0" indent="0">
              <a:buNone/>
            </a:pPr>
            <a:r>
              <a:rPr lang="en-US" sz="1200" b="1" kern="0" spc="150" dirty="0">
                <a:solidFill>
                  <a:srgbClr val="1E2761"/>
                </a:solidFill>
                <a:latin typeface="Calibri" pitchFamily="34" charset="0"/>
                <a:ea typeface="Calibri" pitchFamily="34" charset="-122"/>
                <a:cs typeface="Calibri" pitchFamily="34" charset="-120"/>
              </a:rPr>
              <a:t>PEMBAHASAN</a:t>
            </a:r>
            <a:endParaRPr lang="en-US" sz="1200" dirty="0"/>
          </a:p>
        </p:txBody>
      </p:sp>
      <p:sp>
        <p:nvSpPr>
          <p:cNvPr id="10" name="Text 8"/>
          <p:cNvSpPr txBox="1"/>
          <p:nvPr/>
        </p:nvSpPr>
        <p:spPr>
          <a:xfrm>
            <a:off x="822960" y="2532888"/>
            <a:ext cx="5760720" cy="3383280"/>
          </a:xfrm>
          <a:prstGeom prst="rect">
            <a:avLst/>
          </a:prstGeom>
          <a:noFill/>
          <a:ln/>
        </p:spPr>
        <p:txBody>
          <a:bodyPr wrap="square" lIns="0" tIns="0" rIns="0" bIns="0" rtlCol="0" anchor="t"/>
          <a:lstStyle/>
          <a:p>
            <a:pPr marL="0" indent="0">
              <a:lnSpc>
                <a:spcPct val="128000"/>
              </a:lnSpc>
              <a:buNone/>
            </a:pPr>
            <a:r>
              <a:rPr lang="en-US" sz="1130" dirty="0">
                <a:solidFill>
                  <a:srgbClr val="222B45"/>
                </a:solidFill>
                <a:latin typeface="Calibri" pitchFamily="34" charset="0"/>
                <a:ea typeface="Calibri" pitchFamily="34" charset="-122"/>
                <a:cs typeface="Calibri" pitchFamily="34" charset="-120"/>
              </a:rPr>
              <a:t>Soal ini menuntut ketelitian memasangkan setiap KLAIM dengan DATA yang benar-benar mendukungnya, bukan sekadar bertema sama.</a:t>
            </a:r>
            <a:endParaRPr lang="en-US" sz="1130" dirty="0"/>
          </a:p>
          <a:p>
            <a:pPr marL="0" indent="0">
              <a:lnSpc>
                <a:spcPct val="128000"/>
              </a:lnSpc>
              <a:buNone/>
            </a:pPr>
            <a:endParaRPr lang="en-US" sz="1130" dirty="0"/>
          </a:p>
          <a:p>
            <a:pPr marL="0" indent="0">
              <a:lnSpc>
                <a:spcPct val="128000"/>
              </a:lnSpc>
              <a:buNone/>
            </a:pPr>
            <a:r>
              <a:rPr lang="en-US" sz="1130" dirty="0">
                <a:solidFill>
                  <a:srgbClr val="222B45"/>
                </a:solidFill>
                <a:latin typeface="Calibri" pitchFamily="34" charset="0"/>
                <a:ea typeface="Calibri" pitchFamily="34" charset="-122"/>
                <a:cs typeface="Calibri" pitchFamily="34" charset="-120"/>
              </a:rPr>
              <a:t>• Pernyataan 1 (BENAR): teks menyebut "peningkatan timbunan sampah medis sebesar 30% hingga 50%" selama pandemi — data ini relevan mendukung klaim bahwa aktivitas manusia mencemari lingkungan.</a:t>
            </a:r>
            <a:endParaRPr lang="en-US" sz="1130" dirty="0"/>
          </a:p>
          <a:p>
            <a:pPr marL="0" indent="0">
              <a:lnSpc>
                <a:spcPct val="128000"/>
              </a:lnSpc>
              <a:buNone/>
            </a:pPr>
            <a:endParaRPr lang="en-US" sz="1130" dirty="0"/>
          </a:p>
          <a:p>
            <a:pPr marL="0" indent="0">
              <a:lnSpc>
                <a:spcPct val="128000"/>
              </a:lnSpc>
              <a:buNone/>
            </a:pPr>
            <a:r>
              <a:rPr lang="en-US" sz="1130" dirty="0">
                <a:solidFill>
                  <a:srgbClr val="222B45"/>
                </a:solidFill>
                <a:latin typeface="Calibri" pitchFamily="34" charset="0"/>
                <a:ea typeface="Calibri" pitchFamily="34" charset="-122"/>
                <a:cs typeface="Calibri" pitchFamily="34" charset="-120"/>
              </a:rPr>
              <a:t>• Pernyataan 2 (BENAR): teks menyebut "96% paket dibungkus dengan plastik yang tebal dan ditambah bubble wrap" — tepat mendukung klaim tingginya jumlah &amp; jenis limbah plastik.</a:t>
            </a:r>
            <a:endParaRPr lang="en-US" sz="1130" dirty="0"/>
          </a:p>
          <a:p>
            <a:pPr marL="0" indent="0">
              <a:lnSpc>
                <a:spcPct val="128000"/>
              </a:lnSpc>
              <a:buNone/>
            </a:pPr>
            <a:endParaRPr lang="en-US" sz="1130" dirty="0"/>
          </a:p>
          <a:p>
            <a:pPr marL="0" indent="0">
              <a:lnSpc>
                <a:spcPct val="128000"/>
              </a:lnSpc>
              <a:buNone/>
            </a:pPr>
            <a:r>
              <a:rPr lang="en-US" sz="1130" dirty="0">
                <a:solidFill>
                  <a:srgbClr val="222B45"/>
                </a:solidFill>
                <a:latin typeface="Calibri" pitchFamily="34" charset="0"/>
                <a:ea typeface="Calibri" pitchFamily="34" charset="-122"/>
                <a:cs typeface="Calibri" pitchFamily="34" charset="-120"/>
              </a:rPr>
              <a:t>• Pernyataan 3 (SALAH): data "Indonesia negara ke-2 penyumbang polusi sampah di lautan" berkaitan dengan sampah plastik ke laut, BUKAN dengan kebakaran hutan — pasangan klaim-data ini keliru meski kalimatnya terdengar masuk akal.</a:t>
            </a:r>
            <a:endParaRPr lang="en-US" sz="1130" dirty="0"/>
          </a:p>
        </p:txBody>
      </p:sp>
      <p:sp>
        <p:nvSpPr>
          <p:cNvPr id="11" name="Shape 9"/>
          <p:cNvSpPr/>
          <p:nvPr/>
        </p:nvSpPr>
        <p:spPr>
          <a:xfrm>
            <a:off x="7223760" y="1965960"/>
            <a:ext cx="4389120" cy="4160520"/>
          </a:xfrm>
          <a:prstGeom prst="roundRect">
            <a:avLst>
              <a:gd name="adj" fmla="val 2198"/>
            </a:avLst>
          </a:prstGeom>
          <a:solidFill>
            <a:srgbClr val="1E2761"/>
          </a:solidFill>
          <a:ln/>
        </p:spPr>
      </p:sp>
      <p:sp>
        <p:nvSpPr>
          <p:cNvPr id="12" name="Text 10"/>
          <p:cNvSpPr txBox="1"/>
          <p:nvPr/>
        </p:nvSpPr>
        <p:spPr>
          <a:xfrm>
            <a:off x="7498080" y="2167128"/>
            <a:ext cx="3840480" cy="274320"/>
          </a:xfrm>
          <a:prstGeom prst="rect">
            <a:avLst/>
          </a:prstGeom>
          <a:noFill/>
          <a:ln/>
        </p:spPr>
        <p:txBody>
          <a:bodyPr wrap="square" lIns="0" tIns="0" rIns="0" bIns="0" rtlCol="0" anchor="ctr"/>
          <a:lstStyle/>
          <a:p>
            <a:pPr marL="0" indent="0">
              <a:buNone/>
            </a:pPr>
            <a:r>
              <a:rPr lang="en-US" sz="1150" b="1" kern="0" spc="150" dirty="0">
                <a:solidFill>
                  <a:srgbClr val="C99A2E"/>
                </a:solidFill>
                <a:latin typeface="Calibri" pitchFamily="34" charset="0"/>
                <a:ea typeface="Calibri" pitchFamily="34" charset="-122"/>
                <a:cs typeface="Calibri" pitchFamily="34" charset="-120"/>
              </a:rPr>
              <a:t>TEKNIK MENJAWAB</a:t>
            </a:r>
            <a:endParaRPr lang="en-US" sz="1150" dirty="0"/>
          </a:p>
        </p:txBody>
      </p:sp>
      <p:sp>
        <p:nvSpPr>
          <p:cNvPr id="13" name="Text 11"/>
          <p:cNvSpPr txBox="1"/>
          <p:nvPr/>
        </p:nvSpPr>
        <p:spPr>
          <a:xfrm>
            <a:off x="7498080" y="2459736"/>
            <a:ext cx="3840480" cy="502920"/>
          </a:xfrm>
          <a:prstGeom prst="rect">
            <a:avLst/>
          </a:prstGeom>
          <a:noFill/>
          <a:ln/>
        </p:spPr>
        <p:txBody>
          <a:bodyPr wrap="square" lIns="0" tIns="0" rIns="0" bIns="0" rtlCol="0" anchor="ctr"/>
          <a:lstStyle/>
          <a:p>
            <a:pPr marL="0" indent="0">
              <a:lnSpc>
                <a:spcPct val="110000"/>
              </a:lnSpc>
              <a:buNone/>
            </a:pPr>
            <a:r>
              <a:rPr lang="en-US" sz="1350" b="1" i="1" dirty="0">
                <a:solidFill>
                  <a:srgbClr val="FFFFFF"/>
                </a:solidFill>
                <a:latin typeface="Cambria" pitchFamily="34" charset="0"/>
                <a:ea typeface="Cambria" pitchFamily="34" charset="-122"/>
                <a:cs typeface="Cambria" pitchFamily="34" charset="-120"/>
              </a:rPr>
              <a:t>Soal Benar-Salah / Evaluasi Data</a:t>
            </a:r>
            <a:endParaRPr lang="en-US" sz="1350" dirty="0"/>
          </a:p>
        </p:txBody>
      </p:sp>
      <p:sp>
        <p:nvSpPr>
          <p:cNvPr id="14" name="Shape 12"/>
          <p:cNvSpPr/>
          <p:nvPr/>
        </p:nvSpPr>
        <p:spPr>
          <a:xfrm>
            <a:off x="7498080" y="3063240"/>
            <a:ext cx="274320" cy="274320"/>
          </a:xfrm>
          <a:prstGeom prst="ellipse">
            <a:avLst/>
          </a:prstGeom>
          <a:solidFill>
            <a:srgbClr val="C99A2E"/>
          </a:solidFill>
          <a:ln/>
        </p:spPr>
      </p:sp>
      <p:sp>
        <p:nvSpPr>
          <p:cNvPr id="15" name="Text 13"/>
          <p:cNvSpPr txBox="1"/>
          <p:nvPr/>
        </p:nvSpPr>
        <p:spPr>
          <a:xfrm>
            <a:off x="7498080" y="306324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1</a:t>
            </a:r>
            <a:endParaRPr lang="en-US" sz="1050" dirty="0"/>
          </a:p>
        </p:txBody>
      </p:sp>
      <p:sp>
        <p:nvSpPr>
          <p:cNvPr id="16" name="Text 14"/>
          <p:cNvSpPr txBox="1"/>
          <p:nvPr/>
        </p:nvSpPr>
        <p:spPr>
          <a:xfrm>
            <a:off x="7882128" y="3008376"/>
            <a:ext cx="3474720" cy="576072"/>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Pisahkan tiap pernyataan menjadi dua bagian: KLAIM dan DATA yang disandingkan dengannya.</a:t>
            </a:r>
            <a:endParaRPr lang="en-US" sz="1080" dirty="0"/>
          </a:p>
        </p:txBody>
      </p:sp>
      <p:sp>
        <p:nvSpPr>
          <p:cNvPr id="17" name="Shape 15"/>
          <p:cNvSpPr/>
          <p:nvPr/>
        </p:nvSpPr>
        <p:spPr>
          <a:xfrm>
            <a:off x="7498080" y="3639312"/>
            <a:ext cx="274320" cy="274320"/>
          </a:xfrm>
          <a:prstGeom prst="ellipse">
            <a:avLst/>
          </a:prstGeom>
          <a:solidFill>
            <a:srgbClr val="C99A2E"/>
          </a:solidFill>
          <a:ln/>
        </p:spPr>
      </p:sp>
      <p:sp>
        <p:nvSpPr>
          <p:cNvPr id="18" name="Text 16"/>
          <p:cNvSpPr txBox="1"/>
          <p:nvPr/>
        </p:nvSpPr>
        <p:spPr>
          <a:xfrm>
            <a:off x="7498080" y="3639312"/>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2</a:t>
            </a:r>
            <a:endParaRPr lang="en-US" sz="1050" dirty="0"/>
          </a:p>
        </p:txBody>
      </p:sp>
      <p:sp>
        <p:nvSpPr>
          <p:cNvPr id="19" name="Text 17"/>
          <p:cNvSpPr txBox="1"/>
          <p:nvPr/>
        </p:nvSpPr>
        <p:spPr>
          <a:xfrm>
            <a:off x="7882128" y="3584448"/>
            <a:ext cx="3474720" cy="576072"/>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Telusuri teks untuk menemukan data persis (angka/fakta) yang disebutkan.</a:t>
            </a:r>
            <a:endParaRPr lang="en-US" sz="1080" dirty="0"/>
          </a:p>
        </p:txBody>
      </p:sp>
      <p:sp>
        <p:nvSpPr>
          <p:cNvPr id="20" name="Shape 18"/>
          <p:cNvSpPr/>
          <p:nvPr/>
        </p:nvSpPr>
        <p:spPr>
          <a:xfrm>
            <a:off x="7498080" y="4215384"/>
            <a:ext cx="274320" cy="274320"/>
          </a:xfrm>
          <a:prstGeom prst="ellipse">
            <a:avLst/>
          </a:prstGeom>
          <a:solidFill>
            <a:srgbClr val="C99A2E"/>
          </a:solidFill>
          <a:ln/>
        </p:spPr>
      </p:sp>
      <p:sp>
        <p:nvSpPr>
          <p:cNvPr id="21" name="Text 19"/>
          <p:cNvSpPr txBox="1"/>
          <p:nvPr/>
        </p:nvSpPr>
        <p:spPr>
          <a:xfrm>
            <a:off x="7498080" y="4215384"/>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3</a:t>
            </a:r>
            <a:endParaRPr lang="en-US" sz="1050" dirty="0"/>
          </a:p>
        </p:txBody>
      </p:sp>
      <p:sp>
        <p:nvSpPr>
          <p:cNvPr id="22" name="Text 20"/>
          <p:cNvSpPr txBox="1"/>
          <p:nvPr/>
        </p:nvSpPr>
        <p:spPr>
          <a:xfrm>
            <a:off x="7882128" y="4160520"/>
            <a:ext cx="3474720" cy="576072"/>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Periksa apakah data itu benar-benar relevan dengan klaim, bukan hanya "satu tema".</a:t>
            </a:r>
            <a:endParaRPr lang="en-US" sz="1080" dirty="0"/>
          </a:p>
        </p:txBody>
      </p:sp>
      <p:sp>
        <p:nvSpPr>
          <p:cNvPr id="23" name="Shape 21"/>
          <p:cNvSpPr/>
          <p:nvPr/>
        </p:nvSpPr>
        <p:spPr>
          <a:xfrm>
            <a:off x="7498080" y="4791456"/>
            <a:ext cx="274320" cy="274320"/>
          </a:xfrm>
          <a:prstGeom prst="ellipse">
            <a:avLst/>
          </a:prstGeom>
          <a:solidFill>
            <a:srgbClr val="C99A2E"/>
          </a:solidFill>
          <a:ln/>
        </p:spPr>
      </p:sp>
      <p:sp>
        <p:nvSpPr>
          <p:cNvPr id="24" name="Text 22"/>
          <p:cNvSpPr txBox="1"/>
          <p:nvPr/>
        </p:nvSpPr>
        <p:spPr>
          <a:xfrm>
            <a:off x="7498080" y="4791456"/>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4</a:t>
            </a:r>
            <a:endParaRPr lang="en-US" sz="1050" dirty="0"/>
          </a:p>
        </p:txBody>
      </p:sp>
      <p:sp>
        <p:nvSpPr>
          <p:cNvPr id="25" name="Text 23"/>
          <p:cNvSpPr txBox="1"/>
          <p:nvPr/>
        </p:nvSpPr>
        <p:spPr>
          <a:xfrm>
            <a:off x="7882128" y="4736592"/>
            <a:ext cx="3474720" cy="576072"/>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Waspadai jebakan: data benar-benar ada di teks, tetapi dipasangkan dengan klaim yang keliru.</a:t>
            </a:r>
            <a:endParaRPr lang="en-US" sz="1080" dirty="0"/>
          </a:p>
        </p:txBody>
      </p:sp>
      <p:sp>
        <p:nvSpPr>
          <p:cNvPr id="26" name="Shape 24"/>
          <p:cNvSpPr/>
          <p:nvPr/>
        </p:nvSpPr>
        <p:spPr>
          <a:xfrm>
            <a:off x="7498080" y="5367528"/>
            <a:ext cx="274320" cy="274320"/>
          </a:xfrm>
          <a:prstGeom prst="ellipse">
            <a:avLst/>
          </a:prstGeom>
          <a:solidFill>
            <a:srgbClr val="C99A2E"/>
          </a:solidFill>
          <a:ln/>
        </p:spPr>
      </p:sp>
      <p:sp>
        <p:nvSpPr>
          <p:cNvPr id="27" name="Text 25"/>
          <p:cNvSpPr txBox="1"/>
          <p:nvPr/>
        </p:nvSpPr>
        <p:spPr>
          <a:xfrm>
            <a:off x="7498080" y="5367528"/>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5</a:t>
            </a:r>
            <a:endParaRPr lang="en-US" sz="1050" dirty="0"/>
          </a:p>
        </p:txBody>
      </p:sp>
      <p:sp>
        <p:nvSpPr>
          <p:cNvPr id="28" name="Text 26"/>
          <p:cNvSpPr txBox="1"/>
          <p:nvPr/>
        </p:nvSpPr>
        <p:spPr>
          <a:xfrm>
            <a:off x="7882128" y="5312664"/>
            <a:ext cx="3474720" cy="576072"/>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Nilai setiap pernyataan secara independen, jangan terpengaruh pola jawaban sebelumnya.</a:t>
            </a:r>
            <a:endParaRPr lang="en-US" sz="1080" dirty="0"/>
          </a:p>
        </p:txBody>
      </p:sp>
      <p:sp>
        <p:nvSpPr>
          <p:cNvPr id="29" name="Text 27"/>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14</a:t>
            </a:r>
            <a:endParaRPr lang="en-US" sz="2600" dirty="0"/>
          </a:p>
        </p:txBody>
      </p:sp>
      <p:sp>
        <p:nvSpPr>
          <p:cNvPr id="4" name="Text 2"/>
          <p:cNvSpPr txBox="1"/>
          <p:nvPr/>
        </p:nvSpPr>
        <p:spPr>
          <a:xfrm>
            <a:off x="1371600" y="457200"/>
            <a:ext cx="54864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SOAL NOMOR 14</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Evaluasi dan Apresiasi</a:t>
            </a:r>
            <a:endParaRPr lang="en-US" sz="2000" dirty="0"/>
          </a:p>
        </p:txBody>
      </p:sp>
      <p:sp>
        <p:nvSpPr>
          <p:cNvPr id="6" name="Shape 4"/>
          <p:cNvSpPr/>
          <p:nvPr/>
        </p:nvSpPr>
        <p:spPr>
          <a:xfrm>
            <a:off x="548640" y="1325880"/>
            <a:ext cx="11064240" cy="566928"/>
          </a:xfrm>
          <a:prstGeom prst="roundRect">
            <a:avLst>
              <a:gd name="adj" fmla="val 12903"/>
            </a:avLst>
          </a:prstGeom>
          <a:solidFill>
            <a:srgbClr val="EEF3FC"/>
          </a:solidFill>
          <a:ln/>
        </p:spPr>
      </p:sp>
      <p:sp>
        <p:nvSpPr>
          <p:cNvPr id="7" name="Text 5"/>
          <p:cNvSpPr txBox="1"/>
          <p:nvPr/>
        </p:nvSpPr>
        <p:spPr>
          <a:xfrm>
            <a:off x="777240" y="1325880"/>
            <a:ext cx="10607040" cy="566928"/>
          </a:xfrm>
          <a:prstGeom prst="rect">
            <a:avLst/>
          </a:prstGeom>
          <a:noFill/>
          <a:ln/>
        </p:spPr>
        <p:txBody>
          <a:bodyPr wrap="square" lIns="0" tIns="0" rIns="0" bIns="0" rtlCol="0" anchor="ctr"/>
          <a:lstStyle/>
          <a:p>
            <a:pPr marL="0" indent="0">
              <a:buNone/>
            </a:pPr>
            <a:r>
              <a:rPr lang="en-US" sz="1150" b="1" dirty="0">
                <a:solidFill>
                  <a:srgbClr val="1E2761"/>
                </a:solidFill>
                <a:latin typeface="Calibri" pitchFamily="34" charset="0"/>
                <a:ea typeface="Calibri" pitchFamily="34" charset="-122"/>
                <a:cs typeface="Calibri" pitchFamily="34" charset="-120"/>
              </a:rPr>
              <a:t>Indikator:  </a:t>
            </a:r>
            <a:r>
              <a:rPr lang="en-US" sz="1150" dirty="0">
                <a:solidFill>
                  <a:srgbClr val="222B45"/>
                </a:solidFill>
                <a:latin typeface="Calibri" pitchFamily="34" charset="0"/>
                <a:ea typeface="Calibri" pitchFamily="34" charset="-122"/>
                <a:cs typeface="Calibri" pitchFamily="34" charset="-120"/>
              </a:rPr>
              <a:t>Menilai kesesuaian penggunaan bahasa, misalnya: kata konotatif, idiom, istilah pada teks.</a:t>
            </a:r>
            <a:endParaRPr lang="en-US" sz="1150" dirty="0"/>
          </a:p>
        </p:txBody>
      </p:sp>
      <p:sp>
        <p:nvSpPr>
          <p:cNvPr id="8" name="Text 6"/>
          <p:cNvSpPr txBox="1"/>
          <p:nvPr/>
        </p:nvSpPr>
        <p:spPr>
          <a:xfrm>
            <a:off x="548640" y="2084832"/>
            <a:ext cx="11064240" cy="868680"/>
          </a:xfrm>
          <a:prstGeom prst="rect">
            <a:avLst/>
          </a:prstGeom>
          <a:noFill/>
          <a:ln/>
        </p:spPr>
        <p:txBody>
          <a:bodyPr wrap="square" lIns="0" tIns="0" rIns="0" bIns="0" rtlCol="0" anchor="ctr"/>
          <a:lstStyle/>
          <a:p>
            <a:pPr marL="0" indent="0">
              <a:lnSpc>
                <a:spcPct val="120000"/>
              </a:lnSpc>
              <a:buNone/>
            </a:pPr>
            <a:r>
              <a:rPr lang="en-US" sz="1450" b="1" dirty="0">
                <a:solidFill>
                  <a:srgbClr val="222B45"/>
                </a:solidFill>
                <a:latin typeface="Calibri" pitchFamily="34" charset="0"/>
                <a:ea typeface="Calibri" pitchFamily="34" charset="-122"/>
                <a:cs typeface="Calibri" pitchFamily="34" charset="-120"/>
              </a:rPr>
              <a:t>Mengapa penulis memilih istilah 'bahu-membahu' untuk menggambarkan peran semua pihak dalam upaya pelestarian lingkungan?</a:t>
            </a:r>
            <a:endParaRPr lang="en-US" sz="1450" dirty="0"/>
          </a:p>
        </p:txBody>
      </p:sp>
      <p:sp>
        <p:nvSpPr>
          <p:cNvPr id="9" name="Shape 7"/>
          <p:cNvSpPr/>
          <p:nvPr/>
        </p:nvSpPr>
        <p:spPr>
          <a:xfrm>
            <a:off x="548640" y="3118104"/>
            <a:ext cx="11064240" cy="512064"/>
          </a:xfrm>
          <a:prstGeom prst="roundRect">
            <a:avLst>
              <a:gd name="adj" fmla="val 14286"/>
            </a:avLst>
          </a:prstGeom>
          <a:solidFill>
            <a:srgbClr val="F3E9CE"/>
          </a:solidFill>
          <a:ln w="19050">
            <a:solidFill>
              <a:srgbClr val="C99A2E"/>
            </a:solidFill>
            <a:prstDash val="solid"/>
          </a:ln>
        </p:spPr>
      </p:sp>
      <p:sp>
        <p:nvSpPr>
          <p:cNvPr id="10" name="Shape 8"/>
          <p:cNvSpPr/>
          <p:nvPr/>
        </p:nvSpPr>
        <p:spPr>
          <a:xfrm>
            <a:off x="713232" y="3218688"/>
            <a:ext cx="310896" cy="310896"/>
          </a:xfrm>
          <a:prstGeom prst="ellipse">
            <a:avLst/>
          </a:prstGeom>
          <a:solidFill>
            <a:srgbClr val="C99A2E"/>
          </a:solidFill>
          <a:ln w="12700">
            <a:solidFill>
              <a:srgbClr val="C99A2E"/>
            </a:solidFill>
            <a:prstDash val="solid"/>
          </a:ln>
        </p:spPr>
      </p:sp>
      <p:sp>
        <p:nvSpPr>
          <p:cNvPr id="11" name="Text 9"/>
          <p:cNvSpPr txBox="1"/>
          <p:nvPr/>
        </p:nvSpPr>
        <p:spPr>
          <a:xfrm>
            <a:off x="713232" y="3218688"/>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12" name="Text 10"/>
          <p:cNvSpPr txBox="1"/>
          <p:nvPr/>
        </p:nvSpPr>
        <p:spPr>
          <a:xfrm>
            <a:off x="1170432" y="3118104"/>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Memperkuat makna pentingnya kolaborasi berbagai pihak untuk mencapai tujuan</a:t>
            </a:r>
            <a:endParaRPr lang="en-US" sz="1250" dirty="0"/>
          </a:p>
        </p:txBody>
      </p:sp>
      <p:sp>
        <p:nvSpPr>
          <p:cNvPr id="13" name="Text 11"/>
          <p:cNvSpPr txBox="1"/>
          <p:nvPr/>
        </p:nvSpPr>
        <p:spPr>
          <a:xfrm>
            <a:off x="10378440" y="3118104"/>
            <a:ext cx="1143000" cy="512064"/>
          </a:xfrm>
          <a:prstGeom prst="rect">
            <a:avLst/>
          </a:prstGeom>
          <a:noFill/>
          <a:ln/>
        </p:spPr>
        <p:txBody>
          <a:bodyPr wrap="square" lIns="0" tIns="0" rIns="0" bIns="0" rtlCol="0" anchor="ctr"/>
          <a:lstStyle/>
          <a:p>
            <a:pPr marL="0" indent="0" algn="ctr">
              <a:buNone/>
            </a:pPr>
            <a:r>
              <a:rPr lang="en-US" sz="1100" b="1" dirty="0">
                <a:solidFill>
                  <a:srgbClr val="2F7D5C"/>
                </a:solidFill>
                <a:latin typeface="Calibri" pitchFamily="34" charset="0"/>
                <a:ea typeface="Calibri" pitchFamily="34" charset="-122"/>
                <a:cs typeface="Calibri" pitchFamily="34" charset="-120"/>
              </a:rPr>
              <a:t>✓ KUNCI</a:t>
            </a:r>
            <a:endParaRPr lang="en-US" sz="1100" dirty="0"/>
          </a:p>
        </p:txBody>
      </p:sp>
      <p:sp>
        <p:nvSpPr>
          <p:cNvPr id="14" name="Shape 12"/>
          <p:cNvSpPr/>
          <p:nvPr/>
        </p:nvSpPr>
        <p:spPr>
          <a:xfrm>
            <a:off x="548640" y="3739896"/>
            <a:ext cx="11064240" cy="512064"/>
          </a:xfrm>
          <a:prstGeom prst="roundRect">
            <a:avLst>
              <a:gd name="adj" fmla="val 14286"/>
            </a:avLst>
          </a:prstGeom>
          <a:solidFill>
            <a:srgbClr val="F7F8FA"/>
          </a:solidFill>
          <a:ln w="12700">
            <a:solidFill>
              <a:srgbClr val="E2E5EA"/>
            </a:solidFill>
            <a:prstDash val="solid"/>
          </a:ln>
        </p:spPr>
      </p:sp>
      <p:sp>
        <p:nvSpPr>
          <p:cNvPr id="15" name="Shape 13"/>
          <p:cNvSpPr/>
          <p:nvPr/>
        </p:nvSpPr>
        <p:spPr>
          <a:xfrm>
            <a:off x="713232" y="3840480"/>
            <a:ext cx="310896" cy="310896"/>
          </a:xfrm>
          <a:prstGeom prst="ellipse">
            <a:avLst/>
          </a:prstGeom>
          <a:solidFill>
            <a:srgbClr val="FFFFFF"/>
          </a:solidFill>
          <a:ln w="12700">
            <a:solidFill>
              <a:srgbClr val="6B7280"/>
            </a:solidFill>
            <a:prstDash val="solid"/>
          </a:ln>
        </p:spPr>
      </p:sp>
      <p:sp>
        <p:nvSpPr>
          <p:cNvPr id="16" name="Text 14"/>
          <p:cNvSpPr txBox="1"/>
          <p:nvPr/>
        </p:nvSpPr>
        <p:spPr>
          <a:xfrm>
            <a:off x="713232" y="3840480"/>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B</a:t>
            </a:r>
            <a:endParaRPr lang="en-US" sz="1200" dirty="0"/>
          </a:p>
        </p:txBody>
      </p:sp>
      <p:sp>
        <p:nvSpPr>
          <p:cNvPr id="17" name="Text 15"/>
          <p:cNvSpPr txBox="1"/>
          <p:nvPr/>
        </p:nvSpPr>
        <p:spPr>
          <a:xfrm>
            <a:off x="1170432" y="3739896"/>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Memberikan sedikit kesan informal yang mungkin kurang pas untuk teks opini</a:t>
            </a:r>
            <a:endParaRPr lang="en-US" sz="1250" dirty="0"/>
          </a:p>
        </p:txBody>
      </p:sp>
      <p:sp>
        <p:nvSpPr>
          <p:cNvPr id="18" name="Shape 16"/>
          <p:cNvSpPr/>
          <p:nvPr/>
        </p:nvSpPr>
        <p:spPr>
          <a:xfrm>
            <a:off x="548640" y="4361688"/>
            <a:ext cx="11064240" cy="512064"/>
          </a:xfrm>
          <a:prstGeom prst="roundRect">
            <a:avLst>
              <a:gd name="adj" fmla="val 14286"/>
            </a:avLst>
          </a:prstGeom>
          <a:solidFill>
            <a:srgbClr val="F7F8FA"/>
          </a:solidFill>
          <a:ln w="12700">
            <a:solidFill>
              <a:srgbClr val="E2E5EA"/>
            </a:solidFill>
            <a:prstDash val="solid"/>
          </a:ln>
        </p:spPr>
      </p:sp>
      <p:sp>
        <p:nvSpPr>
          <p:cNvPr id="19" name="Shape 17"/>
          <p:cNvSpPr/>
          <p:nvPr/>
        </p:nvSpPr>
        <p:spPr>
          <a:xfrm>
            <a:off x="713232" y="4462272"/>
            <a:ext cx="310896" cy="310896"/>
          </a:xfrm>
          <a:prstGeom prst="ellipse">
            <a:avLst/>
          </a:prstGeom>
          <a:solidFill>
            <a:srgbClr val="FFFFFF"/>
          </a:solidFill>
          <a:ln w="12700">
            <a:solidFill>
              <a:srgbClr val="6B7280"/>
            </a:solidFill>
            <a:prstDash val="solid"/>
          </a:ln>
        </p:spPr>
      </p:sp>
      <p:sp>
        <p:nvSpPr>
          <p:cNvPr id="20" name="Text 18"/>
          <p:cNvSpPr txBox="1"/>
          <p:nvPr/>
        </p:nvSpPr>
        <p:spPr>
          <a:xfrm>
            <a:off x="713232" y="4462272"/>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C</a:t>
            </a:r>
            <a:endParaRPr lang="en-US" sz="1200" dirty="0"/>
          </a:p>
        </p:txBody>
      </p:sp>
      <p:sp>
        <p:nvSpPr>
          <p:cNvPr id="21" name="Text 19"/>
          <p:cNvSpPr txBox="1"/>
          <p:nvPr/>
        </p:nvSpPr>
        <p:spPr>
          <a:xfrm>
            <a:off x="1170432" y="4361688"/>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Mengindikasikan bahwa idiom lebih cocok digunakan untuk konteks fisik</a:t>
            </a:r>
            <a:endParaRPr lang="en-US" sz="1250" dirty="0"/>
          </a:p>
        </p:txBody>
      </p:sp>
      <p:sp>
        <p:nvSpPr>
          <p:cNvPr id="22" name="Shape 20"/>
          <p:cNvSpPr/>
          <p:nvPr/>
        </p:nvSpPr>
        <p:spPr>
          <a:xfrm>
            <a:off x="548640" y="4983480"/>
            <a:ext cx="11064240" cy="512064"/>
          </a:xfrm>
          <a:prstGeom prst="roundRect">
            <a:avLst>
              <a:gd name="adj" fmla="val 14286"/>
            </a:avLst>
          </a:prstGeom>
          <a:solidFill>
            <a:srgbClr val="F7F8FA"/>
          </a:solidFill>
          <a:ln w="12700">
            <a:solidFill>
              <a:srgbClr val="E2E5EA"/>
            </a:solidFill>
            <a:prstDash val="solid"/>
          </a:ln>
        </p:spPr>
      </p:sp>
      <p:sp>
        <p:nvSpPr>
          <p:cNvPr id="23" name="Shape 21"/>
          <p:cNvSpPr/>
          <p:nvPr/>
        </p:nvSpPr>
        <p:spPr>
          <a:xfrm>
            <a:off x="713232" y="5084064"/>
            <a:ext cx="310896" cy="310896"/>
          </a:xfrm>
          <a:prstGeom prst="ellipse">
            <a:avLst/>
          </a:prstGeom>
          <a:solidFill>
            <a:srgbClr val="FFFFFF"/>
          </a:solidFill>
          <a:ln w="12700">
            <a:solidFill>
              <a:srgbClr val="6B7280"/>
            </a:solidFill>
            <a:prstDash val="solid"/>
          </a:ln>
        </p:spPr>
      </p:sp>
      <p:sp>
        <p:nvSpPr>
          <p:cNvPr id="24" name="Text 22"/>
          <p:cNvSpPr txBox="1"/>
          <p:nvPr/>
        </p:nvSpPr>
        <p:spPr>
          <a:xfrm>
            <a:off x="713232" y="5084064"/>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D</a:t>
            </a:r>
            <a:endParaRPr lang="en-US" sz="1200" dirty="0"/>
          </a:p>
        </p:txBody>
      </p:sp>
      <p:sp>
        <p:nvSpPr>
          <p:cNvPr id="25" name="Text 23"/>
          <p:cNvSpPr txBox="1"/>
          <p:nvPr/>
        </p:nvSpPr>
        <p:spPr>
          <a:xfrm>
            <a:off x="1170432" y="4983480"/>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Menyiratkan adanya paksaan atau tekanan dari satu pihak kepada pihak lain</a:t>
            </a:r>
            <a:endParaRPr lang="en-US" sz="1250" dirty="0"/>
          </a:p>
        </p:txBody>
      </p:sp>
      <p:sp>
        <p:nvSpPr>
          <p:cNvPr id="26" name="Shape 24"/>
          <p:cNvSpPr/>
          <p:nvPr/>
        </p:nvSpPr>
        <p:spPr>
          <a:xfrm>
            <a:off x="548640" y="5605272"/>
            <a:ext cx="11064240" cy="512064"/>
          </a:xfrm>
          <a:prstGeom prst="roundRect">
            <a:avLst>
              <a:gd name="adj" fmla="val 14286"/>
            </a:avLst>
          </a:prstGeom>
          <a:solidFill>
            <a:srgbClr val="F7F8FA"/>
          </a:solidFill>
          <a:ln w="12700">
            <a:solidFill>
              <a:srgbClr val="E2E5EA"/>
            </a:solidFill>
            <a:prstDash val="solid"/>
          </a:ln>
        </p:spPr>
      </p:sp>
      <p:sp>
        <p:nvSpPr>
          <p:cNvPr id="27" name="Shape 25"/>
          <p:cNvSpPr/>
          <p:nvPr/>
        </p:nvSpPr>
        <p:spPr>
          <a:xfrm>
            <a:off x="713232" y="5705856"/>
            <a:ext cx="310896" cy="310896"/>
          </a:xfrm>
          <a:prstGeom prst="ellipse">
            <a:avLst/>
          </a:prstGeom>
          <a:solidFill>
            <a:srgbClr val="FFFFFF"/>
          </a:solidFill>
          <a:ln w="12700">
            <a:solidFill>
              <a:srgbClr val="6B7280"/>
            </a:solidFill>
            <a:prstDash val="solid"/>
          </a:ln>
        </p:spPr>
      </p:sp>
      <p:sp>
        <p:nvSpPr>
          <p:cNvPr id="28" name="Text 26"/>
          <p:cNvSpPr txBox="1"/>
          <p:nvPr/>
        </p:nvSpPr>
        <p:spPr>
          <a:xfrm>
            <a:off x="713232" y="5705856"/>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E</a:t>
            </a:r>
            <a:endParaRPr lang="en-US" sz="1200" dirty="0"/>
          </a:p>
        </p:txBody>
      </p:sp>
      <p:sp>
        <p:nvSpPr>
          <p:cNvPr id="29" name="Text 27"/>
          <p:cNvSpPr txBox="1"/>
          <p:nvPr/>
        </p:nvSpPr>
        <p:spPr>
          <a:xfrm>
            <a:off x="1170432" y="5605272"/>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Menunjukkan bahwa konteks ini terlalu ambigu dan tidak ada definisi yang jelas</a:t>
            </a:r>
            <a:endParaRPr lang="en-US" sz="1250" dirty="0"/>
          </a:p>
        </p:txBody>
      </p:sp>
      <p:sp>
        <p:nvSpPr>
          <p:cNvPr id="30" name="Text 28"/>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14</a:t>
            </a:r>
            <a:endParaRPr lang="en-US" sz="2600" dirty="0"/>
          </a:p>
        </p:txBody>
      </p:sp>
      <p:sp>
        <p:nvSpPr>
          <p:cNvPr id="4" name="Text 2"/>
          <p:cNvSpPr txBox="1"/>
          <p:nvPr/>
        </p:nvSpPr>
        <p:spPr>
          <a:xfrm>
            <a:off x="1371600" y="457200"/>
            <a:ext cx="64008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PEMBAHASAN NOMOR 14</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Jawaban &amp; Alasan</a:t>
            </a:r>
            <a:endParaRPr lang="en-US" sz="2000" dirty="0"/>
          </a:p>
        </p:txBody>
      </p:sp>
      <p:sp>
        <p:nvSpPr>
          <p:cNvPr id="6" name="Shape 4"/>
          <p:cNvSpPr/>
          <p:nvPr/>
        </p:nvSpPr>
        <p:spPr>
          <a:xfrm>
            <a:off x="548640" y="1325880"/>
            <a:ext cx="2103120" cy="457200"/>
          </a:xfrm>
          <a:prstGeom prst="roundRect">
            <a:avLst>
              <a:gd name="adj" fmla="val 50000"/>
            </a:avLst>
          </a:prstGeom>
          <a:solidFill>
            <a:srgbClr val="2F7D5C"/>
          </a:solidFill>
          <a:ln/>
        </p:spPr>
      </p:sp>
      <p:sp>
        <p:nvSpPr>
          <p:cNvPr id="7" name="Text 5"/>
          <p:cNvSpPr txBox="1"/>
          <p:nvPr/>
        </p:nvSpPr>
        <p:spPr>
          <a:xfrm>
            <a:off x="548640" y="1325880"/>
            <a:ext cx="2103120" cy="45720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KUNCI: A</a:t>
            </a:r>
            <a:endParaRPr lang="en-US" sz="1250" dirty="0"/>
          </a:p>
        </p:txBody>
      </p:sp>
      <p:sp>
        <p:nvSpPr>
          <p:cNvPr id="8" name="Shape 6"/>
          <p:cNvSpPr/>
          <p:nvPr/>
        </p:nvSpPr>
        <p:spPr>
          <a:xfrm>
            <a:off x="548640" y="1965960"/>
            <a:ext cx="6309360" cy="4160520"/>
          </a:xfrm>
          <a:prstGeom prst="roundRect">
            <a:avLst>
              <a:gd name="adj" fmla="val 2198"/>
            </a:avLst>
          </a:prstGeom>
          <a:solidFill>
            <a:srgbClr val="EEF3FC"/>
          </a:solidFill>
          <a:ln/>
        </p:spPr>
      </p:sp>
      <p:sp>
        <p:nvSpPr>
          <p:cNvPr id="9" name="Text 7"/>
          <p:cNvSpPr txBox="1"/>
          <p:nvPr/>
        </p:nvSpPr>
        <p:spPr>
          <a:xfrm>
            <a:off x="822960" y="2167128"/>
            <a:ext cx="5760720" cy="292608"/>
          </a:xfrm>
          <a:prstGeom prst="rect">
            <a:avLst/>
          </a:prstGeom>
          <a:noFill/>
          <a:ln/>
        </p:spPr>
        <p:txBody>
          <a:bodyPr wrap="square" lIns="0" tIns="0" rIns="0" bIns="0" rtlCol="0" anchor="ctr"/>
          <a:lstStyle/>
          <a:p>
            <a:pPr marL="0" indent="0">
              <a:buNone/>
            </a:pPr>
            <a:r>
              <a:rPr lang="en-US" sz="1200" b="1" kern="0" spc="150" dirty="0">
                <a:solidFill>
                  <a:srgbClr val="1E2761"/>
                </a:solidFill>
                <a:latin typeface="Calibri" pitchFamily="34" charset="0"/>
                <a:ea typeface="Calibri" pitchFamily="34" charset="-122"/>
                <a:cs typeface="Calibri" pitchFamily="34" charset="-120"/>
              </a:rPr>
              <a:t>PEMBAHASAN</a:t>
            </a:r>
            <a:endParaRPr lang="en-US" sz="1200" dirty="0"/>
          </a:p>
        </p:txBody>
      </p:sp>
      <p:sp>
        <p:nvSpPr>
          <p:cNvPr id="10" name="Text 8"/>
          <p:cNvSpPr txBox="1"/>
          <p:nvPr/>
        </p:nvSpPr>
        <p:spPr>
          <a:xfrm>
            <a:off x="822960" y="2532888"/>
            <a:ext cx="5760720" cy="3383280"/>
          </a:xfrm>
          <a:prstGeom prst="rect">
            <a:avLst/>
          </a:prstGeom>
          <a:noFill/>
          <a:ln/>
        </p:spPr>
        <p:txBody>
          <a:bodyPr wrap="square" lIns="0" tIns="0" rIns="0" bIns="0" rtlCol="0" anchor="t"/>
          <a:lstStyle/>
          <a:p>
            <a:pPr marL="0" indent="0">
              <a:lnSpc>
                <a:spcPct val="128000"/>
              </a:lnSpc>
              <a:buNone/>
            </a:pPr>
            <a:r>
              <a:rPr lang="en-US" sz="1250" dirty="0">
                <a:solidFill>
                  <a:srgbClr val="222B45"/>
                </a:solidFill>
                <a:latin typeface="Calibri" pitchFamily="34" charset="0"/>
                <a:ea typeface="Calibri" pitchFamily="34" charset="-122"/>
                <a:cs typeface="Calibri" pitchFamily="34" charset="-120"/>
              </a:rPr>
              <a:t>"Bahu-membahu" adalah idiom yang bermakna bekerja sama atau bergotong royong. Dalam kalimat "...seluruh elemen masyarakat harus bahu-membahu dalam menjaga dan melestarikan lingkungan", idiom ini dipakai untuk MENEKANKAN pentingnya kolaborasi semua pihak (tidak hanya pemerintah) demi mencapai tujuan bersama, yaitu pelestarian lingkungan.</a:t>
            </a:r>
            <a:endParaRPr lang="en-US" sz="1250" dirty="0"/>
          </a:p>
          <a:p>
            <a:pPr marL="0" indent="0">
              <a:lnSpc>
                <a:spcPct val="128000"/>
              </a:lnSpc>
              <a:buNone/>
            </a:pPr>
            <a:endParaRPr lang="en-US" sz="1250" dirty="0"/>
          </a:p>
          <a:p>
            <a:pPr marL="0" indent="0">
              <a:lnSpc>
                <a:spcPct val="128000"/>
              </a:lnSpc>
              <a:buNone/>
            </a:pPr>
            <a:r>
              <a:rPr lang="en-US" sz="1250" dirty="0">
                <a:solidFill>
                  <a:srgbClr val="222B45"/>
                </a:solidFill>
                <a:latin typeface="Calibri" pitchFamily="34" charset="0"/>
                <a:ea typeface="Calibri" pitchFamily="34" charset="-122"/>
                <a:cs typeface="Calibri" pitchFamily="34" charset="-120"/>
              </a:rPr>
              <a:t>Pilihan lain keliru: idiom ini justru lazim dan wajar dipakai dalam teks opini formal (bukan mengurangi keformalan), maknanya tidak terbatas pada konteks fisik semata, tidak menyiratkan paksaan (justru kesukarelaan gotong royong), dan maknanya sudah jelas — tidak ambigu.</a:t>
            </a:r>
            <a:endParaRPr lang="en-US" sz="1250" dirty="0"/>
          </a:p>
        </p:txBody>
      </p:sp>
      <p:sp>
        <p:nvSpPr>
          <p:cNvPr id="11" name="Shape 9"/>
          <p:cNvSpPr/>
          <p:nvPr/>
        </p:nvSpPr>
        <p:spPr>
          <a:xfrm>
            <a:off x="7223760" y="1965960"/>
            <a:ext cx="4389120" cy="4160520"/>
          </a:xfrm>
          <a:prstGeom prst="roundRect">
            <a:avLst>
              <a:gd name="adj" fmla="val 2198"/>
            </a:avLst>
          </a:prstGeom>
          <a:solidFill>
            <a:srgbClr val="1E2761"/>
          </a:solidFill>
          <a:ln/>
        </p:spPr>
      </p:sp>
      <p:sp>
        <p:nvSpPr>
          <p:cNvPr id="12" name="Text 10"/>
          <p:cNvSpPr txBox="1"/>
          <p:nvPr/>
        </p:nvSpPr>
        <p:spPr>
          <a:xfrm>
            <a:off x="7498080" y="2167128"/>
            <a:ext cx="3840480" cy="274320"/>
          </a:xfrm>
          <a:prstGeom prst="rect">
            <a:avLst/>
          </a:prstGeom>
          <a:noFill/>
          <a:ln/>
        </p:spPr>
        <p:txBody>
          <a:bodyPr wrap="square" lIns="0" tIns="0" rIns="0" bIns="0" rtlCol="0" anchor="ctr"/>
          <a:lstStyle/>
          <a:p>
            <a:pPr marL="0" indent="0">
              <a:buNone/>
            </a:pPr>
            <a:r>
              <a:rPr lang="en-US" sz="1150" b="1" kern="0" spc="150" dirty="0">
                <a:solidFill>
                  <a:srgbClr val="C99A2E"/>
                </a:solidFill>
                <a:latin typeface="Calibri" pitchFamily="34" charset="0"/>
                <a:ea typeface="Calibri" pitchFamily="34" charset="-122"/>
                <a:cs typeface="Calibri" pitchFamily="34" charset="-120"/>
              </a:rPr>
              <a:t>TEKNIK MENJAWAB</a:t>
            </a:r>
            <a:endParaRPr lang="en-US" sz="1150" dirty="0"/>
          </a:p>
        </p:txBody>
      </p:sp>
      <p:sp>
        <p:nvSpPr>
          <p:cNvPr id="13" name="Text 11"/>
          <p:cNvSpPr txBox="1"/>
          <p:nvPr/>
        </p:nvSpPr>
        <p:spPr>
          <a:xfrm>
            <a:off x="7498080" y="2459736"/>
            <a:ext cx="3840480" cy="502920"/>
          </a:xfrm>
          <a:prstGeom prst="rect">
            <a:avLst/>
          </a:prstGeom>
          <a:noFill/>
          <a:ln/>
        </p:spPr>
        <p:txBody>
          <a:bodyPr wrap="square" lIns="0" tIns="0" rIns="0" bIns="0" rtlCol="0" anchor="ctr"/>
          <a:lstStyle/>
          <a:p>
            <a:pPr marL="0" indent="0">
              <a:lnSpc>
                <a:spcPct val="110000"/>
              </a:lnSpc>
              <a:buNone/>
            </a:pPr>
            <a:r>
              <a:rPr lang="en-US" sz="1350" b="1" i="1" dirty="0">
                <a:solidFill>
                  <a:srgbClr val="FFFFFF"/>
                </a:solidFill>
                <a:latin typeface="Cambria" pitchFamily="34" charset="0"/>
                <a:ea typeface="Cambria" pitchFamily="34" charset="-122"/>
                <a:cs typeface="Cambria" pitchFamily="34" charset="-120"/>
              </a:rPr>
              <a:t>Menilai Makna Diksi &amp; Idiom</a:t>
            </a:r>
            <a:endParaRPr lang="en-US" sz="1350" dirty="0"/>
          </a:p>
        </p:txBody>
      </p:sp>
      <p:sp>
        <p:nvSpPr>
          <p:cNvPr id="14" name="Shape 12"/>
          <p:cNvSpPr/>
          <p:nvPr/>
        </p:nvSpPr>
        <p:spPr>
          <a:xfrm>
            <a:off x="7498080" y="3063240"/>
            <a:ext cx="274320" cy="274320"/>
          </a:xfrm>
          <a:prstGeom prst="ellipse">
            <a:avLst/>
          </a:prstGeom>
          <a:solidFill>
            <a:srgbClr val="C99A2E"/>
          </a:solidFill>
          <a:ln/>
        </p:spPr>
      </p:sp>
      <p:sp>
        <p:nvSpPr>
          <p:cNvPr id="15" name="Text 13"/>
          <p:cNvSpPr txBox="1"/>
          <p:nvPr/>
        </p:nvSpPr>
        <p:spPr>
          <a:xfrm>
            <a:off x="7498080" y="306324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1</a:t>
            </a:r>
            <a:endParaRPr lang="en-US" sz="1050" dirty="0"/>
          </a:p>
        </p:txBody>
      </p:sp>
      <p:sp>
        <p:nvSpPr>
          <p:cNvPr id="16" name="Text 14"/>
          <p:cNvSpPr txBox="1"/>
          <p:nvPr/>
        </p:nvSpPr>
        <p:spPr>
          <a:xfrm>
            <a:off x="7882128" y="300837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Pahami dulu makna leksikal/idiomatis kata atau frasa yang ditanyakan sesuai konteks kalimat.</a:t>
            </a:r>
            <a:endParaRPr lang="en-US" sz="1080" dirty="0"/>
          </a:p>
        </p:txBody>
      </p:sp>
      <p:sp>
        <p:nvSpPr>
          <p:cNvPr id="17" name="Shape 15"/>
          <p:cNvSpPr/>
          <p:nvPr/>
        </p:nvSpPr>
        <p:spPr>
          <a:xfrm>
            <a:off x="7498080" y="3783330"/>
            <a:ext cx="274320" cy="274320"/>
          </a:xfrm>
          <a:prstGeom prst="ellipse">
            <a:avLst/>
          </a:prstGeom>
          <a:solidFill>
            <a:srgbClr val="C99A2E"/>
          </a:solidFill>
          <a:ln/>
        </p:spPr>
      </p:sp>
      <p:sp>
        <p:nvSpPr>
          <p:cNvPr id="18" name="Text 16"/>
          <p:cNvSpPr txBox="1"/>
          <p:nvPr/>
        </p:nvSpPr>
        <p:spPr>
          <a:xfrm>
            <a:off x="7498080" y="378333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2</a:t>
            </a:r>
            <a:endParaRPr lang="en-US" sz="1050" dirty="0"/>
          </a:p>
        </p:txBody>
      </p:sp>
      <p:sp>
        <p:nvSpPr>
          <p:cNvPr id="19" name="Text 17"/>
          <p:cNvSpPr txBox="1"/>
          <p:nvPr/>
        </p:nvSpPr>
        <p:spPr>
          <a:xfrm>
            <a:off x="7882128" y="372846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Lihat fungsi kata itu dalam kalimat: menegaskan, melembutkan, atau menyindir?</a:t>
            </a:r>
            <a:endParaRPr lang="en-US" sz="1080" dirty="0"/>
          </a:p>
        </p:txBody>
      </p:sp>
      <p:sp>
        <p:nvSpPr>
          <p:cNvPr id="20" name="Shape 18"/>
          <p:cNvSpPr/>
          <p:nvPr/>
        </p:nvSpPr>
        <p:spPr>
          <a:xfrm>
            <a:off x="7498080" y="4503420"/>
            <a:ext cx="274320" cy="274320"/>
          </a:xfrm>
          <a:prstGeom prst="ellipse">
            <a:avLst/>
          </a:prstGeom>
          <a:solidFill>
            <a:srgbClr val="C99A2E"/>
          </a:solidFill>
          <a:ln/>
        </p:spPr>
      </p:sp>
      <p:sp>
        <p:nvSpPr>
          <p:cNvPr id="21" name="Text 19"/>
          <p:cNvSpPr txBox="1"/>
          <p:nvPr/>
        </p:nvSpPr>
        <p:spPr>
          <a:xfrm>
            <a:off x="7498080" y="450342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3</a:t>
            </a:r>
            <a:endParaRPr lang="en-US" sz="1050" dirty="0"/>
          </a:p>
        </p:txBody>
      </p:sp>
      <p:sp>
        <p:nvSpPr>
          <p:cNvPr id="22" name="Text 20"/>
          <p:cNvSpPr txBox="1"/>
          <p:nvPr/>
        </p:nvSpPr>
        <p:spPr>
          <a:xfrm>
            <a:off x="7882128" y="444855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Pilih jawaban yang sejalan dengan makna asli idiom &amp; mendukung gagasan utama paragraf.</a:t>
            </a:r>
            <a:endParaRPr lang="en-US" sz="1080" dirty="0"/>
          </a:p>
        </p:txBody>
      </p:sp>
      <p:sp>
        <p:nvSpPr>
          <p:cNvPr id="23" name="Shape 21"/>
          <p:cNvSpPr/>
          <p:nvPr/>
        </p:nvSpPr>
        <p:spPr>
          <a:xfrm>
            <a:off x="7498080" y="5223510"/>
            <a:ext cx="274320" cy="274320"/>
          </a:xfrm>
          <a:prstGeom prst="ellipse">
            <a:avLst/>
          </a:prstGeom>
          <a:solidFill>
            <a:srgbClr val="C99A2E"/>
          </a:solidFill>
          <a:ln/>
        </p:spPr>
      </p:sp>
      <p:sp>
        <p:nvSpPr>
          <p:cNvPr id="24" name="Text 22"/>
          <p:cNvSpPr txBox="1"/>
          <p:nvPr/>
        </p:nvSpPr>
        <p:spPr>
          <a:xfrm>
            <a:off x="7498080" y="522351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4</a:t>
            </a:r>
            <a:endParaRPr lang="en-US" sz="1050" dirty="0"/>
          </a:p>
        </p:txBody>
      </p:sp>
      <p:sp>
        <p:nvSpPr>
          <p:cNvPr id="25" name="Text 23"/>
          <p:cNvSpPr txBox="1"/>
          <p:nvPr/>
        </p:nvSpPr>
        <p:spPr>
          <a:xfrm>
            <a:off x="7882128" y="516864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Hindari pilihan yang memutarbalikkan makna idiom (misalnya "kerja sama" diubah jadi "paksaan").</a:t>
            </a:r>
            <a:endParaRPr lang="en-US" sz="1080" dirty="0"/>
          </a:p>
        </p:txBody>
      </p:sp>
      <p:sp>
        <p:nvSpPr>
          <p:cNvPr id="26" name="Text 24"/>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15</a:t>
            </a:r>
            <a:endParaRPr lang="en-US" sz="2600" dirty="0"/>
          </a:p>
        </p:txBody>
      </p:sp>
      <p:sp>
        <p:nvSpPr>
          <p:cNvPr id="4" name="Text 2"/>
          <p:cNvSpPr txBox="1"/>
          <p:nvPr/>
        </p:nvSpPr>
        <p:spPr>
          <a:xfrm>
            <a:off x="1371600" y="457200"/>
            <a:ext cx="54864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SOAL NOMOR 15</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Pemahaman Tekstual</a:t>
            </a:r>
            <a:endParaRPr lang="en-US" sz="2000" dirty="0"/>
          </a:p>
        </p:txBody>
      </p:sp>
      <p:sp>
        <p:nvSpPr>
          <p:cNvPr id="6" name="Shape 4"/>
          <p:cNvSpPr/>
          <p:nvPr/>
        </p:nvSpPr>
        <p:spPr>
          <a:xfrm>
            <a:off x="548640" y="1325880"/>
            <a:ext cx="11064240" cy="566928"/>
          </a:xfrm>
          <a:prstGeom prst="roundRect">
            <a:avLst>
              <a:gd name="adj" fmla="val 12903"/>
            </a:avLst>
          </a:prstGeom>
          <a:solidFill>
            <a:srgbClr val="EEF3FC"/>
          </a:solidFill>
          <a:ln/>
        </p:spPr>
      </p:sp>
      <p:sp>
        <p:nvSpPr>
          <p:cNvPr id="7" name="Text 5"/>
          <p:cNvSpPr txBox="1"/>
          <p:nvPr/>
        </p:nvSpPr>
        <p:spPr>
          <a:xfrm>
            <a:off x="777240" y="1325880"/>
            <a:ext cx="10607040" cy="566928"/>
          </a:xfrm>
          <a:prstGeom prst="rect">
            <a:avLst/>
          </a:prstGeom>
          <a:noFill/>
          <a:ln/>
        </p:spPr>
        <p:txBody>
          <a:bodyPr wrap="square" lIns="0" tIns="0" rIns="0" bIns="0" rtlCol="0" anchor="ctr"/>
          <a:lstStyle/>
          <a:p>
            <a:pPr marL="0" indent="0">
              <a:buNone/>
            </a:pPr>
            <a:r>
              <a:rPr lang="en-US" sz="1150" b="1" dirty="0">
                <a:solidFill>
                  <a:srgbClr val="1E2761"/>
                </a:solidFill>
                <a:latin typeface="Calibri" pitchFamily="34" charset="0"/>
                <a:ea typeface="Calibri" pitchFamily="34" charset="-122"/>
                <a:cs typeface="Calibri" pitchFamily="34" charset="-120"/>
              </a:rPr>
              <a:t>Indikator:  </a:t>
            </a:r>
            <a:r>
              <a:rPr lang="en-US" sz="1150" dirty="0">
                <a:solidFill>
                  <a:srgbClr val="222B45"/>
                </a:solidFill>
                <a:latin typeface="Calibri" pitchFamily="34" charset="0"/>
                <a:ea typeface="Calibri" pitchFamily="34" charset="-122"/>
                <a:cs typeface="Calibri" pitchFamily="34" charset="-120"/>
              </a:rPr>
              <a:t>Menentukan fenomena atau peristiwa utama berdasarkan kosakata pada teks.</a:t>
            </a:r>
            <a:endParaRPr lang="en-US" sz="1150" dirty="0"/>
          </a:p>
        </p:txBody>
      </p:sp>
      <p:sp>
        <p:nvSpPr>
          <p:cNvPr id="8" name="Text 6"/>
          <p:cNvSpPr txBox="1"/>
          <p:nvPr/>
        </p:nvSpPr>
        <p:spPr>
          <a:xfrm>
            <a:off x="548640" y="2084832"/>
            <a:ext cx="11064240" cy="640080"/>
          </a:xfrm>
          <a:prstGeom prst="rect">
            <a:avLst/>
          </a:prstGeom>
          <a:noFill/>
          <a:ln/>
        </p:spPr>
        <p:txBody>
          <a:bodyPr wrap="square" lIns="0" tIns="0" rIns="0" bIns="0" rtlCol="0" anchor="ctr"/>
          <a:lstStyle/>
          <a:p>
            <a:pPr marL="0" indent="0">
              <a:lnSpc>
                <a:spcPct val="120000"/>
              </a:lnSpc>
              <a:buNone/>
            </a:pPr>
            <a:r>
              <a:rPr lang="en-US" sz="1450" b="1" dirty="0">
                <a:solidFill>
                  <a:srgbClr val="222B45"/>
                </a:solidFill>
                <a:latin typeface="Calibri" pitchFamily="34" charset="0"/>
                <a:ea typeface="Calibri" pitchFamily="34" charset="-122"/>
                <a:cs typeface="Calibri" pitchFamily="34" charset="-120"/>
              </a:rPr>
              <a:t>Fenomena yang menggambarkan "inflasi" berdasarkan teks di atas adalah ...</a:t>
            </a:r>
            <a:endParaRPr lang="en-US" sz="1450" dirty="0"/>
          </a:p>
        </p:txBody>
      </p:sp>
      <p:sp>
        <p:nvSpPr>
          <p:cNvPr id="9" name="Shape 7"/>
          <p:cNvSpPr/>
          <p:nvPr/>
        </p:nvSpPr>
        <p:spPr>
          <a:xfrm>
            <a:off x="548640" y="2889504"/>
            <a:ext cx="11064240" cy="512064"/>
          </a:xfrm>
          <a:prstGeom prst="roundRect">
            <a:avLst>
              <a:gd name="adj" fmla="val 14286"/>
            </a:avLst>
          </a:prstGeom>
          <a:solidFill>
            <a:srgbClr val="F7F8FA"/>
          </a:solidFill>
          <a:ln w="12700">
            <a:solidFill>
              <a:srgbClr val="E2E5EA"/>
            </a:solidFill>
            <a:prstDash val="solid"/>
          </a:ln>
        </p:spPr>
      </p:sp>
      <p:sp>
        <p:nvSpPr>
          <p:cNvPr id="10" name="Shape 8"/>
          <p:cNvSpPr/>
          <p:nvPr/>
        </p:nvSpPr>
        <p:spPr>
          <a:xfrm>
            <a:off x="713232" y="2990088"/>
            <a:ext cx="310896" cy="310896"/>
          </a:xfrm>
          <a:prstGeom prst="ellipse">
            <a:avLst/>
          </a:prstGeom>
          <a:solidFill>
            <a:srgbClr val="FFFFFF"/>
          </a:solidFill>
          <a:ln w="12700">
            <a:solidFill>
              <a:srgbClr val="6B7280"/>
            </a:solidFill>
            <a:prstDash val="solid"/>
          </a:ln>
        </p:spPr>
      </p:sp>
      <p:sp>
        <p:nvSpPr>
          <p:cNvPr id="11" name="Text 9"/>
          <p:cNvSpPr txBox="1"/>
          <p:nvPr/>
        </p:nvSpPr>
        <p:spPr>
          <a:xfrm>
            <a:off x="713232" y="2990088"/>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A</a:t>
            </a:r>
            <a:endParaRPr lang="en-US" sz="1200" dirty="0"/>
          </a:p>
        </p:txBody>
      </p:sp>
      <p:sp>
        <p:nvSpPr>
          <p:cNvPr id="12" name="Text 10"/>
          <p:cNvSpPr txBox="1"/>
          <p:nvPr/>
        </p:nvSpPr>
        <p:spPr>
          <a:xfrm>
            <a:off x="1170432" y="2889504"/>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Pengencangan anggaran negara karena kurangnya barang dan jasa</a:t>
            </a:r>
            <a:endParaRPr lang="en-US" sz="1250" dirty="0"/>
          </a:p>
        </p:txBody>
      </p:sp>
      <p:sp>
        <p:nvSpPr>
          <p:cNvPr id="13" name="Shape 11"/>
          <p:cNvSpPr/>
          <p:nvPr/>
        </p:nvSpPr>
        <p:spPr>
          <a:xfrm>
            <a:off x="548640" y="3511296"/>
            <a:ext cx="11064240" cy="512064"/>
          </a:xfrm>
          <a:prstGeom prst="roundRect">
            <a:avLst>
              <a:gd name="adj" fmla="val 14286"/>
            </a:avLst>
          </a:prstGeom>
          <a:solidFill>
            <a:srgbClr val="F3E9CE"/>
          </a:solidFill>
          <a:ln w="19050">
            <a:solidFill>
              <a:srgbClr val="C99A2E"/>
            </a:solidFill>
            <a:prstDash val="solid"/>
          </a:ln>
        </p:spPr>
      </p:sp>
      <p:sp>
        <p:nvSpPr>
          <p:cNvPr id="14" name="Shape 12"/>
          <p:cNvSpPr/>
          <p:nvPr/>
        </p:nvSpPr>
        <p:spPr>
          <a:xfrm>
            <a:off x="713232" y="3611880"/>
            <a:ext cx="310896" cy="310896"/>
          </a:xfrm>
          <a:prstGeom prst="ellipse">
            <a:avLst/>
          </a:prstGeom>
          <a:solidFill>
            <a:srgbClr val="C99A2E"/>
          </a:solidFill>
          <a:ln w="12700">
            <a:solidFill>
              <a:srgbClr val="C99A2E"/>
            </a:solidFill>
            <a:prstDash val="solid"/>
          </a:ln>
        </p:spPr>
      </p:sp>
      <p:sp>
        <p:nvSpPr>
          <p:cNvPr id="15" name="Text 13"/>
          <p:cNvSpPr txBox="1"/>
          <p:nvPr/>
        </p:nvSpPr>
        <p:spPr>
          <a:xfrm>
            <a:off x="713232" y="3611880"/>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B</a:t>
            </a:r>
            <a:endParaRPr lang="en-US" sz="1200" dirty="0"/>
          </a:p>
        </p:txBody>
      </p:sp>
      <p:sp>
        <p:nvSpPr>
          <p:cNvPr id="16" name="Text 14"/>
          <p:cNvSpPr txBox="1"/>
          <p:nvPr/>
        </p:nvSpPr>
        <p:spPr>
          <a:xfrm>
            <a:off x="1170432" y="3511296"/>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Kenaikan harga barang dan jasa secara terus-menerus dalam kurun waktu tertentu</a:t>
            </a:r>
            <a:endParaRPr lang="en-US" sz="1250" dirty="0"/>
          </a:p>
        </p:txBody>
      </p:sp>
      <p:sp>
        <p:nvSpPr>
          <p:cNvPr id="17" name="Text 15"/>
          <p:cNvSpPr txBox="1"/>
          <p:nvPr/>
        </p:nvSpPr>
        <p:spPr>
          <a:xfrm>
            <a:off x="10378440" y="3511296"/>
            <a:ext cx="1143000" cy="512064"/>
          </a:xfrm>
          <a:prstGeom prst="rect">
            <a:avLst/>
          </a:prstGeom>
          <a:noFill/>
          <a:ln/>
        </p:spPr>
        <p:txBody>
          <a:bodyPr wrap="square" lIns="0" tIns="0" rIns="0" bIns="0" rtlCol="0" anchor="ctr"/>
          <a:lstStyle/>
          <a:p>
            <a:pPr marL="0" indent="0" algn="ctr">
              <a:buNone/>
            </a:pPr>
            <a:r>
              <a:rPr lang="en-US" sz="1100" b="1" dirty="0">
                <a:solidFill>
                  <a:srgbClr val="2F7D5C"/>
                </a:solidFill>
                <a:latin typeface="Calibri" pitchFamily="34" charset="0"/>
                <a:ea typeface="Calibri" pitchFamily="34" charset="-122"/>
                <a:cs typeface="Calibri" pitchFamily="34" charset="-120"/>
              </a:rPr>
              <a:t>✓ KUNCI</a:t>
            </a:r>
            <a:endParaRPr lang="en-US" sz="1100" dirty="0"/>
          </a:p>
        </p:txBody>
      </p:sp>
      <p:sp>
        <p:nvSpPr>
          <p:cNvPr id="18" name="Shape 16"/>
          <p:cNvSpPr/>
          <p:nvPr/>
        </p:nvSpPr>
        <p:spPr>
          <a:xfrm>
            <a:off x="548640" y="4133088"/>
            <a:ext cx="11064240" cy="512064"/>
          </a:xfrm>
          <a:prstGeom prst="roundRect">
            <a:avLst>
              <a:gd name="adj" fmla="val 14286"/>
            </a:avLst>
          </a:prstGeom>
          <a:solidFill>
            <a:srgbClr val="F7F8FA"/>
          </a:solidFill>
          <a:ln w="12700">
            <a:solidFill>
              <a:srgbClr val="E2E5EA"/>
            </a:solidFill>
            <a:prstDash val="solid"/>
          </a:ln>
        </p:spPr>
      </p:sp>
      <p:sp>
        <p:nvSpPr>
          <p:cNvPr id="19" name="Shape 17"/>
          <p:cNvSpPr/>
          <p:nvPr/>
        </p:nvSpPr>
        <p:spPr>
          <a:xfrm>
            <a:off x="713232" y="4233672"/>
            <a:ext cx="310896" cy="310896"/>
          </a:xfrm>
          <a:prstGeom prst="ellipse">
            <a:avLst/>
          </a:prstGeom>
          <a:solidFill>
            <a:srgbClr val="FFFFFF"/>
          </a:solidFill>
          <a:ln w="12700">
            <a:solidFill>
              <a:srgbClr val="6B7280"/>
            </a:solidFill>
            <a:prstDash val="solid"/>
          </a:ln>
        </p:spPr>
      </p:sp>
      <p:sp>
        <p:nvSpPr>
          <p:cNvPr id="20" name="Text 18"/>
          <p:cNvSpPr txBox="1"/>
          <p:nvPr/>
        </p:nvSpPr>
        <p:spPr>
          <a:xfrm>
            <a:off x="713232" y="4233672"/>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C</a:t>
            </a:r>
            <a:endParaRPr lang="en-US" sz="1200" dirty="0"/>
          </a:p>
        </p:txBody>
      </p:sp>
      <p:sp>
        <p:nvSpPr>
          <p:cNvPr id="21" name="Text 19"/>
          <p:cNvSpPr txBox="1"/>
          <p:nvPr/>
        </p:nvSpPr>
        <p:spPr>
          <a:xfrm>
            <a:off x="1170432" y="4133088"/>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Biaya yang mendorong kemandirian ekonomi hingga mampu bersaing secara global</a:t>
            </a:r>
            <a:endParaRPr lang="en-US" sz="1250" dirty="0"/>
          </a:p>
        </p:txBody>
      </p:sp>
      <p:sp>
        <p:nvSpPr>
          <p:cNvPr id="22" name="Shape 20"/>
          <p:cNvSpPr/>
          <p:nvPr/>
        </p:nvSpPr>
        <p:spPr>
          <a:xfrm>
            <a:off x="548640" y="4754880"/>
            <a:ext cx="11064240" cy="512064"/>
          </a:xfrm>
          <a:prstGeom prst="roundRect">
            <a:avLst>
              <a:gd name="adj" fmla="val 14286"/>
            </a:avLst>
          </a:prstGeom>
          <a:solidFill>
            <a:srgbClr val="F7F8FA"/>
          </a:solidFill>
          <a:ln w="12700">
            <a:solidFill>
              <a:srgbClr val="E2E5EA"/>
            </a:solidFill>
            <a:prstDash val="solid"/>
          </a:ln>
        </p:spPr>
      </p:sp>
      <p:sp>
        <p:nvSpPr>
          <p:cNvPr id="23" name="Shape 21"/>
          <p:cNvSpPr/>
          <p:nvPr/>
        </p:nvSpPr>
        <p:spPr>
          <a:xfrm>
            <a:off x="713232" y="4855464"/>
            <a:ext cx="310896" cy="310896"/>
          </a:xfrm>
          <a:prstGeom prst="ellipse">
            <a:avLst/>
          </a:prstGeom>
          <a:solidFill>
            <a:srgbClr val="FFFFFF"/>
          </a:solidFill>
          <a:ln w="12700">
            <a:solidFill>
              <a:srgbClr val="6B7280"/>
            </a:solidFill>
            <a:prstDash val="solid"/>
          </a:ln>
        </p:spPr>
      </p:sp>
      <p:sp>
        <p:nvSpPr>
          <p:cNvPr id="24" name="Text 22"/>
          <p:cNvSpPr txBox="1"/>
          <p:nvPr/>
        </p:nvSpPr>
        <p:spPr>
          <a:xfrm>
            <a:off x="713232" y="4855464"/>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D</a:t>
            </a:r>
            <a:endParaRPr lang="en-US" sz="1200" dirty="0"/>
          </a:p>
        </p:txBody>
      </p:sp>
      <p:sp>
        <p:nvSpPr>
          <p:cNvPr id="25" name="Text 23"/>
          <p:cNvSpPr txBox="1"/>
          <p:nvPr/>
        </p:nvSpPr>
        <p:spPr>
          <a:xfrm>
            <a:off x="1170432" y="4754880"/>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Pergeseran tren pasar global terhadap produk-produk dari Indonesia</a:t>
            </a:r>
            <a:endParaRPr lang="en-US" sz="1250" dirty="0"/>
          </a:p>
        </p:txBody>
      </p:sp>
      <p:sp>
        <p:nvSpPr>
          <p:cNvPr id="26" name="Shape 24"/>
          <p:cNvSpPr/>
          <p:nvPr/>
        </p:nvSpPr>
        <p:spPr>
          <a:xfrm>
            <a:off x="548640" y="5376672"/>
            <a:ext cx="11064240" cy="512064"/>
          </a:xfrm>
          <a:prstGeom prst="roundRect">
            <a:avLst>
              <a:gd name="adj" fmla="val 14286"/>
            </a:avLst>
          </a:prstGeom>
          <a:solidFill>
            <a:srgbClr val="F7F8FA"/>
          </a:solidFill>
          <a:ln w="12700">
            <a:solidFill>
              <a:srgbClr val="E2E5EA"/>
            </a:solidFill>
            <a:prstDash val="solid"/>
          </a:ln>
        </p:spPr>
      </p:sp>
      <p:sp>
        <p:nvSpPr>
          <p:cNvPr id="27" name="Shape 25"/>
          <p:cNvSpPr/>
          <p:nvPr/>
        </p:nvSpPr>
        <p:spPr>
          <a:xfrm>
            <a:off x="713232" y="5477256"/>
            <a:ext cx="310896" cy="310896"/>
          </a:xfrm>
          <a:prstGeom prst="ellipse">
            <a:avLst/>
          </a:prstGeom>
          <a:solidFill>
            <a:srgbClr val="FFFFFF"/>
          </a:solidFill>
          <a:ln w="12700">
            <a:solidFill>
              <a:srgbClr val="6B7280"/>
            </a:solidFill>
            <a:prstDash val="solid"/>
          </a:ln>
        </p:spPr>
      </p:sp>
      <p:sp>
        <p:nvSpPr>
          <p:cNvPr id="28" name="Text 26"/>
          <p:cNvSpPr txBox="1"/>
          <p:nvPr/>
        </p:nvSpPr>
        <p:spPr>
          <a:xfrm>
            <a:off x="713232" y="5477256"/>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E</a:t>
            </a:r>
            <a:endParaRPr lang="en-US" sz="1200" dirty="0"/>
          </a:p>
        </p:txBody>
      </p:sp>
      <p:sp>
        <p:nvSpPr>
          <p:cNvPr id="29" name="Text 27"/>
          <p:cNvSpPr txBox="1"/>
          <p:nvPr/>
        </p:nvSpPr>
        <p:spPr>
          <a:xfrm>
            <a:off x="1170432" y="5376672"/>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Lambatnya sektor manufaktur global akibat menurunnya pembelian</a:t>
            </a:r>
            <a:endParaRPr lang="en-US" sz="1250" dirty="0"/>
          </a:p>
        </p:txBody>
      </p:sp>
      <p:sp>
        <p:nvSpPr>
          <p:cNvPr id="30" name="Text 28"/>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15</a:t>
            </a:r>
            <a:endParaRPr lang="en-US" sz="2600" dirty="0"/>
          </a:p>
        </p:txBody>
      </p:sp>
      <p:sp>
        <p:nvSpPr>
          <p:cNvPr id="4" name="Text 2"/>
          <p:cNvSpPr txBox="1"/>
          <p:nvPr/>
        </p:nvSpPr>
        <p:spPr>
          <a:xfrm>
            <a:off x="1371600" y="457200"/>
            <a:ext cx="64008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PEMBAHASAN NOMOR 15</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Jawaban &amp; Alasan</a:t>
            </a:r>
            <a:endParaRPr lang="en-US" sz="2000" dirty="0"/>
          </a:p>
        </p:txBody>
      </p:sp>
      <p:sp>
        <p:nvSpPr>
          <p:cNvPr id="6" name="Shape 4"/>
          <p:cNvSpPr/>
          <p:nvPr/>
        </p:nvSpPr>
        <p:spPr>
          <a:xfrm>
            <a:off x="548640" y="1325880"/>
            <a:ext cx="2103120" cy="457200"/>
          </a:xfrm>
          <a:prstGeom prst="roundRect">
            <a:avLst>
              <a:gd name="adj" fmla="val 50000"/>
            </a:avLst>
          </a:prstGeom>
          <a:solidFill>
            <a:srgbClr val="2F7D5C"/>
          </a:solidFill>
          <a:ln/>
        </p:spPr>
      </p:sp>
      <p:sp>
        <p:nvSpPr>
          <p:cNvPr id="7" name="Text 5"/>
          <p:cNvSpPr txBox="1"/>
          <p:nvPr/>
        </p:nvSpPr>
        <p:spPr>
          <a:xfrm>
            <a:off x="548640" y="1325880"/>
            <a:ext cx="2103120" cy="45720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KUNCI: B</a:t>
            </a:r>
            <a:endParaRPr lang="en-US" sz="1250" dirty="0"/>
          </a:p>
        </p:txBody>
      </p:sp>
      <p:sp>
        <p:nvSpPr>
          <p:cNvPr id="8" name="Shape 6"/>
          <p:cNvSpPr/>
          <p:nvPr/>
        </p:nvSpPr>
        <p:spPr>
          <a:xfrm>
            <a:off x="548640" y="1965960"/>
            <a:ext cx="6309360" cy="4160520"/>
          </a:xfrm>
          <a:prstGeom prst="roundRect">
            <a:avLst>
              <a:gd name="adj" fmla="val 2198"/>
            </a:avLst>
          </a:prstGeom>
          <a:solidFill>
            <a:srgbClr val="EEF3FC"/>
          </a:solidFill>
          <a:ln/>
        </p:spPr>
      </p:sp>
      <p:sp>
        <p:nvSpPr>
          <p:cNvPr id="9" name="Text 7"/>
          <p:cNvSpPr txBox="1"/>
          <p:nvPr/>
        </p:nvSpPr>
        <p:spPr>
          <a:xfrm>
            <a:off x="822960" y="2167128"/>
            <a:ext cx="5760720" cy="292608"/>
          </a:xfrm>
          <a:prstGeom prst="rect">
            <a:avLst/>
          </a:prstGeom>
          <a:noFill/>
          <a:ln/>
        </p:spPr>
        <p:txBody>
          <a:bodyPr wrap="square" lIns="0" tIns="0" rIns="0" bIns="0" rtlCol="0" anchor="ctr"/>
          <a:lstStyle/>
          <a:p>
            <a:pPr marL="0" indent="0">
              <a:buNone/>
            </a:pPr>
            <a:r>
              <a:rPr lang="en-US" sz="1200" b="1" kern="0" spc="150" dirty="0">
                <a:solidFill>
                  <a:srgbClr val="1E2761"/>
                </a:solidFill>
                <a:latin typeface="Calibri" pitchFamily="34" charset="0"/>
                <a:ea typeface="Calibri" pitchFamily="34" charset="-122"/>
                <a:cs typeface="Calibri" pitchFamily="34" charset="-120"/>
              </a:rPr>
              <a:t>PEMBAHASAN</a:t>
            </a:r>
            <a:endParaRPr lang="en-US" sz="1200" dirty="0"/>
          </a:p>
        </p:txBody>
      </p:sp>
      <p:sp>
        <p:nvSpPr>
          <p:cNvPr id="10" name="Text 8"/>
          <p:cNvSpPr txBox="1"/>
          <p:nvPr/>
        </p:nvSpPr>
        <p:spPr>
          <a:xfrm>
            <a:off x="822960" y="2532888"/>
            <a:ext cx="5760720" cy="3383280"/>
          </a:xfrm>
          <a:prstGeom prst="rect">
            <a:avLst/>
          </a:prstGeom>
          <a:noFill/>
          <a:ln/>
        </p:spPr>
        <p:txBody>
          <a:bodyPr wrap="square" lIns="0" tIns="0" rIns="0" bIns="0" rtlCol="0" anchor="t"/>
          <a:lstStyle/>
          <a:p>
            <a:pPr marL="0" indent="0">
              <a:lnSpc>
                <a:spcPct val="128000"/>
              </a:lnSpc>
              <a:buNone/>
            </a:pPr>
            <a:r>
              <a:rPr lang="en-US" sz="1250" dirty="0">
                <a:solidFill>
                  <a:srgbClr val="222B45"/>
                </a:solidFill>
                <a:latin typeface="Calibri" pitchFamily="34" charset="0"/>
                <a:ea typeface="Calibri" pitchFamily="34" charset="-122"/>
                <a:cs typeface="Calibri" pitchFamily="34" charset="-120"/>
              </a:rPr>
              <a:t>Soal ini menguji pemahaman makna kata "inflasi" sesuai konteks yang tersirat dalam teks: "Kenaikan harga energi dan pangan tetap menjadi pendorong utama inflasi di banyak negara...". Kalimat ini menyiratkan definisi inflasi sebagai kenaikan harga barang/jasa yang terjadi secara terus-menerus, sejalan dengan definisi baku istilah ekonomi tersebut.</a:t>
            </a:r>
            <a:endParaRPr lang="en-US" sz="1250" dirty="0"/>
          </a:p>
          <a:p>
            <a:pPr marL="0" indent="0">
              <a:lnSpc>
                <a:spcPct val="128000"/>
              </a:lnSpc>
              <a:buNone/>
            </a:pPr>
            <a:endParaRPr lang="en-US" sz="1250" dirty="0"/>
          </a:p>
          <a:p>
            <a:pPr marL="0" indent="0">
              <a:lnSpc>
                <a:spcPct val="128000"/>
              </a:lnSpc>
              <a:buNone/>
            </a:pPr>
            <a:r>
              <a:rPr lang="en-US" sz="1250" dirty="0">
                <a:solidFill>
                  <a:srgbClr val="222B45"/>
                </a:solidFill>
                <a:latin typeface="Calibri" pitchFamily="34" charset="0"/>
                <a:ea typeface="Calibri" pitchFamily="34" charset="-122"/>
                <a:cs typeface="Calibri" pitchFamily="34" charset="-120"/>
              </a:rPr>
              <a:t>Pilihan lain menggambarkan fenomena ekonomi LAIN yang juga disebut dalam teks (pengetatan kebijakan, daya saing, tren pasar, perlambatan manufaktur) — bukan definisi/fenomena inflasi itu sendiri, sehingga menjadi pengecoh.</a:t>
            </a:r>
            <a:endParaRPr lang="en-US" sz="1250" dirty="0"/>
          </a:p>
        </p:txBody>
      </p:sp>
      <p:sp>
        <p:nvSpPr>
          <p:cNvPr id="11" name="Shape 9"/>
          <p:cNvSpPr/>
          <p:nvPr/>
        </p:nvSpPr>
        <p:spPr>
          <a:xfrm>
            <a:off x="7223760" y="1965960"/>
            <a:ext cx="4389120" cy="4160520"/>
          </a:xfrm>
          <a:prstGeom prst="roundRect">
            <a:avLst>
              <a:gd name="adj" fmla="val 2198"/>
            </a:avLst>
          </a:prstGeom>
          <a:solidFill>
            <a:srgbClr val="1E2761"/>
          </a:solidFill>
          <a:ln/>
        </p:spPr>
      </p:sp>
      <p:sp>
        <p:nvSpPr>
          <p:cNvPr id="12" name="Text 10"/>
          <p:cNvSpPr txBox="1"/>
          <p:nvPr/>
        </p:nvSpPr>
        <p:spPr>
          <a:xfrm>
            <a:off x="7498080" y="2167128"/>
            <a:ext cx="3840480" cy="274320"/>
          </a:xfrm>
          <a:prstGeom prst="rect">
            <a:avLst/>
          </a:prstGeom>
          <a:noFill/>
          <a:ln/>
        </p:spPr>
        <p:txBody>
          <a:bodyPr wrap="square" lIns="0" tIns="0" rIns="0" bIns="0" rtlCol="0" anchor="ctr"/>
          <a:lstStyle/>
          <a:p>
            <a:pPr marL="0" indent="0">
              <a:buNone/>
            </a:pPr>
            <a:r>
              <a:rPr lang="en-US" sz="1150" b="1" kern="0" spc="150" dirty="0">
                <a:solidFill>
                  <a:srgbClr val="C99A2E"/>
                </a:solidFill>
                <a:latin typeface="Calibri" pitchFamily="34" charset="0"/>
                <a:ea typeface="Calibri" pitchFamily="34" charset="-122"/>
                <a:cs typeface="Calibri" pitchFamily="34" charset="-120"/>
              </a:rPr>
              <a:t>TEKNIK MENJAWAB</a:t>
            </a:r>
            <a:endParaRPr lang="en-US" sz="1150" dirty="0"/>
          </a:p>
        </p:txBody>
      </p:sp>
      <p:sp>
        <p:nvSpPr>
          <p:cNvPr id="13" name="Text 11"/>
          <p:cNvSpPr txBox="1"/>
          <p:nvPr/>
        </p:nvSpPr>
        <p:spPr>
          <a:xfrm>
            <a:off x="7498080" y="2459736"/>
            <a:ext cx="3840480" cy="502920"/>
          </a:xfrm>
          <a:prstGeom prst="rect">
            <a:avLst/>
          </a:prstGeom>
          <a:noFill/>
          <a:ln/>
        </p:spPr>
        <p:txBody>
          <a:bodyPr wrap="square" lIns="0" tIns="0" rIns="0" bIns="0" rtlCol="0" anchor="ctr"/>
          <a:lstStyle/>
          <a:p>
            <a:pPr marL="0" indent="0">
              <a:lnSpc>
                <a:spcPct val="110000"/>
              </a:lnSpc>
              <a:buNone/>
            </a:pPr>
            <a:r>
              <a:rPr lang="en-US" sz="1350" b="1" i="1" dirty="0">
                <a:solidFill>
                  <a:srgbClr val="FFFFFF"/>
                </a:solidFill>
                <a:latin typeface="Cambria" pitchFamily="34" charset="0"/>
                <a:ea typeface="Cambria" pitchFamily="34" charset="-122"/>
                <a:cs typeface="Cambria" pitchFamily="34" charset="-120"/>
              </a:rPr>
              <a:t>Memaknai Kosakata/Istilah dari Konteks</a:t>
            </a:r>
            <a:endParaRPr lang="en-US" sz="1350" dirty="0"/>
          </a:p>
        </p:txBody>
      </p:sp>
      <p:sp>
        <p:nvSpPr>
          <p:cNvPr id="14" name="Shape 12"/>
          <p:cNvSpPr/>
          <p:nvPr/>
        </p:nvSpPr>
        <p:spPr>
          <a:xfrm>
            <a:off x="7498080" y="3063240"/>
            <a:ext cx="274320" cy="274320"/>
          </a:xfrm>
          <a:prstGeom prst="ellipse">
            <a:avLst/>
          </a:prstGeom>
          <a:solidFill>
            <a:srgbClr val="C99A2E"/>
          </a:solidFill>
          <a:ln/>
        </p:spPr>
      </p:sp>
      <p:sp>
        <p:nvSpPr>
          <p:cNvPr id="15" name="Text 13"/>
          <p:cNvSpPr txBox="1"/>
          <p:nvPr/>
        </p:nvSpPr>
        <p:spPr>
          <a:xfrm>
            <a:off x="7498080" y="306324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1</a:t>
            </a:r>
            <a:endParaRPr lang="en-US" sz="1050" dirty="0"/>
          </a:p>
        </p:txBody>
      </p:sp>
      <p:sp>
        <p:nvSpPr>
          <p:cNvPr id="16" name="Text 14"/>
          <p:cNvSpPr txBox="1"/>
          <p:nvPr/>
        </p:nvSpPr>
        <p:spPr>
          <a:xfrm>
            <a:off x="7882128" y="300837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Temukan kalimat dalam teks yang memuat kata kunci yang ditanyakan (di sini: "inflasi").</a:t>
            </a:r>
            <a:endParaRPr lang="en-US" sz="1080" dirty="0"/>
          </a:p>
        </p:txBody>
      </p:sp>
      <p:sp>
        <p:nvSpPr>
          <p:cNvPr id="17" name="Shape 15"/>
          <p:cNvSpPr/>
          <p:nvPr/>
        </p:nvSpPr>
        <p:spPr>
          <a:xfrm>
            <a:off x="7498080" y="3783330"/>
            <a:ext cx="274320" cy="274320"/>
          </a:xfrm>
          <a:prstGeom prst="ellipse">
            <a:avLst/>
          </a:prstGeom>
          <a:solidFill>
            <a:srgbClr val="C99A2E"/>
          </a:solidFill>
          <a:ln/>
        </p:spPr>
      </p:sp>
      <p:sp>
        <p:nvSpPr>
          <p:cNvPr id="18" name="Text 16"/>
          <p:cNvSpPr txBox="1"/>
          <p:nvPr/>
        </p:nvSpPr>
        <p:spPr>
          <a:xfrm>
            <a:off x="7498080" y="378333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2</a:t>
            </a:r>
            <a:endParaRPr lang="en-US" sz="1050" dirty="0"/>
          </a:p>
        </p:txBody>
      </p:sp>
      <p:sp>
        <p:nvSpPr>
          <p:cNvPr id="19" name="Text 17"/>
          <p:cNvSpPr txBox="1"/>
          <p:nvPr/>
        </p:nvSpPr>
        <p:spPr>
          <a:xfrm>
            <a:off x="7882128" y="372846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Baca kalimat sebelum &amp; sesudahnya untuk menangkap definisi atau konteks tersirat.</a:t>
            </a:r>
            <a:endParaRPr lang="en-US" sz="1080" dirty="0"/>
          </a:p>
        </p:txBody>
      </p:sp>
      <p:sp>
        <p:nvSpPr>
          <p:cNvPr id="20" name="Shape 18"/>
          <p:cNvSpPr/>
          <p:nvPr/>
        </p:nvSpPr>
        <p:spPr>
          <a:xfrm>
            <a:off x="7498080" y="4503420"/>
            <a:ext cx="274320" cy="274320"/>
          </a:xfrm>
          <a:prstGeom prst="ellipse">
            <a:avLst/>
          </a:prstGeom>
          <a:solidFill>
            <a:srgbClr val="C99A2E"/>
          </a:solidFill>
          <a:ln/>
        </p:spPr>
      </p:sp>
      <p:sp>
        <p:nvSpPr>
          <p:cNvPr id="21" name="Text 19"/>
          <p:cNvSpPr txBox="1"/>
          <p:nvPr/>
        </p:nvSpPr>
        <p:spPr>
          <a:xfrm>
            <a:off x="7498080" y="450342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3</a:t>
            </a:r>
            <a:endParaRPr lang="en-US" sz="1050" dirty="0"/>
          </a:p>
        </p:txBody>
      </p:sp>
      <p:sp>
        <p:nvSpPr>
          <p:cNvPr id="22" name="Text 20"/>
          <p:cNvSpPr txBox="1"/>
          <p:nvPr/>
        </p:nvSpPr>
        <p:spPr>
          <a:xfrm>
            <a:off x="7882128" y="444855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Cocokkan dengan pengetahuan umum tentang istilah tersebut (istilah ekonomi, sosial, dll.).</a:t>
            </a:r>
            <a:endParaRPr lang="en-US" sz="1080" dirty="0"/>
          </a:p>
        </p:txBody>
      </p:sp>
      <p:sp>
        <p:nvSpPr>
          <p:cNvPr id="23" name="Shape 21"/>
          <p:cNvSpPr/>
          <p:nvPr/>
        </p:nvSpPr>
        <p:spPr>
          <a:xfrm>
            <a:off x="7498080" y="5223510"/>
            <a:ext cx="274320" cy="274320"/>
          </a:xfrm>
          <a:prstGeom prst="ellipse">
            <a:avLst/>
          </a:prstGeom>
          <a:solidFill>
            <a:srgbClr val="C99A2E"/>
          </a:solidFill>
          <a:ln/>
        </p:spPr>
      </p:sp>
      <p:sp>
        <p:nvSpPr>
          <p:cNvPr id="24" name="Text 22"/>
          <p:cNvSpPr txBox="1"/>
          <p:nvPr/>
        </p:nvSpPr>
        <p:spPr>
          <a:xfrm>
            <a:off x="7498080" y="522351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4</a:t>
            </a:r>
            <a:endParaRPr lang="en-US" sz="1050" dirty="0"/>
          </a:p>
        </p:txBody>
      </p:sp>
      <p:sp>
        <p:nvSpPr>
          <p:cNvPr id="25" name="Text 23"/>
          <p:cNvSpPr txBox="1"/>
          <p:nvPr/>
        </p:nvSpPr>
        <p:spPr>
          <a:xfrm>
            <a:off x="7882128" y="516864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Waspadai pilihan berisi istilah/fenomena lain yang juga muncul di teks tapi tidak relevan (pengecoh tematik).</a:t>
            </a:r>
            <a:endParaRPr lang="en-US" sz="1080" dirty="0"/>
          </a:p>
        </p:txBody>
      </p:sp>
      <p:sp>
        <p:nvSpPr>
          <p:cNvPr id="26" name="Text 24"/>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16</a:t>
            </a:r>
            <a:endParaRPr lang="en-US" sz="2600" dirty="0"/>
          </a:p>
        </p:txBody>
      </p:sp>
      <p:sp>
        <p:nvSpPr>
          <p:cNvPr id="4" name="Text 2"/>
          <p:cNvSpPr txBox="1"/>
          <p:nvPr/>
        </p:nvSpPr>
        <p:spPr>
          <a:xfrm>
            <a:off x="1371600" y="457200"/>
            <a:ext cx="54864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SOAL NOMOR 16</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Pemahaman Inferensial</a:t>
            </a:r>
            <a:endParaRPr lang="en-US" sz="2000" dirty="0"/>
          </a:p>
        </p:txBody>
      </p:sp>
      <p:sp>
        <p:nvSpPr>
          <p:cNvPr id="6" name="Shape 4"/>
          <p:cNvSpPr/>
          <p:nvPr/>
        </p:nvSpPr>
        <p:spPr>
          <a:xfrm>
            <a:off x="548640" y="1325880"/>
            <a:ext cx="11064240" cy="566928"/>
          </a:xfrm>
          <a:prstGeom prst="roundRect">
            <a:avLst>
              <a:gd name="adj" fmla="val 12903"/>
            </a:avLst>
          </a:prstGeom>
          <a:solidFill>
            <a:srgbClr val="EEF3FC"/>
          </a:solidFill>
          <a:ln/>
        </p:spPr>
      </p:sp>
      <p:sp>
        <p:nvSpPr>
          <p:cNvPr id="7" name="Text 5"/>
          <p:cNvSpPr txBox="1"/>
          <p:nvPr/>
        </p:nvSpPr>
        <p:spPr>
          <a:xfrm>
            <a:off x="777240" y="1325880"/>
            <a:ext cx="10607040" cy="566928"/>
          </a:xfrm>
          <a:prstGeom prst="rect">
            <a:avLst/>
          </a:prstGeom>
          <a:noFill/>
          <a:ln/>
        </p:spPr>
        <p:txBody>
          <a:bodyPr wrap="square" lIns="0" tIns="0" rIns="0" bIns="0" rtlCol="0" anchor="ctr"/>
          <a:lstStyle/>
          <a:p>
            <a:pPr marL="0" indent="0">
              <a:buNone/>
            </a:pPr>
            <a:r>
              <a:rPr lang="en-US" sz="1150" b="1" dirty="0">
                <a:solidFill>
                  <a:srgbClr val="1E2761"/>
                </a:solidFill>
                <a:latin typeface="Calibri" pitchFamily="34" charset="0"/>
                <a:ea typeface="Calibri" pitchFamily="34" charset="-122"/>
                <a:cs typeface="Calibri" pitchFamily="34" charset="-120"/>
              </a:rPr>
              <a:t>Indikator:  </a:t>
            </a:r>
            <a:r>
              <a:rPr lang="en-US" sz="1150" dirty="0">
                <a:solidFill>
                  <a:srgbClr val="222B45"/>
                </a:solidFill>
                <a:latin typeface="Calibri" pitchFamily="34" charset="0"/>
                <a:ea typeface="Calibri" pitchFamily="34" charset="-122"/>
                <a:cs typeface="Calibri" pitchFamily="34" charset="-120"/>
              </a:rPr>
              <a:t>Menyimpulkan konflik utama, baik konflik individu tokoh maupun konflik antartokoh/isu pada teks.</a:t>
            </a:r>
            <a:endParaRPr lang="en-US" sz="1150" dirty="0"/>
          </a:p>
        </p:txBody>
      </p:sp>
      <p:sp>
        <p:nvSpPr>
          <p:cNvPr id="8" name="Text 6"/>
          <p:cNvSpPr txBox="1"/>
          <p:nvPr/>
        </p:nvSpPr>
        <p:spPr>
          <a:xfrm>
            <a:off x="548640" y="2084832"/>
            <a:ext cx="11064240" cy="502920"/>
          </a:xfrm>
          <a:prstGeom prst="rect">
            <a:avLst/>
          </a:prstGeom>
          <a:noFill/>
          <a:ln/>
        </p:spPr>
        <p:txBody>
          <a:bodyPr wrap="square" lIns="0" tIns="0" rIns="0" bIns="0" rtlCol="0" anchor="ctr"/>
          <a:lstStyle/>
          <a:p>
            <a:pPr marL="0" indent="0">
              <a:lnSpc>
                <a:spcPct val="120000"/>
              </a:lnSpc>
              <a:buNone/>
            </a:pPr>
            <a:r>
              <a:rPr lang="en-US" sz="1450" b="1" dirty="0">
                <a:solidFill>
                  <a:srgbClr val="222B45"/>
                </a:solidFill>
                <a:latin typeface="Calibri" pitchFamily="34" charset="0"/>
                <a:ea typeface="Calibri" pitchFamily="34" charset="-122"/>
                <a:cs typeface="Calibri" pitchFamily="34" charset="-120"/>
              </a:rPr>
              <a:t>Peristiwa yang menggambarkan tantangan perekonomian global adalah ...</a:t>
            </a:r>
            <a:endParaRPr lang="en-US" sz="1450" dirty="0"/>
          </a:p>
        </p:txBody>
      </p:sp>
      <p:sp>
        <p:nvSpPr>
          <p:cNvPr id="9" name="Shape 7"/>
          <p:cNvSpPr/>
          <p:nvPr/>
        </p:nvSpPr>
        <p:spPr>
          <a:xfrm>
            <a:off x="548640" y="2752344"/>
            <a:ext cx="11064240" cy="512064"/>
          </a:xfrm>
          <a:prstGeom prst="roundRect">
            <a:avLst>
              <a:gd name="adj" fmla="val 14286"/>
            </a:avLst>
          </a:prstGeom>
          <a:solidFill>
            <a:srgbClr val="F7F8FA"/>
          </a:solidFill>
          <a:ln w="12700">
            <a:solidFill>
              <a:srgbClr val="E2E5EA"/>
            </a:solidFill>
            <a:prstDash val="solid"/>
          </a:ln>
        </p:spPr>
      </p:sp>
      <p:sp>
        <p:nvSpPr>
          <p:cNvPr id="10" name="Shape 8"/>
          <p:cNvSpPr/>
          <p:nvPr/>
        </p:nvSpPr>
        <p:spPr>
          <a:xfrm>
            <a:off x="713232" y="2852928"/>
            <a:ext cx="310896" cy="310896"/>
          </a:xfrm>
          <a:prstGeom prst="ellipse">
            <a:avLst/>
          </a:prstGeom>
          <a:solidFill>
            <a:srgbClr val="FFFFFF"/>
          </a:solidFill>
          <a:ln w="12700">
            <a:solidFill>
              <a:srgbClr val="6B7280"/>
            </a:solidFill>
            <a:prstDash val="solid"/>
          </a:ln>
        </p:spPr>
      </p:sp>
      <p:sp>
        <p:nvSpPr>
          <p:cNvPr id="11" name="Text 9"/>
          <p:cNvSpPr txBox="1"/>
          <p:nvPr/>
        </p:nvSpPr>
        <p:spPr>
          <a:xfrm>
            <a:off x="713232" y="2852928"/>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A</a:t>
            </a:r>
            <a:endParaRPr lang="en-US" sz="1200" dirty="0"/>
          </a:p>
        </p:txBody>
      </p:sp>
      <p:sp>
        <p:nvSpPr>
          <p:cNvPr id="12" name="Text 10"/>
          <p:cNvSpPr txBox="1"/>
          <p:nvPr/>
        </p:nvSpPr>
        <p:spPr>
          <a:xfrm>
            <a:off x="1170432" y="2752344"/>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Bank sentral di seluruh dunia mengesampingkan kebijakan moneter demi pertumbuhan ekonomi global</a:t>
            </a:r>
            <a:endParaRPr lang="en-US" sz="1250" dirty="0"/>
          </a:p>
        </p:txBody>
      </p:sp>
      <p:sp>
        <p:nvSpPr>
          <p:cNvPr id="13" name="Shape 11"/>
          <p:cNvSpPr/>
          <p:nvPr/>
        </p:nvSpPr>
        <p:spPr>
          <a:xfrm>
            <a:off x="548640" y="3374136"/>
            <a:ext cx="11064240" cy="512064"/>
          </a:xfrm>
          <a:prstGeom prst="roundRect">
            <a:avLst>
              <a:gd name="adj" fmla="val 14286"/>
            </a:avLst>
          </a:prstGeom>
          <a:solidFill>
            <a:srgbClr val="F7F8FA"/>
          </a:solidFill>
          <a:ln w="12700">
            <a:solidFill>
              <a:srgbClr val="E2E5EA"/>
            </a:solidFill>
            <a:prstDash val="solid"/>
          </a:ln>
        </p:spPr>
      </p:sp>
      <p:sp>
        <p:nvSpPr>
          <p:cNvPr id="14" name="Shape 12"/>
          <p:cNvSpPr/>
          <p:nvPr/>
        </p:nvSpPr>
        <p:spPr>
          <a:xfrm>
            <a:off x="713232" y="3474720"/>
            <a:ext cx="310896" cy="310896"/>
          </a:xfrm>
          <a:prstGeom prst="ellipse">
            <a:avLst/>
          </a:prstGeom>
          <a:solidFill>
            <a:srgbClr val="FFFFFF"/>
          </a:solidFill>
          <a:ln w="12700">
            <a:solidFill>
              <a:srgbClr val="6B7280"/>
            </a:solidFill>
            <a:prstDash val="solid"/>
          </a:ln>
        </p:spPr>
      </p:sp>
      <p:sp>
        <p:nvSpPr>
          <p:cNvPr id="15" name="Text 13"/>
          <p:cNvSpPr txBox="1"/>
          <p:nvPr/>
        </p:nvSpPr>
        <p:spPr>
          <a:xfrm>
            <a:off x="713232" y="3474720"/>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B</a:t>
            </a:r>
            <a:endParaRPr lang="en-US" sz="1200" dirty="0"/>
          </a:p>
        </p:txBody>
      </p:sp>
      <p:sp>
        <p:nvSpPr>
          <p:cNvPr id="16" name="Text 14"/>
          <p:cNvSpPr txBox="1"/>
          <p:nvPr/>
        </p:nvSpPr>
        <p:spPr>
          <a:xfrm>
            <a:off x="1170432" y="3374136"/>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Geopolitik berperan penting dalam menjaga kestabilan dan kekuatan perekonomian pada skala global</a:t>
            </a:r>
            <a:endParaRPr lang="en-US" sz="1250" dirty="0"/>
          </a:p>
        </p:txBody>
      </p:sp>
      <p:sp>
        <p:nvSpPr>
          <p:cNvPr id="17" name="Shape 15"/>
          <p:cNvSpPr/>
          <p:nvPr/>
        </p:nvSpPr>
        <p:spPr>
          <a:xfrm>
            <a:off x="548640" y="3995928"/>
            <a:ext cx="11064240" cy="512064"/>
          </a:xfrm>
          <a:prstGeom prst="roundRect">
            <a:avLst>
              <a:gd name="adj" fmla="val 14286"/>
            </a:avLst>
          </a:prstGeom>
          <a:solidFill>
            <a:srgbClr val="F7F8FA"/>
          </a:solidFill>
          <a:ln w="12700">
            <a:solidFill>
              <a:srgbClr val="E2E5EA"/>
            </a:solidFill>
            <a:prstDash val="solid"/>
          </a:ln>
        </p:spPr>
      </p:sp>
      <p:sp>
        <p:nvSpPr>
          <p:cNvPr id="18" name="Shape 16"/>
          <p:cNvSpPr/>
          <p:nvPr/>
        </p:nvSpPr>
        <p:spPr>
          <a:xfrm>
            <a:off x="713232" y="4096512"/>
            <a:ext cx="310896" cy="310896"/>
          </a:xfrm>
          <a:prstGeom prst="ellipse">
            <a:avLst/>
          </a:prstGeom>
          <a:solidFill>
            <a:srgbClr val="FFFFFF"/>
          </a:solidFill>
          <a:ln w="12700">
            <a:solidFill>
              <a:srgbClr val="6B7280"/>
            </a:solidFill>
            <a:prstDash val="solid"/>
          </a:ln>
        </p:spPr>
      </p:sp>
      <p:sp>
        <p:nvSpPr>
          <p:cNvPr id="19" name="Text 17"/>
          <p:cNvSpPr txBox="1"/>
          <p:nvPr/>
        </p:nvSpPr>
        <p:spPr>
          <a:xfrm>
            <a:off x="713232" y="4096512"/>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C</a:t>
            </a:r>
            <a:endParaRPr lang="en-US" sz="1200" dirty="0"/>
          </a:p>
        </p:txBody>
      </p:sp>
      <p:sp>
        <p:nvSpPr>
          <p:cNvPr id="20" name="Text 18"/>
          <p:cNvSpPr txBox="1"/>
          <p:nvPr/>
        </p:nvSpPr>
        <p:spPr>
          <a:xfrm>
            <a:off x="1170432" y="3995928"/>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Pertumbuhan ekonomi melambat sehingga memicu terjadinya resesi yang dialami masyarakat secara global</a:t>
            </a:r>
            <a:endParaRPr lang="en-US" sz="1250" dirty="0"/>
          </a:p>
        </p:txBody>
      </p:sp>
      <p:sp>
        <p:nvSpPr>
          <p:cNvPr id="21" name="Shape 19"/>
          <p:cNvSpPr/>
          <p:nvPr/>
        </p:nvSpPr>
        <p:spPr>
          <a:xfrm>
            <a:off x="548640" y="4617720"/>
            <a:ext cx="11064240" cy="512064"/>
          </a:xfrm>
          <a:prstGeom prst="roundRect">
            <a:avLst>
              <a:gd name="adj" fmla="val 14286"/>
            </a:avLst>
          </a:prstGeom>
          <a:solidFill>
            <a:srgbClr val="F3E9CE"/>
          </a:solidFill>
          <a:ln w="19050">
            <a:solidFill>
              <a:srgbClr val="C99A2E"/>
            </a:solidFill>
            <a:prstDash val="solid"/>
          </a:ln>
        </p:spPr>
      </p:sp>
      <p:sp>
        <p:nvSpPr>
          <p:cNvPr id="22" name="Shape 20"/>
          <p:cNvSpPr/>
          <p:nvPr/>
        </p:nvSpPr>
        <p:spPr>
          <a:xfrm>
            <a:off x="713232" y="4718304"/>
            <a:ext cx="310896" cy="310896"/>
          </a:xfrm>
          <a:prstGeom prst="ellipse">
            <a:avLst/>
          </a:prstGeom>
          <a:solidFill>
            <a:srgbClr val="C99A2E"/>
          </a:solidFill>
          <a:ln w="12700">
            <a:solidFill>
              <a:srgbClr val="C99A2E"/>
            </a:solidFill>
            <a:prstDash val="solid"/>
          </a:ln>
        </p:spPr>
      </p:sp>
      <p:sp>
        <p:nvSpPr>
          <p:cNvPr id="23" name="Text 21"/>
          <p:cNvSpPr txBox="1"/>
          <p:nvPr/>
        </p:nvSpPr>
        <p:spPr>
          <a:xfrm>
            <a:off x="713232" y="4718304"/>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D</a:t>
            </a:r>
            <a:endParaRPr lang="en-US" sz="1200" dirty="0"/>
          </a:p>
        </p:txBody>
      </p:sp>
      <p:sp>
        <p:nvSpPr>
          <p:cNvPr id="24" name="Text 22"/>
          <p:cNvSpPr txBox="1"/>
          <p:nvPr/>
        </p:nvSpPr>
        <p:spPr>
          <a:xfrm>
            <a:off x="1170432" y="4617720"/>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Harga energi, pangan, dan komoditas lainnya yang tidak menentu terus menekan daya beli masyarakat</a:t>
            </a:r>
            <a:endParaRPr lang="en-US" sz="1250" dirty="0"/>
          </a:p>
        </p:txBody>
      </p:sp>
      <p:sp>
        <p:nvSpPr>
          <p:cNvPr id="25" name="Text 23"/>
          <p:cNvSpPr txBox="1"/>
          <p:nvPr/>
        </p:nvSpPr>
        <p:spPr>
          <a:xfrm>
            <a:off x="10378440" y="4617720"/>
            <a:ext cx="1143000" cy="512064"/>
          </a:xfrm>
          <a:prstGeom prst="rect">
            <a:avLst/>
          </a:prstGeom>
          <a:noFill/>
          <a:ln/>
        </p:spPr>
        <p:txBody>
          <a:bodyPr wrap="square" lIns="0" tIns="0" rIns="0" bIns="0" rtlCol="0" anchor="ctr"/>
          <a:lstStyle/>
          <a:p>
            <a:pPr marL="0" indent="0" algn="ctr">
              <a:buNone/>
            </a:pPr>
            <a:r>
              <a:rPr lang="en-US" sz="1100" b="1" dirty="0">
                <a:solidFill>
                  <a:srgbClr val="2F7D5C"/>
                </a:solidFill>
                <a:latin typeface="Calibri" pitchFamily="34" charset="0"/>
                <a:ea typeface="Calibri" pitchFamily="34" charset="-122"/>
                <a:cs typeface="Calibri" pitchFamily="34" charset="-120"/>
              </a:rPr>
              <a:t>✓ KUNCI</a:t>
            </a:r>
            <a:endParaRPr lang="en-US" sz="1100" dirty="0"/>
          </a:p>
        </p:txBody>
      </p:sp>
      <p:sp>
        <p:nvSpPr>
          <p:cNvPr id="26" name="Shape 24"/>
          <p:cNvSpPr/>
          <p:nvPr/>
        </p:nvSpPr>
        <p:spPr>
          <a:xfrm>
            <a:off x="548640" y="5239512"/>
            <a:ext cx="11064240" cy="512064"/>
          </a:xfrm>
          <a:prstGeom prst="roundRect">
            <a:avLst>
              <a:gd name="adj" fmla="val 14286"/>
            </a:avLst>
          </a:prstGeom>
          <a:solidFill>
            <a:srgbClr val="F7F8FA"/>
          </a:solidFill>
          <a:ln w="12700">
            <a:solidFill>
              <a:srgbClr val="E2E5EA"/>
            </a:solidFill>
            <a:prstDash val="solid"/>
          </a:ln>
        </p:spPr>
      </p:sp>
      <p:sp>
        <p:nvSpPr>
          <p:cNvPr id="27" name="Shape 25"/>
          <p:cNvSpPr/>
          <p:nvPr/>
        </p:nvSpPr>
        <p:spPr>
          <a:xfrm>
            <a:off x="713232" y="5340096"/>
            <a:ext cx="310896" cy="310896"/>
          </a:xfrm>
          <a:prstGeom prst="ellipse">
            <a:avLst/>
          </a:prstGeom>
          <a:solidFill>
            <a:srgbClr val="FFFFFF"/>
          </a:solidFill>
          <a:ln w="12700">
            <a:solidFill>
              <a:srgbClr val="6B7280"/>
            </a:solidFill>
            <a:prstDash val="solid"/>
          </a:ln>
        </p:spPr>
      </p:sp>
      <p:sp>
        <p:nvSpPr>
          <p:cNvPr id="28" name="Text 26"/>
          <p:cNvSpPr txBox="1"/>
          <p:nvPr/>
        </p:nvSpPr>
        <p:spPr>
          <a:xfrm>
            <a:off x="713232" y="5340096"/>
            <a:ext cx="310896" cy="310896"/>
          </a:xfrm>
          <a:prstGeom prst="rect">
            <a:avLst/>
          </a:prstGeom>
          <a:noFill/>
          <a:ln/>
        </p:spPr>
        <p:txBody>
          <a:bodyPr wrap="square" lIns="0" tIns="0" rIns="0" bIns="0" rtlCol="0" anchor="ctr"/>
          <a:lstStyle/>
          <a:p>
            <a:pPr marL="0" indent="0" algn="ctr">
              <a:buNone/>
            </a:pPr>
            <a:r>
              <a:rPr lang="en-US" sz="1200" b="1" dirty="0">
                <a:solidFill>
                  <a:srgbClr val="6B7280"/>
                </a:solidFill>
                <a:latin typeface="Calibri" pitchFamily="34" charset="0"/>
                <a:ea typeface="Calibri" pitchFamily="34" charset="-122"/>
                <a:cs typeface="Calibri" pitchFamily="34" charset="-120"/>
              </a:rPr>
              <a:t>E</a:t>
            </a:r>
            <a:endParaRPr lang="en-US" sz="1200" dirty="0"/>
          </a:p>
        </p:txBody>
      </p:sp>
      <p:sp>
        <p:nvSpPr>
          <p:cNvPr id="29" name="Text 27"/>
          <p:cNvSpPr txBox="1"/>
          <p:nvPr/>
        </p:nvSpPr>
        <p:spPr>
          <a:xfrm>
            <a:off x="1170432" y="5239512"/>
            <a:ext cx="9235440" cy="512064"/>
          </a:xfrm>
          <a:prstGeom prst="rect">
            <a:avLst/>
          </a:prstGeom>
          <a:noFill/>
          <a:ln/>
        </p:spPr>
        <p:txBody>
          <a:bodyPr wrap="square" lIns="0" tIns="0" rIns="0" bIns="0" rtlCol="0" anchor="ctr"/>
          <a:lstStyle/>
          <a:p>
            <a:pPr marL="0" indent="0">
              <a:buNone/>
            </a:pPr>
            <a:r>
              <a:rPr lang="en-US" sz="1250" dirty="0">
                <a:solidFill>
                  <a:srgbClr val="222B45"/>
                </a:solidFill>
                <a:latin typeface="Calibri" pitchFamily="34" charset="0"/>
                <a:ea typeface="Calibri" pitchFamily="34" charset="-122"/>
                <a:cs typeface="Calibri" pitchFamily="34" charset="-120"/>
              </a:rPr>
              <a:t>Geopolitik memperlancar jalur perdagangan dan produksi sehingga menciptakan inflasi besar-besaran</a:t>
            </a:r>
            <a:endParaRPr lang="en-US" sz="1250" dirty="0"/>
          </a:p>
        </p:txBody>
      </p:sp>
      <p:sp>
        <p:nvSpPr>
          <p:cNvPr id="30" name="Text 28"/>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85800" cy="685800"/>
          </a:xfrm>
          <a:prstGeom prst="ellipse">
            <a:avLst/>
          </a:prstGeom>
          <a:solidFill>
            <a:srgbClr val="1E2761"/>
          </a:solidFill>
          <a:ln/>
          <a:effectLst>
            <a:outerShdw blurRad="76200" dist="25400" dir="5400000" algn="bl" rotWithShape="0">
              <a:srgbClr val="1F2937">
                <a:alpha val="25000"/>
              </a:srgbClr>
            </a:outerShdw>
          </a:effectLst>
        </p:spPr>
      </p:sp>
      <p:sp>
        <p:nvSpPr>
          <p:cNvPr id="3" name="Text 1"/>
          <p:cNvSpPr txBox="1"/>
          <p:nvPr/>
        </p:nvSpPr>
        <p:spPr>
          <a:xfrm>
            <a:off x="548640" y="45720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16</a:t>
            </a:r>
            <a:endParaRPr lang="en-US" sz="2600" dirty="0"/>
          </a:p>
        </p:txBody>
      </p:sp>
      <p:sp>
        <p:nvSpPr>
          <p:cNvPr id="4" name="Text 2"/>
          <p:cNvSpPr txBox="1"/>
          <p:nvPr/>
        </p:nvSpPr>
        <p:spPr>
          <a:xfrm>
            <a:off x="1371600" y="457200"/>
            <a:ext cx="6400800" cy="292608"/>
          </a:xfrm>
          <a:prstGeom prst="rect">
            <a:avLst/>
          </a:prstGeom>
          <a:noFill/>
          <a:ln/>
        </p:spPr>
        <p:txBody>
          <a:bodyPr wrap="square" lIns="0" tIns="0" rIns="0" bIns="0" rtlCol="0" anchor="ctr"/>
          <a:lstStyle/>
          <a:p>
            <a:pPr marL="0" indent="0">
              <a:buNone/>
            </a:pPr>
            <a:r>
              <a:rPr lang="en-US" sz="1200" b="1" kern="0" spc="150" dirty="0">
                <a:solidFill>
                  <a:srgbClr val="C99A2E"/>
                </a:solidFill>
                <a:latin typeface="Calibri" pitchFamily="34" charset="0"/>
                <a:ea typeface="Calibri" pitchFamily="34" charset="-122"/>
                <a:cs typeface="Calibri" pitchFamily="34" charset="-120"/>
              </a:rPr>
              <a:t>PEMBAHASAN NOMOR 16</a:t>
            </a:r>
            <a:endParaRPr lang="en-US" sz="1200" dirty="0"/>
          </a:p>
        </p:txBody>
      </p:sp>
      <p:sp>
        <p:nvSpPr>
          <p:cNvPr id="5" name="Text 3"/>
          <p:cNvSpPr txBox="1"/>
          <p:nvPr/>
        </p:nvSpPr>
        <p:spPr>
          <a:xfrm>
            <a:off x="1371600" y="749808"/>
            <a:ext cx="8961120" cy="365760"/>
          </a:xfrm>
          <a:prstGeom prst="rect">
            <a:avLst/>
          </a:prstGeom>
          <a:noFill/>
          <a:ln/>
        </p:spPr>
        <p:txBody>
          <a:bodyPr wrap="square" lIns="0" tIns="0" rIns="0" bIns="0" rtlCol="0" anchor="ctr"/>
          <a:lstStyle/>
          <a:p>
            <a:pPr marL="0" indent="0">
              <a:buNone/>
            </a:pPr>
            <a:r>
              <a:rPr lang="en-US" sz="2000" b="1" dirty="0">
                <a:solidFill>
                  <a:srgbClr val="1E2761"/>
                </a:solidFill>
                <a:latin typeface="Cambria" pitchFamily="34" charset="0"/>
                <a:ea typeface="Cambria" pitchFamily="34" charset="-122"/>
                <a:cs typeface="Cambria" pitchFamily="34" charset="-120"/>
              </a:rPr>
              <a:t>Jawaban &amp; Alasan</a:t>
            </a:r>
            <a:endParaRPr lang="en-US" sz="2000" dirty="0"/>
          </a:p>
        </p:txBody>
      </p:sp>
      <p:sp>
        <p:nvSpPr>
          <p:cNvPr id="6" name="Shape 4"/>
          <p:cNvSpPr/>
          <p:nvPr/>
        </p:nvSpPr>
        <p:spPr>
          <a:xfrm>
            <a:off x="548640" y="1325880"/>
            <a:ext cx="2103120" cy="457200"/>
          </a:xfrm>
          <a:prstGeom prst="roundRect">
            <a:avLst>
              <a:gd name="adj" fmla="val 50000"/>
            </a:avLst>
          </a:prstGeom>
          <a:solidFill>
            <a:srgbClr val="2F7D5C"/>
          </a:solidFill>
          <a:ln/>
        </p:spPr>
      </p:sp>
      <p:sp>
        <p:nvSpPr>
          <p:cNvPr id="7" name="Text 5"/>
          <p:cNvSpPr txBox="1"/>
          <p:nvPr/>
        </p:nvSpPr>
        <p:spPr>
          <a:xfrm>
            <a:off x="548640" y="1325880"/>
            <a:ext cx="2103120" cy="45720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KUNCI: D</a:t>
            </a:r>
            <a:endParaRPr lang="en-US" sz="1250" dirty="0"/>
          </a:p>
        </p:txBody>
      </p:sp>
      <p:sp>
        <p:nvSpPr>
          <p:cNvPr id="8" name="Shape 6"/>
          <p:cNvSpPr/>
          <p:nvPr/>
        </p:nvSpPr>
        <p:spPr>
          <a:xfrm>
            <a:off x="548640" y="1965960"/>
            <a:ext cx="6309360" cy="4160520"/>
          </a:xfrm>
          <a:prstGeom prst="roundRect">
            <a:avLst>
              <a:gd name="adj" fmla="val 2198"/>
            </a:avLst>
          </a:prstGeom>
          <a:solidFill>
            <a:srgbClr val="EEF3FC"/>
          </a:solidFill>
          <a:ln/>
        </p:spPr>
      </p:sp>
      <p:sp>
        <p:nvSpPr>
          <p:cNvPr id="9" name="Text 7"/>
          <p:cNvSpPr txBox="1"/>
          <p:nvPr/>
        </p:nvSpPr>
        <p:spPr>
          <a:xfrm>
            <a:off x="822960" y="2167128"/>
            <a:ext cx="5760720" cy="292608"/>
          </a:xfrm>
          <a:prstGeom prst="rect">
            <a:avLst/>
          </a:prstGeom>
          <a:noFill/>
          <a:ln/>
        </p:spPr>
        <p:txBody>
          <a:bodyPr wrap="square" lIns="0" tIns="0" rIns="0" bIns="0" rtlCol="0" anchor="ctr"/>
          <a:lstStyle/>
          <a:p>
            <a:pPr marL="0" indent="0">
              <a:buNone/>
            </a:pPr>
            <a:r>
              <a:rPr lang="en-US" sz="1200" b="1" kern="0" spc="150" dirty="0">
                <a:solidFill>
                  <a:srgbClr val="1E2761"/>
                </a:solidFill>
                <a:latin typeface="Calibri" pitchFamily="34" charset="0"/>
                <a:ea typeface="Calibri" pitchFamily="34" charset="-122"/>
                <a:cs typeface="Calibri" pitchFamily="34" charset="-120"/>
              </a:rPr>
              <a:t>PEMBAHASAN</a:t>
            </a:r>
            <a:endParaRPr lang="en-US" sz="1200" dirty="0"/>
          </a:p>
        </p:txBody>
      </p:sp>
      <p:sp>
        <p:nvSpPr>
          <p:cNvPr id="10" name="Text 8"/>
          <p:cNvSpPr txBox="1"/>
          <p:nvPr/>
        </p:nvSpPr>
        <p:spPr>
          <a:xfrm>
            <a:off x="822960" y="2532888"/>
            <a:ext cx="5760720" cy="3383280"/>
          </a:xfrm>
          <a:prstGeom prst="rect">
            <a:avLst/>
          </a:prstGeom>
          <a:noFill/>
          <a:ln/>
        </p:spPr>
        <p:txBody>
          <a:bodyPr wrap="square" lIns="0" tIns="0" rIns="0" bIns="0" rtlCol="0" anchor="t"/>
          <a:lstStyle/>
          <a:p>
            <a:pPr marL="0" indent="0">
              <a:lnSpc>
                <a:spcPct val="128000"/>
              </a:lnSpc>
              <a:buNone/>
            </a:pPr>
            <a:r>
              <a:rPr lang="en-US" sz="1180" dirty="0">
                <a:solidFill>
                  <a:srgbClr val="222B45"/>
                </a:solidFill>
                <a:latin typeface="Calibri" pitchFamily="34" charset="0"/>
                <a:ea typeface="Calibri" pitchFamily="34" charset="-122"/>
                <a:cs typeface="Calibri" pitchFamily="34" charset="-120"/>
              </a:rPr>
              <a:t>Setiap pilihan perlu diverifikasi kalimat per kalimat dengan isi teks:</a:t>
            </a:r>
            <a:endParaRPr lang="en-US" sz="1180" dirty="0"/>
          </a:p>
          <a:p>
            <a:pPr marL="0" indent="0">
              <a:lnSpc>
                <a:spcPct val="128000"/>
              </a:lnSpc>
              <a:buNone/>
            </a:pPr>
            <a:endParaRPr lang="en-US" sz="1180" dirty="0"/>
          </a:p>
          <a:p>
            <a:pPr marL="0" indent="0">
              <a:lnSpc>
                <a:spcPct val="128000"/>
              </a:lnSpc>
              <a:buNone/>
            </a:pPr>
            <a:r>
              <a:rPr lang="en-US" sz="1180" dirty="0">
                <a:solidFill>
                  <a:srgbClr val="222B45"/>
                </a:solidFill>
                <a:latin typeface="Calibri" pitchFamily="34" charset="0"/>
                <a:ea typeface="Calibri" pitchFamily="34" charset="-122"/>
                <a:cs typeface="Calibri" pitchFamily="34" charset="-120"/>
              </a:rPr>
              <a:t>• A keliru — teks menyatakan bank sentral justru mempertahankan (bukan mengesampingkan) kebijakan moneter ketat.</a:t>
            </a:r>
            <a:endParaRPr lang="en-US" sz="1180" dirty="0"/>
          </a:p>
          <a:p>
            <a:pPr marL="0" indent="0">
              <a:lnSpc>
                <a:spcPct val="128000"/>
              </a:lnSpc>
              <a:buNone/>
            </a:pPr>
            <a:r>
              <a:rPr lang="en-US" sz="1180" dirty="0">
                <a:solidFill>
                  <a:srgbClr val="222B45"/>
                </a:solidFill>
                <a:latin typeface="Calibri" pitchFamily="34" charset="0"/>
                <a:ea typeface="Calibri" pitchFamily="34" charset="-122"/>
                <a:cs typeface="Calibri" pitchFamily="34" charset="-120"/>
              </a:rPr>
              <a:t>• B keliru — geopolitik dalam teks justru menjadi SUMBER ketidakpastian, bukan penjaga kestabilan.</a:t>
            </a:r>
            <a:endParaRPr lang="en-US" sz="1180" dirty="0"/>
          </a:p>
          <a:p>
            <a:pPr marL="0" indent="0">
              <a:lnSpc>
                <a:spcPct val="128000"/>
              </a:lnSpc>
              <a:buNone/>
            </a:pPr>
            <a:r>
              <a:rPr lang="en-US" sz="1180" dirty="0">
                <a:solidFill>
                  <a:srgbClr val="222B45"/>
                </a:solidFill>
                <a:latin typeface="Calibri" pitchFamily="34" charset="0"/>
                <a:ea typeface="Calibri" pitchFamily="34" charset="-122"/>
                <a:cs typeface="Calibri" pitchFamily="34" charset="-120"/>
              </a:rPr>
              <a:t>• C berlebihan — teks hanya menyebut RISIKO resesi "menjadi lebih nyata", bukan resesi yang sudah benar-benar terjadi dan dialami masyarakat secara global.</a:t>
            </a:r>
            <a:endParaRPr lang="en-US" sz="1180" dirty="0"/>
          </a:p>
          <a:p>
            <a:pPr marL="0" indent="0">
              <a:lnSpc>
                <a:spcPct val="128000"/>
              </a:lnSpc>
              <a:buNone/>
            </a:pPr>
            <a:r>
              <a:rPr lang="en-US" sz="1180" dirty="0">
                <a:solidFill>
                  <a:srgbClr val="222B45"/>
                </a:solidFill>
                <a:latin typeface="Calibri" pitchFamily="34" charset="0"/>
                <a:ea typeface="Calibri" pitchFamily="34" charset="-122"/>
                <a:cs typeface="Calibri" pitchFamily="34" charset="-120"/>
              </a:rPr>
              <a:t>• D benar — sejalan dengan teks: kenaikan harga energi &amp; pangan mendorong inflasi dan tekanan biaya hidup yang dapat mengikis daya beli masyarakat.</a:t>
            </a:r>
            <a:endParaRPr lang="en-US" sz="1180" dirty="0"/>
          </a:p>
          <a:p>
            <a:pPr marL="0" indent="0">
              <a:lnSpc>
                <a:spcPct val="128000"/>
              </a:lnSpc>
              <a:buNone/>
            </a:pPr>
            <a:r>
              <a:rPr lang="en-US" sz="1180" dirty="0">
                <a:solidFill>
                  <a:srgbClr val="222B45"/>
                </a:solidFill>
                <a:latin typeface="Calibri" pitchFamily="34" charset="0"/>
                <a:ea typeface="Calibri" pitchFamily="34" charset="-122"/>
                <a:cs typeface="Calibri" pitchFamily="34" charset="-120"/>
              </a:rPr>
              <a:t>• E keliru — konflik geopolitik (mis. di Ukraina) justru MENGGANGGU, bukan memperlancar, rantai pasok dan perdagangan global.</a:t>
            </a:r>
            <a:endParaRPr lang="en-US" sz="1180" dirty="0"/>
          </a:p>
        </p:txBody>
      </p:sp>
      <p:sp>
        <p:nvSpPr>
          <p:cNvPr id="11" name="Shape 9"/>
          <p:cNvSpPr/>
          <p:nvPr/>
        </p:nvSpPr>
        <p:spPr>
          <a:xfrm>
            <a:off x="7223760" y="1965960"/>
            <a:ext cx="4389120" cy="4160520"/>
          </a:xfrm>
          <a:prstGeom prst="roundRect">
            <a:avLst>
              <a:gd name="adj" fmla="val 2198"/>
            </a:avLst>
          </a:prstGeom>
          <a:solidFill>
            <a:srgbClr val="1E2761"/>
          </a:solidFill>
          <a:ln/>
        </p:spPr>
      </p:sp>
      <p:sp>
        <p:nvSpPr>
          <p:cNvPr id="12" name="Text 10"/>
          <p:cNvSpPr txBox="1"/>
          <p:nvPr/>
        </p:nvSpPr>
        <p:spPr>
          <a:xfrm>
            <a:off x="7498080" y="2167128"/>
            <a:ext cx="3840480" cy="274320"/>
          </a:xfrm>
          <a:prstGeom prst="rect">
            <a:avLst/>
          </a:prstGeom>
          <a:noFill/>
          <a:ln/>
        </p:spPr>
        <p:txBody>
          <a:bodyPr wrap="square" lIns="0" tIns="0" rIns="0" bIns="0" rtlCol="0" anchor="ctr"/>
          <a:lstStyle/>
          <a:p>
            <a:pPr marL="0" indent="0">
              <a:buNone/>
            </a:pPr>
            <a:r>
              <a:rPr lang="en-US" sz="1150" b="1" kern="0" spc="150" dirty="0">
                <a:solidFill>
                  <a:srgbClr val="C99A2E"/>
                </a:solidFill>
                <a:latin typeface="Calibri" pitchFamily="34" charset="0"/>
                <a:ea typeface="Calibri" pitchFamily="34" charset="-122"/>
                <a:cs typeface="Calibri" pitchFamily="34" charset="-120"/>
              </a:rPr>
              <a:t>TEKNIK MENJAWAB</a:t>
            </a:r>
            <a:endParaRPr lang="en-US" sz="1150" dirty="0"/>
          </a:p>
        </p:txBody>
      </p:sp>
      <p:sp>
        <p:nvSpPr>
          <p:cNvPr id="13" name="Text 11"/>
          <p:cNvSpPr txBox="1"/>
          <p:nvPr/>
        </p:nvSpPr>
        <p:spPr>
          <a:xfrm>
            <a:off x="7498080" y="2459736"/>
            <a:ext cx="3840480" cy="502920"/>
          </a:xfrm>
          <a:prstGeom prst="rect">
            <a:avLst/>
          </a:prstGeom>
          <a:noFill/>
          <a:ln/>
        </p:spPr>
        <p:txBody>
          <a:bodyPr wrap="square" lIns="0" tIns="0" rIns="0" bIns="0" rtlCol="0" anchor="ctr"/>
          <a:lstStyle/>
          <a:p>
            <a:pPr marL="0" indent="0">
              <a:lnSpc>
                <a:spcPct val="110000"/>
              </a:lnSpc>
              <a:buNone/>
            </a:pPr>
            <a:r>
              <a:rPr lang="en-US" sz="1350" b="1" i="1" dirty="0">
                <a:solidFill>
                  <a:srgbClr val="FFFFFF"/>
                </a:solidFill>
                <a:latin typeface="Cambria" pitchFamily="34" charset="0"/>
                <a:ea typeface="Cambria" pitchFamily="34" charset="-122"/>
                <a:cs typeface="Cambria" pitchFamily="34" charset="-120"/>
              </a:rPr>
              <a:t>Menyimpulkan Peristiwa/Tantangan Utama</a:t>
            </a:r>
            <a:endParaRPr lang="en-US" sz="1350" dirty="0"/>
          </a:p>
        </p:txBody>
      </p:sp>
      <p:sp>
        <p:nvSpPr>
          <p:cNvPr id="14" name="Shape 12"/>
          <p:cNvSpPr/>
          <p:nvPr/>
        </p:nvSpPr>
        <p:spPr>
          <a:xfrm>
            <a:off x="7498080" y="3063240"/>
            <a:ext cx="274320" cy="274320"/>
          </a:xfrm>
          <a:prstGeom prst="ellipse">
            <a:avLst/>
          </a:prstGeom>
          <a:solidFill>
            <a:srgbClr val="C99A2E"/>
          </a:solidFill>
          <a:ln/>
        </p:spPr>
      </p:sp>
      <p:sp>
        <p:nvSpPr>
          <p:cNvPr id="15" name="Text 13"/>
          <p:cNvSpPr txBox="1"/>
          <p:nvPr/>
        </p:nvSpPr>
        <p:spPr>
          <a:xfrm>
            <a:off x="7498080" y="306324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1</a:t>
            </a:r>
            <a:endParaRPr lang="en-US" sz="1050" dirty="0"/>
          </a:p>
        </p:txBody>
      </p:sp>
      <p:sp>
        <p:nvSpPr>
          <p:cNvPr id="16" name="Text 14"/>
          <p:cNvSpPr txBox="1"/>
          <p:nvPr/>
        </p:nvSpPr>
        <p:spPr>
          <a:xfrm>
            <a:off x="7882128" y="300837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Verifikasi setiap pilihan kalimat per kalimat dengan isi teks — jangan tergoda kata yang sekadar "familiar".</a:t>
            </a:r>
            <a:endParaRPr lang="en-US" sz="1080" dirty="0"/>
          </a:p>
        </p:txBody>
      </p:sp>
      <p:sp>
        <p:nvSpPr>
          <p:cNvPr id="17" name="Shape 15"/>
          <p:cNvSpPr/>
          <p:nvPr/>
        </p:nvSpPr>
        <p:spPr>
          <a:xfrm>
            <a:off x="7498080" y="3783330"/>
            <a:ext cx="274320" cy="274320"/>
          </a:xfrm>
          <a:prstGeom prst="ellipse">
            <a:avLst/>
          </a:prstGeom>
          <a:solidFill>
            <a:srgbClr val="C99A2E"/>
          </a:solidFill>
          <a:ln/>
        </p:spPr>
      </p:sp>
      <p:sp>
        <p:nvSpPr>
          <p:cNvPr id="18" name="Text 16"/>
          <p:cNvSpPr txBox="1"/>
          <p:nvPr/>
        </p:nvSpPr>
        <p:spPr>
          <a:xfrm>
            <a:off x="7498080" y="378333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2</a:t>
            </a:r>
            <a:endParaRPr lang="en-US" sz="1050" dirty="0"/>
          </a:p>
        </p:txBody>
      </p:sp>
      <p:sp>
        <p:nvSpPr>
          <p:cNvPr id="19" name="Text 17"/>
          <p:cNvSpPr txBox="1"/>
          <p:nvPr/>
        </p:nvSpPr>
        <p:spPr>
          <a:xfrm>
            <a:off x="7882128" y="372846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Cermati kata yang membalik makna teks asli ("mengesampingkan" vs "mempertahankan"; "memperlancar" vs "mengganggu").</a:t>
            </a:r>
            <a:endParaRPr lang="en-US" sz="1080" dirty="0"/>
          </a:p>
        </p:txBody>
      </p:sp>
      <p:sp>
        <p:nvSpPr>
          <p:cNvPr id="20" name="Shape 18"/>
          <p:cNvSpPr/>
          <p:nvPr/>
        </p:nvSpPr>
        <p:spPr>
          <a:xfrm>
            <a:off x="7498080" y="4503420"/>
            <a:ext cx="274320" cy="274320"/>
          </a:xfrm>
          <a:prstGeom prst="ellipse">
            <a:avLst/>
          </a:prstGeom>
          <a:solidFill>
            <a:srgbClr val="C99A2E"/>
          </a:solidFill>
          <a:ln/>
        </p:spPr>
      </p:sp>
      <p:sp>
        <p:nvSpPr>
          <p:cNvPr id="21" name="Text 19"/>
          <p:cNvSpPr txBox="1"/>
          <p:nvPr/>
        </p:nvSpPr>
        <p:spPr>
          <a:xfrm>
            <a:off x="7498080" y="450342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3</a:t>
            </a:r>
            <a:endParaRPr lang="en-US" sz="1050" dirty="0"/>
          </a:p>
        </p:txBody>
      </p:sp>
      <p:sp>
        <p:nvSpPr>
          <p:cNvPr id="22" name="Text 20"/>
          <p:cNvSpPr txBox="1"/>
          <p:nvPr/>
        </p:nvSpPr>
        <p:spPr>
          <a:xfrm>
            <a:off x="7882128" y="444855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Bedakan fakta yang sudah terjadi dengan risiko/proyeksi yang "mungkin terjadi" — hindari simpulan berlebihan.</a:t>
            </a:r>
            <a:endParaRPr lang="en-US" sz="1080" dirty="0"/>
          </a:p>
        </p:txBody>
      </p:sp>
      <p:sp>
        <p:nvSpPr>
          <p:cNvPr id="23" name="Shape 21"/>
          <p:cNvSpPr/>
          <p:nvPr/>
        </p:nvSpPr>
        <p:spPr>
          <a:xfrm>
            <a:off x="7498080" y="5223510"/>
            <a:ext cx="274320" cy="274320"/>
          </a:xfrm>
          <a:prstGeom prst="ellipse">
            <a:avLst/>
          </a:prstGeom>
          <a:solidFill>
            <a:srgbClr val="C99A2E"/>
          </a:solidFill>
          <a:ln/>
        </p:spPr>
      </p:sp>
      <p:sp>
        <p:nvSpPr>
          <p:cNvPr id="24" name="Text 22"/>
          <p:cNvSpPr txBox="1"/>
          <p:nvPr/>
        </p:nvSpPr>
        <p:spPr>
          <a:xfrm>
            <a:off x="7498080" y="5223510"/>
            <a:ext cx="274320" cy="274320"/>
          </a:xfrm>
          <a:prstGeom prst="rect">
            <a:avLst/>
          </a:prstGeom>
          <a:noFill/>
          <a:ln/>
        </p:spPr>
        <p:txBody>
          <a:bodyPr wrap="square" lIns="0" tIns="0" rIns="0" bIns="0" rtlCol="0" anchor="ctr"/>
          <a:lstStyle/>
          <a:p>
            <a:pPr marL="0" indent="0" algn="ctr">
              <a:buNone/>
            </a:pPr>
            <a:r>
              <a:rPr lang="en-US" sz="1050" b="1" dirty="0">
                <a:solidFill>
                  <a:srgbClr val="141B47"/>
                </a:solidFill>
                <a:latin typeface="Calibri" pitchFamily="34" charset="0"/>
                <a:ea typeface="Calibri" pitchFamily="34" charset="-122"/>
                <a:cs typeface="Calibri" pitchFamily="34" charset="-120"/>
              </a:rPr>
              <a:t>4</a:t>
            </a:r>
            <a:endParaRPr lang="en-US" sz="1050" dirty="0"/>
          </a:p>
        </p:txBody>
      </p:sp>
      <p:sp>
        <p:nvSpPr>
          <p:cNvPr id="25" name="Text 23"/>
          <p:cNvSpPr txBox="1"/>
          <p:nvPr/>
        </p:nvSpPr>
        <p:spPr>
          <a:xfrm>
            <a:off x="7882128" y="5168646"/>
            <a:ext cx="3474720" cy="720090"/>
          </a:xfrm>
          <a:prstGeom prst="rect">
            <a:avLst/>
          </a:prstGeom>
          <a:noFill/>
          <a:ln/>
        </p:spPr>
        <p:txBody>
          <a:bodyPr wrap="square" lIns="0" tIns="0" rIns="0" bIns="0" rtlCol="0" anchor="t"/>
          <a:lstStyle/>
          <a:p>
            <a:pPr marL="0" indent="0">
              <a:lnSpc>
                <a:spcPct val="115000"/>
              </a:lnSpc>
              <a:buNone/>
            </a:pPr>
            <a:r>
              <a:rPr lang="en-US" sz="1080" dirty="0">
                <a:solidFill>
                  <a:srgbClr val="CADCFC"/>
                </a:solidFill>
                <a:latin typeface="Calibri" pitchFamily="34" charset="0"/>
                <a:ea typeface="Calibri" pitchFamily="34" charset="-122"/>
                <a:cs typeface="Calibri" pitchFamily="34" charset="-120"/>
              </a:rPr>
              <a:t>Pilih jawaban yang paling sejalan dan tidak bertentangan dengan detail teks, meski pilihan lain terdengar masuk akal.</a:t>
            </a:r>
            <a:endParaRPr lang="en-US" sz="1080" dirty="0"/>
          </a:p>
        </p:txBody>
      </p:sp>
      <p:sp>
        <p:nvSpPr>
          <p:cNvPr id="26" name="Text 24"/>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7315200" cy="292608"/>
          </a:xfrm>
          <a:prstGeom prst="rect">
            <a:avLst/>
          </a:prstGeom>
          <a:noFill/>
          <a:ln/>
        </p:spPr>
        <p:txBody>
          <a:bodyPr wrap="square" lIns="0" tIns="0" rIns="0" bIns="0" rtlCol="0" anchor="ctr"/>
          <a:lstStyle/>
          <a:p>
            <a:pPr marL="0" indent="0">
              <a:buNone/>
            </a:pPr>
            <a:r>
              <a:rPr lang="en-US" sz="1200" b="1" kern="0" spc="200" dirty="0">
                <a:solidFill>
                  <a:srgbClr val="C99A2E"/>
                </a:solidFill>
                <a:latin typeface="Calibri" pitchFamily="34" charset="0"/>
                <a:ea typeface="Calibri" pitchFamily="34" charset="-122"/>
                <a:cs typeface="Calibri" pitchFamily="34" charset="-120"/>
              </a:rPr>
              <a:t>RINGKASAN</a:t>
            </a:r>
            <a:endParaRPr lang="en-US" sz="1200" dirty="0"/>
          </a:p>
        </p:txBody>
      </p:sp>
      <p:sp>
        <p:nvSpPr>
          <p:cNvPr id="3" name="Text 1"/>
          <p:cNvSpPr txBox="1"/>
          <p:nvPr/>
        </p:nvSpPr>
        <p:spPr>
          <a:xfrm>
            <a:off x="548640" y="658368"/>
            <a:ext cx="10515600" cy="59436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Strategi Umum per Jenis Kompetensi</a:t>
            </a:r>
            <a:endParaRPr lang="en-US" sz="2800" dirty="0"/>
          </a:p>
        </p:txBody>
      </p:sp>
      <p:sp>
        <p:nvSpPr>
          <p:cNvPr id="4" name="Shape 2"/>
          <p:cNvSpPr/>
          <p:nvPr/>
        </p:nvSpPr>
        <p:spPr>
          <a:xfrm>
            <a:off x="548640" y="1737360"/>
            <a:ext cx="3538728" cy="3200400"/>
          </a:xfrm>
          <a:prstGeom prst="roundRect">
            <a:avLst>
              <a:gd name="adj" fmla="val 2857"/>
            </a:avLst>
          </a:prstGeom>
          <a:solidFill>
            <a:srgbClr val="EEF3FC"/>
          </a:solidFill>
          <a:ln/>
        </p:spPr>
      </p:sp>
      <p:sp>
        <p:nvSpPr>
          <p:cNvPr id="5" name="Shape 3"/>
          <p:cNvSpPr/>
          <p:nvPr/>
        </p:nvSpPr>
        <p:spPr>
          <a:xfrm>
            <a:off x="822960" y="2011680"/>
            <a:ext cx="457200" cy="457200"/>
          </a:xfrm>
          <a:prstGeom prst="ellipse">
            <a:avLst/>
          </a:prstGeom>
          <a:solidFill>
            <a:srgbClr val="1E2761"/>
          </a:solidFill>
          <a:ln/>
        </p:spPr>
      </p:sp>
      <p:sp>
        <p:nvSpPr>
          <p:cNvPr id="6" name="Text 4"/>
          <p:cNvSpPr txBox="1"/>
          <p:nvPr/>
        </p:nvSpPr>
        <p:spPr>
          <a:xfrm>
            <a:off x="82296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822960" y="2606040"/>
            <a:ext cx="2990088" cy="548640"/>
          </a:xfrm>
          <a:prstGeom prst="rect">
            <a:avLst/>
          </a:prstGeom>
          <a:noFill/>
          <a:ln/>
        </p:spPr>
        <p:txBody>
          <a:bodyPr wrap="square" lIns="0" tIns="0" rIns="0" bIns="0" rtlCol="0" anchor="ctr"/>
          <a:lstStyle/>
          <a:p>
            <a:pPr marL="0" indent="0">
              <a:lnSpc>
                <a:spcPct val="105000"/>
              </a:lnSpc>
              <a:buNone/>
            </a:pPr>
            <a:r>
              <a:rPr lang="en-US" sz="1550" b="1" dirty="0">
                <a:solidFill>
                  <a:srgbClr val="1E2761"/>
                </a:solidFill>
                <a:latin typeface="Cambria" pitchFamily="34" charset="0"/>
                <a:ea typeface="Cambria" pitchFamily="34" charset="-122"/>
                <a:cs typeface="Cambria" pitchFamily="34" charset="-120"/>
              </a:rPr>
              <a:t>Pemahaman Tekstual</a:t>
            </a:r>
            <a:endParaRPr lang="en-US" sz="1550" dirty="0"/>
          </a:p>
        </p:txBody>
      </p:sp>
      <p:sp>
        <p:nvSpPr>
          <p:cNvPr id="8" name="Text 6"/>
          <p:cNvSpPr txBox="1"/>
          <p:nvPr/>
        </p:nvSpPr>
        <p:spPr>
          <a:xfrm>
            <a:off x="822960" y="3154680"/>
            <a:ext cx="2990088" cy="502920"/>
          </a:xfrm>
          <a:prstGeom prst="rect">
            <a:avLst/>
          </a:prstGeom>
          <a:noFill/>
          <a:ln/>
        </p:spPr>
        <p:txBody>
          <a:bodyPr wrap="square" lIns="0" tIns="0" rIns="0" bIns="0" rtlCol="0" anchor="ctr"/>
          <a:lstStyle/>
          <a:p>
            <a:pPr marL="0" indent="0">
              <a:buNone/>
            </a:pPr>
            <a:r>
              <a:rPr lang="en-US" sz="1150" i="1" dirty="0">
                <a:solidFill>
                  <a:srgbClr val="6B7280"/>
                </a:solidFill>
                <a:latin typeface="Calibri" pitchFamily="34" charset="0"/>
                <a:ea typeface="Calibri" pitchFamily="34" charset="-122"/>
                <a:cs typeface="Calibri" pitchFamily="34" charset="-120"/>
              </a:rPr>
              <a:t>Jawaban tersurat langsung di dalam teks.</a:t>
            </a:r>
            <a:endParaRPr lang="en-US" sz="1150" dirty="0"/>
          </a:p>
        </p:txBody>
      </p:sp>
      <p:sp>
        <p:nvSpPr>
          <p:cNvPr id="9" name="Shape 7"/>
          <p:cNvSpPr/>
          <p:nvPr/>
        </p:nvSpPr>
        <p:spPr>
          <a:xfrm>
            <a:off x="822960" y="3703320"/>
            <a:ext cx="2990088" cy="0"/>
          </a:xfrm>
          <a:prstGeom prst="line">
            <a:avLst/>
          </a:prstGeom>
          <a:noFill/>
          <a:ln w="12700">
            <a:solidFill>
              <a:srgbClr val="CADCFC"/>
            </a:solidFill>
            <a:prstDash val="solid"/>
          </a:ln>
        </p:spPr>
      </p:sp>
      <p:sp>
        <p:nvSpPr>
          <p:cNvPr id="10" name="Text 8"/>
          <p:cNvSpPr txBox="1"/>
          <p:nvPr/>
        </p:nvSpPr>
        <p:spPr>
          <a:xfrm>
            <a:off x="822960" y="3840480"/>
            <a:ext cx="2990088" cy="1005840"/>
          </a:xfrm>
          <a:prstGeom prst="rect">
            <a:avLst/>
          </a:prstGeom>
          <a:noFill/>
          <a:ln/>
        </p:spPr>
        <p:txBody>
          <a:bodyPr wrap="square" lIns="0" tIns="0" rIns="0" bIns="0" rtlCol="0" anchor="ctr"/>
          <a:lstStyle/>
          <a:p>
            <a:pPr marL="0" indent="0">
              <a:lnSpc>
                <a:spcPct val="120000"/>
              </a:lnSpc>
              <a:buNone/>
            </a:pPr>
            <a:r>
              <a:rPr lang="en-US" sz="1150" dirty="0">
                <a:solidFill>
                  <a:srgbClr val="222B45"/>
                </a:solidFill>
                <a:latin typeface="Calibri" pitchFamily="34" charset="0"/>
                <a:ea typeface="Calibri" pitchFamily="34" charset="-122"/>
                <a:cs typeface="Calibri" pitchFamily="34" charset="-120"/>
              </a:rPr>
              <a:t>Temukan kata/kalimat kunci yang persis disebut, lalu cocokkan makna atau fenomenanya secara harfiah.</a:t>
            </a:r>
            <a:endParaRPr lang="en-US" sz="1150" dirty="0"/>
          </a:p>
        </p:txBody>
      </p:sp>
      <p:sp>
        <p:nvSpPr>
          <p:cNvPr id="11" name="Shape 9"/>
          <p:cNvSpPr/>
          <p:nvPr/>
        </p:nvSpPr>
        <p:spPr>
          <a:xfrm>
            <a:off x="4343400" y="1737360"/>
            <a:ext cx="3538728" cy="3200400"/>
          </a:xfrm>
          <a:prstGeom prst="roundRect">
            <a:avLst>
              <a:gd name="adj" fmla="val 2857"/>
            </a:avLst>
          </a:prstGeom>
          <a:solidFill>
            <a:srgbClr val="1E2761"/>
          </a:solidFill>
          <a:ln/>
        </p:spPr>
      </p:sp>
      <p:sp>
        <p:nvSpPr>
          <p:cNvPr id="12" name="Shape 10"/>
          <p:cNvSpPr/>
          <p:nvPr/>
        </p:nvSpPr>
        <p:spPr>
          <a:xfrm>
            <a:off x="4617720" y="2011680"/>
            <a:ext cx="457200" cy="457200"/>
          </a:xfrm>
          <a:prstGeom prst="ellipse">
            <a:avLst/>
          </a:prstGeom>
          <a:solidFill>
            <a:srgbClr val="C99A2E"/>
          </a:solidFill>
          <a:ln/>
        </p:spPr>
      </p:sp>
      <p:sp>
        <p:nvSpPr>
          <p:cNvPr id="13" name="Text 11"/>
          <p:cNvSpPr txBox="1"/>
          <p:nvPr/>
        </p:nvSpPr>
        <p:spPr>
          <a:xfrm>
            <a:off x="4617720" y="2011680"/>
            <a:ext cx="457200" cy="457200"/>
          </a:xfrm>
          <a:prstGeom prst="rect">
            <a:avLst/>
          </a:prstGeom>
          <a:noFill/>
          <a:ln/>
        </p:spPr>
        <p:txBody>
          <a:bodyPr wrap="square" lIns="0" tIns="0" rIns="0" bIns="0" rtlCol="0" anchor="ctr"/>
          <a:lstStyle/>
          <a:p>
            <a:pPr marL="0" indent="0" algn="ctr">
              <a:buNone/>
            </a:pPr>
            <a:r>
              <a:rPr lang="en-US" sz="1600" b="1" dirty="0">
                <a:solidFill>
                  <a:srgbClr val="141B47"/>
                </a:solidFill>
                <a:latin typeface="Cambria" pitchFamily="34" charset="0"/>
                <a:ea typeface="Cambria" pitchFamily="34" charset="-122"/>
                <a:cs typeface="Cambria" pitchFamily="34" charset="-120"/>
              </a:rPr>
              <a:t>2</a:t>
            </a:r>
            <a:endParaRPr lang="en-US" sz="1600" dirty="0"/>
          </a:p>
        </p:txBody>
      </p:sp>
      <p:sp>
        <p:nvSpPr>
          <p:cNvPr id="14" name="Text 12"/>
          <p:cNvSpPr txBox="1"/>
          <p:nvPr/>
        </p:nvSpPr>
        <p:spPr>
          <a:xfrm>
            <a:off x="4617720" y="2606040"/>
            <a:ext cx="2990088" cy="548640"/>
          </a:xfrm>
          <a:prstGeom prst="rect">
            <a:avLst/>
          </a:prstGeom>
          <a:noFill/>
          <a:ln/>
        </p:spPr>
        <p:txBody>
          <a:bodyPr wrap="square" lIns="0" tIns="0" rIns="0" bIns="0" rtlCol="0" anchor="ctr"/>
          <a:lstStyle/>
          <a:p>
            <a:pPr marL="0" indent="0">
              <a:lnSpc>
                <a:spcPct val="105000"/>
              </a:lnSpc>
              <a:buNone/>
            </a:pPr>
            <a:r>
              <a:rPr lang="en-US" sz="1550" b="1" dirty="0">
                <a:solidFill>
                  <a:srgbClr val="FFFFFF"/>
                </a:solidFill>
                <a:latin typeface="Cambria" pitchFamily="34" charset="0"/>
                <a:ea typeface="Cambria" pitchFamily="34" charset="-122"/>
                <a:cs typeface="Cambria" pitchFamily="34" charset="-120"/>
              </a:rPr>
              <a:t>Pemahaman Inferensial</a:t>
            </a:r>
            <a:endParaRPr lang="en-US" sz="1550" dirty="0"/>
          </a:p>
        </p:txBody>
      </p:sp>
      <p:sp>
        <p:nvSpPr>
          <p:cNvPr id="15" name="Text 13"/>
          <p:cNvSpPr txBox="1"/>
          <p:nvPr/>
        </p:nvSpPr>
        <p:spPr>
          <a:xfrm>
            <a:off x="4617720" y="3154680"/>
            <a:ext cx="2990088" cy="502920"/>
          </a:xfrm>
          <a:prstGeom prst="rect">
            <a:avLst/>
          </a:prstGeom>
          <a:noFill/>
          <a:ln/>
        </p:spPr>
        <p:txBody>
          <a:bodyPr wrap="square" lIns="0" tIns="0" rIns="0" bIns="0" rtlCol="0" anchor="ctr"/>
          <a:lstStyle/>
          <a:p>
            <a:pPr marL="0" indent="0">
              <a:buNone/>
            </a:pPr>
            <a:r>
              <a:rPr lang="en-US" sz="1150" i="1" dirty="0">
                <a:solidFill>
                  <a:srgbClr val="CADCFC"/>
                </a:solidFill>
                <a:latin typeface="Calibri" pitchFamily="34" charset="0"/>
                <a:ea typeface="Calibri" pitchFamily="34" charset="-122"/>
                <a:cs typeface="Calibri" pitchFamily="34" charset="-120"/>
              </a:rPr>
              <a:t>Jawaban tersirat, perlu disimpulkan.</a:t>
            </a:r>
            <a:endParaRPr lang="en-US" sz="1150" dirty="0"/>
          </a:p>
        </p:txBody>
      </p:sp>
      <p:sp>
        <p:nvSpPr>
          <p:cNvPr id="16" name="Shape 14"/>
          <p:cNvSpPr/>
          <p:nvPr/>
        </p:nvSpPr>
        <p:spPr>
          <a:xfrm>
            <a:off x="4617720" y="3703320"/>
            <a:ext cx="2990088" cy="0"/>
          </a:xfrm>
          <a:prstGeom prst="line">
            <a:avLst/>
          </a:prstGeom>
          <a:noFill/>
          <a:ln w="12700">
            <a:solidFill>
              <a:srgbClr val="3A4A8C"/>
            </a:solidFill>
            <a:prstDash val="solid"/>
          </a:ln>
        </p:spPr>
      </p:sp>
      <p:sp>
        <p:nvSpPr>
          <p:cNvPr id="17" name="Text 15"/>
          <p:cNvSpPr txBox="1"/>
          <p:nvPr/>
        </p:nvSpPr>
        <p:spPr>
          <a:xfrm>
            <a:off x="4617720" y="3840480"/>
            <a:ext cx="2990088" cy="1005840"/>
          </a:xfrm>
          <a:prstGeom prst="rect">
            <a:avLst/>
          </a:prstGeom>
          <a:noFill/>
          <a:ln/>
        </p:spPr>
        <p:txBody>
          <a:bodyPr wrap="square" lIns="0" tIns="0" rIns="0" bIns="0" rtlCol="0" anchor="ctr"/>
          <a:lstStyle/>
          <a:p>
            <a:pPr marL="0" indent="0">
              <a:lnSpc>
                <a:spcPct val="120000"/>
              </a:lnSpc>
              <a:buNone/>
            </a:pPr>
            <a:r>
              <a:rPr lang="en-US" sz="1150" dirty="0">
                <a:solidFill>
                  <a:srgbClr val="FFFFFF"/>
                </a:solidFill>
                <a:latin typeface="Calibri" pitchFamily="34" charset="0"/>
                <a:ea typeface="Calibri" pitchFamily="34" charset="-122"/>
                <a:cs typeface="Calibri" pitchFamily="34" charset="-120"/>
              </a:rPr>
              <a:t>Cari kata penghubung antarparagraf/antarkalimat (penyebab, akibat, konflik) sebagai bukti simpulan.</a:t>
            </a:r>
            <a:endParaRPr lang="en-US" sz="1150" dirty="0"/>
          </a:p>
        </p:txBody>
      </p:sp>
      <p:sp>
        <p:nvSpPr>
          <p:cNvPr id="18" name="Shape 16"/>
          <p:cNvSpPr/>
          <p:nvPr/>
        </p:nvSpPr>
        <p:spPr>
          <a:xfrm>
            <a:off x="8138160" y="1737360"/>
            <a:ext cx="3538728" cy="3200400"/>
          </a:xfrm>
          <a:prstGeom prst="roundRect">
            <a:avLst>
              <a:gd name="adj" fmla="val 2857"/>
            </a:avLst>
          </a:prstGeom>
          <a:solidFill>
            <a:srgbClr val="EEF3FC"/>
          </a:solidFill>
          <a:ln/>
        </p:spPr>
      </p:sp>
      <p:sp>
        <p:nvSpPr>
          <p:cNvPr id="19" name="Shape 17"/>
          <p:cNvSpPr/>
          <p:nvPr/>
        </p:nvSpPr>
        <p:spPr>
          <a:xfrm>
            <a:off x="8412480" y="2011680"/>
            <a:ext cx="457200" cy="457200"/>
          </a:xfrm>
          <a:prstGeom prst="ellipse">
            <a:avLst/>
          </a:prstGeom>
          <a:solidFill>
            <a:srgbClr val="1E2761"/>
          </a:solidFill>
          <a:ln/>
        </p:spPr>
      </p:sp>
      <p:sp>
        <p:nvSpPr>
          <p:cNvPr id="20" name="Text 18"/>
          <p:cNvSpPr txBox="1"/>
          <p:nvPr/>
        </p:nvSpPr>
        <p:spPr>
          <a:xfrm>
            <a:off x="841248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1" name="Text 19"/>
          <p:cNvSpPr txBox="1"/>
          <p:nvPr/>
        </p:nvSpPr>
        <p:spPr>
          <a:xfrm>
            <a:off x="8412480" y="2606040"/>
            <a:ext cx="2990088" cy="548640"/>
          </a:xfrm>
          <a:prstGeom prst="rect">
            <a:avLst/>
          </a:prstGeom>
          <a:noFill/>
          <a:ln/>
        </p:spPr>
        <p:txBody>
          <a:bodyPr wrap="square" lIns="0" tIns="0" rIns="0" bIns="0" rtlCol="0" anchor="ctr"/>
          <a:lstStyle/>
          <a:p>
            <a:pPr marL="0" indent="0">
              <a:lnSpc>
                <a:spcPct val="105000"/>
              </a:lnSpc>
              <a:buNone/>
            </a:pPr>
            <a:r>
              <a:rPr lang="en-US" sz="1550" b="1" dirty="0">
                <a:solidFill>
                  <a:srgbClr val="1E2761"/>
                </a:solidFill>
                <a:latin typeface="Cambria" pitchFamily="34" charset="0"/>
                <a:ea typeface="Cambria" pitchFamily="34" charset="-122"/>
                <a:cs typeface="Cambria" pitchFamily="34" charset="-120"/>
              </a:rPr>
              <a:t>Evaluasi dan Apresiasi</a:t>
            </a:r>
            <a:endParaRPr lang="en-US" sz="1550" dirty="0"/>
          </a:p>
        </p:txBody>
      </p:sp>
      <p:sp>
        <p:nvSpPr>
          <p:cNvPr id="22" name="Text 20"/>
          <p:cNvSpPr txBox="1"/>
          <p:nvPr/>
        </p:nvSpPr>
        <p:spPr>
          <a:xfrm>
            <a:off x="8412480" y="3154680"/>
            <a:ext cx="2990088" cy="502920"/>
          </a:xfrm>
          <a:prstGeom prst="rect">
            <a:avLst/>
          </a:prstGeom>
          <a:noFill/>
          <a:ln/>
        </p:spPr>
        <p:txBody>
          <a:bodyPr wrap="square" lIns="0" tIns="0" rIns="0" bIns="0" rtlCol="0" anchor="ctr"/>
          <a:lstStyle/>
          <a:p>
            <a:pPr marL="0" indent="0">
              <a:buNone/>
            </a:pPr>
            <a:r>
              <a:rPr lang="en-US" sz="1150" i="1" dirty="0">
                <a:solidFill>
                  <a:srgbClr val="6B7280"/>
                </a:solidFill>
                <a:latin typeface="Calibri" pitchFamily="34" charset="0"/>
                <a:ea typeface="Calibri" pitchFamily="34" charset="-122"/>
                <a:cs typeface="Calibri" pitchFamily="34" charset="-120"/>
              </a:rPr>
              <a:t>Menilai ketepatan bahasa, data, atau nilai teks.</a:t>
            </a:r>
            <a:endParaRPr lang="en-US" sz="1150" dirty="0"/>
          </a:p>
        </p:txBody>
      </p:sp>
      <p:sp>
        <p:nvSpPr>
          <p:cNvPr id="23" name="Shape 21"/>
          <p:cNvSpPr/>
          <p:nvPr/>
        </p:nvSpPr>
        <p:spPr>
          <a:xfrm>
            <a:off x="8412480" y="3703320"/>
            <a:ext cx="2990088" cy="0"/>
          </a:xfrm>
          <a:prstGeom prst="line">
            <a:avLst/>
          </a:prstGeom>
          <a:noFill/>
          <a:ln w="12700">
            <a:solidFill>
              <a:srgbClr val="CADCFC"/>
            </a:solidFill>
            <a:prstDash val="solid"/>
          </a:ln>
        </p:spPr>
      </p:sp>
      <p:sp>
        <p:nvSpPr>
          <p:cNvPr id="24" name="Text 22"/>
          <p:cNvSpPr txBox="1"/>
          <p:nvPr/>
        </p:nvSpPr>
        <p:spPr>
          <a:xfrm>
            <a:off x="8412480" y="3840480"/>
            <a:ext cx="2990088" cy="1005840"/>
          </a:xfrm>
          <a:prstGeom prst="rect">
            <a:avLst/>
          </a:prstGeom>
          <a:noFill/>
          <a:ln/>
        </p:spPr>
        <p:txBody>
          <a:bodyPr wrap="square" lIns="0" tIns="0" rIns="0" bIns="0" rtlCol="0" anchor="ctr"/>
          <a:lstStyle/>
          <a:p>
            <a:pPr marL="0" indent="0">
              <a:lnSpc>
                <a:spcPct val="120000"/>
              </a:lnSpc>
              <a:buNone/>
            </a:pPr>
            <a:r>
              <a:rPr lang="en-US" sz="1150" dirty="0">
                <a:solidFill>
                  <a:srgbClr val="222B45"/>
                </a:solidFill>
                <a:latin typeface="Calibri" pitchFamily="34" charset="0"/>
                <a:ea typeface="Calibri" pitchFamily="34" charset="-122"/>
                <a:cs typeface="Calibri" pitchFamily="34" charset="-120"/>
              </a:rPr>
              <a:t>Bersikap kritis: cek relevansi data/istilah terhadap klaim, jangan menilai hanya dari kesamaan tema.</a:t>
            </a:r>
            <a:endParaRPr lang="en-US" sz="1150" dirty="0"/>
          </a:p>
        </p:txBody>
      </p:sp>
      <p:sp>
        <p:nvSpPr>
          <p:cNvPr id="25" name="Text 23"/>
          <p:cNvSpPr txBox="1"/>
          <p:nvPr/>
        </p:nvSpPr>
        <p:spPr>
          <a:xfrm>
            <a:off x="548640" y="5212080"/>
            <a:ext cx="11064240" cy="822960"/>
          </a:xfrm>
          <a:prstGeom prst="rect">
            <a:avLst/>
          </a:prstGeom>
          <a:noFill/>
          <a:ln/>
        </p:spPr>
        <p:txBody>
          <a:bodyPr wrap="square" lIns="0" tIns="0" rIns="0" bIns="0" rtlCol="0" anchor="ctr"/>
          <a:lstStyle/>
          <a:p>
            <a:pPr marL="0" indent="0">
              <a:lnSpc>
                <a:spcPct val="125000"/>
              </a:lnSpc>
              <a:buNone/>
            </a:pPr>
            <a:r>
              <a:rPr lang="en-US" sz="1250" i="1" dirty="0">
                <a:solidFill>
                  <a:srgbClr val="6B7280"/>
                </a:solidFill>
                <a:latin typeface="Calibri" pitchFamily="34" charset="0"/>
                <a:ea typeface="Calibri" pitchFamily="34" charset="-122"/>
                <a:cs typeface="Calibri" pitchFamily="34" charset="-120"/>
              </a:rPr>
              <a:t>Tips umum: baca teks stimulus secara utuh dahulu, tandai kata kunci antarparagraf, dan untuk soal Benar-Salah (PGK) nilai tiap pernyataan secara independen — selalu verifikasi ke teks, bukan hanya logika umum.</a:t>
            </a:r>
            <a:endParaRPr lang="en-US" sz="1250" dirty="0"/>
          </a:p>
        </p:txBody>
      </p:sp>
      <p:sp>
        <p:nvSpPr>
          <p:cNvPr id="26" name="Text 24"/>
          <p:cNvSpPr/>
          <p:nvPr/>
        </p:nvSpPr>
        <p:spPr>
          <a:xfrm>
            <a:off x="11551615" y="6400800"/>
            <a:ext cx="36576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463040" y="-1463040"/>
            <a:ext cx="4572000" cy="4572000"/>
          </a:xfrm>
          <a:prstGeom prst="ellipse">
            <a:avLst/>
          </a:prstGeom>
          <a:ln w="19050">
            <a:solidFill>
              <a:srgbClr val="CADCFC">
                <a:alpha val="45000"/>
              </a:srgbClr>
            </a:solidFill>
            <a:prstDash val="solid"/>
          </a:ln>
        </p:spPr>
      </p:sp>
      <p:sp>
        <p:nvSpPr>
          <p:cNvPr id="3" name="Shape 1"/>
          <p:cNvSpPr/>
          <p:nvPr/>
        </p:nvSpPr>
        <p:spPr>
          <a:xfrm>
            <a:off x="8961120" y="4114800"/>
            <a:ext cx="4114800" cy="4114800"/>
          </a:xfrm>
          <a:prstGeom prst="ellipse">
            <a:avLst/>
          </a:prstGeom>
          <a:ln w="19050">
            <a:solidFill>
              <a:srgbClr val="C99A2E">
                <a:alpha val="70000"/>
              </a:srgbClr>
            </a:solidFill>
            <a:prstDash val="solid"/>
          </a:ln>
        </p:spPr>
      </p:sp>
      <p:sp>
        <p:nvSpPr>
          <p:cNvPr id="4" name="Text 2"/>
          <p:cNvSpPr txBox="1"/>
          <p:nvPr/>
        </p:nvSpPr>
        <p:spPr>
          <a:xfrm>
            <a:off x="822960" y="2743200"/>
            <a:ext cx="10058400" cy="82296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Selamat Belajar!</a:t>
            </a:r>
            <a:endParaRPr lang="en-US" sz="3800" dirty="0"/>
          </a:p>
        </p:txBody>
      </p:sp>
      <p:sp>
        <p:nvSpPr>
          <p:cNvPr id="5" name="Text 3"/>
          <p:cNvSpPr txBox="1"/>
          <p:nvPr/>
        </p:nvSpPr>
        <p:spPr>
          <a:xfrm>
            <a:off x="822960" y="3520440"/>
            <a:ext cx="8686800" cy="731520"/>
          </a:xfrm>
          <a:prstGeom prst="rect">
            <a:avLst/>
          </a:prstGeom>
          <a:noFill/>
          <a:ln/>
        </p:spPr>
        <p:txBody>
          <a:bodyPr wrap="square" lIns="0" tIns="0" rIns="0" bIns="0" rtlCol="0" anchor="ctr"/>
          <a:lstStyle/>
          <a:p>
            <a:pPr marL="0" indent="0">
              <a:lnSpc>
                <a:spcPct val="130000"/>
              </a:lnSpc>
              <a:buNone/>
            </a:pPr>
            <a:r>
              <a:rPr lang="en-US" sz="1400" dirty="0">
                <a:solidFill>
                  <a:srgbClr val="CADCFC"/>
                </a:solidFill>
                <a:latin typeface="Calibri" pitchFamily="34" charset="0"/>
                <a:ea typeface="Calibri" pitchFamily="34" charset="-122"/>
                <a:cs typeface="Calibri" pitchFamily="34" charset="-120"/>
              </a:rPr>
              <a:t>Semoga pembahasan soal nomor 12–16 ini membantu memahami pola dan teknik menjawab TKA Bahasa Indonesia.</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1878</Words>
  <Application>Microsoft Office PowerPoint</Application>
  <PresentationFormat>Widescreen</PresentationFormat>
  <Paragraphs>236</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hp 14s</cp:lastModifiedBy>
  <cp:revision>2</cp:revision>
  <dcterms:created xsi:type="dcterms:W3CDTF">2026-09-22T11:25:59Z</dcterms:created>
  <dcterms:modified xsi:type="dcterms:W3CDTF">2026-09-22T11:31:26Z</dcterms:modified>
</cp:coreProperties>
</file>