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E2761"/>
          </a:solidFill>
        </p:spPr>
      </p:sp>
      <p:sp>
        <p:nvSpPr>
          <p:cNvPr id="3" name="Shape 1"/>
          <p:cNvSpPr/>
          <p:nvPr/>
        </p:nvSpPr>
        <p:spPr>
          <a:xfrm>
            <a:off x="8961120" y="-1645920"/>
            <a:ext cx="4572000" cy="4572000"/>
          </a:xfrm>
          <a:prstGeom prst="ellipse">
            <a:avLst/>
          </a:prstGeom>
          <a:solidFill>
            <a:srgbClr val="273580"/>
          </a:solidFill>
        </p:spPr>
      </p:sp>
      <p:sp>
        <p:nvSpPr>
          <p:cNvPr id="4" name="Shape 2"/>
          <p:cNvSpPr/>
          <p:nvPr/>
        </p:nvSpPr>
        <p:spPr>
          <a:xfrm>
            <a:off x="10332720" y="4206240"/>
            <a:ext cx="3108960" cy="3108960"/>
          </a:xfrm>
          <a:prstGeom prst="ellipse">
            <a:avLst/>
          </a:prstGeom>
          <a:solidFill>
            <a:srgbClr val="F9A826"/>
          </a:solidFill>
        </p:spPr>
      </p:sp>
      <p:sp>
        <p:nvSpPr>
          <p:cNvPr id="5" name="Text 3"/>
          <p:cNvSpPr/>
          <p:nvPr/>
        </p:nvSpPr>
        <p:spPr>
          <a:xfrm>
            <a:off x="822960" y="1417320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CADCF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KEGIATAN MGMP · BAHASA INDONESIA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1828800"/>
            <a:ext cx="9875520" cy="1828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Ringkasan Materi Pembahasan</a:t>
            </a:r>
            <a:endParaRPr lang="en-US" sz="3800" dirty="0"/>
          </a:p>
          <a:p>
            <a:pPr marL="0" indent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10 Soal TKA Bahasa Indonesia 2025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822960" y="3749040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CADCF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Musyawarah Guru Mata Pelajaran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822960" y="4343400"/>
            <a:ext cx="2926080" cy="0"/>
          </a:xfrm>
          <a:prstGeom prst="line">
            <a:avLst/>
          </a:prstGeom>
          <a:noFill/>
          <a:ln w="31750">
            <a:solidFill>
              <a:srgbClr val="F9A82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4617720"/>
            <a:ext cx="8778240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CADCF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Fokus pembahasan: kunci jawaban serta dasar penalaran pada tiga teks — Tradisi Buwuhan, Layur Teruslah Berlayar, dan Pantai Bersih Tanpa Sampah.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103120" cy="329184"/>
          </a:xfrm>
          <a:prstGeom prst="roundRect">
            <a:avLst>
              <a:gd name="adj" fmla="val 22222"/>
            </a:avLst>
          </a:prstGeom>
          <a:solidFill>
            <a:srgbClr val="1E2761"/>
          </a:solidFill>
        </p:spPr>
      </p:sp>
      <p:sp>
        <p:nvSpPr>
          <p:cNvPr id="3" name="Text 1"/>
          <p:cNvSpPr/>
          <p:nvPr/>
        </p:nvSpPr>
        <p:spPr>
          <a:xfrm>
            <a:off x="548640" y="457200"/>
            <a:ext cx="2103120" cy="32918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KERANGKA SOAL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00584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7204A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Tiga Kompetensi yang Diuji dalam 10 Soal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548640" y="1417320"/>
            <a:ext cx="1042416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Setiap soal literasi TKA disusun berjenjang, dari memahami makna eksplisit hingga menilai ketepatan bahasa.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2057400"/>
            <a:ext cx="3346704" cy="3840480"/>
          </a:xfrm>
          <a:prstGeom prst="roundRect">
            <a:avLst>
              <a:gd name="adj" fmla="val 2186"/>
            </a:avLst>
          </a:prstGeom>
          <a:solidFill>
            <a:srgbClr val="F4F6FC"/>
          </a:solidFill>
          <a:effectLst>
            <a:outerShdw blurRad="76200" dist="25400" dir="5400000" algn="bl" rotWithShape="0">
              <a:srgbClr val="9AA3C7">
                <a:alpha val="35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77240" y="2331720"/>
            <a:ext cx="502920" cy="502920"/>
          </a:xfrm>
          <a:prstGeom prst="roundRect">
            <a:avLst>
              <a:gd name="adj" fmla="val 50909"/>
            </a:avLst>
          </a:prstGeom>
          <a:solidFill>
            <a:srgbClr val="1E2761"/>
          </a:solidFill>
        </p:spPr>
      </p:sp>
      <p:sp>
        <p:nvSpPr>
          <p:cNvPr id="8" name="Text 6"/>
          <p:cNvSpPr/>
          <p:nvPr/>
        </p:nvSpPr>
        <p:spPr>
          <a:xfrm>
            <a:off x="777240" y="233172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77240" y="2971800"/>
            <a:ext cx="2889504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600" b="1" dirty="0">
                <a:solidFill>
                  <a:srgbClr val="17204A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Pemahaman Tekstual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77240" y="3566160"/>
            <a:ext cx="2889504" cy="1371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Menemukan makna kata, urutan peristiwa, dan unsur intrinsik yang tertulis eksplisit dalam teks.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777240" y="5029200"/>
            <a:ext cx="2889504" cy="0"/>
          </a:xfrm>
          <a:prstGeom prst="line">
            <a:avLst/>
          </a:prstGeom>
          <a:noFill/>
          <a:ln w="12700">
            <a:solidFill>
              <a:srgbClr val="D6DCE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77240" y="5166360"/>
            <a:ext cx="2889504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00" i="1" dirty="0">
                <a:solidFill>
                  <a:srgbClr val="1E2761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Contoh: Soal 1 (makna hajatan), Soal 9 (urutan peristiwa).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123944" y="2057400"/>
            <a:ext cx="3346704" cy="3840480"/>
          </a:xfrm>
          <a:prstGeom prst="roundRect">
            <a:avLst>
              <a:gd name="adj" fmla="val 2186"/>
            </a:avLst>
          </a:prstGeom>
          <a:solidFill>
            <a:srgbClr val="F4F6FC"/>
          </a:solidFill>
          <a:effectLst>
            <a:outerShdw blurRad="76200" dist="25400" dir="5400000" algn="bl" rotWithShape="0">
              <a:srgbClr val="9AA3C7">
                <a:alpha val="35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352544" y="2331720"/>
            <a:ext cx="502920" cy="502920"/>
          </a:xfrm>
          <a:prstGeom prst="roundRect">
            <a:avLst>
              <a:gd name="adj" fmla="val 50909"/>
            </a:avLst>
          </a:prstGeom>
          <a:solidFill>
            <a:srgbClr val="0D5C63"/>
          </a:solidFill>
        </p:spPr>
      </p:sp>
      <p:sp>
        <p:nvSpPr>
          <p:cNvPr id="15" name="Text 13"/>
          <p:cNvSpPr/>
          <p:nvPr/>
        </p:nvSpPr>
        <p:spPr>
          <a:xfrm>
            <a:off x="4352544" y="233172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2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4352544" y="2971800"/>
            <a:ext cx="2889504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600" b="1" dirty="0">
                <a:solidFill>
                  <a:srgbClr val="17204A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Pemahaman Inferensial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352544" y="3566160"/>
            <a:ext cx="2889504" cy="1371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Menyimpulkan gagasan pendukung, sebab-akibat antarparagraf, sifat tokoh, dan nilai moral yang tersirat.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352544" y="5029200"/>
            <a:ext cx="2889504" cy="0"/>
          </a:xfrm>
          <a:prstGeom prst="line">
            <a:avLst/>
          </a:prstGeom>
          <a:noFill/>
          <a:ln w="12700">
            <a:solidFill>
              <a:srgbClr val="D6DCE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52544" y="5166360"/>
            <a:ext cx="2889504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00" i="1" dirty="0">
                <a:solidFill>
                  <a:srgbClr val="0D5C6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Contoh: Soal 2, 3, 5, 6, 10.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7699248" y="2057400"/>
            <a:ext cx="3346704" cy="3840480"/>
          </a:xfrm>
          <a:prstGeom prst="roundRect">
            <a:avLst>
              <a:gd name="adj" fmla="val 2186"/>
            </a:avLst>
          </a:prstGeom>
          <a:solidFill>
            <a:srgbClr val="F4F6FC"/>
          </a:solidFill>
          <a:effectLst>
            <a:outerShdw blurRad="76200" dist="25400" dir="5400000" algn="bl" rotWithShape="0">
              <a:srgbClr val="9AA3C7">
                <a:alpha val="35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7927848" y="2331720"/>
            <a:ext cx="502920" cy="502920"/>
          </a:xfrm>
          <a:prstGeom prst="roundRect">
            <a:avLst>
              <a:gd name="adj" fmla="val 50909"/>
            </a:avLst>
          </a:prstGeom>
          <a:solidFill>
            <a:srgbClr val="8A3324"/>
          </a:solidFill>
        </p:spPr>
      </p:sp>
      <p:sp>
        <p:nvSpPr>
          <p:cNvPr id="22" name="Text 20"/>
          <p:cNvSpPr/>
          <p:nvPr/>
        </p:nvSpPr>
        <p:spPr>
          <a:xfrm>
            <a:off x="7927848" y="233172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3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7927848" y="2971800"/>
            <a:ext cx="2889504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600" b="1" dirty="0">
                <a:solidFill>
                  <a:srgbClr val="17204A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Evaluasi &amp; Apresiasi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7927848" y="3566160"/>
            <a:ext cx="2889504" cy="1371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Menilai ketepatan bahasa, kesesuaian simpulan, dan reaksi emosional terhadap peristiwa dalam teks.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7927848" y="5029200"/>
            <a:ext cx="2889504" cy="0"/>
          </a:xfrm>
          <a:prstGeom prst="line">
            <a:avLst/>
          </a:prstGeom>
          <a:noFill/>
          <a:ln w="12700">
            <a:solidFill>
              <a:srgbClr val="D6DCE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927848" y="5166360"/>
            <a:ext cx="2889504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00" i="1" dirty="0">
                <a:solidFill>
                  <a:srgbClr val="8A332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Contoh: Soal 4, 7, 8.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Ringkasan MGMP — Bahasa Indonesia · Soal TKA 2025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10085832" y="6473952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2 / 7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2103120" cy="329184"/>
          </a:xfrm>
          <a:prstGeom prst="roundRect">
            <a:avLst>
              <a:gd name="adj" fmla="val 22222"/>
            </a:avLst>
          </a:prstGeom>
          <a:solidFill>
            <a:srgbClr val="1E2761"/>
          </a:solidFill>
        </p:spPr>
      </p:sp>
      <p:sp>
        <p:nvSpPr>
          <p:cNvPr id="3" name="Text 1"/>
          <p:cNvSpPr/>
          <p:nvPr/>
        </p:nvSpPr>
        <p:spPr>
          <a:xfrm>
            <a:off x="548640" y="411480"/>
            <a:ext cx="2103120" cy="32918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TEKS NONFIKSI 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22960"/>
            <a:ext cx="1051560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17204A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“Tradisi Buwuhan: Antara Gotong Royong dan Utang Piutang”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07899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Soal nomor 1 s.d. 4 — teks argumentasi budaya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11064240" cy="1170432"/>
          </a:xfrm>
          <a:prstGeom prst="roundRect">
            <a:avLst>
              <a:gd name="adj" fmla="val 5469"/>
            </a:avLst>
          </a:prstGeom>
          <a:solidFill>
            <a:srgbClr val="F4F6FC"/>
          </a:solidFill>
        </p:spPr>
      </p:sp>
      <p:sp>
        <p:nvSpPr>
          <p:cNvPr id="7" name="Shape 5"/>
          <p:cNvSpPr/>
          <p:nvPr/>
        </p:nvSpPr>
        <p:spPr>
          <a:xfrm>
            <a:off x="777240" y="2093976"/>
            <a:ext cx="548640" cy="548640"/>
          </a:xfrm>
          <a:prstGeom prst="roundRect">
            <a:avLst>
              <a:gd name="adj" fmla="val 50000"/>
            </a:avLst>
          </a:prstGeom>
          <a:solidFill>
            <a:srgbClr val="1E2761"/>
          </a:solidFill>
        </p:spPr>
      </p:sp>
      <p:sp>
        <p:nvSpPr>
          <p:cNvPr id="8" name="Text 6"/>
          <p:cNvSpPr/>
          <p:nvPr/>
        </p:nvSpPr>
        <p:spPr>
          <a:xfrm>
            <a:off x="777240" y="2093976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No. 1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554480" y="1874520"/>
            <a:ext cx="4114800" cy="98755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720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Apa makna kata hajatan pada teks?</a:t>
            </a:r>
            <a:endParaRPr lang="en-US" sz="12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050" i="1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 Pemahaman Tekstual — makna kosakata serapan daerah/asing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806440" y="1920240"/>
            <a:ext cx="0" cy="896112"/>
          </a:xfrm>
          <a:prstGeom prst="line">
            <a:avLst/>
          </a:prstGeom>
          <a:noFill/>
          <a:ln w="12700">
            <a:solidFill>
              <a:srgbClr val="D6DCE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989320" y="1874520"/>
            <a:ext cx="5394960" cy="98755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8A5A0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Kunci: </a:t>
            </a:r>
            <a:r>
              <a:rPr lang="en-US" sz="1150" b="1" dirty="0">
                <a:solidFill>
                  <a:srgbClr val="1720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Acara/pesta untuk memperingati hal penting.</a:t>
            </a:r>
            <a:endParaRPr lang="en-US" sz="11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 Sesuai konteks kalimat “acara penting seperti pernikahan atau khitanan” pada paragraf pembuka.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48640" y="3063240"/>
            <a:ext cx="11064240" cy="1170432"/>
          </a:xfrm>
          <a:prstGeom prst="roundRect">
            <a:avLst>
              <a:gd name="adj" fmla="val 5469"/>
            </a:avLst>
          </a:prstGeom>
          <a:solidFill>
            <a:srgbClr val="F4F6FC"/>
          </a:solidFill>
        </p:spPr>
      </p:sp>
      <p:sp>
        <p:nvSpPr>
          <p:cNvPr id="13" name="Shape 11"/>
          <p:cNvSpPr/>
          <p:nvPr/>
        </p:nvSpPr>
        <p:spPr>
          <a:xfrm>
            <a:off x="777240" y="3374136"/>
            <a:ext cx="548640" cy="548640"/>
          </a:xfrm>
          <a:prstGeom prst="roundRect">
            <a:avLst>
              <a:gd name="adj" fmla="val 50000"/>
            </a:avLst>
          </a:prstGeom>
          <a:solidFill>
            <a:srgbClr val="1E2761"/>
          </a:solidFill>
        </p:spPr>
      </p:sp>
      <p:sp>
        <p:nvSpPr>
          <p:cNvPr id="14" name="Text 12"/>
          <p:cNvSpPr/>
          <p:nvPr/>
        </p:nvSpPr>
        <p:spPr>
          <a:xfrm>
            <a:off x="777240" y="3374136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No. 2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1554480" y="3154680"/>
            <a:ext cx="4114800" cy="98755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720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Gagasan pendukung bahwa buwuhan adalah bentuk utang?</a:t>
            </a:r>
            <a:endParaRPr lang="en-US" sz="12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050" i="1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 Pemahaman Inferensial — gagasan pokok &amp; pendukung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806440" y="3200400"/>
            <a:ext cx="0" cy="896112"/>
          </a:xfrm>
          <a:prstGeom prst="line">
            <a:avLst/>
          </a:prstGeom>
          <a:noFill/>
          <a:ln w="12700">
            <a:solidFill>
              <a:srgbClr val="D6DCE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989320" y="3154680"/>
            <a:ext cx="5394960" cy="98755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8A5A0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Kunci: </a:t>
            </a:r>
            <a:r>
              <a:rPr lang="en-US" sz="1150" b="1" dirty="0">
                <a:solidFill>
                  <a:srgbClr val="1720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Penerima merasa wajib mengembalikan bantuan di kemudian hari.</a:t>
            </a:r>
            <a:endParaRPr lang="en-US" sz="11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 Teks menyebut “utang tidak tertulis” yang menimbulkan kewajiban moral untuk membalas.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48640" y="4343400"/>
            <a:ext cx="11064240" cy="1170432"/>
          </a:xfrm>
          <a:prstGeom prst="roundRect">
            <a:avLst>
              <a:gd name="adj" fmla="val 5469"/>
            </a:avLst>
          </a:prstGeom>
          <a:solidFill>
            <a:srgbClr val="F4F6FC"/>
          </a:solidFill>
        </p:spPr>
      </p:sp>
      <p:sp>
        <p:nvSpPr>
          <p:cNvPr id="19" name="Shape 17"/>
          <p:cNvSpPr/>
          <p:nvPr/>
        </p:nvSpPr>
        <p:spPr>
          <a:xfrm>
            <a:off x="777240" y="4654296"/>
            <a:ext cx="548640" cy="548640"/>
          </a:xfrm>
          <a:prstGeom prst="roundRect">
            <a:avLst>
              <a:gd name="adj" fmla="val 50000"/>
            </a:avLst>
          </a:prstGeom>
          <a:solidFill>
            <a:srgbClr val="1E2761"/>
          </a:solidFill>
        </p:spPr>
      </p:sp>
      <p:sp>
        <p:nvSpPr>
          <p:cNvPr id="20" name="Text 18"/>
          <p:cNvSpPr/>
          <p:nvPr/>
        </p:nvSpPr>
        <p:spPr>
          <a:xfrm>
            <a:off x="777240" y="4654296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No. 3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1554480" y="4434840"/>
            <a:ext cx="4114800" cy="98755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720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Hubungan makna paragraf kedua dan ketiga?</a:t>
            </a:r>
            <a:endParaRPr lang="en-US" sz="12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050" i="1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 Pemahaman Inferensial — hubungan antarparagraf (sebab-akibat)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5806440" y="4480560"/>
            <a:ext cx="0" cy="896112"/>
          </a:xfrm>
          <a:prstGeom prst="line">
            <a:avLst/>
          </a:prstGeom>
          <a:noFill/>
          <a:ln w="12700">
            <a:solidFill>
              <a:srgbClr val="D6DCE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989320" y="4434840"/>
            <a:ext cx="5394960" cy="98755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8A5A0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Kunci: </a:t>
            </a:r>
            <a:r>
              <a:rPr lang="en-US" sz="1150" b="1" dirty="0">
                <a:solidFill>
                  <a:srgbClr val="1720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Penjelasan sebab-akibat perbedaan pandangan mengenai buwuhan.</a:t>
            </a:r>
            <a:endParaRPr lang="en-US" sz="11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 Paragraf 2 memaparkan tekanan psikologis; paragraf 3 menjelaskan sebab munculnya pandangan pro-kontra tersebut.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548640" y="5623560"/>
            <a:ext cx="11064240" cy="1170432"/>
          </a:xfrm>
          <a:prstGeom prst="roundRect">
            <a:avLst>
              <a:gd name="adj" fmla="val 5469"/>
            </a:avLst>
          </a:prstGeom>
          <a:solidFill>
            <a:srgbClr val="F4F6FC"/>
          </a:solidFill>
        </p:spPr>
      </p:sp>
      <p:sp>
        <p:nvSpPr>
          <p:cNvPr id="25" name="Shape 23"/>
          <p:cNvSpPr/>
          <p:nvPr/>
        </p:nvSpPr>
        <p:spPr>
          <a:xfrm>
            <a:off x="777240" y="5934456"/>
            <a:ext cx="548640" cy="548640"/>
          </a:xfrm>
          <a:prstGeom prst="roundRect">
            <a:avLst>
              <a:gd name="adj" fmla="val 50000"/>
            </a:avLst>
          </a:prstGeom>
          <a:solidFill>
            <a:srgbClr val="1E2761"/>
          </a:solidFill>
        </p:spPr>
      </p:sp>
      <p:sp>
        <p:nvSpPr>
          <p:cNvPr id="26" name="Text 24"/>
          <p:cNvSpPr/>
          <p:nvPr/>
        </p:nvSpPr>
        <p:spPr>
          <a:xfrm>
            <a:off x="777240" y="5934456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No. 4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1554480" y="5715000"/>
            <a:ext cx="4114800" cy="98755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720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Mengapa kalimat penutup sesuai sebagai simpulan teks argumentasi?</a:t>
            </a:r>
            <a:endParaRPr lang="en-US" sz="12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050" i="1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 Evaluasi &amp; Apresiasi — ketepatan penggunaan bahasa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5806440" y="5760720"/>
            <a:ext cx="0" cy="896112"/>
          </a:xfrm>
          <a:prstGeom prst="line">
            <a:avLst/>
          </a:prstGeom>
          <a:noFill/>
          <a:ln w="12700">
            <a:solidFill>
              <a:srgbClr val="D6DCE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989320" y="5715000"/>
            <a:ext cx="5394960" cy="98755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8A5A0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Kunci: </a:t>
            </a:r>
            <a:r>
              <a:rPr lang="en-US" sz="1150" b="1" dirty="0">
                <a:solidFill>
                  <a:srgbClr val="1720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Menyimpulkan berbagai pandangan masyarakat terhadap konsep buwuhan.</a:t>
            </a:r>
            <a:endParaRPr lang="en-US" sz="11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 Kalimat merangkum dua sudut pandang (tolong-menolong vs. utang) yang dibahas sepanjang teks.</a:t>
            </a:r>
            <a:endParaRPr lang="en-US" sz="1150" dirty="0"/>
          </a:p>
        </p:txBody>
      </p:sp>
      <p:sp>
        <p:nvSpPr>
          <p:cNvPr id="30" name="Text 28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Ringkasan MGMP — Bahasa Indonesia · Soal TKA 2025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10085832" y="6473952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3 / 7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2103120" cy="329184"/>
          </a:xfrm>
          <a:prstGeom prst="roundRect">
            <a:avLst>
              <a:gd name="adj" fmla="val 22222"/>
            </a:avLst>
          </a:prstGeom>
          <a:solidFill>
            <a:srgbClr val="1E2761"/>
          </a:solidFill>
        </p:spPr>
      </p:sp>
      <p:sp>
        <p:nvSpPr>
          <p:cNvPr id="3" name="Text 1"/>
          <p:cNvSpPr/>
          <p:nvPr/>
        </p:nvSpPr>
        <p:spPr>
          <a:xfrm>
            <a:off x="548640" y="411480"/>
            <a:ext cx="2103120" cy="32918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TEKS FIKSI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22960"/>
            <a:ext cx="1051560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17204A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“Layur, Teruslah Berlayar”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07899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Soal nomor 5 s.d. 8 — cerpen, unsur intrinsik dan emosi tokoh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11064240" cy="1170432"/>
          </a:xfrm>
          <a:prstGeom prst="roundRect">
            <a:avLst>
              <a:gd name="adj" fmla="val 5469"/>
            </a:avLst>
          </a:prstGeom>
          <a:solidFill>
            <a:srgbClr val="F4F6FC"/>
          </a:solidFill>
        </p:spPr>
      </p:sp>
      <p:sp>
        <p:nvSpPr>
          <p:cNvPr id="7" name="Shape 5"/>
          <p:cNvSpPr/>
          <p:nvPr/>
        </p:nvSpPr>
        <p:spPr>
          <a:xfrm>
            <a:off x="777240" y="2093976"/>
            <a:ext cx="548640" cy="548640"/>
          </a:xfrm>
          <a:prstGeom prst="roundRect">
            <a:avLst>
              <a:gd name="adj" fmla="val 50000"/>
            </a:avLst>
          </a:prstGeom>
          <a:solidFill>
            <a:srgbClr val="1E2761"/>
          </a:solidFill>
        </p:spPr>
      </p:sp>
      <p:sp>
        <p:nvSpPr>
          <p:cNvPr id="8" name="Text 6"/>
          <p:cNvSpPr/>
          <p:nvPr/>
        </p:nvSpPr>
        <p:spPr>
          <a:xfrm>
            <a:off x="777240" y="2093976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No. 5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554480" y="1874520"/>
            <a:ext cx="4114800" cy="98755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720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Bagaimana sifat tokoh Layur?</a:t>
            </a:r>
            <a:endParaRPr lang="en-US" sz="12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050" i="1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 Pemahaman Tekstual — unsur intrinsik berdasarkan kosakata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806440" y="1920240"/>
            <a:ext cx="0" cy="896112"/>
          </a:xfrm>
          <a:prstGeom prst="line">
            <a:avLst/>
          </a:prstGeom>
          <a:noFill/>
          <a:ln w="12700">
            <a:solidFill>
              <a:srgbClr val="D6DCE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989320" y="1874520"/>
            <a:ext cx="5394960" cy="98755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8A5A0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Kunci: </a:t>
            </a:r>
            <a:r>
              <a:rPr lang="en-US" sz="1150" b="1" dirty="0">
                <a:solidFill>
                  <a:srgbClr val="1720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Penuh harap dan kasih sayang.</a:t>
            </a:r>
            <a:endParaRPr lang="en-US" sz="11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 Tampak dari ucapan “Aku tidak boleh berpikiran buruk... aku akan tetap menunggunya sambil berdoa.”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48640" y="3063240"/>
            <a:ext cx="11064240" cy="1170432"/>
          </a:xfrm>
          <a:prstGeom prst="roundRect">
            <a:avLst>
              <a:gd name="adj" fmla="val 5469"/>
            </a:avLst>
          </a:prstGeom>
          <a:solidFill>
            <a:srgbClr val="F4F6FC"/>
          </a:solidFill>
        </p:spPr>
      </p:sp>
      <p:sp>
        <p:nvSpPr>
          <p:cNvPr id="13" name="Shape 11"/>
          <p:cNvSpPr/>
          <p:nvPr/>
        </p:nvSpPr>
        <p:spPr>
          <a:xfrm>
            <a:off x="777240" y="3374136"/>
            <a:ext cx="548640" cy="548640"/>
          </a:xfrm>
          <a:prstGeom prst="roundRect">
            <a:avLst>
              <a:gd name="adj" fmla="val 50000"/>
            </a:avLst>
          </a:prstGeom>
          <a:solidFill>
            <a:srgbClr val="1E2761"/>
          </a:solidFill>
        </p:spPr>
      </p:sp>
      <p:sp>
        <p:nvSpPr>
          <p:cNvPr id="14" name="Text 12"/>
          <p:cNvSpPr/>
          <p:nvPr/>
        </p:nvSpPr>
        <p:spPr>
          <a:xfrm>
            <a:off x="777240" y="3374136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No. 6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1554480" y="3154680"/>
            <a:ext cx="4114800" cy="98755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720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Apa penyebab Layur kesal kepada Bapak?</a:t>
            </a:r>
            <a:endParaRPr lang="en-US" sz="12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050" i="1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 Pemahaman Inferensial — peristiwa penyebab konflik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806440" y="3200400"/>
            <a:ext cx="0" cy="896112"/>
          </a:xfrm>
          <a:prstGeom prst="line">
            <a:avLst/>
          </a:prstGeom>
          <a:noFill/>
          <a:ln w="12700">
            <a:solidFill>
              <a:srgbClr val="D6DCE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989320" y="3154680"/>
            <a:ext cx="5394960" cy="98755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8A5A0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Kunci: </a:t>
            </a:r>
            <a:r>
              <a:rPr lang="en-US" sz="1150" b="1" dirty="0">
                <a:solidFill>
                  <a:srgbClr val="1720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Bapak tidak menepati janji pulang tepat waktu ketika melaut.</a:t>
            </a:r>
            <a:endParaRPr lang="en-US" sz="11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 Dipertegas kalimat “Bapak sudah tiga hari telat pulang!” di akhir kutipan.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48640" y="4343400"/>
            <a:ext cx="11064240" cy="1170432"/>
          </a:xfrm>
          <a:prstGeom prst="roundRect">
            <a:avLst>
              <a:gd name="adj" fmla="val 5469"/>
            </a:avLst>
          </a:prstGeom>
          <a:solidFill>
            <a:srgbClr val="F4F6FC"/>
          </a:solidFill>
        </p:spPr>
      </p:sp>
      <p:sp>
        <p:nvSpPr>
          <p:cNvPr id="19" name="Shape 17"/>
          <p:cNvSpPr/>
          <p:nvPr/>
        </p:nvSpPr>
        <p:spPr>
          <a:xfrm>
            <a:off x="777240" y="4654296"/>
            <a:ext cx="548640" cy="548640"/>
          </a:xfrm>
          <a:prstGeom prst="roundRect">
            <a:avLst>
              <a:gd name="adj" fmla="val 50000"/>
            </a:avLst>
          </a:prstGeom>
          <a:solidFill>
            <a:srgbClr val="1E2761"/>
          </a:solidFill>
        </p:spPr>
      </p:sp>
      <p:sp>
        <p:nvSpPr>
          <p:cNvPr id="20" name="Text 18"/>
          <p:cNvSpPr/>
          <p:nvPr/>
        </p:nvSpPr>
        <p:spPr>
          <a:xfrm>
            <a:off x="777240" y="4654296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No. 7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1554480" y="4434840"/>
            <a:ext cx="4114800" cy="98755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720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Akhir cerita yang membuat Layur merasa lega?</a:t>
            </a:r>
            <a:endParaRPr lang="en-US" sz="12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050" i="1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 Pemahaman Inferensial — memprediksi akhir cerita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5806440" y="4480560"/>
            <a:ext cx="0" cy="896112"/>
          </a:xfrm>
          <a:prstGeom prst="line">
            <a:avLst/>
          </a:prstGeom>
          <a:noFill/>
          <a:ln w="12700">
            <a:solidFill>
              <a:srgbClr val="D6DCE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989320" y="4434840"/>
            <a:ext cx="5394960" cy="98755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8A5A0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Kunci: </a:t>
            </a:r>
            <a:r>
              <a:rPr lang="en-US" sz="1150" b="1" dirty="0">
                <a:solidFill>
                  <a:srgbClr val="1720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Bapak memeluk Layur, merasa senang bisa bertemu putrinya kembali.</a:t>
            </a:r>
            <a:endParaRPr lang="en-US" sz="11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 Konsisten dengan penantian penuh cemas dan rindu yang dibangun sepanjang cerita.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548640" y="5623560"/>
            <a:ext cx="11064240" cy="1170432"/>
          </a:xfrm>
          <a:prstGeom prst="roundRect">
            <a:avLst>
              <a:gd name="adj" fmla="val 5469"/>
            </a:avLst>
          </a:prstGeom>
          <a:solidFill>
            <a:srgbClr val="F4F6FC"/>
          </a:solidFill>
        </p:spPr>
      </p:sp>
      <p:sp>
        <p:nvSpPr>
          <p:cNvPr id="25" name="Shape 23"/>
          <p:cNvSpPr/>
          <p:nvPr/>
        </p:nvSpPr>
        <p:spPr>
          <a:xfrm>
            <a:off x="777240" y="5934456"/>
            <a:ext cx="548640" cy="548640"/>
          </a:xfrm>
          <a:prstGeom prst="roundRect">
            <a:avLst>
              <a:gd name="adj" fmla="val 50000"/>
            </a:avLst>
          </a:prstGeom>
          <a:solidFill>
            <a:srgbClr val="1E2761"/>
          </a:solidFill>
        </p:spPr>
      </p:sp>
      <p:sp>
        <p:nvSpPr>
          <p:cNvPr id="26" name="Text 24"/>
          <p:cNvSpPr/>
          <p:nvPr/>
        </p:nvSpPr>
        <p:spPr>
          <a:xfrm>
            <a:off x="777240" y="5934456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No. 8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1554480" y="5715000"/>
            <a:ext cx="4114800" cy="98755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720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Reaksi Bapak saat bondet buatannya melukai Layur?</a:t>
            </a:r>
            <a:endParaRPr lang="en-US" sz="12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050" i="1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 Evaluasi &amp; Apresiasi — respons emosional terhadap latar suasana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5806440" y="5760720"/>
            <a:ext cx="0" cy="896112"/>
          </a:xfrm>
          <a:prstGeom prst="line">
            <a:avLst/>
          </a:prstGeom>
          <a:noFill/>
          <a:ln w="12700">
            <a:solidFill>
              <a:srgbClr val="D6DCE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989320" y="5715000"/>
            <a:ext cx="5394960" cy="98755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8A5A0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Kunci: </a:t>
            </a:r>
            <a:r>
              <a:rPr lang="en-US" sz="1150" b="1" dirty="0">
                <a:solidFill>
                  <a:srgbClr val="1720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Sangat terkejut dan sungguh menyesal atas kejadian tersebut.</a:t>
            </a:r>
            <a:endParaRPr lang="en-US" sz="11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 Teks menulis Bapak “berteriak minta tolong, menepuk dada, dan menangis” — titik balik yang amat disesalinya.</a:t>
            </a:r>
            <a:endParaRPr lang="en-US" sz="1150" dirty="0"/>
          </a:p>
        </p:txBody>
      </p:sp>
      <p:sp>
        <p:nvSpPr>
          <p:cNvPr id="30" name="Text 28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Ringkasan MGMP — Bahasa Indonesia · Soal TKA 2025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10085832" y="6473952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4 / 7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2103120" cy="329184"/>
          </a:xfrm>
          <a:prstGeom prst="roundRect">
            <a:avLst>
              <a:gd name="adj" fmla="val 22222"/>
            </a:avLst>
          </a:prstGeom>
          <a:solidFill>
            <a:srgbClr val="1E2761"/>
          </a:solidFill>
        </p:spPr>
      </p:sp>
      <p:sp>
        <p:nvSpPr>
          <p:cNvPr id="3" name="Text 1"/>
          <p:cNvSpPr/>
          <p:nvPr/>
        </p:nvSpPr>
        <p:spPr>
          <a:xfrm>
            <a:off x="548640" y="411480"/>
            <a:ext cx="2103120" cy="32918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TEKS NARATIF SOSIAL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22960"/>
            <a:ext cx="1051560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17204A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“Pantai Bersih Tanpa Sampah”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07899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Soal nomor 9 s.d. 10 — kritik sosial melalui narasi bergambar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11064240" cy="1463040"/>
          </a:xfrm>
          <a:prstGeom prst="roundRect">
            <a:avLst>
              <a:gd name="adj" fmla="val 4375"/>
            </a:avLst>
          </a:prstGeom>
          <a:solidFill>
            <a:srgbClr val="F4F6FC"/>
          </a:solidFill>
        </p:spPr>
      </p:sp>
      <p:sp>
        <p:nvSpPr>
          <p:cNvPr id="7" name="Shape 5"/>
          <p:cNvSpPr/>
          <p:nvPr/>
        </p:nvSpPr>
        <p:spPr>
          <a:xfrm>
            <a:off x="777240" y="2240280"/>
            <a:ext cx="548640" cy="548640"/>
          </a:xfrm>
          <a:prstGeom prst="roundRect">
            <a:avLst>
              <a:gd name="adj" fmla="val 50000"/>
            </a:avLst>
          </a:prstGeom>
          <a:solidFill>
            <a:srgbClr val="1E2761"/>
          </a:solidFill>
        </p:spPr>
      </p:sp>
      <p:sp>
        <p:nvSpPr>
          <p:cNvPr id="8" name="Text 6"/>
          <p:cNvSpPr/>
          <p:nvPr/>
        </p:nvSpPr>
        <p:spPr>
          <a:xfrm>
            <a:off x="777240" y="2240280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No. 9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554480" y="1874520"/>
            <a:ext cx="4114800" cy="12801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720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Urutan peristiwa yang paling sesuai dengan isi teks?</a:t>
            </a:r>
            <a:endParaRPr lang="en-US" sz="12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050" i="1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 Pemahaman Tekstual — menyusun kronologi peristiwa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806440" y="1920240"/>
            <a:ext cx="0" cy="1188720"/>
          </a:xfrm>
          <a:prstGeom prst="line">
            <a:avLst/>
          </a:prstGeom>
          <a:noFill/>
          <a:ln w="12700">
            <a:solidFill>
              <a:srgbClr val="D6DCE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989320" y="1874520"/>
            <a:ext cx="5394960" cy="12801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8A5A0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Kunci: </a:t>
            </a:r>
            <a:r>
              <a:rPr lang="en-US" sz="1150" b="1" dirty="0">
                <a:solidFill>
                  <a:srgbClr val="1720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Turis berfoto &amp; membuat konten → Pak Wayan memungut sampah → petugas kebersihan datang.</a:t>
            </a:r>
            <a:endParaRPr lang="en-US" sz="11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 Urutan ini mengikuti alur kejadian sore hari sebagaimana diceritakan dalam teks, sebelum Pak Wayan melihat unggahan di malam hari.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48640" y="3355848"/>
            <a:ext cx="11064240" cy="1463040"/>
          </a:xfrm>
          <a:prstGeom prst="roundRect">
            <a:avLst>
              <a:gd name="adj" fmla="val 4375"/>
            </a:avLst>
          </a:prstGeom>
          <a:solidFill>
            <a:srgbClr val="F4F6FC"/>
          </a:solidFill>
        </p:spPr>
      </p:sp>
      <p:sp>
        <p:nvSpPr>
          <p:cNvPr id="13" name="Shape 11"/>
          <p:cNvSpPr/>
          <p:nvPr/>
        </p:nvSpPr>
        <p:spPr>
          <a:xfrm>
            <a:off x="777240" y="3813048"/>
            <a:ext cx="548640" cy="548640"/>
          </a:xfrm>
          <a:prstGeom prst="roundRect">
            <a:avLst>
              <a:gd name="adj" fmla="val 50000"/>
            </a:avLst>
          </a:prstGeom>
          <a:solidFill>
            <a:srgbClr val="1E2761"/>
          </a:solidFill>
        </p:spPr>
      </p:sp>
      <p:sp>
        <p:nvSpPr>
          <p:cNvPr id="14" name="Text 12"/>
          <p:cNvSpPr/>
          <p:nvPr/>
        </p:nvSpPr>
        <p:spPr>
          <a:xfrm>
            <a:off x="777240" y="3813048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No. 10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1554480" y="3447288"/>
            <a:ext cx="4114800" cy="12801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720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Pesan moral dari dialog Pak Wayan dan petugas kebersihan?</a:t>
            </a:r>
            <a:endParaRPr lang="en-US" sz="12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050" i="1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 Pemahaman Inferensial — menyimpulkan nilai dalam teks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806440" y="3493008"/>
            <a:ext cx="0" cy="1188720"/>
          </a:xfrm>
          <a:prstGeom prst="line">
            <a:avLst/>
          </a:prstGeom>
          <a:noFill/>
          <a:ln w="12700">
            <a:solidFill>
              <a:srgbClr val="D6DCE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989320" y="3447288"/>
            <a:ext cx="5394960" cy="12801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8A5A0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Kunci: </a:t>
            </a:r>
            <a:r>
              <a:rPr lang="en-US" sz="1150" b="1" dirty="0">
                <a:solidFill>
                  <a:srgbClr val="1720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Kesadaran lingkungan sejati harus dibuktikan lewat tindakan, bukan hanya kata-kata di media sosial.</a:t>
            </a:r>
            <a:endParaRPr lang="en-US" sz="11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 Sejalan dengan sindiran “sampah estetik” dan ungkapan “peduli lingkungan tapi pedulinya cuma di caption”.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Ringkasan MGMP — Bahasa Indonesia · Soal TKA 2025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0085832" y="6473952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5 / 7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103120" cy="329184"/>
          </a:xfrm>
          <a:prstGeom prst="roundRect">
            <a:avLst>
              <a:gd name="adj" fmla="val 22222"/>
            </a:avLst>
          </a:prstGeom>
          <a:solidFill>
            <a:srgbClr val="1E2761"/>
          </a:solidFill>
        </p:spPr>
      </p:sp>
      <p:sp>
        <p:nvSpPr>
          <p:cNvPr id="3" name="Text 1"/>
          <p:cNvSpPr/>
          <p:nvPr/>
        </p:nvSpPr>
        <p:spPr>
          <a:xfrm>
            <a:off x="548640" y="457200"/>
            <a:ext cx="2103120" cy="32918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HASIL MGMP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05156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7204A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Catatan Strategi Mengajar dari Pembahasan 10 Soal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349240" cy="1508760"/>
          </a:xfrm>
          <a:prstGeom prst="roundRect">
            <a:avLst>
              <a:gd name="adj" fmla="val 4242"/>
            </a:avLst>
          </a:prstGeom>
          <a:solidFill>
            <a:srgbClr val="F4F6FC"/>
          </a:solidFill>
        </p:spPr>
      </p:sp>
      <p:sp>
        <p:nvSpPr>
          <p:cNvPr id="6" name="Shape 4"/>
          <p:cNvSpPr/>
          <p:nvPr/>
        </p:nvSpPr>
        <p:spPr>
          <a:xfrm>
            <a:off x="749808" y="1892808"/>
            <a:ext cx="384048" cy="384048"/>
          </a:xfrm>
          <a:prstGeom prst="roundRect">
            <a:avLst>
              <a:gd name="adj" fmla="val 50000"/>
            </a:avLst>
          </a:prstGeom>
          <a:solidFill>
            <a:srgbClr val="1E2761"/>
          </a:solidFill>
        </p:spPr>
      </p:sp>
      <p:sp>
        <p:nvSpPr>
          <p:cNvPr id="7" name="Text 5"/>
          <p:cNvSpPr/>
          <p:nvPr/>
        </p:nvSpPr>
        <p:spPr>
          <a:xfrm>
            <a:off x="749808" y="1892808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80160" y="1856232"/>
            <a:ext cx="44348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04A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Makna kata &amp; istilah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49808" y="2313432"/>
            <a:ext cx="4946904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Latih siswa mencari makna kata serapan/istilah (hajatan, sesepuh) langsung dari konteks kalimat di sekitarnya, bukan sekadar hafalan kamus.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217920" y="1691640"/>
            <a:ext cx="5349240" cy="1508760"/>
          </a:xfrm>
          <a:prstGeom prst="roundRect">
            <a:avLst>
              <a:gd name="adj" fmla="val 4242"/>
            </a:avLst>
          </a:prstGeom>
          <a:solidFill>
            <a:srgbClr val="F4F6FC"/>
          </a:solidFill>
        </p:spPr>
      </p:sp>
      <p:sp>
        <p:nvSpPr>
          <p:cNvPr id="11" name="Shape 9"/>
          <p:cNvSpPr/>
          <p:nvPr/>
        </p:nvSpPr>
        <p:spPr>
          <a:xfrm>
            <a:off x="6419088" y="1892808"/>
            <a:ext cx="384048" cy="384048"/>
          </a:xfrm>
          <a:prstGeom prst="roundRect">
            <a:avLst>
              <a:gd name="adj" fmla="val 50000"/>
            </a:avLst>
          </a:prstGeom>
          <a:solidFill>
            <a:srgbClr val="1E2761"/>
          </a:solidFill>
        </p:spPr>
      </p:sp>
      <p:sp>
        <p:nvSpPr>
          <p:cNvPr id="12" name="Text 10"/>
          <p:cNvSpPr/>
          <p:nvPr/>
        </p:nvSpPr>
        <p:spPr>
          <a:xfrm>
            <a:off x="6419088" y="1892808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949440" y="1856232"/>
            <a:ext cx="44348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04A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Gagasan pokok &amp; pendukung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19088" y="2313432"/>
            <a:ext cx="4946904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Tekankan cara membedakan gagasan pokok dengan gagasan pendukung yang benar-benar selaras isi paragraf, bukan sekadar informasi terkait.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48640" y="3364992"/>
            <a:ext cx="5349240" cy="1508760"/>
          </a:xfrm>
          <a:prstGeom prst="roundRect">
            <a:avLst>
              <a:gd name="adj" fmla="val 4242"/>
            </a:avLst>
          </a:prstGeom>
          <a:solidFill>
            <a:srgbClr val="F4F6FC"/>
          </a:solidFill>
        </p:spPr>
      </p:sp>
      <p:sp>
        <p:nvSpPr>
          <p:cNvPr id="16" name="Shape 14"/>
          <p:cNvSpPr/>
          <p:nvPr/>
        </p:nvSpPr>
        <p:spPr>
          <a:xfrm>
            <a:off x="749808" y="3566160"/>
            <a:ext cx="384048" cy="384048"/>
          </a:xfrm>
          <a:prstGeom prst="roundRect">
            <a:avLst>
              <a:gd name="adj" fmla="val 50000"/>
            </a:avLst>
          </a:prstGeom>
          <a:solidFill>
            <a:srgbClr val="1E2761"/>
          </a:solidFill>
        </p:spPr>
      </p:sp>
      <p:sp>
        <p:nvSpPr>
          <p:cNvPr id="17" name="Text 15"/>
          <p:cNvSpPr/>
          <p:nvPr/>
        </p:nvSpPr>
        <p:spPr>
          <a:xfrm>
            <a:off x="749808" y="3566160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280160" y="3529584"/>
            <a:ext cx="44348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04A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Hubungan antarparagraf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49808" y="3986784"/>
            <a:ext cx="4946904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Ajarkan pola hubungan umum: sebab-akibat, rincian/contoh, dan penguatan argumen — kunci menjawab soal hubungan antarparagraf.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217920" y="3364992"/>
            <a:ext cx="5349240" cy="1508760"/>
          </a:xfrm>
          <a:prstGeom prst="roundRect">
            <a:avLst>
              <a:gd name="adj" fmla="val 4242"/>
            </a:avLst>
          </a:prstGeom>
          <a:solidFill>
            <a:srgbClr val="F4F6FC"/>
          </a:solidFill>
        </p:spPr>
      </p:sp>
      <p:sp>
        <p:nvSpPr>
          <p:cNvPr id="21" name="Shape 19"/>
          <p:cNvSpPr/>
          <p:nvPr/>
        </p:nvSpPr>
        <p:spPr>
          <a:xfrm>
            <a:off x="6419088" y="3566160"/>
            <a:ext cx="384048" cy="384048"/>
          </a:xfrm>
          <a:prstGeom prst="roundRect">
            <a:avLst>
              <a:gd name="adj" fmla="val 50000"/>
            </a:avLst>
          </a:prstGeom>
          <a:solidFill>
            <a:srgbClr val="1E2761"/>
          </a:solidFill>
        </p:spPr>
      </p:sp>
      <p:sp>
        <p:nvSpPr>
          <p:cNvPr id="22" name="Text 20"/>
          <p:cNvSpPr/>
          <p:nvPr/>
        </p:nvSpPr>
        <p:spPr>
          <a:xfrm>
            <a:off x="6419088" y="3566160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4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949440" y="3529584"/>
            <a:ext cx="44348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04A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Unsur intrinsik &amp; emosi tokoh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419088" y="3986784"/>
            <a:ext cx="4946904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Untuk teks fiksi, arahkan siswa menandai kutipan dialog/tindakan tokoh sebagai bukti langsung watak dan perasaan tokoh.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548640" y="5038344"/>
            <a:ext cx="5349240" cy="1508760"/>
          </a:xfrm>
          <a:prstGeom prst="roundRect">
            <a:avLst>
              <a:gd name="adj" fmla="val 4242"/>
            </a:avLst>
          </a:prstGeom>
          <a:solidFill>
            <a:srgbClr val="F4F6FC"/>
          </a:solidFill>
        </p:spPr>
      </p:sp>
      <p:sp>
        <p:nvSpPr>
          <p:cNvPr id="26" name="Shape 24"/>
          <p:cNvSpPr/>
          <p:nvPr/>
        </p:nvSpPr>
        <p:spPr>
          <a:xfrm>
            <a:off x="749808" y="5239512"/>
            <a:ext cx="384048" cy="384048"/>
          </a:xfrm>
          <a:prstGeom prst="roundRect">
            <a:avLst>
              <a:gd name="adj" fmla="val 50000"/>
            </a:avLst>
          </a:prstGeom>
          <a:solidFill>
            <a:srgbClr val="1E2761"/>
          </a:solidFill>
        </p:spPr>
      </p:sp>
      <p:sp>
        <p:nvSpPr>
          <p:cNvPr id="27" name="Text 25"/>
          <p:cNvSpPr/>
          <p:nvPr/>
        </p:nvSpPr>
        <p:spPr>
          <a:xfrm>
            <a:off x="749808" y="5239512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5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1280160" y="5202936"/>
            <a:ext cx="44348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04A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Menyusun kronologi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749808" y="5660136"/>
            <a:ext cx="4946904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Latih siswa menandai penanda waktu (sore, malam harinya, kemudian) untuk menyusun urutan peristiwa dengan tepat.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6217920" y="5038344"/>
            <a:ext cx="5349240" cy="1508760"/>
          </a:xfrm>
          <a:prstGeom prst="roundRect">
            <a:avLst>
              <a:gd name="adj" fmla="val 4242"/>
            </a:avLst>
          </a:prstGeom>
          <a:solidFill>
            <a:srgbClr val="F4F6FC"/>
          </a:solidFill>
        </p:spPr>
      </p:sp>
      <p:sp>
        <p:nvSpPr>
          <p:cNvPr id="31" name="Shape 29"/>
          <p:cNvSpPr/>
          <p:nvPr/>
        </p:nvSpPr>
        <p:spPr>
          <a:xfrm>
            <a:off x="6419088" y="5239512"/>
            <a:ext cx="384048" cy="384048"/>
          </a:xfrm>
          <a:prstGeom prst="roundRect">
            <a:avLst>
              <a:gd name="adj" fmla="val 50000"/>
            </a:avLst>
          </a:prstGeom>
          <a:solidFill>
            <a:srgbClr val="1E2761"/>
          </a:solidFill>
        </p:spPr>
      </p:sp>
      <p:sp>
        <p:nvSpPr>
          <p:cNvPr id="32" name="Text 30"/>
          <p:cNvSpPr/>
          <p:nvPr/>
        </p:nvSpPr>
        <p:spPr>
          <a:xfrm>
            <a:off x="6419088" y="5239512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6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6949440" y="5202936"/>
            <a:ext cx="44348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04A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Menilai ketepatan simpulan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6419088" y="5660136"/>
            <a:ext cx="4946904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Simpulan yang tepat merangkum keseluruhan isi/berbagai sudut pandang teks, bukan hanya mengulang satu bagian kecil.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Ringkasan MGMP — Bahasa Indonesia · Soal TKA 2025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10085832" y="6473952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68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6 / 7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4389120"/>
            <a:ext cx="4114800" cy="4114800"/>
          </a:xfrm>
          <a:prstGeom prst="ellipse">
            <a:avLst/>
          </a:prstGeom>
          <a:solidFill>
            <a:srgbClr val="273580"/>
          </a:solidFill>
        </p:spPr>
      </p:sp>
      <p:sp>
        <p:nvSpPr>
          <p:cNvPr id="3" name="Text 1"/>
          <p:cNvSpPr/>
          <p:nvPr/>
        </p:nvSpPr>
        <p:spPr>
          <a:xfrm>
            <a:off x="822960" y="1463040"/>
            <a:ext cx="73152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CADCF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TINDAK LANJUT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22960" y="1874520"/>
            <a:ext cx="9601200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Rencana Penerapan di Kelas XI dan XII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822960" y="2880360"/>
            <a:ext cx="9784080" cy="23774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15000"/>
              </a:lnSpc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Gunakan ketiga teks (Buwuhan, Layur, Pantai Bersih) sebagai bahan latihan literasi tambahan sebelum TKA.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Susun soal serupa untuk tiga jenjang kompetensi: Tekstual, Inferensial, dan Evaluasi &amp; Apresiasi.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Bagikan pembahasan kunci jawaban beserta alasannya kepada siswa agar strategi menjawab lebih terarah.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822960" y="5577840"/>
            <a:ext cx="2926080" cy="0"/>
          </a:xfrm>
          <a:prstGeom prst="line">
            <a:avLst/>
          </a:prstGeom>
          <a:noFill/>
          <a:ln w="31750">
            <a:solidFill>
              <a:srgbClr val="F9A82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5760720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CADCF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Disusun dari hasil kegiatan MGMP Bahasa Indonesia 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5601</Words>
  <Application>WPS Presentation</Application>
  <PresentationFormat>On-screen Show (16:9)</PresentationFormat>
  <Paragraphs>207</Paragraphs>
  <Slides>7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9" baseType="lpstr">
      <vt:lpstr>Arial</vt:lpstr>
      <vt:lpstr>SimSun</vt:lpstr>
      <vt:lpstr>Wingdings</vt:lpstr>
      <vt:lpstr>Calibri</vt:lpstr>
      <vt:lpstr>Calibri</vt:lpstr>
      <vt:lpstr>Calibri</vt:lpstr>
      <vt:lpstr>Cambria</vt:lpstr>
      <vt:lpstr>Cambria</vt:lpstr>
      <vt:lpstr>Cambria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creator>PptxGenJS</dc:creator>
  <dc:subject>PptxGenJS Presentation</dc:subject>
  <cp:lastModifiedBy>HP</cp:lastModifiedBy>
  <cp:revision>2</cp:revision>
  <dcterms:created xsi:type="dcterms:W3CDTF">2026-09-08T10:16:00Z</dcterms:created>
  <dcterms:modified xsi:type="dcterms:W3CDTF">2026-09-08T10:26:20Z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3E0C5600D4AB40A2B2F278AD15A901CB_12</vt:lpwstr>
  </property>
  <property fmtid="{D5CDD505-2E9C-101B-9397-08002B2CF9AE}" pid="3" name="KSOProductBuildVer">
    <vt:lpwstr>1033-12.1.0.28485</vt:lpwstr>
  </property>
</Properties>
</file>