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201168"/>
            <a:ext cx="12191695" cy="6565392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822960" y="146304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/>
            </a:pPr>
            <a:r>
              <a:rPr b="1">
                <a:solidFill>
                  <a:srgbClr val="FFFFFF"/>
                </a:solidFill>
              </a:rPr>
              <a:t>TRY OUT TKA BAHASA INGGRIS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280" y="2880360"/>
            <a:ext cx="9966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/>
            </a:pPr>
            <a:r>
              <a:rPr b="1">
                <a:solidFill>
                  <a:srgbClr val="FFFFFF"/>
                </a:solidFill>
              </a:rPr>
              <a:t>TIPS &amp; LANGKAH-LANGKAH MENGERJAKAN SOAL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1440" y="4754880"/>
            <a:ext cx="495490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i="1"/>
            </a:pPr>
            <a:r>
              <a:rPr lang="en-US" b="1">
                <a:solidFill>
                  <a:srgbClr val="FFFFFF"/>
                </a:solidFill>
              </a:rPr>
              <a:t>BY. SYARIFUDDIN, S.Pd.I, (C) M.Li., M.Pd</a:t>
            </a:r>
            <a:br>
              <a:rPr lang="en-US" b="1">
                <a:solidFill>
                  <a:srgbClr val="FFFFFF"/>
                </a:solidFill>
              </a:rPr>
            </a:br>
            <a:r>
              <a:rPr lang="en-US" b="1">
                <a:solidFill>
                  <a:srgbClr val="FFFFFF"/>
                </a:solidFill>
              </a:rPr>
              <a:t>d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94360" y="960120"/>
            <a:ext cx="109728" cy="4114800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Mengenal TKA Bahasa Inggris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Fokus utama: memahami informasi, makna, tujuan, dan hubungan antaride dalam teks.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Perhatikan konteks, bukan sekadar arti kata per kata.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Latihan membantu meningkatkan kecepatan, ketelitian, dan kepercayaan diri.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2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Jenis Teks yang Perlu Dikuasai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Descriptive Text – menggambarkan orang, tempat, benda, atau fenomena.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Recount Text – menceritakan pengalaman/peristiwa masa lalu.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Narrative Text – cerita dengan tokoh, masalah, dan penyelesaian.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Procedure Text – menjelaskan langkah melakukan atau membuat sesuatu.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Analytical Exposition – menyampaikan pendapat disertai alasan/argumen.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3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Kenali Level Soal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A2: memahami informasi sederhana, kosakata umum, detail tersurat, dan ide utama.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B1: memahami hubungan ide, makna tersirat, tujuan penulis, dan inferensi.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Jangan panik ketika menemukan kata yang belum dikenal; gunakan konteks kalimat.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4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LANGKAH 1 — Baca Pertanyaan Dahulu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Jangan langsung membaca teks secara sangat detail.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Identifikasi apa yang ditanyakan: main idea, detail, purpose, inference, vocabulary, atau reference.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Tandai kata kunci pada pertanyaan.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5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LANGKAH 2 — Cari Kata Kunci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Cari nama, angka, tempat, waktu, istilah, atau kata penting dari pertanyaan.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Gunakan kata kunci untuk menemukan bagian teks yang relevan.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Perhatikan sinonim: soal sering menggunakan kata berbeda dengan teks.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6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LANGKAH 3 — Gunakan SKIMMING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Skimming = membaca cepat untuk mendapatkan gambaran umum.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Baca judul, kalimat pertama/terakhir paragraf, dan kata-kata penting.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Cocok untuk pertanyaan tentang main idea, topic, atau purpose.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7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LANGKAH 4 — Gunakan SCANNING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Scanning = mencari informasi tertentu dengan cepat.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Fokus pada angka, nama, tanggal, tempat, atau fakta spesifik.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Setelah menemukan bagian yang dicari, baca beberapa kalimat di sekitarnya.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8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LANGKAH 5 — Jangan Terjemahkan Semua Kata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Terjemahkan hanya kata yang benar-benar diperlukan.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Gunakan konteks sebelum membuka kamus atau menebak arti.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Tanyakan: 'Apa fungsi kata ini dalam kalimat?'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9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Tips Menjawab MAIN IDEA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Tanyakan: 'Teks ini terutama membahas apa?'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Jangan memilih jawaban yang hanya membahas satu detail kecil.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Pilih gagasan yang mencakup sebagian besar isi teks.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10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Tips DETAIL INFORMATION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Cari bukti langsung di dalam teks.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Bandingkan pilihan jawaban dengan kalimat sumber.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Waspadai kata seperti NOT, EXCEPT, FALSE, atau TRUE.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11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Tips INFERENCE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Inference = kesimpulan yang didukung oleh informasi dalam teks.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Jangan memilih jawaban hanya berdasarkan pengetahuan pribadi.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Gabungkan dua atau lebih petunjuk dari teks bila diperlukan.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12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Tips VOCABULARY IN CONTEXT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Baca kalimat sebelum dan sesudah kata target.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Perhatikan apakah maknanya positif, negatif, sebab, akibat, atau perbandingan.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Pilih arti yang paling sesuai dengan konteks, bukan arti pertama di kamus.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13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Tips REFERENCE / PRONOUN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Cari kata benda yang dirujuk oleh it, they, this, these, atau which.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Perhatikan kesesuaian jumlah: singular atau plural.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Baca kembali kalimat lengkap untuk memastikan.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14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Strategi Saat Menemukan Soal Sulit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1. Eliminasi pilihan yang jelas salah.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2. Cari bukti dalam teks.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3. Bandingkan dua pilihan yang tersisa.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4. Jangan terlalu lama pada satu soal.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5. Kembali ke soal sulit jika waktu memungkinkan.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15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Manajemen Waktu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Bagilah waktu secara realistis sesuai jumlah soal.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Kerjakan soal yang informasinya mudah ditemukan terlebih dahulu.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Jangan menghabiskan waktu terlalu lama pada satu bacaan.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Sisakan waktu untuk memeriksa jawaban.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16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Kesalahan yang Harus Dihindari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Membaca teks terlalu lambat dari awal sampai akhir tanpa tujuan.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Memilih jawaban karena terlihat paling panjang atau paling meyakinkan.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Menggunakan pengetahuan pribadi yang tidak didukung teks.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Terjebak pada satu kata yang tidak diketahui artinya.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Lupa membaca kata NOT/EXCEPT.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17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MINI TRY OUT 1 — Main Idea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Text: 'Many students use digital tools to support learning. Online resources provide quick access to information, while educational applications can make practice more interactive.'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Question: What is the main idea of the text?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A. Students dislike traditional learning.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B. Digital tools can support students' learning.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C. Online resources are always accurate.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D. Educational applications are expensive.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Jawaban: B — seluruh teks membahas manfaat digital tools untuk belajar.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18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MINI TRY OUT 2 — Inference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Text: 'Rina arrived at school early. She reviewed her notes, checked her presentation, and practiced speaking several times before her classmates arrived.'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Question: What can be inferred about Rina?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A. She forgot her presentation.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B. She was preparing carefully.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C. She did not attend school.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D. She disliked speaking.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Jawaban: B — tindakan Rina menunjukkan persiapan yang matang.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19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MINI TRY OUT 3 — Vocabulary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Text: 'The road was slippery after heavy rain, so the driver reduced his speed.'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Question: The word 'slippery' is closest in meaning to …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A. difficult to stand or drive on safely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B. very wide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C. completely dry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D. crowded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Jawaban: A — konteks hujan dan pengurangan kecepatan mendukung makna tersebut.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20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Rumus Cepat 5 Langkah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READ → baca pertanyaan.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KEYWORD → tentukan kata kunci.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SCAN → cari bagian relevan.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CHECK → cocokkan dengan bukti teks.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ANSWER → pilih jawaban paling tepat.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21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Strategi Saat Try Out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Tenang dan baca instruksi dengan teliti.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Prioritaskan soal yang dapat dijawab dengan cepat.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Gunakan eliminasi pada pilihan yang salah.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Pastikan setiap jawaban memiliki alasan/bukti.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Setelah selesai, evaluasi jenis kesalahan—not just skor.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22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122748"/>
                </a:solidFill>
              </a:rPr>
              <a:t>Setelah Try Out: Evaluasi Kesalahan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Catat nomor soal yang salah.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Kelompokkan kesalahan: vocabulary, main idea, detail, inference, grammar, atau waktu.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Pelajari alasan jawaban benar.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Kerjakan ulang soal yang salah tanpa melihat kunci.</a:t>
            </a:r>
            <a:endParaRPr b="1">
              <a:solidFill>
                <a:srgbClr val="122748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122748"/>
                </a:solidFill>
              </a:rPr>
              <a:t>Targetkan perbaikan pada jenis kesalahan yang paling sering muncul.</a:t>
            </a:r>
            <a:endParaRPr b="1">
              <a:solidFill>
                <a:srgbClr val="12274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" y="6373368"/>
            <a:ext cx="475488" cy="256032"/>
          </a:xfrm>
          <a:prstGeom prst="round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5" b="1">
                <a:solidFill>
                  <a:srgbClr val="FFFFFF"/>
                </a:solidFill>
              </a:defRPr>
            </a:pPr>
            <a:r>
              <a:rPr>
                <a:solidFill>
                  <a:srgbClr val="233040"/>
                </a:solidFill>
              </a:rPr>
              <a:t>23</a:t>
            </a:r>
            <a:endParaRPr>
              <a:solidFill>
                <a:srgbClr val="23304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201168"/>
            <a:ext cx="12191695" cy="6565392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b="1">
                <a:solidFill>
                  <a:srgbClr val="FFFFFF"/>
                </a:solidFill>
              </a:rPr>
              <a:t>PENUTUP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FFFFFF"/>
                </a:solidFill>
              </a:rPr>
              <a:t>Jangan takut pada teks panjang.</a:t>
            </a:r>
            <a:endParaRPr b="1">
              <a:solidFill>
                <a:srgbClr val="FFFFFF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FFFFFF"/>
                </a:solidFill>
              </a:rPr>
              <a:t>Gunakan strategi, bukan hanya kecepatan.</a:t>
            </a:r>
            <a:endParaRPr b="1">
              <a:solidFill>
                <a:srgbClr val="FFFFFF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FFFFFF"/>
                </a:solidFill>
              </a:rPr>
              <a:t>Baca dengan tujuan, cari bukti, lalu jawab dengan tepat.</a:t>
            </a:r>
            <a:endParaRPr b="1">
              <a:solidFill>
                <a:srgbClr val="FFFFFF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FFFFFF"/>
                </a:solidFill>
              </a:rPr>
              <a:t>READ SMART • THINK FAST • ANSWER PRECISELY</a:t>
            </a:r>
            <a:endParaRPr b="1">
              <a:solidFill>
                <a:srgbClr val="FFFFFF"/>
              </a:solidFill>
            </a:endParaRPr>
          </a:p>
          <a:p>
            <a:pPr>
              <a:spcAft>
                <a:spcPts val="1000"/>
              </a:spcAft>
              <a:defRPr sz="2000"/>
            </a:pPr>
            <a:r>
              <a:rPr b="1">
                <a:solidFill>
                  <a:srgbClr val="FFFFFF"/>
                </a:solidFill>
              </a:rPr>
              <a:t>Semangat menghadapi TKA!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40135" y="0"/>
            <a:ext cx="566928" cy="201168"/>
          </a:xfrm>
          <a:prstGeom prst="rect">
            <a:avLst/>
          </a:prstGeom>
          <a:solidFill>
            <a:srgbClr val="1F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52783" y="0"/>
            <a:ext cx="438912" cy="201168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12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31575" y="5943600"/>
            <a:ext cx="502920" cy="502920"/>
          </a:xfrm>
          <a:prstGeom prst="ellipse">
            <a:avLst/>
          </a:prstGeom>
          <a:solidFill>
            <a:srgbClr val="DCED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43055" y="6199632"/>
            <a:ext cx="274320" cy="274320"/>
          </a:xfrm>
          <a:prstGeom prst="ellipse">
            <a:avLst/>
          </a:prstGeom>
          <a:solidFill>
            <a:srgbClr val="E2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" y="960120"/>
            <a:ext cx="109728" cy="4114800"/>
          </a:xfrm>
          <a:prstGeom prst="rect">
            <a:avLst/>
          </a:prstGeom>
          <a:solidFill>
            <a:srgbClr val="F5B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5893</Words>
  <Application>WPS Presentation</Application>
  <PresentationFormat>On-screen Show (4:3)</PresentationFormat>
  <Paragraphs>215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ASUS</cp:lastModifiedBy>
  <cp:revision>2</cp:revision>
  <dcterms:created xsi:type="dcterms:W3CDTF">2013-01-27T09:14:00Z</dcterms:created>
  <dcterms:modified xsi:type="dcterms:W3CDTF">2026-09-17T00:07:07Z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F83FA124837E4544A7E3199BF81B874C_12</vt:lpwstr>
  </property>
  <property fmtid="{D5CDD505-2E9C-101B-9397-08002B2CF9AE}" pid="3" name="KSOProductBuildVer">
    <vt:lpwstr>1033-12.1.0.28485</vt:lpwstr>
  </property>
</Properties>
</file>