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77" r:id="rId7"/>
    <p:sldId id="261" r:id="rId8"/>
    <p:sldId id="262" r:id="rId9"/>
    <p:sldId id="263" r:id="rId10"/>
    <p:sldId id="264" r:id="rId11"/>
    <p:sldId id="265" r:id="rId12"/>
    <p:sldId id="266" r:id="rId13"/>
    <p:sldId id="267" r:id="rId14"/>
    <p:sldId id="268" r:id="rId15"/>
    <p:sldId id="269" r:id="rId16"/>
    <p:sldId id="270" r:id="rId17"/>
    <p:sldId id="280" r:id="rId18"/>
    <p:sldId id="279" r:id="rId19"/>
    <p:sldId id="271" r:id="rId20"/>
    <p:sldId id="272" r:id="rId21"/>
    <p:sldId id="273" r:id="rId22"/>
    <p:sldId id="274" r:id="rId23"/>
    <p:sldId id="275" r:id="rId24"/>
    <p:sldId id="276" r:id="rId25"/>
  </p:sldIdLst>
  <p:sldSz cx="18288000" cy="10287000"/>
  <p:notesSz cx="6858000" cy="9144000"/>
  <p:embeddedFontLst>
    <p:embeddedFont>
      <p:font typeface="Glacial Indifference" panose="020B0604020202020204" charset="0"/>
      <p:regular r:id="rId26"/>
    </p:embeddedFont>
    <p:embeddedFont>
      <p:font typeface="Glacial Indifference Bold" panose="020B0604020202020204" charset="0"/>
      <p:regular r:id="rId27"/>
    </p:embeddedFont>
    <p:embeddedFont>
      <p:font typeface="Glacial Indifference Bold Italics" panose="020B0604020202020204" charset="0"/>
      <p:regular r:id="rId28"/>
    </p:embeddedFont>
    <p:embeddedFont>
      <p:font typeface="Glacial Indifference Italics" panose="020B0604020202020204" charset="0"/>
      <p:regular r:id="rId29"/>
    </p:embeddedFont>
    <p:embeddedFont>
      <p:font typeface="Yellowtail"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4" d="100"/>
          <a:sy n="44" d="100"/>
        </p:scale>
        <p:origin x="58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i syahputra" userId="470a07150d62e619" providerId="LiveId" clId="{912D81D2-360E-4058-80BA-0ACDC2046ED2}"/>
    <pc:docChg chg="undo custSel addSld delSld modSld sldOrd">
      <pc:chgData name="abdi syahputra" userId="470a07150d62e619" providerId="LiveId" clId="{912D81D2-360E-4058-80BA-0ACDC2046ED2}" dt="2026-10-14T02:20:27.590" v="105" actId="1036"/>
      <pc:docMkLst>
        <pc:docMk/>
      </pc:docMkLst>
      <pc:sldChg chg="modSp mod">
        <pc:chgData name="abdi syahputra" userId="470a07150d62e619" providerId="LiveId" clId="{912D81D2-360E-4058-80BA-0ACDC2046ED2}" dt="2026-10-06T02:39:20.275" v="4" actId="1076"/>
        <pc:sldMkLst>
          <pc:docMk/>
          <pc:sldMk cId="0" sldId="256"/>
        </pc:sldMkLst>
        <pc:spChg chg="mod">
          <ac:chgData name="abdi syahputra" userId="470a07150d62e619" providerId="LiveId" clId="{912D81D2-360E-4058-80BA-0ACDC2046ED2}" dt="2026-10-06T02:39:12.097" v="2" actId="1076"/>
          <ac:spMkLst>
            <pc:docMk/>
            <pc:sldMk cId="0" sldId="256"/>
            <ac:spMk id="9" creationId="{00000000-0000-0000-0000-000000000000}"/>
          </ac:spMkLst>
        </pc:spChg>
        <pc:spChg chg="mod">
          <ac:chgData name="abdi syahputra" userId="470a07150d62e619" providerId="LiveId" clId="{912D81D2-360E-4058-80BA-0ACDC2046ED2}" dt="2026-10-06T02:39:16.779" v="3" actId="1076"/>
          <ac:spMkLst>
            <pc:docMk/>
            <pc:sldMk cId="0" sldId="256"/>
            <ac:spMk id="10" creationId="{00000000-0000-0000-0000-000000000000}"/>
          </ac:spMkLst>
        </pc:spChg>
        <pc:spChg chg="mod">
          <ac:chgData name="abdi syahputra" userId="470a07150d62e619" providerId="LiveId" clId="{912D81D2-360E-4058-80BA-0ACDC2046ED2}" dt="2026-10-06T02:39:20.275" v="4" actId="1076"/>
          <ac:spMkLst>
            <pc:docMk/>
            <pc:sldMk cId="0" sldId="256"/>
            <ac:spMk id="12" creationId="{00000000-0000-0000-0000-000000000000}"/>
          </ac:spMkLst>
        </pc:spChg>
      </pc:sldChg>
      <pc:sldChg chg="modSp mod">
        <pc:chgData name="abdi syahputra" userId="470a07150d62e619" providerId="LiveId" clId="{912D81D2-360E-4058-80BA-0ACDC2046ED2}" dt="2026-10-14T01:59:25.250" v="75" actId="20577"/>
        <pc:sldMkLst>
          <pc:docMk/>
          <pc:sldMk cId="0" sldId="257"/>
        </pc:sldMkLst>
        <pc:spChg chg="mod">
          <ac:chgData name="abdi syahputra" userId="470a07150d62e619" providerId="LiveId" clId="{912D81D2-360E-4058-80BA-0ACDC2046ED2}" dt="2026-10-14T01:59:25.250" v="75" actId="20577"/>
          <ac:spMkLst>
            <pc:docMk/>
            <pc:sldMk cId="0" sldId="257"/>
            <ac:spMk id="16" creationId="{00000000-0000-0000-0000-000000000000}"/>
          </ac:spMkLst>
        </pc:spChg>
      </pc:sldChg>
      <pc:sldChg chg="modSp mod">
        <pc:chgData name="abdi syahputra" userId="470a07150d62e619" providerId="LiveId" clId="{912D81D2-360E-4058-80BA-0ACDC2046ED2}" dt="2026-10-14T01:59:56.264" v="91" actId="20577"/>
        <pc:sldMkLst>
          <pc:docMk/>
          <pc:sldMk cId="0" sldId="260"/>
        </pc:sldMkLst>
        <pc:spChg chg="mod">
          <ac:chgData name="abdi syahputra" userId="470a07150d62e619" providerId="LiveId" clId="{912D81D2-360E-4058-80BA-0ACDC2046ED2}" dt="2026-10-14T01:59:56.264" v="91" actId="20577"/>
          <ac:spMkLst>
            <pc:docMk/>
            <pc:sldMk cId="0" sldId="260"/>
            <ac:spMk id="15" creationId="{00000000-0000-0000-0000-000000000000}"/>
          </ac:spMkLst>
        </pc:spChg>
      </pc:sldChg>
      <pc:sldChg chg="modSp mod">
        <pc:chgData name="abdi syahputra" userId="470a07150d62e619" providerId="LiveId" clId="{912D81D2-360E-4058-80BA-0ACDC2046ED2}" dt="2026-10-14T02:20:27.590" v="105" actId="1036"/>
        <pc:sldMkLst>
          <pc:docMk/>
          <pc:sldMk cId="0" sldId="271"/>
        </pc:sldMkLst>
        <pc:spChg chg="mod">
          <ac:chgData name="abdi syahputra" userId="470a07150d62e619" providerId="LiveId" clId="{912D81D2-360E-4058-80BA-0ACDC2046ED2}" dt="2026-10-14T02:20:27.590" v="105" actId="1036"/>
          <ac:spMkLst>
            <pc:docMk/>
            <pc:sldMk cId="0" sldId="271"/>
            <ac:spMk id="3" creationId="{00000000-0000-0000-0000-000000000000}"/>
          </ac:spMkLst>
        </pc:spChg>
        <pc:spChg chg="mod">
          <ac:chgData name="abdi syahputra" userId="470a07150d62e619" providerId="LiveId" clId="{912D81D2-360E-4058-80BA-0ACDC2046ED2}" dt="2026-10-14T02:20:09.241" v="104" actId="11"/>
          <ac:spMkLst>
            <pc:docMk/>
            <pc:sldMk cId="0" sldId="271"/>
            <ac:spMk id="10" creationId="{00000000-0000-0000-0000-000000000000}"/>
          </ac:spMkLst>
        </pc:spChg>
      </pc:sldChg>
      <pc:sldChg chg="add">
        <pc:chgData name="abdi syahputra" userId="470a07150d62e619" providerId="LiveId" clId="{912D81D2-360E-4058-80BA-0ACDC2046ED2}" dt="2026-10-12T03:42:14.292" v="6" actId="2890"/>
        <pc:sldMkLst>
          <pc:docMk/>
          <pc:sldMk cId="435221842" sldId="279"/>
        </pc:sldMkLst>
      </pc:sldChg>
      <pc:sldChg chg="addSp delSp modSp add mod ord">
        <pc:chgData name="abdi syahputra" userId="470a07150d62e619" providerId="LiveId" clId="{912D81D2-360E-4058-80BA-0ACDC2046ED2}" dt="2026-10-12T03:47:35.497" v="66" actId="22"/>
        <pc:sldMkLst>
          <pc:docMk/>
          <pc:sldMk cId="2561131733" sldId="280"/>
        </pc:sldMkLst>
        <pc:spChg chg="mod">
          <ac:chgData name="abdi syahputra" userId="470a07150d62e619" providerId="LiveId" clId="{912D81D2-360E-4058-80BA-0ACDC2046ED2}" dt="2026-10-12T03:45:34.134" v="23" actId="20577"/>
          <ac:spMkLst>
            <pc:docMk/>
            <pc:sldMk cId="2561131733" sldId="280"/>
            <ac:spMk id="4" creationId="{E5B5D81E-7464-F3AF-C83D-3864A2DCCA29}"/>
          </ac:spMkLst>
        </pc:spChg>
        <pc:spChg chg="add del mod">
          <ac:chgData name="abdi syahputra" userId="470a07150d62e619" providerId="LiveId" clId="{912D81D2-360E-4058-80BA-0ACDC2046ED2}" dt="2026-10-12T03:47:31.527" v="65" actId="20577"/>
          <ac:spMkLst>
            <pc:docMk/>
            <pc:sldMk cId="2561131733" sldId="280"/>
            <ac:spMk id="11" creationId="{42E42A7C-CFFB-AF46-20BD-14DA3A2FFA4A}"/>
          </ac:spMkLst>
        </pc:spChg>
        <pc:spChg chg="add">
          <ac:chgData name="abdi syahputra" userId="470a07150d62e619" providerId="LiveId" clId="{912D81D2-360E-4058-80BA-0ACDC2046ED2}" dt="2026-10-12T03:47:35.497" v="66" actId="22"/>
          <ac:spMkLst>
            <pc:docMk/>
            <pc:sldMk cId="2561131733" sldId="280"/>
            <ac:spMk id="13" creationId="{A1A4BDFA-73E2-03AC-CA9A-44906130626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1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hyperlink" Target="https://www.tandfonline.com/doi/pdf/10.1080/09515089.2026.2631140" TargetMode="External"/><Relationship Id="rId13"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hyperlink" Target="https://www.tandfonline.com/doi/abs/10.1080/09515089.2026.2631140" TargetMode="External"/><Relationship Id="rId12"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hyperlink" Target="https://www.researchgate.net/publication/378747140_992_Management_of_Human_Emotions_and_Stress_Examined_Based_on_Psychological_Aspects_and_Stoicism_Philosophy_Syukriyya_Zuhrotul_Endang_Purwaningsih_Management_of_Human_Emotions_and_Stress_in_Facing_Lif" TargetMode="External"/><Relationship Id="rId5" Type="http://schemas.openxmlformats.org/officeDocument/2006/relationships/image" Target="../media/image6.svg"/><Relationship Id="rId10" Type="http://schemas.openxmlformats.org/officeDocument/2006/relationships/hyperlink" Target="https://e-journal.lp2m.uinjambi.ac.id/ojp/index.php/sjafi/article/download/3892/1753/13589" TargetMode="External"/><Relationship Id="rId4" Type="http://schemas.openxmlformats.org/officeDocument/2006/relationships/image" Target="../media/image5.svg"/><Relationship Id="rId9" Type="http://schemas.openxmlformats.org/officeDocument/2006/relationships/hyperlink" Target="https://philpapers.org/rec/MACTRB-1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6.sv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6.sv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6.sv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sv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sv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6.svg"/><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6.svg"/><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6.svg"/><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6.svg"/><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svg"/><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6.svg"/><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svg"/><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svg"/><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6.svg"/><Relationship Id="rId4" Type="http://schemas.openxmlformats.org/officeDocument/2006/relationships/image" Target="../media/image5.sv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svg"/><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6.svg"/><Relationship Id="rId4" Type="http://schemas.openxmlformats.org/officeDocument/2006/relationships/image" Target="../media/image5.sv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11278" y="-4064404"/>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txBody>
          <a:bodyPr/>
          <a:lstStyle/>
          <a:p>
            <a:endParaRPr lang="en-ID" dirty="0"/>
          </a:p>
        </p:txBody>
      </p:sp>
      <p:sp>
        <p:nvSpPr>
          <p:cNvPr id="3" name="Freeform 3"/>
          <p:cNvSpPr/>
          <p:nvPr/>
        </p:nvSpPr>
        <p:spPr>
          <a:xfrm>
            <a:off x="10311125" y="2902115"/>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3642792" y="-5417966"/>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5" name="Freeform 5"/>
          <p:cNvSpPr/>
          <p:nvPr/>
        </p:nvSpPr>
        <p:spPr>
          <a:xfrm>
            <a:off x="0" y="5439564"/>
            <a:ext cx="6165106" cy="6593697"/>
          </a:xfrm>
          <a:custGeom>
            <a:avLst/>
            <a:gdLst/>
            <a:ahLst/>
            <a:cxnLst/>
            <a:rect l="l" t="t" r="r" b="b"/>
            <a:pathLst>
              <a:path w="6165106" h="6593697">
                <a:moveTo>
                  <a:pt x="0" y="0"/>
                </a:moveTo>
                <a:lnTo>
                  <a:pt x="6165106" y="0"/>
                </a:lnTo>
                <a:lnTo>
                  <a:pt x="6165106" y="6593697"/>
                </a:lnTo>
                <a:lnTo>
                  <a:pt x="0" y="6593697"/>
                </a:lnTo>
                <a:lnTo>
                  <a:pt x="0" y="0"/>
                </a:lnTo>
                <a:close/>
              </a:path>
            </a:pathLst>
          </a:custGeom>
          <a:blipFill>
            <a:blip r:embed="rId4"/>
            <a:stretch>
              <a:fillRect/>
            </a:stretch>
          </a:blipFill>
        </p:spPr>
      </p:sp>
      <p:sp>
        <p:nvSpPr>
          <p:cNvPr id="6" name="Freeform 6"/>
          <p:cNvSpPr/>
          <p:nvPr/>
        </p:nvSpPr>
        <p:spPr>
          <a:xfrm flipH="1" flipV="1">
            <a:off x="12185166" y="-1908394"/>
            <a:ext cx="6102834" cy="6527095"/>
          </a:xfrm>
          <a:custGeom>
            <a:avLst/>
            <a:gdLst/>
            <a:ahLst/>
            <a:cxnLst/>
            <a:rect l="l" t="t" r="r" b="b"/>
            <a:pathLst>
              <a:path w="6102834" h="6527095">
                <a:moveTo>
                  <a:pt x="6102834" y="6527095"/>
                </a:moveTo>
                <a:lnTo>
                  <a:pt x="0" y="6527095"/>
                </a:lnTo>
                <a:lnTo>
                  <a:pt x="0" y="0"/>
                </a:lnTo>
                <a:lnTo>
                  <a:pt x="6102834" y="0"/>
                </a:lnTo>
                <a:lnTo>
                  <a:pt x="6102834" y="6527095"/>
                </a:lnTo>
                <a:close/>
              </a:path>
            </a:pathLst>
          </a:custGeom>
          <a:blipFill>
            <a:blip r:embed="rId4"/>
            <a:stretch>
              <a:fillRect/>
            </a:stretch>
          </a:blipFill>
        </p:spPr>
      </p:sp>
      <p:sp>
        <p:nvSpPr>
          <p:cNvPr id="7" name="Freeform 7"/>
          <p:cNvSpPr/>
          <p:nvPr/>
        </p:nvSpPr>
        <p:spPr>
          <a:xfrm>
            <a:off x="14845572" y="6377773"/>
            <a:ext cx="3228793" cy="3849529"/>
          </a:xfrm>
          <a:custGeom>
            <a:avLst/>
            <a:gdLst/>
            <a:ahLst/>
            <a:cxnLst/>
            <a:rect l="l" t="t" r="r" b="b"/>
            <a:pathLst>
              <a:path w="3228793" h="3849529">
                <a:moveTo>
                  <a:pt x="0" y="0"/>
                </a:moveTo>
                <a:lnTo>
                  <a:pt x="3228793" y="0"/>
                </a:lnTo>
                <a:lnTo>
                  <a:pt x="3228793" y="3849530"/>
                </a:lnTo>
                <a:lnTo>
                  <a:pt x="0" y="3849530"/>
                </a:lnTo>
                <a:lnTo>
                  <a:pt x="0" y="0"/>
                </a:lnTo>
                <a:close/>
              </a:path>
            </a:pathLst>
          </a:custGeom>
          <a:blipFill>
            <a:blip r:embed="rId5"/>
            <a:stretch>
              <a:fillRect/>
            </a:stretch>
          </a:blipFill>
        </p:spPr>
      </p:sp>
      <p:sp>
        <p:nvSpPr>
          <p:cNvPr id="8" name="Freeform 8"/>
          <p:cNvSpPr/>
          <p:nvPr/>
        </p:nvSpPr>
        <p:spPr>
          <a:xfrm flipH="1" flipV="1">
            <a:off x="-82149" y="-44656"/>
            <a:ext cx="3228793" cy="3849529"/>
          </a:xfrm>
          <a:custGeom>
            <a:avLst/>
            <a:gdLst/>
            <a:ahLst/>
            <a:cxnLst/>
            <a:rect l="l" t="t" r="r" b="b"/>
            <a:pathLst>
              <a:path w="3228793" h="3849529">
                <a:moveTo>
                  <a:pt x="3228793" y="3849530"/>
                </a:moveTo>
                <a:lnTo>
                  <a:pt x="0" y="3849530"/>
                </a:lnTo>
                <a:lnTo>
                  <a:pt x="0" y="0"/>
                </a:lnTo>
                <a:lnTo>
                  <a:pt x="3228793" y="0"/>
                </a:lnTo>
                <a:lnTo>
                  <a:pt x="3228793" y="3849530"/>
                </a:lnTo>
                <a:close/>
              </a:path>
            </a:pathLst>
          </a:custGeom>
          <a:blipFill>
            <a:blip r:embed="rId5"/>
            <a:stretch>
              <a:fillRect/>
            </a:stretch>
          </a:blipFill>
        </p:spPr>
      </p:sp>
      <p:sp>
        <p:nvSpPr>
          <p:cNvPr id="9" name="Freeform 9"/>
          <p:cNvSpPr/>
          <p:nvPr/>
        </p:nvSpPr>
        <p:spPr>
          <a:xfrm>
            <a:off x="15471371" y="8736412"/>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16708947" y="6134476"/>
            <a:ext cx="443764" cy="657428"/>
          </a:xfrm>
          <a:custGeom>
            <a:avLst/>
            <a:gdLst/>
            <a:ahLst/>
            <a:cxnLst/>
            <a:rect l="l" t="t" r="r" b="b"/>
            <a:pathLst>
              <a:path w="443764" h="657428">
                <a:moveTo>
                  <a:pt x="0" y="0"/>
                </a:moveTo>
                <a:lnTo>
                  <a:pt x="443764" y="0"/>
                </a:lnTo>
                <a:lnTo>
                  <a:pt x="443764" y="657429"/>
                </a:lnTo>
                <a:lnTo>
                  <a:pt x="0" y="65742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1" name="Freeform 11"/>
          <p:cNvSpPr/>
          <p:nvPr/>
        </p:nvSpPr>
        <p:spPr>
          <a:xfrm>
            <a:off x="14488800" y="7329393"/>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2" name="Freeform 12"/>
          <p:cNvSpPr/>
          <p:nvPr/>
        </p:nvSpPr>
        <p:spPr>
          <a:xfrm>
            <a:off x="1846423" y="3194980"/>
            <a:ext cx="683971" cy="1013290"/>
          </a:xfrm>
          <a:custGeom>
            <a:avLst/>
            <a:gdLst/>
            <a:ahLst/>
            <a:cxnLst/>
            <a:rect l="l" t="t" r="r" b="b"/>
            <a:pathLst>
              <a:path w="683971" h="1013290">
                <a:moveTo>
                  <a:pt x="0" y="0"/>
                </a:moveTo>
                <a:lnTo>
                  <a:pt x="683972" y="0"/>
                </a:lnTo>
                <a:lnTo>
                  <a:pt x="683972" y="1013290"/>
                </a:lnTo>
                <a:lnTo>
                  <a:pt x="0" y="1013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3" name="Freeform 13"/>
          <p:cNvSpPr/>
          <p:nvPr/>
        </p:nvSpPr>
        <p:spPr>
          <a:xfrm>
            <a:off x="584936" y="697725"/>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4" name="Freeform 14"/>
          <p:cNvSpPr/>
          <p:nvPr/>
        </p:nvSpPr>
        <p:spPr>
          <a:xfrm>
            <a:off x="3322611" y="50652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5" name="Freeform 15"/>
          <p:cNvSpPr/>
          <p:nvPr/>
        </p:nvSpPr>
        <p:spPr>
          <a:xfrm>
            <a:off x="6561837" y="3683261"/>
            <a:ext cx="4684467" cy="5053152"/>
          </a:xfrm>
          <a:custGeom>
            <a:avLst/>
            <a:gdLst/>
            <a:ahLst/>
            <a:cxnLst/>
            <a:rect l="l" t="t" r="r" b="b"/>
            <a:pathLst>
              <a:path w="4684467" h="5053152">
                <a:moveTo>
                  <a:pt x="0" y="0"/>
                </a:moveTo>
                <a:lnTo>
                  <a:pt x="4684468" y="0"/>
                </a:lnTo>
                <a:lnTo>
                  <a:pt x="4684468" y="5053152"/>
                </a:lnTo>
                <a:lnTo>
                  <a:pt x="0" y="5053152"/>
                </a:lnTo>
                <a:lnTo>
                  <a:pt x="0" y="0"/>
                </a:lnTo>
                <a:close/>
              </a:path>
            </a:pathLst>
          </a:custGeom>
          <a:blipFill>
            <a:blip r:embed="rId8"/>
            <a:stretch>
              <a:fillRect/>
            </a:stretch>
          </a:blipFill>
        </p:spPr>
        <p:txBody>
          <a:bodyPr/>
          <a:lstStyle/>
          <a:p>
            <a:endParaRPr lang="en-ID" dirty="0"/>
          </a:p>
        </p:txBody>
      </p:sp>
      <p:sp>
        <p:nvSpPr>
          <p:cNvPr id="16" name="TextBox 16"/>
          <p:cNvSpPr txBox="1"/>
          <p:nvPr/>
        </p:nvSpPr>
        <p:spPr>
          <a:xfrm>
            <a:off x="3580727" y="339701"/>
            <a:ext cx="10261857" cy="1492298"/>
          </a:xfrm>
          <a:prstGeom prst="rect">
            <a:avLst/>
          </a:prstGeom>
        </p:spPr>
        <p:txBody>
          <a:bodyPr lIns="0" tIns="0" rIns="0" bIns="0" rtlCol="0" anchor="t">
            <a:spAutoFit/>
          </a:bodyPr>
          <a:lstStyle/>
          <a:p>
            <a:pPr algn="ctr">
              <a:lnSpc>
                <a:spcPts val="10491"/>
              </a:lnSpc>
            </a:pPr>
            <a:r>
              <a:rPr lang="en-US" sz="10597">
                <a:solidFill>
                  <a:srgbClr val="052917"/>
                </a:solidFill>
                <a:latin typeface="Yellowtail"/>
                <a:ea typeface="Yellowtail"/>
                <a:cs typeface="Yellowtail"/>
                <a:sym typeface="Yellowtail"/>
              </a:rPr>
              <a:t>Pendekatan Konseling </a:t>
            </a:r>
          </a:p>
        </p:txBody>
      </p:sp>
      <p:sp>
        <p:nvSpPr>
          <p:cNvPr id="17" name="TextBox 17"/>
          <p:cNvSpPr txBox="1"/>
          <p:nvPr/>
        </p:nvSpPr>
        <p:spPr>
          <a:xfrm>
            <a:off x="4626600" y="1805243"/>
            <a:ext cx="8554942" cy="1698572"/>
          </a:xfrm>
          <a:prstGeom prst="rect">
            <a:avLst/>
          </a:prstGeom>
        </p:spPr>
        <p:txBody>
          <a:bodyPr lIns="0" tIns="0" rIns="0" bIns="0" rtlCol="0" anchor="t">
            <a:spAutoFit/>
          </a:bodyPr>
          <a:lstStyle/>
          <a:p>
            <a:pPr algn="ctr">
              <a:lnSpc>
                <a:spcPts val="4552"/>
              </a:lnSpc>
            </a:pPr>
            <a:r>
              <a:rPr lang="en-US" sz="3252" b="1" spc="185" dirty="0">
                <a:solidFill>
                  <a:srgbClr val="052917"/>
                </a:solidFill>
                <a:latin typeface="Glacial Indifference Bold"/>
                <a:ea typeface="Glacial Indifference Bold"/>
                <a:cs typeface="Glacial Indifference Bold"/>
                <a:sym typeface="Glacial Indifference Bold"/>
              </a:rPr>
              <a:t>BERBASIS FILOSOFI STOIKISME</a:t>
            </a:r>
          </a:p>
          <a:p>
            <a:pPr algn="ctr">
              <a:lnSpc>
                <a:spcPts val="4552"/>
              </a:lnSpc>
            </a:pPr>
            <a:r>
              <a:rPr lang="en-US" sz="3252" b="1" spc="185" dirty="0">
                <a:solidFill>
                  <a:srgbClr val="052917"/>
                </a:solidFill>
                <a:latin typeface="Glacial Indifference Bold"/>
                <a:ea typeface="Glacial Indifference Bold"/>
                <a:cs typeface="Glacial Indifference Bold"/>
                <a:sym typeface="Glacial Indifference Bold"/>
              </a:rPr>
              <a:t>DALAM MENUMBUHKAN RESILIENSI REMAJA</a:t>
            </a:r>
          </a:p>
        </p:txBody>
      </p:sp>
      <p:sp>
        <p:nvSpPr>
          <p:cNvPr id="18" name="TextBox 18"/>
          <p:cNvSpPr txBox="1"/>
          <p:nvPr/>
        </p:nvSpPr>
        <p:spPr>
          <a:xfrm>
            <a:off x="6278677" y="8952772"/>
            <a:ext cx="5730646" cy="553907"/>
          </a:xfrm>
          <a:prstGeom prst="rect">
            <a:avLst/>
          </a:prstGeom>
        </p:spPr>
        <p:txBody>
          <a:bodyPr lIns="0" tIns="0" rIns="0" bIns="0" rtlCol="0" anchor="t">
            <a:spAutoFit/>
          </a:bodyPr>
          <a:lstStyle/>
          <a:p>
            <a:pPr algn="ctr">
              <a:lnSpc>
                <a:spcPts val="4597"/>
              </a:lnSpc>
            </a:pPr>
            <a:r>
              <a:rPr lang="en-US" sz="3283">
                <a:solidFill>
                  <a:srgbClr val="370C0C"/>
                </a:solidFill>
                <a:latin typeface="Glacial Indifference"/>
                <a:ea typeface="Glacial Indifference"/>
                <a:cs typeface="Glacial Indifference"/>
                <a:sym typeface="Glacial Indifference"/>
              </a:rPr>
              <a:t> by Abdi Syahputra, S.Pd., Gr</a:t>
            </a:r>
          </a:p>
        </p:txBody>
      </p:sp>
      <p:pic>
        <p:nvPicPr>
          <p:cNvPr id="22" name="Picture 21">
            <a:extLst>
              <a:ext uri="{FF2B5EF4-FFF2-40B4-BE49-F238E27FC236}">
                <a16:creationId xmlns:a16="http://schemas.microsoft.com/office/drawing/2014/main" id="{DE92CF87-69AC-91E8-98C3-79D95CCF7CA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52593" y="4538524"/>
            <a:ext cx="2011345" cy="2081196"/>
          </a:xfrm>
          <a:prstGeom prst="rect">
            <a:avLst/>
          </a:prstGeom>
        </p:spPr>
      </p:pic>
      <p:pic>
        <p:nvPicPr>
          <p:cNvPr id="23" name="Picture 22" descr="SMAN 2 Banda Aceh (@Smun2BandaAceh) • Facebook">
            <a:extLst>
              <a:ext uri="{FF2B5EF4-FFF2-40B4-BE49-F238E27FC236}">
                <a16:creationId xmlns:a16="http://schemas.microsoft.com/office/drawing/2014/main" id="{40F58C7E-A897-8B01-6DF4-53A06E8BD2EC}"/>
              </a:ext>
            </a:extLst>
          </p:cNvPr>
          <p:cNvPicPr>
            <a:picLocks noChangeAspect="1"/>
          </p:cNvPicPr>
          <p:nvPr/>
        </p:nvPicPr>
        <p:blipFill>
          <a:blip r:embed="rId10"/>
          <a:stretch>
            <a:fillRect/>
          </a:stretch>
        </p:blipFill>
        <p:spPr>
          <a:xfrm>
            <a:off x="2253106" y="4618701"/>
            <a:ext cx="1744415" cy="19208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95563" y="3511634"/>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15707628" y="5489187"/>
            <a:ext cx="6165106" cy="6593697"/>
          </a:xfrm>
          <a:custGeom>
            <a:avLst/>
            <a:gdLst/>
            <a:ahLst/>
            <a:cxnLst/>
            <a:rect l="l" t="t" r="r" b="b"/>
            <a:pathLst>
              <a:path w="6165106" h="6593697">
                <a:moveTo>
                  <a:pt x="0" y="0"/>
                </a:moveTo>
                <a:lnTo>
                  <a:pt x="6165106" y="0"/>
                </a:lnTo>
                <a:lnTo>
                  <a:pt x="6165106" y="6593697"/>
                </a:lnTo>
                <a:lnTo>
                  <a:pt x="0" y="6593697"/>
                </a:lnTo>
                <a:lnTo>
                  <a:pt x="0" y="0"/>
                </a:lnTo>
                <a:close/>
              </a:path>
            </a:pathLst>
          </a:custGeom>
          <a:blipFill>
            <a:blip r:embed="rId4"/>
            <a:stretch>
              <a:fillRect/>
            </a:stretch>
          </a:blipFill>
        </p:spPr>
      </p:sp>
      <p:sp>
        <p:nvSpPr>
          <p:cNvPr id="6" name="Freeform 6"/>
          <p:cNvSpPr/>
          <p:nvPr/>
        </p:nvSpPr>
        <p:spPr>
          <a:xfrm>
            <a:off x="1691113" y="1884217"/>
            <a:ext cx="3721386" cy="5143695"/>
          </a:xfrm>
          <a:custGeom>
            <a:avLst/>
            <a:gdLst/>
            <a:ahLst/>
            <a:cxnLst/>
            <a:rect l="l" t="t" r="r" b="b"/>
            <a:pathLst>
              <a:path w="3721386" h="5143695">
                <a:moveTo>
                  <a:pt x="0" y="0"/>
                </a:moveTo>
                <a:lnTo>
                  <a:pt x="3721386" y="0"/>
                </a:lnTo>
                <a:lnTo>
                  <a:pt x="3721386" y="5143696"/>
                </a:lnTo>
                <a:lnTo>
                  <a:pt x="0" y="5143696"/>
                </a:lnTo>
                <a:lnTo>
                  <a:pt x="0" y="0"/>
                </a:lnTo>
                <a:close/>
              </a:path>
            </a:pathLst>
          </a:custGeom>
          <a:blipFill>
            <a:blip r:embed="rId5"/>
            <a:stretch>
              <a:fillRect/>
            </a:stretch>
          </a:blipFill>
        </p:spPr>
      </p:sp>
      <p:sp>
        <p:nvSpPr>
          <p:cNvPr id="7" name="Freeform 7"/>
          <p:cNvSpPr/>
          <p:nvPr/>
        </p:nvSpPr>
        <p:spPr>
          <a:xfrm flipH="1" flipV="1">
            <a:off x="-3584549" y="-1021362"/>
            <a:ext cx="6102834" cy="6527095"/>
          </a:xfrm>
          <a:custGeom>
            <a:avLst/>
            <a:gdLst/>
            <a:ahLst/>
            <a:cxnLst/>
            <a:rect l="l" t="t" r="r" b="b"/>
            <a:pathLst>
              <a:path w="6102834" h="6527095">
                <a:moveTo>
                  <a:pt x="6102834" y="6527095"/>
                </a:moveTo>
                <a:lnTo>
                  <a:pt x="0" y="6527095"/>
                </a:lnTo>
                <a:lnTo>
                  <a:pt x="0" y="0"/>
                </a:lnTo>
                <a:lnTo>
                  <a:pt x="6102834" y="0"/>
                </a:lnTo>
                <a:lnTo>
                  <a:pt x="6102834" y="6527095"/>
                </a:lnTo>
                <a:close/>
              </a:path>
            </a:pathLst>
          </a:custGeom>
          <a:blipFill>
            <a:blip r:embed="rId4"/>
            <a:stretch>
              <a:fillRect/>
            </a:stretch>
          </a:blipFill>
        </p:spPr>
      </p:sp>
      <p:sp>
        <p:nvSpPr>
          <p:cNvPr id="8" name="Freeform 8"/>
          <p:cNvSpPr/>
          <p:nvPr/>
        </p:nvSpPr>
        <p:spPr>
          <a:xfrm>
            <a:off x="1381343" y="8455197"/>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a:off x="2065314" y="7899120"/>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0" name="Freeform 10"/>
          <p:cNvSpPr/>
          <p:nvPr/>
        </p:nvSpPr>
        <p:spPr>
          <a:xfrm>
            <a:off x="1028700" y="8403641"/>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1" name="Freeform 11"/>
          <p:cNvSpPr/>
          <p:nvPr/>
        </p:nvSpPr>
        <p:spPr>
          <a:xfrm>
            <a:off x="14646678" y="15410"/>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2" name="Freeform 12"/>
          <p:cNvSpPr/>
          <p:nvPr/>
        </p:nvSpPr>
        <p:spPr>
          <a:xfrm>
            <a:off x="15767162" y="1028700"/>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3" name="Freeform 13"/>
          <p:cNvSpPr/>
          <p:nvPr/>
        </p:nvSpPr>
        <p:spPr>
          <a:xfrm>
            <a:off x="14730548" y="1533221"/>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4" name="Freeform 14"/>
          <p:cNvSpPr/>
          <p:nvPr/>
        </p:nvSpPr>
        <p:spPr>
          <a:xfrm rot="-2279681" flipH="1" flipV="1">
            <a:off x="-119200" y="-706407"/>
            <a:ext cx="3001087" cy="3209719"/>
          </a:xfrm>
          <a:custGeom>
            <a:avLst/>
            <a:gdLst/>
            <a:ahLst/>
            <a:cxnLst/>
            <a:rect l="l" t="t" r="r" b="b"/>
            <a:pathLst>
              <a:path w="3001087" h="3209719">
                <a:moveTo>
                  <a:pt x="3001087" y="3209718"/>
                </a:moveTo>
                <a:lnTo>
                  <a:pt x="0" y="3209718"/>
                </a:lnTo>
                <a:lnTo>
                  <a:pt x="0" y="0"/>
                </a:lnTo>
                <a:lnTo>
                  <a:pt x="3001087" y="0"/>
                </a:lnTo>
                <a:lnTo>
                  <a:pt x="3001087" y="3209718"/>
                </a:lnTo>
                <a:close/>
              </a:path>
            </a:pathLst>
          </a:custGeom>
          <a:blipFill>
            <a:blip r:embed="rId4"/>
            <a:stretch>
              <a:fillRect/>
            </a:stretch>
          </a:blipFill>
        </p:spPr>
      </p:sp>
      <p:sp>
        <p:nvSpPr>
          <p:cNvPr id="15" name="Freeform 15"/>
          <p:cNvSpPr/>
          <p:nvPr/>
        </p:nvSpPr>
        <p:spPr>
          <a:xfrm rot="9282083" flipH="1" flipV="1">
            <a:off x="14947273" y="7863628"/>
            <a:ext cx="3001087" cy="3209719"/>
          </a:xfrm>
          <a:custGeom>
            <a:avLst/>
            <a:gdLst/>
            <a:ahLst/>
            <a:cxnLst/>
            <a:rect l="l" t="t" r="r" b="b"/>
            <a:pathLst>
              <a:path w="3001087" h="3209719">
                <a:moveTo>
                  <a:pt x="3001087" y="3209719"/>
                </a:moveTo>
                <a:lnTo>
                  <a:pt x="0" y="3209719"/>
                </a:lnTo>
                <a:lnTo>
                  <a:pt x="0" y="0"/>
                </a:lnTo>
                <a:lnTo>
                  <a:pt x="3001087" y="0"/>
                </a:lnTo>
                <a:lnTo>
                  <a:pt x="3001087" y="3209719"/>
                </a:lnTo>
                <a:close/>
              </a:path>
            </a:pathLst>
          </a:custGeom>
          <a:blipFill>
            <a:blip r:embed="rId4"/>
            <a:stretch>
              <a:fillRect/>
            </a:stretch>
          </a:blipFill>
        </p:spPr>
      </p:sp>
      <p:sp>
        <p:nvSpPr>
          <p:cNvPr id="16" name="TextBox 16"/>
          <p:cNvSpPr txBox="1"/>
          <p:nvPr/>
        </p:nvSpPr>
        <p:spPr>
          <a:xfrm>
            <a:off x="5725167" y="1817542"/>
            <a:ext cx="11402393" cy="4966103"/>
          </a:xfrm>
          <a:prstGeom prst="rect">
            <a:avLst/>
          </a:prstGeom>
        </p:spPr>
        <p:txBody>
          <a:bodyPr lIns="0" tIns="0" rIns="0" bIns="0" rtlCol="0" anchor="t">
            <a:spAutoFit/>
          </a:bodyPr>
          <a:lstStyle/>
          <a:p>
            <a:pPr algn="just">
              <a:lnSpc>
                <a:spcPts val="3919"/>
              </a:lnSpc>
            </a:pPr>
            <a:r>
              <a:rPr lang="en-US" sz="3200" dirty="0" err="1">
                <a:solidFill>
                  <a:srgbClr val="370C0C"/>
                </a:solidFill>
                <a:latin typeface="Glacial Indifference"/>
                <a:ea typeface="Glacial Indifference"/>
                <a:cs typeface="Glacial Indifference"/>
                <a:sym typeface="Glacial Indifference"/>
              </a:rPr>
              <a:t>Filsafat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Stoikisme</a:t>
            </a:r>
            <a:r>
              <a:rPr lang="en-US" sz="3200" dirty="0">
                <a:solidFill>
                  <a:srgbClr val="370C0C"/>
                </a:solidFill>
                <a:latin typeface="Glacial Indifference"/>
                <a:ea typeface="Glacial Indifference"/>
                <a:cs typeface="Glacial Indifference"/>
                <a:sym typeface="Glacial Indifference"/>
              </a:rPr>
              <a:t>/Stoicism </a:t>
            </a:r>
            <a:r>
              <a:rPr lang="en-US" sz="3200" dirty="0" err="1">
                <a:solidFill>
                  <a:srgbClr val="370C0C"/>
                </a:solidFill>
                <a:latin typeface="Glacial Indifference"/>
                <a:ea typeface="Glacial Indifference"/>
                <a:cs typeface="Glacial Indifference"/>
                <a:sym typeface="Glacial Indifference"/>
              </a:rPr>
              <a:t>ada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sejak</a:t>
            </a:r>
            <a:r>
              <a:rPr lang="en-US" sz="3200" dirty="0">
                <a:solidFill>
                  <a:srgbClr val="370C0C"/>
                </a:solidFill>
                <a:latin typeface="Glacial Indifference"/>
                <a:ea typeface="Glacial Indifference"/>
                <a:cs typeface="Glacial Indifference"/>
                <a:sym typeface="Glacial Indifference"/>
              </a:rPr>
              <a:t> 301 SM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abad</a:t>
            </a:r>
            <a:r>
              <a:rPr lang="en-US" sz="3200" dirty="0">
                <a:solidFill>
                  <a:srgbClr val="370C0C"/>
                </a:solidFill>
                <a:latin typeface="Glacial Indifference"/>
                <a:ea typeface="Glacial Indifference"/>
                <a:cs typeface="Glacial Indifference"/>
                <a:sym typeface="Glacial Indifference"/>
              </a:rPr>
              <a:t> ke-3 SM. </a:t>
            </a:r>
            <a:r>
              <a:rPr lang="en-US" sz="3200" dirty="0" err="1">
                <a:solidFill>
                  <a:srgbClr val="370C0C"/>
                </a:solidFill>
                <a:latin typeface="Glacial Indifference"/>
                <a:ea typeface="Glacial Indifference"/>
                <a:cs typeface="Glacial Indifference"/>
                <a:sym typeface="Glacial Indifference"/>
              </a:rPr>
              <a:t>Pencetusnya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yakni</a:t>
            </a:r>
            <a:r>
              <a:rPr lang="en-US" sz="3200" dirty="0">
                <a:solidFill>
                  <a:srgbClr val="370C0C"/>
                </a:solidFill>
                <a:latin typeface="Glacial Indifference"/>
                <a:ea typeface="Glacial Indifference"/>
                <a:cs typeface="Glacial Indifference"/>
                <a:sym typeface="Glacial Indifference"/>
              </a:rPr>
              <a:t> para </a:t>
            </a:r>
            <a:r>
              <a:rPr lang="en-US" sz="3200" dirty="0" err="1">
                <a:solidFill>
                  <a:srgbClr val="370C0C"/>
                </a:solidFill>
                <a:latin typeface="Glacial Indifference"/>
                <a:ea typeface="Glacial Indifference"/>
                <a:cs typeface="Glacial Indifference"/>
                <a:sym typeface="Glacial Indifference"/>
              </a:rPr>
              <a:t>filsuf</a:t>
            </a:r>
            <a:r>
              <a:rPr lang="en-US" sz="3200" dirty="0">
                <a:solidFill>
                  <a:srgbClr val="370C0C"/>
                </a:solidFill>
                <a:latin typeface="Glacial Indifference"/>
                <a:ea typeface="Glacial Indifference"/>
                <a:cs typeface="Glacial Indifference"/>
                <a:sym typeface="Glacial Indifference"/>
              </a:rPr>
              <a:t> Yunani Kuno di Athena </a:t>
            </a:r>
            <a:r>
              <a:rPr lang="en-US" sz="3200" dirty="0" err="1">
                <a:solidFill>
                  <a:srgbClr val="370C0C"/>
                </a:solidFill>
                <a:latin typeface="Glacial Indifference"/>
                <a:ea typeface="Glacial Indifference"/>
                <a:cs typeface="Glacial Indifference"/>
                <a:sym typeface="Glacial Indifference"/>
              </a:rPr>
              <a:t>bernama</a:t>
            </a:r>
            <a:r>
              <a:rPr lang="en-US" sz="3200" dirty="0">
                <a:solidFill>
                  <a:srgbClr val="370C0C"/>
                </a:solidFill>
                <a:latin typeface="Glacial Indifference"/>
                <a:ea typeface="Glacial Indifference"/>
                <a:cs typeface="Glacial Indifference"/>
                <a:sym typeface="Glacial Indifference"/>
              </a:rPr>
              <a:t> Zeno. </a:t>
            </a:r>
            <a:r>
              <a:rPr lang="en-US" sz="3200" dirty="0" err="1">
                <a:solidFill>
                  <a:srgbClr val="370C0C"/>
                </a:solidFill>
                <a:latin typeface="Glacial Indifference"/>
                <a:ea typeface="Glacial Indifference"/>
                <a:cs typeface="Glacial Indifference"/>
                <a:sym typeface="Glacial Indifference"/>
              </a:rPr>
              <a:t>Dilanjutkan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kemudian</a:t>
            </a:r>
            <a:r>
              <a:rPr lang="en-US" sz="3200" dirty="0">
                <a:solidFill>
                  <a:srgbClr val="370C0C"/>
                </a:solidFill>
                <a:latin typeface="Glacial Indifference"/>
                <a:ea typeface="Glacial Indifference"/>
                <a:cs typeface="Glacial Indifference"/>
                <a:sym typeface="Glacial Indifference"/>
              </a:rPr>
              <a:t> oleh </a:t>
            </a:r>
            <a:r>
              <a:rPr lang="en-US" sz="3200" dirty="0" err="1">
                <a:solidFill>
                  <a:srgbClr val="370C0C"/>
                </a:solidFill>
                <a:latin typeface="Glacial Indifference"/>
                <a:ea typeface="Glacial Indifference"/>
                <a:cs typeface="Glacial Indifference"/>
                <a:sym typeface="Glacial Indifference"/>
              </a:rPr>
              <a:t>filsuf</a:t>
            </a:r>
            <a:r>
              <a:rPr lang="en-US" sz="3200" dirty="0">
                <a:solidFill>
                  <a:srgbClr val="370C0C"/>
                </a:solidFill>
                <a:latin typeface="Glacial Indifference"/>
                <a:ea typeface="Glacial Indifference"/>
                <a:cs typeface="Glacial Indifference"/>
                <a:sym typeface="Glacial Indifference"/>
              </a:rPr>
              <a:t> Stoa, </a:t>
            </a:r>
            <a:r>
              <a:rPr lang="en-US" sz="3200" dirty="0" err="1">
                <a:solidFill>
                  <a:srgbClr val="370C0C"/>
                </a:solidFill>
                <a:latin typeface="Glacial Indifference"/>
                <a:ea typeface="Glacial Indifference"/>
                <a:cs typeface="Glacial Indifference"/>
                <a:sym typeface="Glacial Indifference"/>
              </a:rPr>
              <a:t>yakni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Chrisippus</a:t>
            </a:r>
            <a:r>
              <a:rPr lang="en-US" sz="3200" dirty="0">
                <a:solidFill>
                  <a:srgbClr val="370C0C"/>
                </a:solidFill>
                <a:latin typeface="Glacial Indifference"/>
                <a:ea typeface="Glacial Indifference"/>
                <a:cs typeface="Glacial Indifference"/>
                <a:sym typeface="Glacial Indifference"/>
              </a:rPr>
              <a:t>, Cicero, Epictetus yang </a:t>
            </a:r>
            <a:r>
              <a:rPr lang="en-US" sz="3200" dirty="0" err="1">
                <a:solidFill>
                  <a:srgbClr val="370C0C"/>
                </a:solidFill>
                <a:latin typeface="Glacial Indifference"/>
                <a:ea typeface="Glacial Indifference"/>
                <a:cs typeface="Glacial Indifference"/>
                <a:sym typeface="Glacial Indifference"/>
              </a:rPr>
              <a:t>berjuluk</a:t>
            </a:r>
            <a:r>
              <a:rPr lang="en-US" sz="3200" dirty="0">
                <a:solidFill>
                  <a:srgbClr val="370C0C"/>
                </a:solidFill>
                <a:latin typeface="Glacial Indifference"/>
                <a:ea typeface="Glacial Indifference"/>
                <a:cs typeface="Glacial Indifference"/>
                <a:sym typeface="Glacial Indifference"/>
              </a:rPr>
              <a:t> Sang Budak </a:t>
            </a:r>
            <a:r>
              <a:rPr lang="en-US" sz="3200" dirty="0" err="1">
                <a:solidFill>
                  <a:srgbClr val="370C0C"/>
                </a:solidFill>
                <a:latin typeface="Glacial Indifference"/>
                <a:ea typeface="Glacial Indifference"/>
                <a:cs typeface="Glacial Indifference"/>
                <a:sym typeface="Glacial Indifference"/>
              </a:rPr>
              <a:t>Pengajar</a:t>
            </a:r>
            <a:r>
              <a:rPr lang="en-US" sz="3200" dirty="0">
                <a:solidFill>
                  <a:srgbClr val="370C0C"/>
                </a:solidFill>
                <a:latin typeface="Glacial Indifference"/>
                <a:ea typeface="Glacial Indifference"/>
                <a:cs typeface="Glacial Indifference"/>
                <a:sym typeface="Glacial Indifference"/>
              </a:rPr>
              <a:t> Stoic, Marcus Aurelius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Sang Kaisar, dan Seneca </a:t>
            </a:r>
            <a:r>
              <a:rPr lang="en-US" sz="3200" dirty="0" err="1">
                <a:solidFill>
                  <a:srgbClr val="370C0C"/>
                </a:solidFill>
                <a:latin typeface="Glacial Indifference"/>
                <a:ea typeface="Glacial Indifference"/>
                <a:cs typeface="Glacial Indifference"/>
                <a:sym typeface="Glacial Indifference"/>
              </a:rPr>
              <a:t>dengan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julukannya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sebagai</a:t>
            </a:r>
            <a:r>
              <a:rPr lang="en-US" sz="3200" dirty="0">
                <a:solidFill>
                  <a:srgbClr val="370C0C"/>
                </a:solidFill>
                <a:latin typeface="Glacial Indifference"/>
                <a:ea typeface="Glacial Indifference"/>
                <a:cs typeface="Glacial Indifference"/>
                <a:sym typeface="Glacial Indifference"/>
              </a:rPr>
              <a:t> Sang </a:t>
            </a:r>
            <a:r>
              <a:rPr lang="en-US" sz="3200" dirty="0" err="1">
                <a:solidFill>
                  <a:srgbClr val="370C0C"/>
                </a:solidFill>
                <a:latin typeface="Glacial Indifference"/>
                <a:ea typeface="Glacial Indifference"/>
                <a:cs typeface="Glacial Indifference"/>
                <a:sym typeface="Glacial Indifference"/>
              </a:rPr>
              <a:t>Negarawan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Filsuf</a:t>
            </a:r>
            <a:r>
              <a:rPr lang="en-US" sz="3200" dirty="0">
                <a:solidFill>
                  <a:srgbClr val="370C0C"/>
                </a:solidFill>
                <a:latin typeface="Glacial Indifference"/>
                <a:ea typeface="Glacial Indifference"/>
                <a:cs typeface="Glacial Indifference"/>
                <a:sym typeface="Glacial Indifference"/>
              </a:rPr>
              <a:t> Stoic. </a:t>
            </a:r>
          </a:p>
          <a:p>
            <a:pPr algn="just">
              <a:lnSpc>
                <a:spcPts val="3919"/>
              </a:lnSpc>
            </a:pPr>
            <a:r>
              <a:rPr lang="en-US" sz="3200" dirty="0">
                <a:solidFill>
                  <a:srgbClr val="370C0C"/>
                </a:solidFill>
                <a:latin typeface="Glacial Indifference"/>
                <a:ea typeface="Glacial Indifference"/>
                <a:cs typeface="Glacial Indifference"/>
                <a:sym typeface="Glacial Indifference"/>
              </a:rPr>
              <a:t>“</a:t>
            </a:r>
            <a:r>
              <a:rPr lang="en-US" sz="3200" dirty="0" err="1">
                <a:solidFill>
                  <a:srgbClr val="370C0C"/>
                </a:solidFill>
                <a:latin typeface="Glacial Indifference"/>
                <a:ea typeface="Glacial Indifference"/>
                <a:cs typeface="Glacial Indifference"/>
                <a:sym typeface="Glacial Indifference"/>
              </a:rPr>
              <a:t>Penyebutan</a:t>
            </a:r>
            <a:r>
              <a:rPr lang="en-US" sz="3200" dirty="0">
                <a:solidFill>
                  <a:srgbClr val="370C0C"/>
                </a:solidFill>
                <a:latin typeface="Glacial Indifference"/>
                <a:ea typeface="Glacial Indifference"/>
                <a:cs typeface="Glacial Indifference"/>
                <a:sym typeface="Glacial Indifference"/>
              </a:rPr>
              <a:t> Stoa oleh </a:t>
            </a:r>
            <a:r>
              <a:rPr lang="en-US" sz="3200" dirty="0" err="1">
                <a:solidFill>
                  <a:srgbClr val="370C0C"/>
                </a:solidFill>
                <a:latin typeface="Glacial Indifference"/>
                <a:ea typeface="Glacial Indifference"/>
                <a:cs typeface="Glacial Indifference"/>
                <a:sym typeface="Glacial Indifference"/>
              </a:rPr>
              <a:t>karena</a:t>
            </a:r>
            <a:r>
              <a:rPr lang="en-US" sz="3200" dirty="0">
                <a:solidFill>
                  <a:srgbClr val="370C0C"/>
                </a:solidFill>
                <a:latin typeface="Glacial Indifference"/>
                <a:ea typeface="Glacial Indifference"/>
                <a:cs typeface="Glacial Indifference"/>
                <a:sym typeface="Glacial Indifference"/>
              </a:rPr>
              <a:t> para </a:t>
            </a:r>
            <a:r>
              <a:rPr lang="en-US" sz="3200" dirty="0" err="1">
                <a:solidFill>
                  <a:srgbClr val="370C0C"/>
                </a:solidFill>
                <a:latin typeface="Glacial Indifference"/>
                <a:ea typeface="Glacial Indifference"/>
                <a:cs typeface="Glacial Indifference"/>
                <a:sym typeface="Glacial Indifference"/>
              </a:rPr>
              <a:t>filsuf</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tersebut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berdebat</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berdialog</a:t>
            </a:r>
            <a:r>
              <a:rPr lang="en-US" sz="3200" dirty="0">
                <a:solidFill>
                  <a:srgbClr val="370C0C"/>
                </a:solidFill>
                <a:latin typeface="Glacial Indifference"/>
                <a:ea typeface="Glacial Indifference"/>
                <a:cs typeface="Glacial Indifference"/>
                <a:sym typeface="Glacial Indifference"/>
              </a:rPr>
              <a:t> di Stoa. Mereka </a:t>
            </a:r>
            <a:r>
              <a:rPr lang="en-US" sz="3200" dirty="0" err="1">
                <a:solidFill>
                  <a:srgbClr val="370C0C"/>
                </a:solidFill>
                <a:latin typeface="Glacial Indifference"/>
                <a:ea typeface="Glacial Indifference"/>
                <a:cs typeface="Glacial Indifference"/>
                <a:sym typeface="Glacial Indifference"/>
              </a:rPr>
              <a:t>membicarakan</a:t>
            </a:r>
            <a:r>
              <a:rPr lang="en-US" sz="3200" dirty="0">
                <a:solidFill>
                  <a:srgbClr val="370C0C"/>
                </a:solidFill>
                <a:latin typeface="Glacial Indifference"/>
                <a:ea typeface="Glacial Indifference"/>
                <a:cs typeface="Glacial Indifference"/>
                <a:sym typeface="Glacial Indifference"/>
              </a:rPr>
              <a:t> ragam </a:t>
            </a:r>
            <a:r>
              <a:rPr lang="en-US" sz="3200" dirty="0" err="1">
                <a:solidFill>
                  <a:srgbClr val="370C0C"/>
                </a:solidFill>
                <a:latin typeface="Glacial Indifference"/>
                <a:ea typeface="Glacial Indifference"/>
                <a:cs typeface="Glacial Indifference"/>
                <a:sym typeface="Glacial Indifference"/>
              </a:rPr>
              <a:t>isu</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tema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soal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teologi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astronomi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fisika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logika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hingga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etika</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p:txBody>
      </p:sp>
      <p:sp>
        <p:nvSpPr>
          <p:cNvPr id="17" name="TextBox 17"/>
          <p:cNvSpPr txBox="1"/>
          <p:nvPr/>
        </p:nvSpPr>
        <p:spPr>
          <a:xfrm>
            <a:off x="5725167" y="475946"/>
            <a:ext cx="6482827" cy="977265"/>
          </a:xfrm>
          <a:prstGeom prst="rect">
            <a:avLst/>
          </a:prstGeom>
        </p:spPr>
        <p:txBody>
          <a:bodyPr lIns="0" tIns="0" rIns="0" bIns="0" rtlCol="0" anchor="t">
            <a:spAutoFit/>
          </a:bodyPr>
          <a:lstStyle/>
          <a:p>
            <a:pPr algn="ctr">
              <a:lnSpc>
                <a:spcPts val="6930"/>
              </a:lnSpc>
            </a:pPr>
            <a:r>
              <a:rPr lang="en-US" sz="7000">
                <a:solidFill>
                  <a:srgbClr val="052917"/>
                </a:solidFill>
                <a:latin typeface="Yellowtail"/>
                <a:ea typeface="Yellowtail"/>
                <a:cs typeface="Yellowtail"/>
                <a:sym typeface="Yellowtail"/>
              </a:rPr>
              <a:t>Sejarah Stoikisme</a:t>
            </a:r>
          </a:p>
        </p:txBody>
      </p:sp>
      <p:sp>
        <p:nvSpPr>
          <p:cNvPr id="18" name="TextBox 18"/>
          <p:cNvSpPr txBox="1"/>
          <p:nvPr/>
        </p:nvSpPr>
        <p:spPr>
          <a:xfrm>
            <a:off x="8713122" y="8800861"/>
            <a:ext cx="861756" cy="422275"/>
          </a:xfrm>
          <a:prstGeom prst="rect">
            <a:avLst/>
          </a:prstGeom>
        </p:spPr>
        <p:txBody>
          <a:bodyPr lIns="0" tIns="0" rIns="0" bIns="0" rtlCol="0" anchor="t">
            <a:spAutoFit/>
          </a:bodyPr>
          <a:lstStyle/>
          <a:p>
            <a:pPr algn="ctr">
              <a:lnSpc>
                <a:spcPts val="3499"/>
              </a:lnSpc>
            </a:pPr>
            <a:r>
              <a:rPr lang="en-US" sz="2499">
                <a:solidFill>
                  <a:srgbClr val="FFFFFF"/>
                </a:solidFill>
                <a:latin typeface="Glacial Indifference"/>
                <a:ea typeface="Glacial Indifference"/>
                <a:cs typeface="Glacial Indifference"/>
                <a:sym typeface="Glacial Indifference"/>
              </a:rPr>
              <a:t>01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952884" y="-3960305"/>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9122229" y="-4996554"/>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669643" y="350333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15707628" y="5489187"/>
            <a:ext cx="6165106" cy="6593697"/>
          </a:xfrm>
          <a:custGeom>
            <a:avLst/>
            <a:gdLst/>
            <a:ahLst/>
            <a:cxnLst/>
            <a:rect l="l" t="t" r="r" b="b"/>
            <a:pathLst>
              <a:path w="6165106" h="6593697">
                <a:moveTo>
                  <a:pt x="0" y="0"/>
                </a:moveTo>
                <a:lnTo>
                  <a:pt x="6165106" y="0"/>
                </a:lnTo>
                <a:lnTo>
                  <a:pt x="6165106" y="6593697"/>
                </a:lnTo>
                <a:lnTo>
                  <a:pt x="0" y="6593697"/>
                </a:lnTo>
                <a:lnTo>
                  <a:pt x="0" y="0"/>
                </a:lnTo>
                <a:close/>
              </a:path>
            </a:pathLst>
          </a:custGeom>
          <a:blipFill>
            <a:blip r:embed="rId4"/>
            <a:stretch>
              <a:fillRect/>
            </a:stretch>
          </a:blipFill>
        </p:spPr>
      </p:sp>
      <p:sp>
        <p:nvSpPr>
          <p:cNvPr id="6" name="Freeform 6"/>
          <p:cNvSpPr/>
          <p:nvPr/>
        </p:nvSpPr>
        <p:spPr>
          <a:xfrm flipH="1" flipV="1">
            <a:off x="-3591849" y="-951973"/>
            <a:ext cx="6102834" cy="6527095"/>
          </a:xfrm>
          <a:custGeom>
            <a:avLst/>
            <a:gdLst/>
            <a:ahLst/>
            <a:cxnLst/>
            <a:rect l="l" t="t" r="r" b="b"/>
            <a:pathLst>
              <a:path w="6102834" h="6527095">
                <a:moveTo>
                  <a:pt x="6102834" y="6527095"/>
                </a:moveTo>
                <a:lnTo>
                  <a:pt x="0" y="6527095"/>
                </a:lnTo>
                <a:lnTo>
                  <a:pt x="0" y="0"/>
                </a:lnTo>
                <a:lnTo>
                  <a:pt x="6102834" y="0"/>
                </a:lnTo>
                <a:lnTo>
                  <a:pt x="6102834" y="6527095"/>
                </a:lnTo>
                <a:close/>
              </a:path>
            </a:pathLst>
          </a:custGeom>
          <a:blipFill>
            <a:blip r:embed="rId4"/>
            <a:stretch>
              <a:fillRect/>
            </a:stretch>
          </a:blipFill>
        </p:spPr>
      </p:sp>
      <p:sp>
        <p:nvSpPr>
          <p:cNvPr id="7" name="Freeform 7"/>
          <p:cNvSpPr/>
          <p:nvPr/>
        </p:nvSpPr>
        <p:spPr>
          <a:xfrm>
            <a:off x="1945211" y="9277290"/>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379404" y="5177019"/>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a:off x="260921" y="9086093"/>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12022018" y="9021436"/>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5767162" y="1028700"/>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2" name="Freeform 12"/>
          <p:cNvSpPr/>
          <p:nvPr/>
        </p:nvSpPr>
        <p:spPr>
          <a:xfrm>
            <a:off x="14730548" y="1533221"/>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3" name="Freeform 13"/>
          <p:cNvSpPr/>
          <p:nvPr/>
        </p:nvSpPr>
        <p:spPr>
          <a:xfrm rot="-2279681" flipH="1" flipV="1">
            <a:off x="-119200" y="-706407"/>
            <a:ext cx="3001087" cy="3209719"/>
          </a:xfrm>
          <a:custGeom>
            <a:avLst/>
            <a:gdLst/>
            <a:ahLst/>
            <a:cxnLst/>
            <a:rect l="l" t="t" r="r" b="b"/>
            <a:pathLst>
              <a:path w="3001087" h="3209719">
                <a:moveTo>
                  <a:pt x="3001087" y="3209718"/>
                </a:moveTo>
                <a:lnTo>
                  <a:pt x="0" y="3209718"/>
                </a:lnTo>
                <a:lnTo>
                  <a:pt x="0" y="0"/>
                </a:lnTo>
                <a:lnTo>
                  <a:pt x="3001087" y="0"/>
                </a:lnTo>
                <a:lnTo>
                  <a:pt x="3001087" y="3209718"/>
                </a:lnTo>
                <a:close/>
              </a:path>
            </a:pathLst>
          </a:custGeom>
          <a:blipFill>
            <a:blip r:embed="rId4"/>
            <a:stretch>
              <a:fillRect/>
            </a:stretch>
          </a:blipFill>
        </p:spPr>
      </p:sp>
      <p:sp>
        <p:nvSpPr>
          <p:cNvPr id="14" name="Freeform 14"/>
          <p:cNvSpPr/>
          <p:nvPr/>
        </p:nvSpPr>
        <p:spPr>
          <a:xfrm rot="9282083" flipH="1" flipV="1">
            <a:off x="14947273" y="7863628"/>
            <a:ext cx="3001087" cy="3209719"/>
          </a:xfrm>
          <a:custGeom>
            <a:avLst/>
            <a:gdLst/>
            <a:ahLst/>
            <a:cxnLst/>
            <a:rect l="l" t="t" r="r" b="b"/>
            <a:pathLst>
              <a:path w="3001087" h="3209719">
                <a:moveTo>
                  <a:pt x="3001087" y="3209719"/>
                </a:moveTo>
                <a:lnTo>
                  <a:pt x="0" y="3209719"/>
                </a:lnTo>
                <a:lnTo>
                  <a:pt x="0" y="0"/>
                </a:lnTo>
                <a:lnTo>
                  <a:pt x="3001087" y="0"/>
                </a:lnTo>
                <a:lnTo>
                  <a:pt x="3001087" y="3209719"/>
                </a:lnTo>
                <a:close/>
              </a:path>
            </a:pathLst>
          </a:custGeom>
          <a:blipFill>
            <a:blip r:embed="rId4"/>
            <a:stretch>
              <a:fillRect/>
            </a:stretch>
          </a:blipFill>
        </p:spPr>
      </p:sp>
      <p:sp>
        <p:nvSpPr>
          <p:cNvPr id="15" name="TextBox 15"/>
          <p:cNvSpPr txBox="1"/>
          <p:nvPr/>
        </p:nvSpPr>
        <p:spPr>
          <a:xfrm>
            <a:off x="1370457" y="1626847"/>
            <a:ext cx="16166071" cy="9406255"/>
          </a:xfrm>
          <a:prstGeom prst="rect">
            <a:avLst/>
          </a:prstGeom>
        </p:spPr>
        <p:txBody>
          <a:bodyPr lIns="0" tIns="0" rIns="0" bIns="0" rtlCol="0" anchor="t">
            <a:spAutoFit/>
          </a:bodyPr>
          <a:lstStyle/>
          <a:p>
            <a:pPr algn="just">
              <a:lnSpc>
                <a:spcPts val="3919"/>
              </a:lnSpc>
            </a:pPr>
            <a:r>
              <a:rPr lang="en-US" sz="3200" b="1" dirty="0" err="1">
                <a:solidFill>
                  <a:srgbClr val="370C0C"/>
                </a:solidFill>
                <a:latin typeface="Glacial Indifference Bold"/>
                <a:ea typeface="Glacial Indifference Bold"/>
                <a:cs typeface="Glacial Indifference Bold"/>
                <a:sym typeface="Glacial Indifference Bold"/>
              </a:rPr>
              <a:t>Perbedaan</a:t>
            </a:r>
            <a:r>
              <a:rPr lang="en-US" sz="3200" b="1" dirty="0">
                <a:solidFill>
                  <a:srgbClr val="370C0C"/>
                </a:solidFill>
                <a:latin typeface="Glacial Indifference Bold"/>
                <a:ea typeface="Glacial Indifference Bold"/>
                <a:cs typeface="Glacial Indifference Bold"/>
                <a:sym typeface="Glacial Indifference Bold"/>
              </a:rPr>
              <a:t> Antara </a:t>
            </a:r>
            <a:r>
              <a:rPr lang="en-US" sz="3200" b="1" dirty="0" err="1">
                <a:solidFill>
                  <a:srgbClr val="370C0C"/>
                </a:solidFill>
                <a:latin typeface="Glacial Indifference Bold"/>
                <a:ea typeface="Glacial Indifference Bold"/>
                <a:cs typeface="Glacial Indifference Bold"/>
                <a:sym typeface="Glacial Indifference Bold"/>
              </a:rPr>
              <a:t>Resiliensi</a:t>
            </a:r>
            <a:r>
              <a:rPr lang="en-US" sz="3200" b="1" dirty="0">
                <a:solidFill>
                  <a:srgbClr val="370C0C"/>
                </a:solidFill>
                <a:latin typeface="Glacial Indifference Bold"/>
                <a:ea typeface="Glacial Indifference Bold"/>
                <a:cs typeface="Glacial Indifference Bold"/>
                <a:sym typeface="Glacial Indifference Bold"/>
              </a:rPr>
              <a:t> dan </a:t>
            </a:r>
            <a:r>
              <a:rPr lang="en-US" sz="3200" b="1" dirty="0" err="1">
                <a:solidFill>
                  <a:srgbClr val="370C0C"/>
                </a:solidFill>
                <a:latin typeface="Glacial Indifference Bold"/>
                <a:ea typeface="Glacial Indifference Bold"/>
                <a:cs typeface="Glacial Indifference Bold"/>
                <a:sym typeface="Glacial Indifference Bold"/>
              </a:rPr>
              <a:t>Resistensi</a:t>
            </a:r>
            <a:r>
              <a:rPr lang="en-US" sz="3200" dirty="0">
                <a:solidFill>
                  <a:srgbClr val="370C0C"/>
                </a:solidFill>
                <a:latin typeface="Glacial Indifference"/>
                <a:ea typeface="Glacial Indifference"/>
                <a:cs typeface="Glacial Indifference"/>
                <a:sym typeface="Glacial Indifference"/>
              </a:rPr>
              <a:t>  </a:t>
            </a:r>
          </a:p>
          <a:p>
            <a:pPr algn="just">
              <a:lnSpc>
                <a:spcPts val="3919"/>
              </a:lnSpc>
            </a:pPr>
            <a:r>
              <a:rPr lang="en-US" sz="3200" b="1" dirty="0" err="1">
                <a:solidFill>
                  <a:srgbClr val="370C0C"/>
                </a:solidFill>
                <a:latin typeface="Glacial Indifference Bold"/>
                <a:ea typeface="Glacial Indifference Bold"/>
                <a:cs typeface="Glacial Indifference Bold"/>
                <a:sym typeface="Glacial Indifference Bold"/>
              </a:rPr>
              <a:t>Resistensi</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Pertahanan</a:t>
            </a:r>
            <a:r>
              <a:rPr lang="en-US" sz="3200" b="1" dirty="0">
                <a:solidFill>
                  <a:srgbClr val="370C0C"/>
                </a:solidFill>
                <a:latin typeface="Glacial Indifference Bold"/>
                <a:ea typeface="Glacial Indifference Bold"/>
                <a:cs typeface="Glacial Indifference Bold"/>
                <a:sym typeface="Glacial Indifference Bold"/>
              </a:rPr>
              <a:t> / </a:t>
            </a:r>
            <a:r>
              <a:rPr lang="en-US" sz="3200" b="1" dirty="0" err="1">
                <a:solidFill>
                  <a:srgbClr val="370C0C"/>
                </a:solidFill>
                <a:latin typeface="Glacial Indifference Bold"/>
                <a:ea typeface="Glacial Indifference Bold"/>
                <a:cs typeface="Glacial Indifference Bold"/>
                <a:sym typeface="Glacial Indifference Bold"/>
              </a:rPr>
              <a:t>Perlawanan</a:t>
            </a:r>
            <a:r>
              <a:rPr lang="en-US" sz="3200" b="1" dirty="0">
                <a:solidFill>
                  <a:srgbClr val="370C0C"/>
                </a:solidFill>
                <a:latin typeface="Glacial Indifference Bold"/>
                <a:ea typeface="Glacial Indifference Bold"/>
                <a:cs typeface="Glacial Indifference Bold"/>
                <a:sym typeface="Glacial Indifference Bold"/>
              </a:rPr>
              <a:t> Mental) </a:t>
            </a:r>
          </a:p>
          <a:p>
            <a:pPr algn="just">
              <a:lnSpc>
                <a:spcPts val="3919"/>
              </a:lnSpc>
            </a:pP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psikologi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resistensi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adalah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kecenderungan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individu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menolak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perubahan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dorongan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eksternal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kenyataan</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menyenangkan</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Bentuknya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Mekanisme</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pertahanan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diri</a:t>
            </a:r>
            <a:r>
              <a:rPr lang="en-US" sz="3200" dirty="0">
                <a:solidFill>
                  <a:srgbClr val="370C0C"/>
                </a:solidFill>
                <a:latin typeface="Glacial Indifference"/>
                <a:ea typeface="Glacial Indifference"/>
                <a:cs typeface="Glacial Indifference"/>
                <a:sym typeface="Glacial Indifference"/>
              </a:rPr>
              <a:t> (defense mechanism), </a:t>
            </a:r>
            <a:r>
              <a:rPr lang="en-US" sz="3200" dirty="0" err="1">
                <a:solidFill>
                  <a:srgbClr val="370C0C"/>
                </a:solidFill>
                <a:latin typeface="Glacial Indifference"/>
                <a:ea typeface="Glacial Indifference"/>
                <a:cs typeface="Glacial Indifference"/>
                <a:sym typeface="Glacial Indifference"/>
              </a:rPr>
              <a:t>penyangkalan</a:t>
            </a:r>
            <a:r>
              <a:rPr lang="en-US" sz="3200" dirty="0">
                <a:solidFill>
                  <a:srgbClr val="370C0C"/>
                </a:solidFill>
                <a:latin typeface="Glacial Indifference"/>
                <a:ea typeface="Glacial Indifference"/>
                <a:cs typeface="Glacial Indifference"/>
                <a:sym typeface="Glacial Indifference"/>
              </a:rPr>
              <a:t> (denial),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keengganan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menghadapi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masalah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misalnya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resistensi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pasien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psikoterapi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ketika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topik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pembahasan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menyentuh</a:t>
            </a:r>
            <a:r>
              <a:rPr lang="en-US" sz="3200" dirty="0">
                <a:solidFill>
                  <a:srgbClr val="370C0C"/>
                </a:solidFill>
                <a:latin typeface="Glacial Indifference"/>
                <a:ea typeface="Glacial Indifference"/>
                <a:cs typeface="Glacial Indifference"/>
                <a:sym typeface="Glacial Indifference"/>
              </a:rPr>
              <a:t> trauma masa </a:t>
            </a:r>
            <a:r>
              <a:rPr lang="en-US" sz="3200" dirty="0" err="1">
                <a:solidFill>
                  <a:srgbClr val="370C0C"/>
                </a:solidFill>
                <a:latin typeface="Glacial Indifference"/>
                <a:ea typeface="Glacial Indifference"/>
                <a:cs typeface="Glacial Indifference"/>
                <a:sym typeface="Glacial Indifference"/>
              </a:rPr>
              <a:t>lalu</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a:solidFill>
                  <a:srgbClr val="370C0C"/>
                </a:solidFill>
                <a:latin typeface="Glacial Indifference"/>
                <a:ea typeface="Glacial Indifference"/>
                <a:cs typeface="Glacial Indifference"/>
                <a:sym typeface="Glacial Indifference"/>
              </a:rPr>
              <a:t>Tujuan: </a:t>
            </a:r>
            <a:r>
              <a:rPr lang="en-US" sz="3200" dirty="0" err="1">
                <a:solidFill>
                  <a:srgbClr val="370C0C"/>
                </a:solidFill>
                <a:latin typeface="Glacial Indifference"/>
                <a:ea typeface="Glacial Indifference"/>
                <a:cs typeface="Glacial Indifference"/>
                <a:sym typeface="Glacial Indifference"/>
              </a:rPr>
              <a:t>Melindungi</a:t>
            </a:r>
            <a:r>
              <a:rPr lang="en-US" sz="3200" dirty="0">
                <a:solidFill>
                  <a:srgbClr val="370C0C"/>
                </a:solidFill>
                <a:latin typeface="Glacial Indifference"/>
                <a:ea typeface="Glacial Indifference"/>
                <a:cs typeface="Glacial Indifference"/>
                <a:sym typeface="Glacial Indifference"/>
              </a:rPr>
              <a:t> ego agar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merasa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cemas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nyaman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kehilangan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r>
              <a:rPr lang="en-US" sz="3200" b="1" dirty="0" err="1">
                <a:solidFill>
                  <a:srgbClr val="370C0C"/>
                </a:solidFill>
                <a:latin typeface="Glacial Indifference Bold"/>
                <a:ea typeface="Glacial Indifference Bold"/>
                <a:cs typeface="Glacial Indifference Bold"/>
                <a:sym typeface="Glacial Indifference Bold"/>
              </a:rPr>
              <a:t>Resiliensi</a:t>
            </a:r>
            <a:r>
              <a:rPr lang="en-US" sz="3200" b="1" dirty="0">
                <a:solidFill>
                  <a:srgbClr val="370C0C"/>
                </a:solidFill>
                <a:latin typeface="Glacial Indifference Bold"/>
                <a:ea typeface="Glacial Indifference Bold"/>
                <a:cs typeface="Glacial Indifference Bold"/>
                <a:sym typeface="Glacial Indifference Bold"/>
              </a:rPr>
              <a:t> (Daya </a:t>
            </a:r>
            <a:r>
              <a:rPr lang="en-US" sz="3200" b="1" dirty="0" err="1">
                <a:solidFill>
                  <a:srgbClr val="370C0C"/>
                </a:solidFill>
                <a:latin typeface="Glacial Indifference Bold"/>
                <a:ea typeface="Glacial Indifference Bold"/>
                <a:cs typeface="Glacial Indifference Bold"/>
                <a:sym typeface="Glacial Indifference Bold"/>
              </a:rPr>
              <a:t>Lentur</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Psikologis</a:t>
            </a:r>
            <a:r>
              <a:rPr lang="en-US" sz="3200" b="1" dirty="0">
                <a:solidFill>
                  <a:srgbClr val="370C0C"/>
                </a:solidFill>
                <a:latin typeface="Glacial Indifference Bold"/>
                <a:ea typeface="Glacial Indifference Bold"/>
                <a:cs typeface="Glacial Indifference Bold"/>
                <a:sym typeface="Glacial Indifference Bold"/>
              </a:rPr>
              <a:t>) </a:t>
            </a:r>
          </a:p>
          <a:p>
            <a:pPr algn="just">
              <a:lnSpc>
                <a:spcPts val="3919"/>
              </a:lnSpc>
            </a:pPr>
            <a:r>
              <a:rPr lang="en-US" sz="3200" dirty="0" err="1">
                <a:solidFill>
                  <a:srgbClr val="370C0C"/>
                </a:solidFill>
                <a:latin typeface="Glacial Indifference"/>
                <a:ea typeface="Glacial Indifference"/>
                <a:cs typeface="Glacial Indifference"/>
                <a:sym typeface="Glacial Indifference"/>
              </a:rPr>
              <a:t>Resiliensi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adalah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kapasitas</a:t>
            </a:r>
            <a:r>
              <a:rPr lang="en-US" sz="3200" dirty="0">
                <a:solidFill>
                  <a:srgbClr val="370C0C"/>
                </a:solidFill>
                <a:latin typeface="Glacial Indifference"/>
                <a:ea typeface="Glacial Indifference"/>
                <a:cs typeface="Glacial Indifference"/>
                <a:sym typeface="Glacial Indifference"/>
              </a:rPr>
              <a:t> mental </a:t>
            </a:r>
            <a:r>
              <a:rPr lang="en-US" sz="3200" dirty="0" err="1">
                <a:solidFill>
                  <a:srgbClr val="370C0C"/>
                </a:solidFill>
                <a:latin typeface="Glacial Indifference"/>
                <a:ea typeface="Glacial Indifference"/>
                <a:cs typeface="Glacial Indifference"/>
                <a:sym typeface="Glacial Indifference"/>
              </a:rPr>
              <a:t>seseorang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bertahan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pulih</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tumbuh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setelah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mengalami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stres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berat</a:t>
            </a:r>
            <a:r>
              <a:rPr lang="en-US" sz="3200" dirty="0">
                <a:solidFill>
                  <a:srgbClr val="370C0C"/>
                </a:solidFill>
                <a:latin typeface="Glacial Indifference"/>
                <a:ea typeface="Glacial Indifference"/>
                <a:cs typeface="Glacial Indifference"/>
                <a:sym typeface="Glacial Indifference"/>
              </a:rPr>
              <a:t>, trauma,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kegagalan</a:t>
            </a:r>
            <a:r>
              <a:rPr lang="en-US" sz="3200" dirty="0">
                <a:solidFill>
                  <a:srgbClr val="370C0C"/>
                </a:solidFill>
                <a:latin typeface="Glacial Indifference"/>
                <a:ea typeface="Glacial Indifference"/>
                <a:cs typeface="Glacial Indifference"/>
                <a:sym typeface="Glacial Indifference"/>
              </a:rPr>
              <a:t> (bouncing back).</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Bentuknya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Kemampuan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mengelola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emosi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negatif</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beradaptasi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dengan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kondisi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baru</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menemukan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makna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baru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setelah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krisis</a:t>
            </a:r>
            <a:r>
              <a:rPr lang="en-US" sz="3200" dirty="0">
                <a:solidFill>
                  <a:srgbClr val="370C0C"/>
                </a:solidFill>
                <a:latin typeface="Glacial Indifference"/>
                <a:ea typeface="Glacial Indifference"/>
                <a:cs typeface="Glacial Indifference"/>
                <a:sym typeface="Glacial Indifference"/>
              </a:rPr>
              <a:t> (post-traumatic growth).</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Analogi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Seperti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pohon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bambu</a:t>
            </a:r>
            <a:r>
              <a:rPr lang="en-US" sz="3200" dirty="0">
                <a:solidFill>
                  <a:srgbClr val="370C0C"/>
                </a:solidFill>
                <a:latin typeface="Glacial Indifference"/>
                <a:ea typeface="Glacial Indifference"/>
                <a:cs typeface="Glacial Indifference"/>
                <a:sym typeface="Glacial Indifference"/>
              </a:rPr>
              <a:t> — </a:t>
            </a:r>
            <a:r>
              <a:rPr lang="en-US" sz="3200" dirty="0" err="1">
                <a:solidFill>
                  <a:srgbClr val="370C0C"/>
                </a:solidFill>
                <a:latin typeface="Glacial Indifference"/>
                <a:ea typeface="Glacial Indifference"/>
                <a:cs typeface="Glacial Indifference"/>
                <a:sym typeface="Glacial Indifference"/>
              </a:rPr>
              <a:t>melengkung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saat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diterpa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angin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kencang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mengakui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adanya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tekanan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tetapi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patah</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kembali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tegak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setelah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angin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berlalu</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endParaRPr lang="en-US" sz="3200" dirty="0">
              <a:solidFill>
                <a:srgbClr val="370C0C"/>
              </a:solidFill>
              <a:latin typeface="Glacial Indifference"/>
              <a:ea typeface="Glacial Indifference"/>
              <a:cs typeface="Glacial Indifference"/>
              <a:sym typeface="Glacial Indifference"/>
            </a:endParaRP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p:txBody>
      </p:sp>
      <p:sp>
        <p:nvSpPr>
          <p:cNvPr id="16" name="TextBox 16"/>
          <p:cNvSpPr txBox="1"/>
          <p:nvPr/>
        </p:nvSpPr>
        <p:spPr>
          <a:xfrm>
            <a:off x="2982372" y="187392"/>
            <a:ext cx="10790889" cy="977265"/>
          </a:xfrm>
          <a:prstGeom prst="rect">
            <a:avLst/>
          </a:prstGeom>
        </p:spPr>
        <p:txBody>
          <a:bodyPr lIns="0" tIns="0" rIns="0" bIns="0" rtlCol="0" anchor="t">
            <a:spAutoFit/>
          </a:bodyPr>
          <a:lstStyle/>
          <a:p>
            <a:pPr algn="ctr">
              <a:lnSpc>
                <a:spcPts val="6930"/>
              </a:lnSpc>
            </a:pPr>
            <a:r>
              <a:rPr lang="en-US" sz="7000">
                <a:solidFill>
                  <a:srgbClr val="052917"/>
                </a:solidFill>
                <a:latin typeface="Yellowtail"/>
                <a:ea typeface="Yellowtail"/>
                <a:cs typeface="Yellowtail"/>
                <a:sym typeface="Yellowtail"/>
              </a:rPr>
              <a:t>Resiliensi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15707628" y="5489187"/>
            <a:ext cx="6165106" cy="6593697"/>
          </a:xfrm>
          <a:custGeom>
            <a:avLst/>
            <a:gdLst/>
            <a:ahLst/>
            <a:cxnLst/>
            <a:rect l="l" t="t" r="r" b="b"/>
            <a:pathLst>
              <a:path w="6165106" h="6593697">
                <a:moveTo>
                  <a:pt x="0" y="0"/>
                </a:moveTo>
                <a:lnTo>
                  <a:pt x="6165106" y="0"/>
                </a:lnTo>
                <a:lnTo>
                  <a:pt x="6165106" y="6593697"/>
                </a:lnTo>
                <a:lnTo>
                  <a:pt x="0" y="6593697"/>
                </a:lnTo>
                <a:lnTo>
                  <a:pt x="0" y="0"/>
                </a:lnTo>
                <a:close/>
              </a:path>
            </a:pathLst>
          </a:custGeom>
          <a:blipFill>
            <a:blip r:embed="rId4"/>
            <a:stretch>
              <a:fillRect/>
            </a:stretch>
          </a:blipFill>
        </p:spPr>
      </p:sp>
      <p:sp>
        <p:nvSpPr>
          <p:cNvPr id="6" name="Freeform 6"/>
          <p:cNvSpPr/>
          <p:nvPr/>
        </p:nvSpPr>
        <p:spPr>
          <a:xfrm flipH="1" flipV="1">
            <a:off x="-3584549" y="-1021362"/>
            <a:ext cx="6102834" cy="6527095"/>
          </a:xfrm>
          <a:custGeom>
            <a:avLst/>
            <a:gdLst/>
            <a:ahLst/>
            <a:cxnLst/>
            <a:rect l="l" t="t" r="r" b="b"/>
            <a:pathLst>
              <a:path w="6102834" h="6527095">
                <a:moveTo>
                  <a:pt x="6102834" y="6527095"/>
                </a:moveTo>
                <a:lnTo>
                  <a:pt x="0" y="6527095"/>
                </a:lnTo>
                <a:lnTo>
                  <a:pt x="0" y="0"/>
                </a:lnTo>
                <a:lnTo>
                  <a:pt x="6102834" y="0"/>
                </a:lnTo>
                <a:lnTo>
                  <a:pt x="6102834" y="6527095"/>
                </a:lnTo>
                <a:close/>
              </a:path>
            </a:pathLst>
          </a:custGeom>
          <a:blipFill>
            <a:blip r:embed="rId4"/>
            <a:stretch>
              <a:fillRect/>
            </a:stretch>
          </a:blipFill>
        </p:spPr>
      </p:sp>
      <p:sp>
        <p:nvSpPr>
          <p:cNvPr id="7" name="Freeform 7"/>
          <p:cNvSpPr/>
          <p:nvPr/>
        </p:nvSpPr>
        <p:spPr>
          <a:xfrm>
            <a:off x="1945211" y="9277290"/>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379404" y="5177019"/>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a:off x="260921" y="9086093"/>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17194771" y="2242186"/>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5767162" y="1028700"/>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2" name="Freeform 12"/>
          <p:cNvSpPr/>
          <p:nvPr/>
        </p:nvSpPr>
        <p:spPr>
          <a:xfrm>
            <a:off x="14730548" y="1533221"/>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3" name="Freeform 13"/>
          <p:cNvSpPr/>
          <p:nvPr/>
        </p:nvSpPr>
        <p:spPr>
          <a:xfrm rot="-2279681" flipH="1" flipV="1">
            <a:off x="-119200" y="-706407"/>
            <a:ext cx="3001087" cy="3209719"/>
          </a:xfrm>
          <a:custGeom>
            <a:avLst/>
            <a:gdLst/>
            <a:ahLst/>
            <a:cxnLst/>
            <a:rect l="l" t="t" r="r" b="b"/>
            <a:pathLst>
              <a:path w="3001087" h="3209719">
                <a:moveTo>
                  <a:pt x="3001087" y="3209718"/>
                </a:moveTo>
                <a:lnTo>
                  <a:pt x="0" y="3209718"/>
                </a:lnTo>
                <a:lnTo>
                  <a:pt x="0" y="0"/>
                </a:lnTo>
                <a:lnTo>
                  <a:pt x="3001087" y="0"/>
                </a:lnTo>
                <a:lnTo>
                  <a:pt x="3001087" y="3209718"/>
                </a:lnTo>
                <a:close/>
              </a:path>
            </a:pathLst>
          </a:custGeom>
          <a:blipFill>
            <a:blip r:embed="rId4"/>
            <a:stretch>
              <a:fillRect/>
            </a:stretch>
          </a:blipFill>
        </p:spPr>
      </p:sp>
      <p:sp>
        <p:nvSpPr>
          <p:cNvPr id="14" name="Freeform 14"/>
          <p:cNvSpPr/>
          <p:nvPr/>
        </p:nvSpPr>
        <p:spPr>
          <a:xfrm rot="9282083" flipH="1" flipV="1">
            <a:off x="14947273" y="7863628"/>
            <a:ext cx="3001087" cy="3209719"/>
          </a:xfrm>
          <a:custGeom>
            <a:avLst/>
            <a:gdLst/>
            <a:ahLst/>
            <a:cxnLst/>
            <a:rect l="l" t="t" r="r" b="b"/>
            <a:pathLst>
              <a:path w="3001087" h="3209719">
                <a:moveTo>
                  <a:pt x="3001087" y="3209719"/>
                </a:moveTo>
                <a:lnTo>
                  <a:pt x="0" y="3209719"/>
                </a:lnTo>
                <a:lnTo>
                  <a:pt x="0" y="0"/>
                </a:lnTo>
                <a:lnTo>
                  <a:pt x="3001087" y="0"/>
                </a:lnTo>
                <a:lnTo>
                  <a:pt x="3001087" y="3209719"/>
                </a:lnTo>
                <a:close/>
              </a:path>
            </a:pathLst>
          </a:custGeom>
          <a:blipFill>
            <a:blip r:embed="rId4"/>
            <a:stretch>
              <a:fillRect/>
            </a:stretch>
          </a:blipFill>
        </p:spPr>
      </p:sp>
      <p:sp>
        <p:nvSpPr>
          <p:cNvPr id="15" name="TextBox 15"/>
          <p:cNvSpPr txBox="1"/>
          <p:nvPr/>
        </p:nvSpPr>
        <p:spPr>
          <a:xfrm>
            <a:off x="1093229" y="198435"/>
            <a:ext cx="16101542" cy="8967198"/>
          </a:xfrm>
          <a:prstGeom prst="rect">
            <a:avLst/>
          </a:prstGeom>
        </p:spPr>
        <p:txBody>
          <a:bodyPr lIns="0" tIns="0" rIns="0" bIns="0" rtlCol="0" anchor="t">
            <a:spAutoFit/>
          </a:bodyPr>
          <a:lstStyle/>
          <a:p>
            <a:pPr algn="just">
              <a:lnSpc>
                <a:spcPts val="3919"/>
              </a:lnSpc>
            </a:pPr>
            <a:endParaRPr dirty="0"/>
          </a:p>
          <a:p>
            <a:pPr algn="just">
              <a:lnSpc>
                <a:spcPts val="3919"/>
              </a:lnSpc>
            </a:pPr>
            <a:r>
              <a:rPr lang="en-US" sz="3200" b="1" dirty="0" err="1">
                <a:solidFill>
                  <a:srgbClr val="370C0C"/>
                </a:solidFill>
                <a:latin typeface="Glacial Indifference Bold"/>
                <a:ea typeface="Glacial Indifference Bold"/>
                <a:cs typeface="Glacial Indifference Bold"/>
                <a:sym typeface="Glacial Indifference Bold"/>
              </a:rPr>
              <a:t>Mengapa</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Resiliensi</a:t>
            </a:r>
            <a:r>
              <a:rPr lang="en-US" sz="3200" b="1" dirty="0">
                <a:solidFill>
                  <a:srgbClr val="370C0C"/>
                </a:solidFill>
                <a:latin typeface="Glacial Indifference Bold"/>
                <a:ea typeface="Glacial Indifference Bold"/>
                <a:cs typeface="Glacial Indifference Bold"/>
                <a:sym typeface="Glacial Indifference Bold"/>
              </a:rPr>
              <a:t> Sangat </a:t>
            </a:r>
            <a:r>
              <a:rPr lang="en-US" sz="3200" b="1" dirty="0" err="1">
                <a:solidFill>
                  <a:srgbClr val="370C0C"/>
                </a:solidFill>
                <a:latin typeface="Glacial Indifference Bold"/>
                <a:ea typeface="Glacial Indifference Bold"/>
                <a:cs typeface="Glacial Indifference Bold"/>
                <a:sym typeface="Glacial Indifference Bold"/>
              </a:rPr>
              <a:t>Krusial</a:t>
            </a:r>
            <a:r>
              <a:rPr lang="en-US" sz="3200" b="1" dirty="0">
                <a:solidFill>
                  <a:srgbClr val="370C0C"/>
                </a:solidFill>
                <a:latin typeface="Glacial Indifference Bold"/>
                <a:ea typeface="Glacial Indifference Bold"/>
                <a:cs typeface="Glacial Indifference Bold"/>
                <a:sym typeface="Glacial Indifference Bold"/>
              </a:rPr>
              <a:t> Saat Ini?</a:t>
            </a:r>
          </a:p>
          <a:p>
            <a:pPr algn="just">
              <a:lnSpc>
                <a:spcPts val="3919"/>
              </a:lnSpc>
            </a:pPr>
            <a:r>
              <a:rPr lang="en-US" sz="3200" b="1" dirty="0">
                <a:solidFill>
                  <a:srgbClr val="370C0C"/>
                </a:solidFill>
                <a:latin typeface="Glacial Indifference Bold"/>
                <a:ea typeface="Glacial Indifference Bold"/>
                <a:cs typeface="Glacial Indifference Bold"/>
                <a:sym typeface="Glacial Indifference Bold"/>
              </a:rPr>
              <a:t>1. </a:t>
            </a:r>
            <a:r>
              <a:rPr lang="en-US" sz="3200" b="1" dirty="0" err="1">
                <a:solidFill>
                  <a:srgbClr val="370C0C"/>
                </a:solidFill>
                <a:latin typeface="Glacial Indifference Bold"/>
                <a:ea typeface="Glacial Indifference Bold"/>
                <a:cs typeface="Glacial Indifference Bold"/>
                <a:sym typeface="Glacial Indifference Bold"/>
              </a:rPr>
              <a:t>Menghadapi</a:t>
            </a:r>
            <a:r>
              <a:rPr lang="en-US" sz="3200" b="1" dirty="0">
                <a:solidFill>
                  <a:srgbClr val="370C0C"/>
                </a:solidFill>
                <a:latin typeface="Glacial Indifference Bold"/>
                <a:ea typeface="Glacial Indifference Bold"/>
                <a:cs typeface="Glacial Indifference Bold"/>
                <a:sym typeface="Glacial Indifference Bold"/>
              </a:rPr>
              <a:t> Overload </a:t>
            </a:r>
            <a:r>
              <a:rPr lang="en-US" sz="3200" b="1" dirty="0" err="1">
                <a:solidFill>
                  <a:srgbClr val="370C0C"/>
                </a:solidFill>
                <a:latin typeface="Glacial Indifference Bold"/>
                <a:ea typeface="Glacial Indifference Bold"/>
                <a:cs typeface="Glacial Indifference Bold"/>
                <a:sym typeface="Glacial Indifference Bold"/>
              </a:rPr>
              <a:t>Informasi</a:t>
            </a:r>
            <a:r>
              <a:rPr lang="en-US" sz="3200" b="1" dirty="0">
                <a:solidFill>
                  <a:srgbClr val="370C0C"/>
                </a:solidFill>
                <a:latin typeface="Glacial Indifference Bold"/>
                <a:ea typeface="Glacial Indifference Bold"/>
                <a:cs typeface="Glacial Indifference Bold"/>
                <a:sym typeface="Glacial Indifference Bold"/>
              </a:rPr>
              <a:t> dan </a:t>
            </a:r>
            <a:r>
              <a:rPr lang="en-US" sz="3200" b="1" dirty="0" err="1">
                <a:solidFill>
                  <a:srgbClr val="370C0C"/>
                </a:solidFill>
                <a:latin typeface="Glacial Indifference Bold"/>
                <a:ea typeface="Glacial Indifference Bold"/>
                <a:cs typeface="Glacial Indifference Bold"/>
                <a:sym typeface="Glacial Indifference Bold"/>
              </a:rPr>
              <a:t>Kelelahan</a:t>
            </a:r>
            <a:r>
              <a:rPr lang="en-US" sz="3200" b="1" dirty="0">
                <a:solidFill>
                  <a:srgbClr val="370C0C"/>
                </a:solidFill>
                <a:latin typeface="Glacial Indifference Bold"/>
                <a:ea typeface="Glacial Indifference Bold"/>
                <a:cs typeface="Glacial Indifference Bold"/>
                <a:sym typeface="Glacial Indifference Bold"/>
              </a:rPr>
              <a:t> Mental</a:t>
            </a:r>
          </a:p>
          <a:p>
            <a:pPr algn="just">
              <a:lnSpc>
                <a:spcPts val="3919"/>
              </a:lnSpc>
            </a:pPr>
            <a:r>
              <a:rPr lang="en-US" sz="3200" dirty="0" err="1">
                <a:solidFill>
                  <a:srgbClr val="370C0C"/>
                </a:solidFill>
                <a:latin typeface="Glacial Indifference"/>
                <a:ea typeface="Glacial Indifference"/>
                <a:cs typeface="Glacial Indifference"/>
                <a:sym typeface="Glacial Indifference"/>
              </a:rPr>
              <a:t>Setiap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dibombardir</a:t>
            </a:r>
            <a:r>
              <a:rPr lang="en-US" sz="3200" dirty="0">
                <a:solidFill>
                  <a:srgbClr val="370C0C"/>
                </a:solidFill>
                <a:latin typeface="Glacial Indifference"/>
                <a:ea typeface="Glacial Indifference"/>
                <a:cs typeface="Glacial Indifference"/>
                <a:sym typeface="Glacial Indifference"/>
              </a:rPr>
              <a:t> oleh </a:t>
            </a:r>
            <a:r>
              <a:rPr lang="en-US" sz="3200" dirty="0" err="1">
                <a:solidFill>
                  <a:srgbClr val="370C0C"/>
                </a:solidFill>
                <a:latin typeface="Glacial Indifference"/>
                <a:ea typeface="Glacial Indifference"/>
                <a:cs typeface="Glacial Indifference"/>
                <a:sym typeface="Glacial Indifference"/>
              </a:rPr>
              <a:t>ribuan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informasi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tren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baru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kecerdasan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buatan</a:t>
            </a:r>
            <a:r>
              <a:rPr lang="en-US" sz="3200" dirty="0">
                <a:solidFill>
                  <a:srgbClr val="370C0C"/>
                </a:solidFill>
                <a:latin typeface="Glacial Indifference"/>
                <a:ea typeface="Glacial Indifference"/>
                <a:cs typeface="Glacial Indifference"/>
                <a:sym typeface="Glacial Indifference"/>
              </a:rPr>
              <a:t> (AI), </a:t>
            </a:r>
            <a:r>
              <a:rPr lang="en-US" sz="3200" dirty="0" err="1">
                <a:solidFill>
                  <a:srgbClr val="370C0C"/>
                </a:solidFill>
                <a:latin typeface="Glacial Indifference"/>
                <a:ea typeface="Glacial Indifference"/>
                <a:cs typeface="Glacial Indifference"/>
                <a:sym typeface="Glacial Indifference"/>
              </a:rPr>
              <a:t>hingga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krisis</a:t>
            </a:r>
            <a:r>
              <a:rPr lang="en-US" sz="3200" dirty="0">
                <a:solidFill>
                  <a:srgbClr val="370C0C"/>
                </a:solidFill>
                <a:latin typeface="Glacial Indifference"/>
                <a:ea typeface="Glacial Indifference"/>
                <a:cs typeface="Glacial Indifference"/>
                <a:sym typeface="Glacial Indifference"/>
              </a:rPr>
              <a:t> global di </a:t>
            </a:r>
            <a:r>
              <a:rPr lang="en-US" sz="3200" dirty="0" err="1">
                <a:solidFill>
                  <a:srgbClr val="370C0C"/>
                </a:solidFill>
                <a:latin typeface="Glacial Indifference"/>
                <a:ea typeface="Glacial Indifference"/>
                <a:cs typeface="Glacial Indifference"/>
                <a:sym typeface="Glacial Indifference"/>
              </a:rPr>
              <a:t>layar</a:t>
            </a:r>
            <a:r>
              <a:rPr lang="en-US" sz="3200" dirty="0">
                <a:solidFill>
                  <a:srgbClr val="370C0C"/>
                </a:solidFill>
                <a:latin typeface="Glacial Indifference"/>
                <a:ea typeface="Glacial Indifference"/>
                <a:cs typeface="Glacial Indifference"/>
                <a:sym typeface="Glacial Indifference"/>
              </a:rPr>
              <a:t> smartphone. </a:t>
            </a:r>
            <a:r>
              <a:rPr lang="en-US" sz="3200" dirty="0" err="1">
                <a:solidFill>
                  <a:srgbClr val="370C0C"/>
                </a:solidFill>
                <a:latin typeface="Glacial Indifference"/>
                <a:ea typeface="Glacial Indifference"/>
                <a:cs typeface="Glacial Indifference"/>
                <a:sym typeface="Glacial Indifference"/>
              </a:rPr>
              <a:t>Tanpa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resiliensi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psikologis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seseorang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akan</a:t>
            </a:r>
            <a:r>
              <a:rPr lang="en-US" sz="3200" dirty="0">
                <a:solidFill>
                  <a:srgbClr val="370C0C"/>
                </a:solidFill>
                <a:latin typeface="Glacial Indifference"/>
                <a:ea typeface="Glacial Indifference"/>
                <a:cs typeface="Glacial Indifference"/>
                <a:sym typeface="Glacial Indifference"/>
              </a:rPr>
              <a:t> sangat </a:t>
            </a:r>
            <a:r>
              <a:rPr lang="en-US" sz="3200" dirty="0" err="1">
                <a:solidFill>
                  <a:srgbClr val="370C0C"/>
                </a:solidFill>
                <a:latin typeface="Glacial Indifference"/>
                <a:ea typeface="Glacial Indifference"/>
                <a:cs typeface="Glacial Indifference"/>
                <a:sym typeface="Glacial Indifference"/>
              </a:rPr>
              <a:t>mudah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mengalami</a:t>
            </a:r>
            <a:r>
              <a:rPr lang="en-US" sz="3200" dirty="0">
                <a:solidFill>
                  <a:srgbClr val="370C0C"/>
                </a:solidFill>
                <a:latin typeface="Glacial Indifference"/>
                <a:ea typeface="Glacial Indifference"/>
                <a:cs typeface="Glacial Indifference"/>
                <a:sym typeface="Glacial Indifference"/>
              </a:rPr>
              <a:t> cognitive overload, </a:t>
            </a:r>
            <a:r>
              <a:rPr lang="en-US" sz="3200" dirty="0" err="1">
                <a:solidFill>
                  <a:srgbClr val="370C0C"/>
                </a:solidFill>
                <a:latin typeface="Glacial Indifference"/>
                <a:ea typeface="Glacial Indifference"/>
                <a:cs typeface="Glacial Indifference"/>
                <a:sym typeface="Glacial Indifference"/>
              </a:rPr>
              <a:t>kecemasan</a:t>
            </a:r>
            <a:r>
              <a:rPr lang="en-US" sz="3200" dirty="0">
                <a:solidFill>
                  <a:srgbClr val="370C0C"/>
                </a:solidFill>
                <a:latin typeface="Glacial Indifference"/>
                <a:ea typeface="Glacial Indifference"/>
                <a:cs typeface="Glacial Indifference"/>
                <a:sym typeface="Glacial Indifference"/>
              </a:rPr>
              <a:t> (FOMO), dan burnout </a:t>
            </a:r>
            <a:r>
              <a:rPr lang="en-US" sz="3200" dirty="0" err="1">
                <a:solidFill>
                  <a:srgbClr val="370C0C"/>
                </a:solidFill>
                <a:latin typeface="Glacial Indifference"/>
                <a:ea typeface="Glacial Indifference"/>
                <a:cs typeface="Glacial Indifference"/>
                <a:sym typeface="Glacial Indifference"/>
              </a:rPr>
              <a:t>akibat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merasa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harus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selalu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mengejar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segalanya</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r>
              <a:rPr lang="en-US" sz="3200" b="1" dirty="0">
                <a:solidFill>
                  <a:srgbClr val="370C0C"/>
                </a:solidFill>
                <a:latin typeface="Glacial Indifference Bold"/>
                <a:ea typeface="Glacial Indifference Bold"/>
                <a:cs typeface="Glacial Indifference Bold"/>
                <a:sym typeface="Glacial Indifference Bold"/>
              </a:rPr>
              <a:t>2. Lanskap </a:t>
            </a:r>
            <a:r>
              <a:rPr lang="en-US" sz="3200" b="1" dirty="0" err="1">
                <a:solidFill>
                  <a:srgbClr val="370C0C"/>
                </a:solidFill>
                <a:latin typeface="Glacial Indifference Bold"/>
                <a:ea typeface="Glacial Indifference Bold"/>
                <a:cs typeface="Glacial Indifference Bold"/>
                <a:sym typeface="Glacial Indifference Bold"/>
              </a:rPr>
              <a:t>Pekerjaan</a:t>
            </a:r>
            <a:r>
              <a:rPr lang="en-US" sz="3200" b="1" dirty="0">
                <a:solidFill>
                  <a:srgbClr val="370C0C"/>
                </a:solidFill>
                <a:latin typeface="Glacial Indifference Bold"/>
                <a:ea typeface="Glacial Indifference Bold"/>
                <a:cs typeface="Glacial Indifference Bold"/>
                <a:sym typeface="Glacial Indifference Bold"/>
              </a:rPr>
              <a:t> yang Terus </a:t>
            </a:r>
            <a:r>
              <a:rPr lang="en-US" sz="3200" b="1" dirty="0" err="1">
                <a:solidFill>
                  <a:srgbClr val="370C0C"/>
                </a:solidFill>
                <a:latin typeface="Glacial Indifference Bold"/>
                <a:ea typeface="Glacial Indifference Bold"/>
                <a:cs typeface="Glacial Indifference Bold"/>
                <a:sym typeface="Glacial Indifference Bold"/>
              </a:rPr>
              <a:t>Berubah</a:t>
            </a:r>
            <a:endParaRPr lang="en-US" sz="3200" b="1" dirty="0">
              <a:solidFill>
                <a:srgbClr val="370C0C"/>
              </a:solidFill>
              <a:latin typeface="Glacial Indifference Bold"/>
              <a:ea typeface="Glacial Indifference Bold"/>
              <a:cs typeface="Glacial Indifference Bold"/>
              <a:sym typeface="Glacial Indifference Bold"/>
            </a:endParaRPr>
          </a:p>
          <a:p>
            <a:pPr algn="just">
              <a:lnSpc>
                <a:spcPts val="3919"/>
              </a:lnSpc>
            </a:pPr>
            <a:r>
              <a:rPr lang="en-US" sz="3200" dirty="0">
                <a:solidFill>
                  <a:srgbClr val="370C0C"/>
                </a:solidFill>
                <a:latin typeface="Glacial Indifference"/>
                <a:ea typeface="Glacial Indifference"/>
                <a:cs typeface="Glacial Indifference"/>
                <a:sym typeface="Glacial Indifference"/>
              </a:rPr>
              <a:t>Karier dan </a:t>
            </a:r>
            <a:r>
              <a:rPr lang="en-US" sz="3200" dirty="0" err="1">
                <a:solidFill>
                  <a:srgbClr val="370C0C"/>
                </a:solidFill>
                <a:latin typeface="Glacial Indifference"/>
                <a:ea typeface="Glacial Indifference"/>
                <a:cs typeface="Glacial Indifference"/>
                <a:sym typeface="Glacial Indifference"/>
              </a:rPr>
              <a:t>ekonomi</a:t>
            </a:r>
            <a:r>
              <a:rPr lang="en-US" sz="3200" dirty="0">
                <a:solidFill>
                  <a:srgbClr val="370C0C"/>
                </a:solidFill>
                <a:latin typeface="Glacial Indifference"/>
                <a:ea typeface="Glacial Indifference"/>
                <a:cs typeface="Glacial Indifference"/>
                <a:sym typeface="Glacial Indifference"/>
              </a:rPr>
              <a:t> masa </a:t>
            </a:r>
            <a:r>
              <a:rPr lang="en-US" sz="3200" dirty="0" err="1">
                <a:solidFill>
                  <a:srgbClr val="370C0C"/>
                </a:solidFill>
                <a:latin typeface="Glacial Indifference"/>
                <a:ea typeface="Glacial Indifference"/>
                <a:cs typeface="Glacial Indifference"/>
                <a:sym typeface="Glacial Indifference"/>
              </a:rPr>
              <a:t>kini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lagi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berjalan</a:t>
            </a:r>
            <a:r>
              <a:rPr lang="en-US" sz="3200" dirty="0">
                <a:solidFill>
                  <a:srgbClr val="370C0C"/>
                </a:solidFill>
                <a:latin typeface="Glacial Indifference"/>
                <a:ea typeface="Glacial Indifference"/>
                <a:cs typeface="Glacial Indifference"/>
                <a:sym typeface="Glacial Indifference"/>
              </a:rPr>
              <a:t> linier. Banyak </a:t>
            </a:r>
            <a:r>
              <a:rPr lang="en-US" sz="3200" dirty="0" err="1">
                <a:solidFill>
                  <a:srgbClr val="370C0C"/>
                </a:solidFill>
                <a:latin typeface="Glacial Indifference"/>
                <a:ea typeface="Glacial Indifference"/>
                <a:cs typeface="Glacial Indifference"/>
                <a:sym typeface="Glacial Indifference"/>
              </a:rPr>
              <a:t>profesi</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hilang</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berganti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hitungan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tahun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Resiliensi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memungkinkan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seseorang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memiliki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kebiasaan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belajar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kembali</a:t>
            </a:r>
            <a:r>
              <a:rPr lang="en-US" sz="3200" dirty="0">
                <a:solidFill>
                  <a:srgbClr val="370C0C"/>
                </a:solidFill>
                <a:latin typeface="Glacial Indifference"/>
                <a:ea typeface="Glacial Indifference"/>
                <a:cs typeface="Glacial Indifference"/>
                <a:sym typeface="Glacial Indifference"/>
              </a:rPr>
              <a:t> (unlearn &amp; relearn) — </a:t>
            </a:r>
            <a:r>
              <a:rPr lang="en-US" sz="3200" dirty="0" err="1">
                <a:solidFill>
                  <a:srgbClr val="370C0C"/>
                </a:solidFill>
                <a:latin typeface="Glacial Indifference"/>
                <a:ea typeface="Glacial Indifference"/>
                <a:cs typeface="Glacial Indifference"/>
                <a:sym typeface="Glacial Indifference"/>
              </a:rPr>
              <a:t>beralih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arah</a:t>
            </a:r>
            <a:r>
              <a:rPr lang="en-US" sz="3200" dirty="0">
                <a:solidFill>
                  <a:srgbClr val="370C0C"/>
                </a:solidFill>
                <a:latin typeface="Glacial Indifference"/>
                <a:ea typeface="Glacial Indifference"/>
                <a:cs typeface="Glacial Indifference"/>
                <a:sym typeface="Glacial Indifference"/>
              </a:rPr>
              <a:t> (pivot) </a:t>
            </a:r>
            <a:r>
              <a:rPr lang="en-US" sz="3200" dirty="0" err="1">
                <a:solidFill>
                  <a:srgbClr val="370C0C"/>
                </a:solidFill>
                <a:latin typeface="Glacial Indifference"/>
                <a:ea typeface="Glacial Indifference"/>
                <a:cs typeface="Glacial Indifference"/>
                <a:sym typeface="Glacial Indifference"/>
              </a:rPr>
              <a:t>ketika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rencana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awal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berjalan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sesuai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harapan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alih-alih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terpuruk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karena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perubahan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tersebut</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r>
              <a:rPr lang="en-US" sz="3200" b="1" dirty="0">
                <a:solidFill>
                  <a:srgbClr val="370C0C"/>
                </a:solidFill>
                <a:latin typeface="Glacial Indifference Bold"/>
                <a:ea typeface="Glacial Indifference Bold"/>
                <a:cs typeface="Glacial Indifference Bold"/>
                <a:sym typeface="Glacial Indifference Bold"/>
              </a:rPr>
              <a:t>3. </a:t>
            </a:r>
            <a:r>
              <a:rPr lang="en-US" sz="3200" b="1" dirty="0" err="1">
                <a:solidFill>
                  <a:srgbClr val="370C0C"/>
                </a:solidFill>
                <a:latin typeface="Glacial Indifference Bold"/>
                <a:ea typeface="Glacial Indifference Bold"/>
                <a:cs typeface="Glacial Indifference Bold"/>
                <a:sym typeface="Glacial Indifference Bold"/>
              </a:rPr>
              <a:t>Menjaga</a:t>
            </a:r>
            <a:r>
              <a:rPr lang="en-US" sz="3200" b="1" dirty="0">
                <a:solidFill>
                  <a:srgbClr val="370C0C"/>
                </a:solidFill>
                <a:latin typeface="Glacial Indifference Bold"/>
                <a:ea typeface="Glacial Indifference Bold"/>
                <a:cs typeface="Glacial Indifference Bold"/>
                <a:sym typeface="Glacial Indifference Bold"/>
              </a:rPr>
              <a:t> Internal Locus of Control</a:t>
            </a:r>
          </a:p>
          <a:p>
            <a:pPr algn="just">
              <a:lnSpc>
                <a:spcPts val="3919"/>
              </a:lnSpc>
            </a:pPr>
            <a:r>
              <a:rPr lang="en-US" sz="3200" dirty="0">
                <a:solidFill>
                  <a:srgbClr val="370C0C"/>
                </a:solidFill>
                <a:latin typeface="Glacial Indifference"/>
                <a:ea typeface="Glacial Indifference"/>
                <a:cs typeface="Glacial Indifference"/>
                <a:sym typeface="Glacial Indifference"/>
              </a:rPr>
              <a:t>Di dunia yang </a:t>
            </a:r>
            <a:r>
              <a:rPr lang="en-US" sz="3200" dirty="0" err="1">
                <a:solidFill>
                  <a:srgbClr val="370C0C"/>
                </a:solidFill>
                <a:latin typeface="Glacial Indifference"/>
                <a:ea typeface="Glacial Indifference"/>
                <a:cs typeface="Glacial Indifference"/>
                <a:sym typeface="Glacial Indifference"/>
              </a:rPr>
              <a:t>serba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pasti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mengontrol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faktor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eksternal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ekonomi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algoritma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keputusan</a:t>
            </a:r>
            <a:r>
              <a:rPr lang="en-US" sz="3200" dirty="0">
                <a:solidFill>
                  <a:srgbClr val="370C0C"/>
                </a:solidFill>
                <a:latin typeface="Glacial Indifference"/>
                <a:ea typeface="Glacial Indifference"/>
                <a:cs typeface="Glacial Indifference"/>
                <a:sym typeface="Glacial Indifference"/>
              </a:rPr>
              <a:t> orang lain). Orang yang </a:t>
            </a:r>
            <a:r>
              <a:rPr lang="en-US" sz="3200" dirty="0" err="1">
                <a:solidFill>
                  <a:srgbClr val="370C0C"/>
                </a:solidFill>
                <a:latin typeface="Glacial Indifference"/>
                <a:ea typeface="Glacial Indifference"/>
                <a:cs typeface="Glacial Indifference"/>
                <a:sym typeface="Glacial Indifference"/>
              </a:rPr>
              <a:t>resilien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paham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cara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mengalihkan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fokus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mereka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hal-hal</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dikontrol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hal-hal</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dikontrol</a:t>
            </a:r>
            <a:r>
              <a:rPr lang="en-US" sz="3200" dirty="0">
                <a:solidFill>
                  <a:srgbClr val="370C0C"/>
                </a:solidFill>
                <a:latin typeface="Glacial Indifference"/>
                <a:ea typeface="Glacial Indifference"/>
                <a:cs typeface="Glacial Indifference"/>
                <a:sym typeface="Glacial Indifference"/>
              </a:rPr>
              <a:t> — </a:t>
            </a:r>
            <a:r>
              <a:rPr lang="en-US" sz="3200" dirty="0" err="1">
                <a:solidFill>
                  <a:srgbClr val="370C0C"/>
                </a:solidFill>
                <a:latin typeface="Glacial Indifference"/>
                <a:ea typeface="Glacial Indifference"/>
                <a:cs typeface="Glacial Indifference"/>
                <a:sym typeface="Glacial Indifference"/>
              </a:rPr>
              <a:t>seperti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respons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emosional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keputusan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pribadi</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tindakan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sehari-hari</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15707628" y="5489187"/>
            <a:ext cx="6165106" cy="6593697"/>
          </a:xfrm>
          <a:custGeom>
            <a:avLst/>
            <a:gdLst/>
            <a:ahLst/>
            <a:cxnLst/>
            <a:rect l="l" t="t" r="r" b="b"/>
            <a:pathLst>
              <a:path w="6165106" h="6593697">
                <a:moveTo>
                  <a:pt x="0" y="0"/>
                </a:moveTo>
                <a:lnTo>
                  <a:pt x="6165106" y="0"/>
                </a:lnTo>
                <a:lnTo>
                  <a:pt x="6165106" y="6593697"/>
                </a:lnTo>
                <a:lnTo>
                  <a:pt x="0" y="6593697"/>
                </a:lnTo>
                <a:lnTo>
                  <a:pt x="0" y="0"/>
                </a:lnTo>
                <a:close/>
              </a:path>
            </a:pathLst>
          </a:custGeom>
          <a:blipFill>
            <a:blip r:embed="rId4"/>
            <a:stretch>
              <a:fillRect/>
            </a:stretch>
          </a:blipFill>
        </p:spPr>
      </p:sp>
      <p:sp>
        <p:nvSpPr>
          <p:cNvPr id="6" name="Freeform 6"/>
          <p:cNvSpPr/>
          <p:nvPr/>
        </p:nvSpPr>
        <p:spPr>
          <a:xfrm flipH="1" flipV="1">
            <a:off x="-3584549" y="-926395"/>
            <a:ext cx="6102834" cy="6527095"/>
          </a:xfrm>
          <a:custGeom>
            <a:avLst/>
            <a:gdLst/>
            <a:ahLst/>
            <a:cxnLst/>
            <a:rect l="l" t="t" r="r" b="b"/>
            <a:pathLst>
              <a:path w="6102834" h="6527095">
                <a:moveTo>
                  <a:pt x="6102834" y="6527095"/>
                </a:moveTo>
                <a:lnTo>
                  <a:pt x="0" y="6527095"/>
                </a:lnTo>
                <a:lnTo>
                  <a:pt x="0" y="0"/>
                </a:lnTo>
                <a:lnTo>
                  <a:pt x="6102834" y="0"/>
                </a:lnTo>
                <a:lnTo>
                  <a:pt x="6102834" y="6527095"/>
                </a:lnTo>
                <a:close/>
              </a:path>
            </a:pathLst>
          </a:custGeom>
          <a:blipFill>
            <a:blip r:embed="rId4"/>
            <a:stretch>
              <a:fillRect/>
            </a:stretch>
          </a:blipFill>
        </p:spPr>
      </p:sp>
      <p:sp>
        <p:nvSpPr>
          <p:cNvPr id="7" name="Freeform 7"/>
          <p:cNvSpPr/>
          <p:nvPr/>
        </p:nvSpPr>
        <p:spPr>
          <a:xfrm>
            <a:off x="155697" y="9056869"/>
            <a:ext cx="683971" cy="1013290"/>
          </a:xfrm>
          <a:custGeom>
            <a:avLst/>
            <a:gdLst/>
            <a:ahLst/>
            <a:cxnLst/>
            <a:rect l="l" t="t" r="r" b="b"/>
            <a:pathLst>
              <a:path w="683971" h="1013290">
                <a:moveTo>
                  <a:pt x="0" y="0"/>
                </a:moveTo>
                <a:lnTo>
                  <a:pt x="683972" y="0"/>
                </a:lnTo>
                <a:lnTo>
                  <a:pt x="683972" y="1013291"/>
                </a:lnTo>
                <a:lnTo>
                  <a:pt x="0" y="101329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55697" y="5896351"/>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a:off x="1028700" y="8403641"/>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16917314" y="2242186"/>
            <a:ext cx="683971" cy="1013290"/>
          </a:xfrm>
          <a:custGeom>
            <a:avLst/>
            <a:gdLst/>
            <a:ahLst/>
            <a:cxnLst/>
            <a:rect l="l" t="t" r="r" b="b"/>
            <a:pathLst>
              <a:path w="683971" h="1013290">
                <a:moveTo>
                  <a:pt x="0" y="0"/>
                </a:moveTo>
                <a:lnTo>
                  <a:pt x="683972" y="0"/>
                </a:lnTo>
                <a:lnTo>
                  <a:pt x="683972" y="1013290"/>
                </a:lnTo>
                <a:lnTo>
                  <a:pt x="0" y="101329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4183490" y="4486072"/>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2" name="Freeform 12"/>
          <p:cNvSpPr/>
          <p:nvPr/>
        </p:nvSpPr>
        <p:spPr>
          <a:xfrm>
            <a:off x="14922139" y="516058"/>
            <a:ext cx="258116" cy="382394"/>
          </a:xfrm>
          <a:custGeom>
            <a:avLst/>
            <a:gdLst/>
            <a:ahLst/>
            <a:cxnLst/>
            <a:rect l="l" t="t" r="r" b="b"/>
            <a:pathLst>
              <a:path w="258116" h="382394">
                <a:moveTo>
                  <a:pt x="0" y="0"/>
                </a:moveTo>
                <a:lnTo>
                  <a:pt x="258117" y="0"/>
                </a:lnTo>
                <a:lnTo>
                  <a:pt x="258117" y="382394"/>
                </a:lnTo>
                <a:lnTo>
                  <a:pt x="0" y="3823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3" name="Freeform 13"/>
          <p:cNvSpPr/>
          <p:nvPr/>
        </p:nvSpPr>
        <p:spPr>
          <a:xfrm rot="-2279681" flipH="1" flipV="1">
            <a:off x="-119200" y="-706407"/>
            <a:ext cx="3001087" cy="3209719"/>
          </a:xfrm>
          <a:custGeom>
            <a:avLst/>
            <a:gdLst/>
            <a:ahLst/>
            <a:cxnLst/>
            <a:rect l="l" t="t" r="r" b="b"/>
            <a:pathLst>
              <a:path w="3001087" h="3209719">
                <a:moveTo>
                  <a:pt x="3001087" y="3209718"/>
                </a:moveTo>
                <a:lnTo>
                  <a:pt x="0" y="3209718"/>
                </a:lnTo>
                <a:lnTo>
                  <a:pt x="0" y="0"/>
                </a:lnTo>
                <a:lnTo>
                  <a:pt x="3001087" y="0"/>
                </a:lnTo>
                <a:lnTo>
                  <a:pt x="3001087" y="3209718"/>
                </a:lnTo>
                <a:close/>
              </a:path>
            </a:pathLst>
          </a:custGeom>
          <a:blipFill>
            <a:blip r:embed="rId4"/>
            <a:stretch>
              <a:fillRect/>
            </a:stretch>
          </a:blipFill>
        </p:spPr>
      </p:sp>
      <p:sp>
        <p:nvSpPr>
          <p:cNvPr id="14" name="Freeform 14"/>
          <p:cNvSpPr/>
          <p:nvPr/>
        </p:nvSpPr>
        <p:spPr>
          <a:xfrm rot="9282083" flipH="1" flipV="1">
            <a:off x="14947273" y="7863628"/>
            <a:ext cx="3001087" cy="3209719"/>
          </a:xfrm>
          <a:custGeom>
            <a:avLst/>
            <a:gdLst/>
            <a:ahLst/>
            <a:cxnLst/>
            <a:rect l="l" t="t" r="r" b="b"/>
            <a:pathLst>
              <a:path w="3001087" h="3209719">
                <a:moveTo>
                  <a:pt x="3001087" y="3209719"/>
                </a:moveTo>
                <a:lnTo>
                  <a:pt x="0" y="3209719"/>
                </a:lnTo>
                <a:lnTo>
                  <a:pt x="0" y="0"/>
                </a:lnTo>
                <a:lnTo>
                  <a:pt x="3001087" y="0"/>
                </a:lnTo>
                <a:lnTo>
                  <a:pt x="3001087" y="3209719"/>
                </a:lnTo>
                <a:close/>
              </a:path>
            </a:pathLst>
          </a:custGeom>
          <a:blipFill>
            <a:blip r:embed="rId4"/>
            <a:stretch>
              <a:fillRect/>
            </a:stretch>
          </a:blipFill>
        </p:spPr>
      </p:sp>
      <p:sp>
        <p:nvSpPr>
          <p:cNvPr id="15" name="TextBox 15"/>
          <p:cNvSpPr txBox="1"/>
          <p:nvPr/>
        </p:nvSpPr>
        <p:spPr>
          <a:xfrm>
            <a:off x="1477316" y="1376045"/>
            <a:ext cx="15535971" cy="9467335"/>
          </a:xfrm>
          <a:prstGeom prst="rect">
            <a:avLst/>
          </a:prstGeom>
        </p:spPr>
        <p:txBody>
          <a:bodyPr lIns="0" tIns="0" rIns="0" bIns="0" rtlCol="0" anchor="t">
            <a:spAutoFit/>
          </a:bodyPr>
          <a:lstStyle/>
          <a:p>
            <a:pPr algn="just">
              <a:lnSpc>
                <a:spcPts val="3919"/>
              </a:lnSpc>
            </a:pPr>
            <a:r>
              <a:rPr lang="en-US" sz="3200" dirty="0" err="1">
                <a:solidFill>
                  <a:srgbClr val="370C0C"/>
                </a:solidFill>
                <a:latin typeface="Glacial Indifference"/>
                <a:ea typeface="Glacial Indifference"/>
                <a:cs typeface="Glacial Indifference"/>
                <a:sym typeface="Glacial Indifference"/>
              </a:rPr>
              <a:t>Secara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sederhana</a:t>
            </a:r>
            <a:r>
              <a:rPr lang="en-US" sz="3200" dirty="0">
                <a:solidFill>
                  <a:srgbClr val="370C0C"/>
                </a:solidFill>
                <a:latin typeface="Glacial Indifference"/>
                <a:ea typeface="Glacial Indifference"/>
                <a:cs typeface="Glacial Indifference"/>
                <a:sym typeface="Glacial Indifference"/>
              </a:rPr>
              <a:t>,</a:t>
            </a:r>
            <a:r>
              <a:rPr lang="en-US" sz="3200" b="1" dirty="0">
                <a:solidFill>
                  <a:srgbClr val="370C0C"/>
                </a:solidFill>
                <a:latin typeface="Glacial Indifference Bold"/>
                <a:ea typeface="Glacial Indifference Bold"/>
                <a:cs typeface="Glacial Indifference Bold"/>
                <a:sym typeface="Glacial Indifference Bold"/>
              </a:rPr>
              <a:t> </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Stoikisme</a:t>
            </a:r>
            <a:r>
              <a:rPr lang="en-US" sz="3200" b="1" i="1" dirty="0">
                <a:solidFill>
                  <a:srgbClr val="370C0C"/>
                </a:solidFill>
                <a:latin typeface="Glacial Indifference Bold Italics"/>
                <a:ea typeface="Glacial Indifference Bold Italics"/>
                <a:cs typeface="Glacial Indifference Bold Italics"/>
                <a:sym typeface="Glacial Indifference Bold Italics"/>
              </a:rPr>
              <a:t>/</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Stocism</a:t>
            </a:r>
            <a:r>
              <a:rPr lang="en-US" sz="3200" b="1" dirty="0">
                <a:solidFill>
                  <a:srgbClr val="370C0C"/>
                </a:solidFill>
                <a:latin typeface="Glacial Indifference Bold"/>
                <a:ea typeface="Glacial Indifference Bold"/>
                <a:cs typeface="Glacial Indifference Bold"/>
                <a:sym typeface="Glacial Indifference Bold"/>
              </a:rPr>
              <a:t> </a:t>
            </a:r>
            <a:r>
              <a:rPr lang="en-US" sz="3200" dirty="0" err="1">
                <a:solidFill>
                  <a:srgbClr val="370C0C"/>
                </a:solidFill>
                <a:latin typeface="Glacial Indifference"/>
                <a:ea typeface="Glacial Indifference"/>
                <a:cs typeface="Glacial Indifference"/>
                <a:sym typeface="Glacial Indifference"/>
              </a:rPr>
              <a:t>adalah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sebuah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pandangan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hidup</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menekankan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pentingnya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ketenangan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ketahanan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menghadapi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berbagai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tantangan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hidup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Stoikisme</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mengajarkan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menerima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keadaan</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dapat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diubah</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fokus</a:t>
            </a:r>
            <a:r>
              <a:rPr lang="en-US" sz="3200" dirty="0">
                <a:solidFill>
                  <a:srgbClr val="370C0C"/>
                </a:solidFill>
                <a:latin typeface="Glacial Indifference"/>
                <a:ea typeface="Glacial Indifference"/>
                <a:cs typeface="Glacial Indifference"/>
                <a:sym typeface="Glacial Indifference"/>
              </a:rPr>
              <a:t> pada </a:t>
            </a:r>
            <a:r>
              <a:rPr lang="en-US" sz="3200" dirty="0" err="1">
                <a:solidFill>
                  <a:srgbClr val="370C0C"/>
                </a:solidFill>
                <a:latin typeface="Glacial Indifference"/>
                <a:ea typeface="Glacial Indifference"/>
                <a:cs typeface="Glacial Indifference"/>
                <a:sym typeface="Glacial Indifference"/>
              </a:rPr>
              <a:t>tindakan</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dapat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kendalikan.Banyak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teknik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psikoterapi</a:t>
            </a:r>
            <a:r>
              <a:rPr lang="en-US" sz="3200" dirty="0">
                <a:solidFill>
                  <a:srgbClr val="370C0C"/>
                </a:solidFill>
                <a:latin typeface="Glacial Indifference"/>
                <a:ea typeface="Glacial Indifference"/>
                <a:cs typeface="Glacial Indifference"/>
                <a:sym typeface="Glacial Indifference"/>
              </a:rPr>
              <a:t> modern </a:t>
            </a:r>
            <a:r>
              <a:rPr lang="en-US" sz="3200" dirty="0" err="1">
                <a:solidFill>
                  <a:srgbClr val="370C0C"/>
                </a:solidFill>
                <a:latin typeface="Glacial Indifference"/>
                <a:ea typeface="Glacial Indifference"/>
                <a:cs typeface="Glacial Indifference"/>
                <a:sym typeface="Glacial Indifference"/>
              </a:rPr>
              <a:t>seperti</a:t>
            </a:r>
            <a:r>
              <a:rPr lang="en-US" sz="3200" dirty="0">
                <a:solidFill>
                  <a:srgbClr val="370C0C"/>
                </a:solidFill>
                <a:latin typeface="Glacial Indifference"/>
                <a:ea typeface="Glacial Indifference"/>
                <a:cs typeface="Glacial Indifference"/>
                <a:sym typeface="Glacial Indifference"/>
              </a:rPr>
              <a:t> Cognitive Behavioral Therapy (CBT) dan Rational Emotive Behavior Therapy (REBT) </a:t>
            </a:r>
            <a:r>
              <a:rPr lang="en-US" sz="3200" dirty="0" err="1">
                <a:solidFill>
                  <a:srgbClr val="370C0C"/>
                </a:solidFill>
                <a:latin typeface="Glacial Indifference"/>
                <a:ea typeface="Glacial Indifference"/>
                <a:cs typeface="Glacial Indifference"/>
                <a:sym typeface="Glacial Indifference"/>
              </a:rPr>
              <a:t>sebenarnya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mengakar</a:t>
            </a:r>
            <a:r>
              <a:rPr lang="en-US" sz="3200" dirty="0">
                <a:solidFill>
                  <a:srgbClr val="370C0C"/>
                </a:solidFill>
                <a:latin typeface="Glacial Indifference"/>
                <a:ea typeface="Glacial Indifference"/>
                <a:cs typeface="Glacial Indifference"/>
                <a:sym typeface="Glacial Indifference"/>
              </a:rPr>
              <a:t> pada </a:t>
            </a:r>
            <a:r>
              <a:rPr lang="en-US" sz="3200" dirty="0" err="1">
                <a:solidFill>
                  <a:srgbClr val="370C0C"/>
                </a:solidFill>
                <a:latin typeface="Glacial Indifference"/>
                <a:ea typeface="Glacial Indifference"/>
                <a:cs typeface="Glacial Indifference"/>
                <a:sym typeface="Glacial Indifference"/>
              </a:rPr>
              <a:t>filosofi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ini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terutama</a:t>
            </a:r>
            <a:r>
              <a:rPr lang="en-US" sz="3200" dirty="0">
                <a:solidFill>
                  <a:srgbClr val="370C0C"/>
                </a:solidFill>
                <a:latin typeface="Glacial Indifference"/>
                <a:ea typeface="Glacial Indifference"/>
                <a:cs typeface="Glacial Indifference"/>
                <a:sym typeface="Glacial Indifference"/>
              </a:rPr>
              <a:t> pada </a:t>
            </a:r>
            <a:r>
              <a:rPr lang="en-US" sz="3200" dirty="0" err="1">
                <a:solidFill>
                  <a:srgbClr val="370C0C"/>
                </a:solidFill>
                <a:latin typeface="Glacial Indifference"/>
                <a:ea typeface="Glacial Indifference"/>
                <a:cs typeface="Glacial Indifference"/>
                <a:sym typeface="Glacial Indifference"/>
              </a:rPr>
              <a:t>kutipan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terkenal</a:t>
            </a:r>
            <a:r>
              <a:rPr lang="en-US" sz="3200" dirty="0">
                <a:solidFill>
                  <a:srgbClr val="370C0C"/>
                </a:solidFill>
                <a:latin typeface="Glacial Indifference"/>
                <a:ea typeface="Glacial Indifference"/>
                <a:cs typeface="Glacial Indifference"/>
                <a:sym typeface="Glacial Indifference"/>
              </a:rPr>
              <a:t> Epictetus </a:t>
            </a:r>
            <a:r>
              <a:rPr lang="en-US" sz="3200" dirty="0" err="1">
                <a:solidFill>
                  <a:srgbClr val="370C0C"/>
                </a:solidFill>
                <a:latin typeface="Glacial Indifference"/>
                <a:ea typeface="Glacial Indifference"/>
                <a:cs typeface="Glacial Indifference"/>
                <a:sym typeface="Glacial Indifference"/>
              </a:rPr>
              <a:t>yakni</a:t>
            </a:r>
            <a:r>
              <a:rPr lang="en-US" sz="3200" dirty="0">
                <a:solidFill>
                  <a:srgbClr val="370C0C"/>
                </a:solidFill>
                <a:latin typeface="Glacial Indifference"/>
                <a:ea typeface="Glacial Indifference"/>
                <a:cs typeface="Glacial Indifference"/>
                <a:sym typeface="Glacial Indifference"/>
              </a:rPr>
              <a:t> </a:t>
            </a:r>
            <a:r>
              <a:rPr lang="en-US" sz="3200" i="1" dirty="0">
                <a:solidFill>
                  <a:srgbClr val="0D653B"/>
                </a:solidFill>
                <a:latin typeface="Glacial Indifference Italics"/>
                <a:ea typeface="Glacial Indifference Italics"/>
                <a:cs typeface="Glacial Indifference Italics"/>
                <a:sym typeface="Glacial Indifference Italics"/>
              </a:rPr>
              <a:t>"</a:t>
            </a:r>
            <a:r>
              <a:rPr lang="en-US" sz="3200" i="1" dirty="0" err="1">
                <a:solidFill>
                  <a:srgbClr val="0D653B"/>
                </a:solidFill>
                <a:latin typeface="Glacial Indifference Italics"/>
                <a:ea typeface="Glacial Indifference Italics"/>
                <a:cs typeface="Glacial Indifference Italics"/>
                <a:sym typeface="Glacial Indifference Italics"/>
              </a:rPr>
              <a:t>Manusia</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terganggu</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bukan</a:t>
            </a:r>
            <a:r>
              <a:rPr lang="en-US" sz="3200" i="1" dirty="0">
                <a:solidFill>
                  <a:srgbClr val="0D653B"/>
                </a:solidFill>
                <a:latin typeface="Glacial Indifference Italics"/>
                <a:ea typeface="Glacial Indifference Italics"/>
                <a:cs typeface="Glacial Indifference Italics"/>
                <a:sym typeface="Glacial Indifference Italics"/>
              </a:rPr>
              <a:t> oleh </a:t>
            </a:r>
            <a:r>
              <a:rPr lang="en-US" sz="3200" i="1" dirty="0" err="1">
                <a:solidFill>
                  <a:srgbClr val="0D653B"/>
                </a:solidFill>
                <a:latin typeface="Glacial Indifference Italics"/>
                <a:ea typeface="Glacial Indifference Italics"/>
                <a:cs typeface="Glacial Indifference Italics"/>
                <a:sym typeface="Glacial Indifference Italics"/>
              </a:rPr>
              <a:t>peristiwa</a:t>
            </a:r>
            <a:r>
              <a:rPr lang="en-US" sz="3200" i="1" dirty="0">
                <a:solidFill>
                  <a:srgbClr val="0D653B"/>
                </a:solidFill>
                <a:latin typeface="Glacial Indifference Italics"/>
                <a:ea typeface="Glacial Indifference Italics"/>
                <a:cs typeface="Glacial Indifference Italics"/>
                <a:sym typeface="Glacial Indifference Italics"/>
              </a:rPr>
              <a:t> yang </a:t>
            </a:r>
            <a:r>
              <a:rPr lang="en-US" sz="3200" i="1" dirty="0" err="1">
                <a:solidFill>
                  <a:srgbClr val="0D653B"/>
                </a:solidFill>
                <a:latin typeface="Glacial Indifference Italics"/>
                <a:ea typeface="Glacial Indifference Italics"/>
                <a:cs typeface="Glacial Indifference Italics"/>
                <a:sym typeface="Glacial Indifference Italics"/>
              </a:rPr>
              <a:t>terjadi</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tetapi</a:t>
            </a:r>
            <a:r>
              <a:rPr lang="en-US" sz="3200" i="1" dirty="0">
                <a:solidFill>
                  <a:srgbClr val="0D653B"/>
                </a:solidFill>
                <a:latin typeface="Glacial Indifference Italics"/>
                <a:ea typeface="Glacial Indifference Italics"/>
                <a:cs typeface="Glacial Indifference Italics"/>
                <a:sym typeface="Glacial Indifference Italics"/>
              </a:rPr>
              <a:t> oleh </a:t>
            </a:r>
            <a:r>
              <a:rPr lang="en-US" sz="3200" i="1" dirty="0" err="1">
                <a:solidFill>
                  <a:srgbClr val="0D653B"/>
                </a:solidFill>
                <a:latin typeface="Glacial Indifference Italics"/>
                <a:ea typeface="Glacial Indifference Italics"/>
                <a:cs typeface="Glacial Indifference Italics"/>
                <a:sym typeface="Glacial Indifference Italics"/>
              </a:rPr>
              <a:t>pandangan</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atau</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penilaian</a:t>
            </a:r>
            <a:r>
              <a:rPr lang="en-US" sz="3200" i="1" dirty="0">
                <a:solidFill>
                  <a:srgbClr val="0D653B"/>
                </a:solidFill>
                <a:latin typeface="Glacial Indifference Italics"/>
                <a:ea typeface="Glacial Indifference Italics"/>
                <a:cs typeface="Glacial Indifference Italics"/>
                <a:sym typeface="Glacial Indifference Italics"/>
              </a:rPr>
              <a:t> yang </a:t>
            </a:r>
            <a:r>
              <a:rPr lang="en-US" sz="3200" i="1" dirty="0" err="1">
                <a:solidFill>
                  <a:srgbClr val="0D653B"/>
                </a:solidFill>
                <a:latin typeface="Glacial Indifference Italics"/>
                <a:ea typeface="Glacial Indifference Italics"/>
                <a:cs typeface="Glacial Indifference Italics"/>
                <a:sym typeface="Glacial Indifference Italics"/>
              </a:rPr>
              <a:t>mereka</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bentuk</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tentang</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peristiwa</a:t>
            </a:r>
            <a:r>
              <a:rPr lang="en-US" sz="3200" i="1" dirty="0">
                <a:solidFill>
                  <a:srgbClr val="0D653B"/>
                </a:solidFill>
                <a:latin typeface="Glacial Indifference Italics"/>
                <a:ea typeface="Glacial Indifference Italics"/>
                <a:cs typeface="Glacial Indifference Italics"/>
                <a:sym typeface="Glacial Indifference Italics"/>
              </a:rPr>
              <a:t> </a:t>
            </a:r>
            <a:r>
              <a:rPr lang="en-US" sz="3200" i="1" dirty="0" err="1">
                <a:solidFill>
                  <a:srgbClr val="0D653B"/>
                </a:solidFill>
                <a:latin typeface="Glacial Indifference Italics"/>
                <a:ea typeface="Glacial Indifference Italics"/>
                <a:cs typeface="Glacial Indifference Italics"/>
                <a:sym typeface="Glacial Indifference Italics"/>
              </a:rPr>
              <a:t>tersebut</a:t>
            </a:r>
            <a:r>
              <a:rPr lang="en-US" sz="3200" i="1" dirty="0">
                <a:solidFill>
                  <a:srgbClr val="0D653B"/>
                </a:solidFill>
                <a:latin typeface="Glacial Indifference Italics"/>
                <a:ea typeface="Glacial Indifference Italics"/>
                <a:cs typeface="Glacial Indifference Italics"/>
                <a:sym typeface="Glacial Indifference Italics"/>
              </a:rPr>
              <a:t>."</a:t>
            </a:r>
          </a:p>
          <a:p>
            <a:pPr algn="just">
              <a:lnSpc>
                <a:spcPts val="3919"/>
              </a:lnSpc>
            </a:pPr>
            <a:endParaRPr lang="en-US" sz="3200" i="1" dirty="0">
              <a:solidFill>
                <a:srgbClr val="0D653B"/>
              </a:solidFill>
              <a:latin typeface="Glacial Indifference Italics"/>
              <a:ea typeface="Glacial Indifference Italics"/>
              <a:cs typeface="Glacial Indifference Italics"/>
              <a:sym typeface="Glacial Indifference Italics"/>
            </a:endParaRPr>
          </a:p>
          <a:p>
            <a:pPr algn="just">
              <a:lnSpc>
                <a:spcPts val="3919"/>
              </a:lnSpc>
            </a:pPr>
            <a:r>
              <a:rPr lang="en-US" sz="3200" b="1" dirty="0" err="1">
                <a:solidFill>
                  <a:srgbClr val="370C0C"/>
                </a:solidFill>
                <a:latin typeface="Glacial Indifference Bold"/>
                <a:ea typeface="Glacial Indifference Bold"/>
                <a:cs typeface="Glacial Indifference Bold"/>
                <a:sym typeface="Glacial Indifference Bold"/>
              </a:rPr>
              <a:t>Beberapa</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poin</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penting</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dari</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filosofi</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stoikisme</a:t>
            </a:r>
            <a:r>
              <a:rPr lang="en-US" sz="3200" b="1" dirty="0">
                <a:solidFill>
                  <a:srgbClr val="370C0C"/>
                </a:solidFill>
                <a:latin typeface="Glacial Indifference Bold"/>
                <a:ea typeface="Glacial Indifference Bold"/>
                <a:cs typeface="Glacial Indifference Bold"/>
                <a:sym typeface="Glacial Indifference Bold"/>
              </a:rPr>
              <a:t> yang </a:t>
            </a:r>
            <a:r>
              <a:rPr lang="en-US" sz="3200" b="1" dirty="0" err="1">
                <a:solidFill>
                  <a:srgbClr val="370C0C"/>
                </a:solidFill>
                <a:latin typeface="Glacial Indifference Bold"/>
                <a:ea typeface="Glacial Indifference Bold"/>
                <a:cs typeface="Glacial Indifference Bold"/>
                <a:sym typeface="Glacial Indifference Bold"/>
              </a:rPr>
              <a:t>perlu</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dipahami</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adalah</a:t>
            </a:r>
            <a:r>
              <a:rPr lang="en-US" sz="3200" b="1" dirty="0">
                <a:solidFill>
                  <a:srgbClr val="370C0C"/>
                </a:solidFill>
                <a:latin typeface="Glacial Indifference Bold"/>
                <a:ea typeface="Glacial Indifference Bold"/>
                <a:cs typeface="Glacial Indifference Bold"/>
                <a:sym typeface="Glacial Indifference Bold"/>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Kendali</a:t>
            </a:r>
            <a:r>
              <a:rPr lang="en-US" sz="3200" dirty="0">
                <a:solidFill>
                  <a:srgbClr val="370C0C"/>
                </a:solidFill>
                <a:latin typeface="Glacial Indifference"/>
                <a:ea typeface="Glacial Indifference"/>
                <a:cs typeface="Glacial Indifference"/>
                <a:sym typeface="Glacial Indifference"/>
              </a:rPr>
              <a:t> Diri: </a:t>
            </a:r>
            <a:r>
              <a:rPr lang="en-US" sz="3200" dirty="0" err="1">
                <a:solidFill>
                  <a:srgbClr val="370C0C"/>
                </a:solidFill>
                <a:latin typeface="Glacial Indifference"/>
                <a:ea typeface="Glacial Indifference"/>
                <a:cs typeface="Glacial Indifference"/>
                <a:sym typeface="Glacial Indifference"/>
              </a:rPr>
              <a:t>Pentingnya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mengendalikan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reaksi</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emosi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terhadap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situasi</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menguntungkan</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Fokus</a:t>
            </a:r>
            <a:r>
              <a:rPr lang="en-US" sz="3200" dirty="0">
                <a:solidFill>
                  <a:srgbClr val="370C0C"/>
                </a:solidFill>
                <a:latin typeface="Glacial Indifference"/>
                <a:ea typeface="Glacial Indifference"/>
                <a:cs typeface="Glacial Indifference"/>
                <a:sym typeface="Glacial Indifference"/>
              </a:rPr>
              <a:t> pada Hal yang Bisa </a:t>
            </a:r>
            <a:r>
              <a:rPr lang="en-US" sz="3200" dirty="0" err="1">
                <a:solidFill>
                  <a:srgbClr val="370C0C"/>
                </a:solidFill>
                <a:latin typeface="Glacial Indifference"/>
                <a:ea typeface="Glacial Indifference"/>
                <a:cs typeface="Glacial Indifference"/>
                <a:sym typeface="Glacial Indifference"/>
              </a:rPr>
              <a:t>Dikendalikan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Membedakan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antara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hal-hal</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berada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dan yang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Kehidupan</a:t>
            </a:r>
            <a:r>
              <a:rPr lang="en-US" sz="3200" dirty="0">
                <a:solidFill>
                  <a:srgbClr val="370C0C"/>
                </a:solidFill>
                <a:latin typeface="Glacial Indifference"/>
                <a:ea typeface="Glacial Indifference"/>
                <a:cs typeface="Glacial Indifference"/>
                <a:sym typeface="Glacial Indifference"/>
              </a:rPr>
              <a:t> Selaras </a:t>
            </a:r>
            <a:r>
              <a:rPr lang="en-US" sz="3200" dirty="0" err="1">
                <a:solidFill>
                  <a:srgbClr val="370C0C"/>
                </a:solidFill>
                <a:latin typeface="Glacial Indifference"/>
                <a:ea typeface="Glacial Indifference"/>
                <a:cs typeface="Glacial Indifference"/>
                <a:sym typeface="Glacial Indifference"/>
              </a:rPr>
              <a:t>dengan</a:t>
            </a:r>
            <a:r>
              <a:rPr lang="en-US" sz="3200" dirty="0">
                <a:solidFill>
                  <a:srgbClr val="370C0C"/>
                </a:solidFill>
                <a:latin typeface="Glacial Indifference"/>
                <a:ea typeface="Glacial Indifference"/>
                <a:cs typeface="Glacial Indifference"/>
                <a:sym typeface="Glacial Indifference"/>
              </a:rPr>
              <a:t> Alam: </a:t>
            </a:r>
            <a:r>
              <a:rPr lang="en-US" sz="3200" dirty="0" err="1">
                <a:solidFill>
                  <a:srgbClr val="370C0C"/>
                </a:solidFill>
                <a:latin typeface="Glacial Indifference"/>
                <a:ea typeface="Glacial Indifference"/>
                <a:cs typeface="Glacial Indifference"/>
                <a:sym typeface="Glacial Indifference"/>
              </a:rPr>
              <a:t>Memahami</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menerima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hukum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sebagai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bagian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kehidupan</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Pengembangan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Karakter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Mengutamakan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kebajikan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moralitas</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integritas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setiap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tindakan</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p:txBody>
      </p:sp>
      <p:sp>
        <p:nvSpPr>
          <p:cNvPr id="16" name="TextBox 16"/>
          <p:cNvSpPr txBox="1"/>
          <p:nvPr/>
        </p:nvSpPr>
        <p:spPr>
          <a:xfrm>
            <a:off x="5019837" y="85725"/>
            <a:ext cx="7397227" cy="977265"/>
          </a:xfrm>
          <a:prstGeom prst="rect">
            <a:avLst/>
          </a:prstGeom>
        </p:spPr>
        <p:txBody>
          <a:bodyPr lIns="0" tIns="0" rIns="0" bIns="0" rtlCol="0" anchor="t">
            <a:spAutoFit/>
          </a:bodyPr>
          <a:lstStyle/>
          <a:p>
            <a:pPr algn="ctr">
              <a:lnSpc>
                <a:spcPts val="6930"/>
              </a:lnSpc>
            </a:pPr>
            <a:r>
              <a:rPr lang="en-US" sz="7000">
                <a:solidFill>
                  <a:srgbClr val="052917"/>
                </a:solidFill>
                <a:latin typeface="Yellowtail"/>
                <a:ea typeface="Yellowtail"/>
                <a:cs typeface="Yellowtail"/>
                <a:sym typeface="Yellowtail"/>
              </a:rPr>
              <a:t>Pengertian Stoikisme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20B26-0BE0-817E-911C-EAC61E6037D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56F7DC2-2F28-3BC7-C976-6D901085905B}"/>
              </a:ext>
            </a:extLst>
          </p:cNvPr>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txBody>
          <a:bodyPr/>
          <a:lstStyle/>
          <a:p>
            <a:endParaRPr lang="en-ID" dirty="0"/>
          </a:p>
        </p:txBody>
      </p:sp>
      <p:sp>
        <p:nvSpPr>
          <p:cNvPr id="3" name="Freeform 3">
            <a:extLst>
              <a:ext uri="{FF2B5EF4-FFF2-40B4-BE49-F238E27FC236}">
                <a16:creationId xmlns:a16="http://schemas.microsoft.com/office/drawing/2014/main" id="{F681838F-4B3B-F780-CFB4-8358ADE8E00D}"/>
              </a:ext>
            </a:extLst>
          </p:cNvPr>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txBody>
          <a:bodyPr/>
          <a:lstStyle/>
          <a:p>
            <a:endParaRPr lang="en-ID" dirty="0"/>
          </a:p>
        </p:txBody>
      </p:sp>
      <p:sp>
        <p:nvSpPr>
          <p:cNvPr id="4" name="Freeform 4">
            <a:extLst>
              <a:ext uri="{FF2B5EF4-FFF2-40B4-BE49-F238E27FC236}">
                <a16:creationId xmlns:a16="http://schemas.microsoft.com/office/drawing/2014/main" id="{F7D9C781-3662-B09B-877B-284227CC0229}"/>
              </a:ext>
            </a:extLst>
          </p:cNvPr>
          <p:cNvSpPr/>
          <p:nvPr/>
        </p:nvSpPr>
        <p:spPr>
          <a:xfrm rot="-5400000" flipV="1">
            <a:off x="10608295" y="127073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txBody>
          <a:bodyPr/>
          <a:lstStyle/>
          <a:p>
            <a:endParaRPr lang="en-ID" dirty="0"/>
          </a:p>
        </p:txBody>
      </p:sp>
      <p:sp>
        <p:nvSpPr>
          <p:cNvPr id="5" name="Freeform 5">
            <a:extLst>
              <a:ext uri="{FF2B5EF4-FFF2-40B4-BE49-F238E27FC236}">
                <a16:creationId xmlns:a16="http://schemas.microsoft.com/office/drawing/2014/main" id="{0B84A0E3-6E02-C813-4D09-19FD17884E9B}"/>
              </a:ext>
            </a:extLst>
          </p:cNvPr>
          <p:cNvSpPr/>
          <p:nvPr/>
        </p:nvSpPr>
        <p:spPr>
          <a:xfrm>
            <a:off x="16460996" y="8245010"/>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a:extLst>
              <a:ext uri="{FF2B5EF4-FFF2-40B4-BE49-F238E27FC236}">
                <a16:creationId xmlns:a16="http://schemas.microsoft.com/office/drawing/2014/main" id="{7D6CE8DE-5F06-589C-461A-884B1CC054C0}"/>
              </a:ext>
            </a:extLst>
          </p:cNvPr>
          <p:cNvSpPr/>
          <p:nvPr/>
        </p:nvSpPr>
        <p:spPr>
          <a:xfrm>
            <a:off x="48302" y="4195421"/>
            <a:ext cx="435087" cy="644574"/>
          </a:xfrm>
          <a:custGeom>
            <a:avLst/>
            <a:gdLst/>
            <a:ahLst/>
            <a:cxnLst/>
            <a:rect l="l" t="t" r="r" b="b"/>
            <a:pathLst>
              <a:path w="435087" h="644574">
                <a:moveTo>
                  <a:pt x="0" y="0"/>
                </a:moveTo>
                <a:lnTo>
                  <a:pt x="435088" y="0"/>
                </a:lnTo>
                <a:lnTo>
                  <a:pt x="435088" y="644575"/>
                </a:lnTo>
                <a:lnTo>
                  <a:pt x="0" y="64457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a:extLst>
              <a:ext uri="{FF2B5EF4-FFF2-40B4-BE49-F238E27FC236}">
                <a16:creationId xmlns:a16="http://schemas.microsoft.com/office/drawing/2014/main" id="{82727A6C-A616-0A35-F604-D37FBA148B99}"/>
              </a:ext>
            </a:extLst>
          </p:cNvPr>
          <p:cNvSpPr/>
          <p:nvPr/>
        </p:nvSpPr>
        <p:spPr>
          <a:xfrm>
            <a:off x="2305754" y="9359890"/>
            <a:ext cx="332217" cy="492174"/>
          </a:xfrm>
          <a:custGeom>
            <a:avLst/>
            <a:gdLst/>
            <a:ahLst/>
            <a:cxnLst/>
            <a:rect l="l" t="t" r="r" b="b"/>
            <a:pathLst>
              <a:path w="332217" h="492174">
                <a:moveTo>
                  <a:pt x="0" y="0"/>
                </a:moveTo>
                <a:lnTo>
                  <a:pt x="332218" y="0"/>
                </a:lnTo>
                <a:lnTo>
                  <a:pt x="332218"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a:extLst>
              <a:ext uri="{FF2B5EF4-FFF2-40B4-BE49-F238E27FC236}">
                <a16:creationId xmlns:a16="http://schemas.microsoft.com/office/drawing/2014/main" id="{01B295B5-5FE8-B647-AA27-5D07ABE24F10}"/>
              </a:ext>
            </a:extLst>
          </p:cNvPr>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a:extLst>
              <a:ext uri="{FF2B5EF4-FFF2-40B4-BE49-F238E27FC236}">
                <a16:creationId xmlns:a16="http://schemas.microsoft.com/office/drawing/2014/main" id="{E04D05A4-3860-C5F8-FBF5-3D895DE45406}"/>
              </a:ext>
            </a:extLst>
          </p:cNvPr>
          <p:cNvSpPr/>
          <p:nvPr/>
        </p:nvSpPr>
        <p:spPr>
          <a:xfrm rot="-2700000">
            <a:off x="-561347" y="7009340"/>
            <a:ext cx="3408761" cy="3963675"/>
          </a:xfrm>
          <a:custGeom>
            <a:avLst/>
            <a:gdLst/>
            <a:ahLst/>
            <a:cxnLst/>
            <a:rect l="l" t="t" r="r" b="b"/>
            <a:pathLst>
              <a:path w="3408761" h="3963675">
                <a:moveTo>
                  <a:pt x="0" y="0"/>
                </a:moveTo>
                <a:lnTo>
                  <a:pt x="3408761" y="0"/>
                </a:lnTo>
                <a:lnTo>
                  <a:pt x="3408761" y="3963676"/>
                </a:lnTo>
                <a:lnTo>
                  <a:pt x="0" y="3963676"/>
                </a:lnTo>
                <a:lnTo>
                  <a:pt x="0" y="0"/>
                </a:lnTo>
                <a:close/>
              </a:path>
            </a:pathLst>
          </a:custGeom>
          <a:blipFill>
            <a:blip r:embed="rId6"/>
            <a:stretch>
              <a:fillRect/>
            </a:stretch>
          </a:blipFill>
        </p:spPr>
      </p:sp>
      <p:sp>
        <p:nvSpPr>
          <p:cNvPr id="10" name="Freeform 10">
            <a:extLst>
              <a:ext uri="{FF2B5EF4-FFF2-40B4-BE49-F238E27FC236}">
                <a16:creationId xmlns:a16="http://schemas.microsoft.com/office/drawing/2014/main" id="{34A0A297-C22A-62D2-AEDB-DD7DCF46F572}"/>
              </a:ext>
            </a:extLst>
          </p:cNvPr>
          <p:cNvSpPr/>
          <p:nvPr/>
        </p:nvSpPr>
        <p:spPr>
          <a:xfrm rot="-1558817" flipH="1" flipV="1">
            <a:off x="15428803" y="-1385436"/>
            <a:ext cx="3497737" cy="4067136"/>
          </a:xfrm>
          <a:custGeom>
            <a:avLst/>
            <a:gdLst/>
            <a:ahLst/>
            <a:cxnLst/>
            <a:rect l="l" t="t" r="r" b="b"/>
            <a:pathLst>
              <a:path w="3497737" h="4067136">
                <a:moveTo>
                  <a:pt x="3497737" y="4067137"/>
                </a:moveTo>
                <a:lnTo>
                  <a:pt x="0" y="4067137"/>
                </a:lnTo>
                <a:lnTo>
                  <a:pt x="0" y="0"/>
                </a:lnTo>
                <a:lnTo>
                  <a:pt x="3497737" y="0"/>
                </a:lnTo>
                <a:lnTo>
                  <a:pt x="3497737" y="4067137"/>
                </a:lnTo>
                <a:close/>
              </a:path>
            </a:pathLst>
          </a:custGeom>
          <a:blipFill>
            <a:blip r:embed="rId6"/>
            <a:stretch>
              <a:fillRect/>
            </a:stretch>
          </a:blipFill>
        </p:spPr>
        <p:txBody>
          <a:bodyPr/>
          <a:lstStyle/>
          <a:p>
            <a:endParaRPr lang="en-ID"/>
          </a:p>
        </p:txBody>
      </p:sp>
      <p:sp>
        <p:nvSpPr>
          <p:cNvPr id="11" name="TextBox 11">
            <a:extLst>
              <a:ext uri="{FF2B5EF4-FFF2-40B4-BE49-F238E27FC236}">
                <a16:creationId xmlns:a16="http://schemas.microsoft.com/office/drawing/2014/main" id="{6A5E3282-5CD3-1CD0-FF1F-7DA78712D3FE}"/>
              </a:ext>
            </a:extLst>
          </p:cNvPr>
          <p:cNvSpPr txBox="1"/>
          <p:nvPr/>
        </p:nvSpPr>
        <p:spPr>
          <a:xfrm>
            <a:off x="933108" y="288001"/>
            <a:ext cx="16075325" cy="10911320"/>
          </a:xfrm>
          <a:prstGeom prst="rect">
            <a:avLst/>
          </a:prstGeom>
        </p:spPr>
        <p:txBody>
          <a:bodyPr wrap="square" lIns="0" tIns="0" rIns="0" bIns="0" rtlCol="0" anchor="t">
            <a:spAutoFit/>
          </a:bodyPr>
          <a:lstStyle/>
          <a:p>
            <a:r>
              <a:rPr lang="en-US" sz="2800" b="1" i="1" dirty="0">
                <a:solidFill>
                  <a:srgbClr val="370C0C"/>
                </a:solidFill>
                <a:latin typeface="Glacial Indifference" panose="020B0604020202020204" charset="0"/>
                <a:sym typeface="Glacial Indifference Bold Italics"/>
              </a:rPr>
              <a:t>Kumpulan </a:t>
            </a:r>
            <a:r>
              <a:rPr lang="en-US" sz="2800" b="1" i="1" dirty="0" err="1">
                <a:solidFill>
                  <a:srgbClr val="370C0C"/>
                </a:solidFill>
                <a:latin typeface="Glacial Indifference" panose="020B0604020202020204" charset="0"/>
                <a:sym typeface="Glacial Indifference Bold Italics"/>
              </a:rPr>
              <a:t>Jurnal</a:t>
            </a:r>
            <a:r>
              <a:rPr lang="en-US" sz="2800" b="1" i="1" dirty="0">
                <a:solidFill>
                  <a:srgbClr val="370C0C"/>
                </a:solidFill>
                <a:latin typeface="Glacial Indifference" panose="020B0604020202020204" charset="0"/>
                <a:sym typeface="Glacial Indifference Bold Italics"/>
              </a:rPr>
              <a:t>  </a:t>
            </a:r>
            <a:r>
              <a:rPr lang="en-US" sz="2800" b="1" i="1" dirty="0" err="1">
                <a:solidFill>
                  <a:srgbClr val="370C0C"/>
                </a:solidFill>
                <a:latin typeface="Glacial Indifference" panose="020B0604020202020204" charset="0"/>
                <a:sym typeface="Glacial Indifference Bold Italics"/>
              </a:rPr>
              <a:t>Ilmiah</a:t>
            </a:r>
            <a:r>
              <a:rPr lang="en-US" sz="2800" b="1" i="1" dirty="0">
                <a:solidFill>
                  <a:srgbClr val="370C0C"/>
                </a:solidFill>
                <a:latin typeface="Glacial Indifference" panose="020B0604020202020204" charset="0"/>
                <a:sym typeface="Glacial Indifference Bold Italics"/>
              </a:rPr>
              <a:t> </a:t>
            </a:r>
            <a:r>
              <a:rPr lang="en-US" sz="2800" b="1" i="1" dirty="0" err="1">
                <a:solidFill>
                  <a:srgbClr val="370C0C"/>
                </a:solidFill>
                <a:latin typeface="Glacial Indifference" panose="020B0604020202020204" charset="0"/>
                <a:sym typeface="Glacial Indifference Bold Italics"/>
              </a:rPr>
              <a:t>Mengenai</a:t>
            </a:r>
            <a:r>
              <a:rPr lang="en-US" sz="2800" b="1" i="1" dirty="0">
                <a:solidFill>
                  <a:srgbClr val="370C0C"/>
                </a:solidFill>
                <a:latin typeface="Glacial Indifference" panose="020B0604020202020204" charset="0"/>
                <a:sym typeface="Glacial Indifference Bold Italics"/>
              </a:rPr>
              <a:t> </a:t>
            </a:r>
            <a:r>
              <a:rPr lang="en-US" sz="2800" b="1" i="1" dirty="0" err="1">
                <a:solidFill>
                  <a:srgbClr val="370C0C"/>
                </a:solidFill>
                <a:latin typeface="Glacial Indifference" panose="020B0604020202020204" charset="0"/>
                <a:sym typeface="Glacial Indifference Bold Italics"/>
              </a:rPr>
              <a:t>Stoikisme</a:t>
            </a:r>
            <a:r>
              <a:rPr lang="en-US" sz="2800" b="1" i="1" dirty="0">
                <a:solidFill>
                  <a:srgbClr val="370C0C"/>
                </a:solidFill>
                <a:latin typeface="Glacial Indifference" panose="020B0604020202020204" charset="0"/>
                <a:sym typeface="Glacial Indifference Bold Italics"/>
              </a:rPr>
              <a:t>:</a:t>
            </a:r>
          </a:p>
          <a:p>
            <a:r>
              <a:rPr lang="en-US" sz="2400" b="1" i="1" dirty="0">
                <a:solidFill>
                  <a:srgbClr val="370C0C"/>
                </a:solidFill>
                <a:latin typeface="Glacial Indifference" panose="020B0604020202020204" charset="0"/>
                <a:sym typeface="Glacial Indifference Bold Italics"/>
              </a:rPr>
              <a:t>1</a:t>
            </a:r>
            <a:r>
              <a:rPr lang="en-ID" sz="2400" b="1" dirty="0">
                <a:latin typeface="Glacial Indifference" panose="020B0604020202020204" charset="0"/>
              </a:rPr>
              <a:t>. </a:t>
            </a:r>
            <a:r>
              <a:rPr lang="en-ID" sz="2400" b="1" dirty="0" err="1">
                <a:latin typeface="Glacial Indifference" panose="020B0604020202020204" charset="0"/>
              </a:rPr>
              <a:t>Jurnal</a:t>
            </a:r>
            <a:r>
              <a:rPr lang="en-ID" sz="2400" b="1" dirty="0">
                <a:latin typeface="Glacial Indifference" panose="020B0604020202020204" charset="0"/>
              </a:rPr>
              <a:t> Internasional (Studi </a:t>
            </a:r>
            <a:r>
              <a:rPr lang="en-ID" sz="2400" b="1" dirty="0" err="1">
                <a:latin typeface="Glacial Indifference" panose="020B0604020202020204" charset="0"/>
              </a:rPr>
              <a:t>Empiris</a:t>
            </a:r>
            <a:r>
              <a:rPr lang="en-ID" sz="2400" b="1" dirty="0">
                <a:latin typeface="Glacial Indifference" panose="020B0604020202020204" charset="0"/>
              </a:rPr>
              <a:t> &amp; </a:t>
            </a:r>
            <a:r>
              <a:rPr lang="en-ID" sz="2400" b="1" dirty="0" err="1">
                <a:latin typeface="Glacial Indifference" panose="020B0604020202020204" charset="0"/>
              </a:rPr>
              <a:t>Korelasional</a:t>
            </a:r>
            <a:r>
              <a:rPr lang="en-ID" sz="2400" b="1" dirty="0">
                <a:latin typeface="Glacial Indifference" panose="020B0604020202020204" charset="0"/>
              </a:rPr>
              <a:t>)</a:t>
            </a:r>
          </a:p>
          <a:p>
            <a:pPr lvl="0"/>
            <a:r>
              <a:rPr lang="en-ID" sz="2400" b="1" dirty="0">
                <a:latin typeface="Glacial Indifference" panose="020B0604020202020204" charset="0"/>
              </a:rPr>
              <a:t>"The relationship between Stoic attitudes, resilience, and mental health" (2026)</a:t>
            </a:r>
            <a:endParaRPr lang="en-ID" sz="2400" dirty="0">
              <a:latin typeface="Glacial Indifference" panose="020B0604020202020204" charset="0"/>
            </a:endParaRPr>
          </a:p>
          <a:p>
            <a:pPr lvl="1"/>
            <a:r>
              <a:rPr lang="en-ID" sz="2400" b="1" dirty="0" err="1">
                <a:latin typeface="Glacial Indifference" panose="020B0604020202020204" charset="0"/>
              </a:rPr>
              <a:t>Peneliti</a:t>
            </a:r>
            <a:r>
              <a:rPr lang="en-ID" sz="2400" b="1" dirty="0">
                <a:latin typeface="Glacial Indifference" panose="020B0604020202020204" charset="0"/>
              </a:rPr>
              <a:t>:</a:t>
            </a:r>
            <a:r>
              <a:rPr lang="en-ID" sz="2400" dirty="0">
                <a:latin typeface="Glacial Indifference" panose="020B0604020202020204" charset="0"/>
              </a:rPr>
              <a:t> Alexander MacLellan &amp; Michael Lewis.</a:t>
            </a:r>
          </a:p>
          <a:p>
            <a:pPr lvl="1"/>
            <a:r>
              <a:rPr lang="en-ID" sz="2400" b="1" dirty="0" err="1">
                <a:latin typeface="Glacial Indifference" panose="020B0604020202020204" charset="0"/>
              </a:rPr>
              <a:t>Temuan</a:t>
            </a:r>
            <a:r>
              <a:rPr lang="en-ID" sz="2400" b="1" dirty="0">
                <a:latin typeface="Glacial Indifference" panose="020B0604020202020204" charset="0"/>
              </a:rPr>
              <a:t> Utama:</a:t>
            </a:r>
            <a:r>
              <a:rPr lang="en-ID" sz="2400" dirty="0">
                <a:latin typeface="Glacial Indifference" panose="020B0604020202020204" charset="0"/>
              </a:rPr>
              <a:t> </a:t>
            </a:r>
            <a:r>
              <a:rPr lang="en-ID" sz="2400" dirty="0" err="1">
                <a:latin typeface="Glacial Indifference" panose="020B0604020202020204" charset="0"/>
              </a:rPr>
              <a:t>Diterbitkan</a:t>
            </a:r>
            <a:r>
              <a:rPr lang="en-ID" sz="2400" dirty="0">
                <a:latin typeface="Glacial Indifference" panose="020B0604020202020204" charset="0"/>
              </a:rPr>
              <a:t> </a:t>
            </a:r>
            <a:r>
              <a:rPr lang="en-ID" sz="2400" dirty="0" err="1">
                <a:latin typeface="Glacial Indifference" panose="020B0604020202020204" charset="0"/>
              </a:rPr>
              <a:t>dalam</a:t>
            </a:r>
            <a:r>
              <a:rPr lang="en-ID" sz="2400" dirty="0">
                <a:latin typeface="Glacial Indifference" panose="020B0604020202020204" charset="0"/>
              </a:rPr>
              <a:t> </a:t>
            </a:r>
            <a:r>
              <a:rPr lang="en-ID" sz="2400" dirty="0" err="1">
                <a:latin typeface="Glacial Indifference" panose="020B0604020202020204" charset="0"/>
              </a:rPr>
              <a:t>jurnal</a:t>
            </a:r>
            <a:r>
              <a:rPr lang="en-ID" sz="2400" dirty="0">
                <a:latin typeface="Glacial Indifference" panose="020B0604020202020204" charset="0"/>
              </a:rPr>
              <a:t> </a:t>
            </a:r>
            <a:r>
              <a:rPr lang="en-ID" sz="2400" dirty="0" err="1">
                <a:latin typeface="Glacial Indifference" panose="020B0604020202020204" charset="0"/>
              </a:rPr>
              <a:t>psikologi</a:t>
            </a:r>
            <a:r>
              <a:rPr lang="en-ID" sz="2400" dirty="0">
                <a:latin typeface="Glacial Indifference" panose="020B0604020202020204" charset="0"/>
              </a:rPr>
              <a:t> dan </a:t>
            </a:r>
            <a:r>
              <a:rPr lang="en-ID" sz="2400" dirty="0" err="1">
                <a:latin typeface="Glacial Indifference" panose="020B0604020202020204" charset="0"/>
              </a:rPr>
              <a:t>filsafat</a:t>
            </a:r>
            <a:r>
              <a:rPr lang="en-ID" sz="2400" dirty="0">
                <a:latin typeface="Glacial Indifference" panose="020B0604020202020204" charset="0"/>
              </a:rPr>
              <a:t> </a:t>
            </a:r>
            <a:r>
              <a:rPr lang="en-ID" sz="2400" dirty="0" err="1">
                <a:latin typeface="Glacial Indifference" panose="020B0604020202020204" charset="0"/>
              </a:rPr>
              <a:t>terkemuka</a:t>
            </a:r>
            <a:r>
              <a:rPr lang="en-ID" sz="2400" dirty="0">
                <a:latin typeface="Glacial Indifference" panose="020B0604020202020204" charset="0"/>
              </a:rPr>
              <a:t>, </a:t>
            </a:r>
            <a:r>
              <a:rPr lang="en-ID" sz="2400" dirty="0" err="1">
                <a:latin typeface="Glacial Indifference" panose="020B0604020202020204" charset="0"/>
              </a:rPr>
              <a:t>penelitian</a:t>
            </a:r>
            <a:r>
              <a:rPr lang="en-ID" sz="2400" dirty="0">
                <a:latin typeface="Glacial Indifference" panose="020B0604020202020204" charset="0"/>
              </a:rPr>
              <a:t> </a:t>
            </a:r>
            <a:r>
              <a:rPr lang="en-ID" sz="2400" dirty="0" err="1">
                <a:latin typeface="Glacial Indifference" panose="020B0604020202020204" charset="0"/>
              </a:rPr>
              <a:t>kuantitatif</a:t>
            </a:r>
            <a:r>
              <a:rPr lang="en-ID" sz="2400" dirty="0">
                <a:latin typeface="Glacial Indifference" panose="020B0604020202020204" charset="0"/>
              </a:rPr>
              <a:t> </a:t>
            </a:r>
            <a:r>
              <a:rPr lang="en-ID" sz="2400" dirty="0" err="1">
                <a:latin typeface="Glacial Indifference" panose="020B0604020202020204" charset="0"/>
              </a:rPr>
              <a:t>ini</a:t>
            </a:r>
            <a:r>
              <a:rPr lang="en-ID" sz="2400" dirty="0">
                <a:latin typeface="Glacial Indifference" panose="020B0604020202020204" charset="0"/>
              </a:rPr>
              <a:t> </a:t>
            </a:r>
            <a:r>
              <a:rPr lang="en-ID" sz="2400" dirty="0" err="1">
                <a:latin typeface="Glacial Indifference" panose="020B0604020202020204" charset="0"/>
              </a:rPr>
              <a:t>menemukan</a:t>
            </a:r>
            <a:r>
              <a:rPr lang="en-ID" sz="2400" dirty="0">
                <a:latin typeface="Glacial Indifference" panose="020B0604020202020204" charset="0"/>
              </a:rPr>
              <a:t> </a:t>
            </a:r>
            <a:r>
              <a:rPr lang="en-ID" sz="2400" dirty="0" err="1">
                <a:latin typeface="Glacial Indifference" panose="020B0604020202020204" charset="0"/>
              </a:rPr>
              <a:t>bahwa</a:t>
            </a:r>
            <a:r>
              <a:rPr lang="en-ID" sz="2400" dirty="0">
                <a:latin typeface="Glacial Indifference" panose="020B0604020202020204" charset="0"/>
              </a:rPr>
              <a:t> </a:t>
            </a:r>
            <a:r>
              <a:rPr lang="en-ID" sz="2400" dirty="0" err="1">
                <a:latin typeface="Glacial Indifference" panose="020B0604020202020204" charset="0"/>
              </a:rPr>
              <a:t>adopsi</a:t>
            </a:r>
            <a:r>
              <a:rPr lang="en-ID" sz="2400" dirty="0">
                <a:latin typeface="Glacial Indifference" panose="020B0604020202020204" charset="0"/>
              </a:rPr>
              <a:t> </a:t>
            </a:r>
            <a:r>
              <a:rPr lang="en-ID" sz="2400" dirty="0" err="1">
                <a:latin typeface="Glacial Indifference" panose="020B0604020202020204" charset="0"/>
              </a:rPr>
              <a:t>sikap</a:t>
            </a:r>
            <a:r>
              <a:rPr lang="en-ID" sz="2400" dirty="0">
                <a:latin typeface="Glacial Indifference" panose="020B0604020202020204" charset="0"/>
              </a:rPr>
              <a:t> </a:t>
            </a:r>
            <a:r>
              <a:rPr lang="en-ID" sz="2400" dirty="0" err="1">
                <a:latin typeface="Glacial Indifference" panose="020B0604020202020204" charset="0"/>
              </a:rPr>
              <a:t>Stoik</a:t>
            </a:r>
            <a:r>
              <a:rPr lang="en-ID" sz="2400" dirty="0">
                <a:latin typeface="Glacial Indifference" panose="020B0604020202020204" charset="0"/>
              </a:rPr>
              <a:t> </a:t>
            </a:r>
            <a:r>
              <a:rPr lang="en-ID" sz="2400" dirty="0" err="1">
                <a:latin typeface="Glacial Indifference" panose="020B0604020202020204" charset="0"/>
              </a:rPr>
              <a:t>berhubungan</a:t>
            </a:r>
            <a:r>
              <a:rPr lang="en-ID" sz="2400" dirty="0">
                <a:latin typeface="Glacial Indifference" panose="020B0604020202020204" charset="0"/>
              </a:rPr>
              <a:t> </a:t>
            </a:r>
            <a:r>
              <a:rPr lang="en-ID" sz="2400" dirty="0" err="1">
                <a:latin typeface="Glacial Indifference" panose="020B0604020202020204" charset="0"/>
              </a:rPr>
              <a:t>erat</a:t>
            </a:r>
            <a:r>
              <a:rPr lang="en-ID" sz="2400" dirty="0">
                <a:latin typeface="Glacial Indifference" panose="020B0604020202020204" charset="0"/>
              </a:rPr>
              <a:t> </a:t>
            </a:r>
            <a:r>
              <a:rPr lang="en-ID" sz="2400" dirty="0" err="1">
                <a:latin typeface="Glacial Indifference" panose="020B0604020202020204" charset="0"/>
              </a:rPr>
              <a:t>dengan</a:t>
            </a:r>
            <a:r>
              <a:rPr lang="en-ID" sz="2400" dirty="0">
                <a:latin typeface="Glacial Indifference" panose="020B0604020202020204" charset="0"/>
              </a:rPr>
              <a:t> </a:t>
            </a:r>
            <a:r>
              <a:rPr lang="en-ID" sz="2400" b="1" dirty="0" err="1">
                <a:latin typeface="Glacial Indifference" panose="020B0604020202020204" charset="0"/>
              </a:rPr>
              <a:t>rendahnya</a:t>
            </a:r>
            <a:r>
              <a:rPr lang="en-ID" sz="2400" b="1" dirty="0">
                <a:latin typeface="Glacial Indifference" panose="020B0604020202020204" charset="0"/>
              </a:rPr>
              <a:t> </a:t>
            </a:r>
            <a:r>
              <a:rPr lang="en-ID" sz="2400" b="1" dirty="0" err="1">
                <a:latin typeface="Glacial Indifference" panose="020B0604020202020204" charset="0"/>
              </a:rPr>
              <a:t>tingkat</a:t>
            </a:r>
            <a:r>
              <a:rPr lang="en-ID" sz="2400" b="1" dirty="0">
                <a:latin typeface="Glacial Indifference" panose="020B0604020202020204" charset="0"/>
              </a:rPr>
              <a:t> </a:t>
            </a:r>
            <a:r>
              <a:rPr lang="en-ID" sz="2400" b="1" dirty="0" err="1">
                <a:latin typeface="Glacial Indifference" panose="020B0604020202020204" charset="0"/>
              </a:rPr>
              <a:t>kekhawatiran</a:t>
            </a:r>
            <a:r>
              <a:rPr lang="en-ID" sz="2400" b="1" dirty="0">
                <a:latin typeface="Glacial Indifference" panose="020B0604020202020204" charset="0"/>
              </a:rPr>
              <a:t> (worry) dan </a:t>
            </a:r>
            <a:r>
              <a:rPr lang="en-ID" sz="2400" b="1" dirty="0" err="1">
                <a:latin typeface="Glacial Indifference" panose="020B0604020202020204" charset="0"/>
              </a:rPr>
              <a:t>penurunan</a:t>
            </a:r>
            <a:r>
              <a:rPr lang="en-ID" sz="2400" b="1" dirty="0">
                <a:latin typeface="Glacial Indifference" panose="020B0604020202020204" charset="0"/>
              </a:rPr>
              <a:t> </a:t>
            </a:r>
            <a:r>
              <a:rPr lang="en-ID" sz="2400" b="1" dirty="0" err="1">
                <a:latin typeface="Glacial Indifference" panose="020B0604020202020204" charset="0"/>
              </a:rPr>
              <a:t>pikiran</a:t>
            </a:r>
            <a:r>
              <a:rPr lang="en-ID" sz="2400" b="1" dirty="0">
                <a:latin typeface="Glacial Indifference" panose="020B0604020202020204" charset="0"/>
              </a:rPr>
              <a:t> </a:t>
            </a:r>
            <a:r>
              <a:rPr lang="en-ID" sz="2400" b="1" dirty="0" err="1">
                <a:latin typeface="Glacial Indifference" panose="020B0604020202020204" charset="0"/>
              </a:rPr>
              <a:t>disfungsional</a:t>
            </a:r>
            <a:r>
              <a:rPr lang="en-ID" sz="2400" dirty="0">
                <a:latin typeface="Glacial Indifference" panose="020B0604020202020204" charset="0"/>
              </a:rPr>
              <a:t>. </a:t>
            </a:r>
            <a:r>
              <a:rPr lang="en-ID" sz="2400" dirty="0" err="1">
                <a:latin typeface="Glacial Indifference" panose="020B0604020202020204" charset="0"/>
              </a:rPr>
              <a:t>Sebaliknya</a:t>
            </a:r>
            <a:r>
              <a:rPr lang="en-ID" sz="2400" dirty="0">
                <a:latin typeface="Glacial Indifference" panose="020B0604020202020204" charset="0"/>
              </a:rPr>
              <a:t>, </a:t>
            </a:r>
            <a:r>
              <a:rPr lang="en-ID" sz="2400" dirty="0" err="1">
                <a:latin typeface="Glacial Indifference" panose="020B0604020202020204" charset="0"/>
              </a:rPr>
              <a:t>partisipan</a:t>
            </a:r>
            <a:r>
              <a:rPr lang="en-ID" sz="2400" dirty="0">
                <a:latin typeface="Glacial Indifference" panose="020B0604020202020204" charset="0"/>
              </a:rPr>
              <a:t> yang </a:t>
            </a:r>
            <a:r>
              <a:rPr lang="en-ID" sz="2400" dirty="0" err="1">
                <a:latin typeface="Glacial Indifference" panose="020B0604020202020204" charset="0"/>
              </a:rPr>
              <a:t>mempraktikkan</a:t>
            </a:r>
            <a:r>
              <a:rPr lang="en-ID" sz="2400" dirty="0">
                <a:latin typeface="Glacial Indifference" panose="020B0604020202020204" charset="0"/>
              </a:rPr>
              <a:t> </a:t>
            </a:r>
            <a:r>
              <a:rPr lang="en-ID" sz="2400" dirty="0" err="1">
                <a:latin typeface="Glacial Indifference" panose="020B0604020202020204" charset="0"/>
              </a:rPr>
              <a:t>Stoikisme</a:t>
            </a:r>
            <a:r>
              <a:rPr lang="en-ID" sz="2400" dirty="0">
                <a:latin typeface="Glacial Indifference" panose="020B0604020202020204" charset="0"/>
              </a:rPr>
              <a:t> </a:t>
            </a:r>
            <a:r>
              <a:rPr lang="en-ID" sz="2400" dirty="0" err="1">
                <a:latin typeface="Glacial Indifference" panose="020B0604020202020204" charset="0"/>
              </a:rPr>
              <a:t>menunjukkan</a:t>
            </a:r>
            <a:r>
              <a:rPr lang="en-ID" sz="2400" dirty="0">
                <a:latin typeface="Glacial Indifference" panose="020B0604020202020204" charset="0"/>
              </a:rPr>
              <a:t> </a:t>
            </a:r>
            <a:r>
              <a:rPr lang="en-ID" sz="2400" dirty="0" err="1">
                <a:latin typeface="Glacial Indifference" panose="020B0604020202020204" charset="0"/>
              </a:rPr>
              <a:t>tingkat</a:t>
            </a:r>
            <a:r>
              <a:rPr lang="en-ID" sz="2400" dirty="0">
                <a:latin typeface="Glacial Indifference" panose="020B0604020202020204" charset="0"/>
              </a:rPr>
              <a:t> </a:t>
            </a:r>
            <a:r>
              <a:rPr lang="en-ID" sz="2400" b="1" dirty="0" err="1">
                <a:latin typeface="Glacial Indifference" panose="020B0604020202020204" charset="0"/>
              </a:rPr>
              <a:t>efikasi</a:t>
            </a:r>
            <a:r>
              <a:rPr lang="en-ID" sz="2400" b="1" dirty="0">
                <a:latin typeface="Glacial Indifference" panose="020B0604020202020204" charset="0"/>
              </a:rPr>
              <a:t> </a:t>
            </a:r>
            <a:r>
              <a:rPr lang="en-ID" sz="2400" b="1" dirty="0" err="1">
                <a:latin typeface="Glacial Indifference" panose="020B0604020202020204" charset="0"/>
              </a:rPr>
              <a:t>diri</a:t>
            </a:r>
            <a:r>
              <a:rPr lang="en-ID" sz="2400" b="1" dirty="0">
                <a:latin typeface="Glacial Indifference" panose="020B0604020202020204" charset="0"/>
              </a:rPr>
              <a:t>, </a:t>
            </a:r>
            <a:r>
              <a:rPr lang="en-ID" sz="2400" b="1" dirty="0" err="1">
                <a:latin typeface="Glacial Indifference" panose="020B0604020202020204" charset="0"/>
              </a:rPr>
              <a:t>resiliensi</a:t>
            </a:r>
            <a:r>
              <a:rPr lang="en-ID" sz="2400" b="1" dirty="0">
                <a:latin typeface="Glacial Indifference" panose="020B0604020202020204" charset="0"/>
              </a:rPr>
              <a:t>, dan </a:t>
            </a:r>
            <a:r>
              <a:rPr lang="en-ID" sz="2400" b="1" dirty="0" err="1">
                <a:latin typeface="Glacial Indifference" panose="020B0604020202020204" charset="0"/>
              </a:rPr>
              <a:t>kesejahteraan</a:t>
            </a:r>
            <a:r>
              <a:rPr lang="en-ID" sz="2400" b="1" dirty="0">
                <a:latin typeface="Glacial Indifference" panose="020B0604020202020204" charset="0"/>
              </a:rPr>
              <a:t> </a:t>
            </a:r>
            <a:r>
              <a:rPr lang="en-ID" sz="2400" b="1" dirty="0" err="1">
                <a:latin typeface="Glacial Indifference" panose="020B0604020202020204" charset="0"/>
              </a:rPr>
              <a:t>psikologis</a:t>
            </a:r>
            <a:r>
              <a:rPr lang="en-ID" sz="2400" b="1" dirty="0">
                <a:latin typeface="Glacial Indifference" panose="020B0604020202020204" charset="0"/>
              </a:rPr>
              <a:t> (wellbeing) yang </a:t>
            </a:r>
            <a:r>
              <a:rPr lang="en-ID" sz="2400" b="1" dirty="0" err="1">
                <a:latin typeface="Glacial Indifference" panose="020B0604020202020204" charset="0"/>
              </a:rPr>
              <a:t>jauh</a:t>
            </a:r>
            <a:r>
              <a:rPr lang="en-ID" sz="2400" b="1" dirty="0">
                <a:latin typeface="Glacial Indifference" panose="020B0604020202020204" charset="0"/>
              </a:rPr>
              <a:t> </a:t>
            </a:r>
            <a:r>
              <a:rPr lang="en-ID" sz="2400" b="1" dirty="0" err="1">
                <a:latin typeface="Glacial Indifference" panose="020B0604020202020204" charset="0"/>
              </a:rPr>
              <a:t>lebih</a:t>
            </a:r>
            <a:r>
              <a:rPr lang="en-ID" sz="2400" b="1" dirty="0">
                <a:latin typeface="Glacial Indifference" panose="020B0604020202020204" charset="0"/>
              </a:rPr>
              <a:t> </a:t>
            </a:r>
            <a:r>
              <a:rPr lang="en-ID" sz="2400" b="1" dirty="0" err="1">
                <a:latin typeface="Glacial Indifference" panose="020B0604020202020204" charset="0"/>
              </a:rPr>
              <a:t>tinggi</a:t>
            </a:r>
            <a:r>
              <a:rPr lang="en-ID" sz="2400" dirty="0">
                <a:latin typeface="Glacial Indifference" panose="020B0604020202020204" charset="0"/>
              </a:rPr>
              <a:t>. Studi </a:t>
            </a:r>
            <a:r>
              <a:rPr lang="en-ID" sz="2400" dirty="0" err="1">
                <a:latin typeface="Glacial Indifference" panose="020B0604020202020204" charset="0"/>
              </a:rPr>
              <a:t>ini</a:t>
            </a:r>
            <a:r>
              <a:rPr lang="en-ID" sz="2400" dirty="0">
                <a:latin typeface="Glacial Indifference" panose="020B0604020202020204" charset="0"/>
              </a:rPr>
              <a:t> </a:t>
            </a:r>
            <a:r>
              <a:rPr lang="en-ID" sz="2400" dirty="0" err="1">
                <a:latin typeface="Glacial Indifference" panose="020B0604020202020204" charset="0"/>
              </a:rPr>
              <a:t>menyimpulkan</a:t>
            </a:r>
            <a:r>
              <a:rPr lang="en-ID" sz="2400" dirty="0">
                <a:latin typeface="Glacial Indifference" panose="020B0604020202020204" charset="0"/>
              </a:rPr>
              <a:t> </a:t>
            </a:r>
            <a:r>
              <a:rPr lang="en-ID" sz="2400" dirty="0" err="1">
                <a:latin typeface="Glacial Indifference" panose="020B0604020202020204" charset="0"/>
              </a:rPr>
              <a:t>bahwa</a:t>
            </a:r>
            <a:r>
              <a:rPr lang="en-ID" sz="2400" dirty="0">
                <a:latin typeface="Glacial Indifference" panose="020B0604020202020204" charset="0"/>
              </a:rPr>
              <a:t> </a:t>
            </a:r>
            <a:r>
              <a:rPr lang="en-ID" sz="2400" dirty="0" err="1">
                <a:latin typeface="Glacial Indifference" panose="020B0604020202020204" charset="0"/>
              </a:rPr>
              <a:t>Stoikisme</a:t>
            </a:r>
            <a:r>
              <a:rPr lang="en-ID" sz="2400" dirty="0">
                <a:latin typeface="Glacial Indifference" panose="020B0604020202020204" charset="0"/>
              </a:rPr>
              <a:t> </a:t>
            </a:r>
            <a:r>
              <a:rPr lang="en-ID" sz="2400" dirty="0" err="1">
                <a:latin typeface="Glacial Indifference" panose="020B0604020202020204" charset="0"/>
              </a:rPr>
              <a:t>adalah</a:t>
            </a:r>
            <a:r>
              <a:rPr lang="en-ID" sz="2400" dirty="0">
                <a:latin typeface="Glacial Indifference" panose="020B0604020202020204" charset="0"/>
              </a:rPr>
              <a:t> </a:t>
            </a:r>
            <a:r>
              <a:rPr lang="en-ID" sz="2400" dirty="0" err="1">
                <a:latin typeface="Glacial Indifference" panose="020B0604020202020204" charset="0"/>
              </a:rPr>
              <a:t>kerangka</a:t>
            </a:r>
            <a:r>
              <a:rPr lang="en-ID" sz="2400" dirty="0">
                <a:latin typeface="Glacial Indifference" panose="020B0604020202020204" charset="0"/>
              </a:rPr>
              <a:t> </a:t>
            </a:r>
            <a:r>
              <a:rPr lang="en-ID" sz="2400" dirty="0" err="1">
                <a:latin typeface="Glacial Indifference" panose="020B0604020202020204" charset="0"/>
              </a:rPr>
              <a:t>kerja</a:t>
            </a:r>
            <a:r>
              <a:rPr lang="en-ID" sz="2400" dirty="0">
                <a:latin typeface="Glacial Indifference" panose="020B0604020202020204" charset="0"/>
              </a:rPr>
              <a:t> yang sangat </a:t>
            </a:r>
            <a:r>
              <a:rPr lang="en-ID" sz="2400" dirty="0" err="1">
                <a:latin typeface="Glacial Indifference" panose="020B0604020202020204" charset="0"/>
              </a:rPr>
              <a:t>berguna</a:t>
            </a:r>
            <a:r>
              <a:rPr lang="en-ID" sz="2400" dirty="0">
                <a:latin typeface="Glacial Indifference" panose="020B0604020202020204" charset="0"/>
              </a:rPr>
              <a:t> </a:t>
            </a:r>
            <a:r>
              <a:rPr lang="en-ID" sz="2400" dirty="0" err="1">
                <a:latin typeface="Glacial Indifference" panose="020B0604020202020204" charset="0"/>
              </a:rPr>
              <a:t>untuk</a:t>
            </a:r>
            <a:r>
              <a:rPr lang="en-ID" sz="2400" dirty="0">
                <a:latin typeface="Glacial Indifference" panose="020B0604020202020204" charset="0"/>
              </a:rPr>
              <a:t> </a:t>
            </a:r>
            <a:r>
              <a:rPr lang="en-ID" sz="2400" dirty="0" err="1">
                <a:latin typeface="Glacial Indifference" panose="020B0604020202020204" charset="0"/>
              </a:rPr>
              <a:t>intervensi</a:t>
            </a:r>
            <a:r>
              <a:rPr lang="en-ID" sz="2400" dirty="0">
                <a:latin typeface="Glacial Indifference" panose="020B0604020202020204" charset="0"/>
              </a:rPr>
              <a:t> </a:t>
            </a:r>
            <a:r>
              <a:rPr lang="en-ID" sz="2400" dirty="0" err="1">
                <a:latin typeface="Glacial Indifference" panose="020B0604020202020204" charset="0"/>
              </a:rPr>
              <a:t>kesehatan</a:t>
            </a:r>
            <a:r>
              <a:rPr lang="en-ID" sz="2400" dirty="0">
                <a:latin typeface="Glacial Indifference" panose="020B0604020202020204" charset="0"/>
              </a:rPr>
              <a:t> mental modern.</a:t>
            </a:r>
          </a:p>
          <a:p>
            <a:pPr lvl="1"/>
            <a:r>
              <a:rPr lang="en-ID" sz="2400" b="1" dirty="0">
                <a:latin typeface="Glacial Indifference" panose="020B0604020202020204" charset="0"/>
              </a:rPr>
              <a:t>Akses </a:t>
            </a:r>
            <a:r>
              <a:rPr lang="en-ID" sz="2400" b="1" dirty="0" err="1">
                <a:latin typeface="Glacial Indifference" panose="020B0604020202020204" charset="0"/>
              </a:rPr>
              <a:t>Dokumen</a:t>
            </a:r>
            <a:r>
              <a:rPr lang="en-ID" sz="2400" b="1" dirty="0">
                <a:latin typeface="Glacial Indifference" panose="020B0604020202020204" charset="0"/>
              </a:rPr>
              <a:t>:</a:t>
            </a:r>
            <a:r>
              <a:rPr lang="en-ID" sz="2400" dirty="0">
                <a:latin typeface="Glacial Indifference" panose="020B0604020202020204" charset="0"/>
              </a:rPr>
              <a:t> </a:t>
            </a:r>
            <a:r>
              <a:rPr lang="en-ID" sz="2400" dirty="0" err="1">
                <a:latin typeface="Glacial Indifference" panose="020B0604020202020204" charset="0"/>
              </a:rPr>
              <a:t>Dipublikasikan</a:t>
            </a:r>
            <a:r>
              <a:rPr lang="en-ID" sz="2400" dirty="0">
                <a:latin typeface="Glacial Indifference" panose="020B0604020202020204" charset="0"/>
              </a:rPr>
              <a:t> di </a:t>
            </a:r>
            <a:r>
              <a:rPr lang="en-ID" sz="2400" dirty="0">
                <a:latin typeface="Glacial Indifference" panose="020B0604020202020204" charset="0"/>
                <a:hlinkClick r:id="rId7"/>
              </a:rPr>
              <a:t>Taylor &amp; Francis / Informa UK</a:t>
            </a:r>
            <a:r>
              <a:rPr lang="en-ID" sz="2400" dirty="0">
                <a:latin typeface="Glacial Indifference" panose="020B0604020202020204" charset="0"/>
              </a:rPr>
              <a:t>. [</a:t>
            </a:r>
            <a:r>
              <a:rPr lang="en-ID" sz="2400" dirty="0">
                <a:latin typeface="Glacial Indifference" panose="020B0604020202020204" charset="0"/>
                <a:hlinkClick r:id="rId8"/>
              </a:rPr>
              <a:t>1</a:t>
            </a:r>
            <a:r>
              <a:rPr lang="en-ID" sz="2400" dirty="0">
                <a:latin typeface="Glacial Indifference" panose="020B0604020202020204" charset="0"/>
              </a:rPr>
              <a:t>, </a:t>
            </a:r>
            <a:r>
              <a:rPr lang="en-ID" sz="2400" dirty="0">
                <a:latin typeface="Glacial Indifference" panose="020B0604020202020204" charset="0"/>
                <a:hlinkClick r:id="rId7"/>
              </a:rPr>
              <a:t>2</a:t>
            </a:r>
            <a:r>
              <a:rPr lang="en-ID" sz="2400" dirty="0">
                <a:latin typeface="Glacial Indifference" panose="020B0604020202020204" charset="0"/>
              </a:rPr>
              <a:t>, </a:t>
            </a:r>
            <a:r>
              <a:rPr lang="en-ID" sz="2400" dirty="0">
                <a:latin typeface="Glacial Indifference" panose="020B0604020202020204" charset="0"/>
                <a:hlinkClick r:id="rId9"/>
              </a:rPr>
              <a:t>3</a:t>
            </a:r>
            <a:r>
              <a:rPr lang="en-ID" sz="2400" dirty="0">
                <a:latin typeface="Glacial Indifference" panose="020B0604020202020204" charset="0"/>
              </a:rPr>
              <a:t>]</a:t>
            </a:r>
          </a:p>
          <a:p>
            <a:pPr lvl="0"/>
            <a:r>
              <a:rPr lang="en-ID" sz="2400" b="1" dirty="0">
                <a:latin typeface="Glacial Indifference" panose="020B0604020202020204" charset="0"/>
              </a:rPr>
              <a:t>"2. </a:t>
            </a:r>
            <a:r>
              <a:rPr lang="en-ID" sz="2400" b="1" dirty="0" err="1">
                <a:latin typeface="Glacial Indifference" panose="020B0604020202020204" charset="0"/>
              </a:rPr>
              <a:t>Jurnal</a:t>
            </a:r>
            <a:r>
              <a:rPr lang="en-ID" sz="2400" b="1" dirty="0">
                <a:latin typeface="Glacial Indifference" panose="020B0604020202020204" charset="0"/>
              </a:rPr>
              <a:t> Nasional (Indonesia)</a:t>
            </a:r>
          </a:p>
          <a:p>
            <a:pPr lvl="0"/>
            <a:r>
              <a:rPr lang="en-ID" sz="2400" b="1" dirty="0">
                <a:latin typeface="Glacial Indifference" panose="020B0604020202020204" charset="0"/>
              </a:rPr>
              <a:t>"</a:t>
            </a:r>
            <a:r>
              <a:rPr lang="en-ID" sz="2400" b="1" dirty="0" err="1">
                <a:latin typeface="Glacial Indifference" panose="020B0604020202020204" charset="0"/>
              </a:rPr>
              <a:t>Implementasi</a:t>
            </a:r>
            <a:r>
              <a:rPr lang="en-ID" sz="2400" b="1" dirty="0">
                <a:latin typeface="Glacial Indifference" panose="020B0604020202020204" charset="0"/>
              </a:rPr>
              <a:t> </a:t>
            </a:r>
            <a:r>
              <a:rPr lang="en-ID" sz="2400" b="1" dirty="0" err="1">
                <a:latin typeface="Glacial Indifference" panose="020B0604020202020204" charset="0"/>
              </a:rPr>
              <a:t>Ajaran</a:t>
            </a:r>
            <a:r>
              <a:rPr lang="en-ID" sz="2400" b="1" dirty="0">
                <a:latin typeface="Glacial Indifference" panose="020B0604020202020204" charset="0"/>
              </a:rPr>
              <a:t> </a:t>
            </a:r>
            <a:r>
              <a:rPr lang="en-ID" sz="2400" b="1" dirty="0" err="1">
                <a:latin typeface="Glacial Indifference" panose="020B0604020202020204" charset="0"/>
              </a:rPr>
              <a:t>Stoikisme</a:t>
            </a:r>
            <a:r>
              <a:rPr lang="en-ID" sz="2400" b="1" dirty="0">
                <a:latin typeface="Glacial Indifference" panose="020B0604020202020204" charset="0"/>
              </a:rPr>
              <a:t> </a:t>
            </a:r>
            <a:r>
              <a:rPr lang="en-ID" sz="2400" b="1" dirty="0" err="1">
                <a:latin typeface="Glacial Indifference" panose="020B0604020202020204" charset="0"/>
              </a:rPr>
              <a:t>dalam</a:t>
            </a:r>
            <a:r>
              <a:rPr lang="en-ID" sz="2400" b="1" dirty="0">
                <a:latin typeface="Glacial Indifference" panose="020B0604020202020204" charset="0"/>
              </a:rPr>
              <a:t> </a:t>
            </a:r>
            <a:r>
              <a:rPr lang="en-ID" sz="2400" b="1" dirty="0" err="1">
                <a:latin typeface="Glacial Indifference" panose="020B0604020202020204" charset="0"/>
              </a:rPr>
              <a:t>Mengatasi</a:t>
            </a:r>
            <a:r>
              <a:rPr lang="en-ID" sz="2400" b="1" dirty="0">
                <a:latin typeface="Glacial Indifference" panose="020B0604020202020204" charset="0"/>
              </a:rPr>
              <a:t> </a:t>
            </a:r>
            <a:r>
              <a:rPr lang="en-ID" sz="2400" b="1" dirty="0" err="1">
                <a:latin typeface="Glacial Indifference" panose="020B0604020202020204" charset="0"/>
              </a:rPr>
              <a:t>Krisis</a:t>
            </a:r>
            <a:r>
              <a:rPr lang="en-ID" sz="2400" b="1" dirty="0">
                <a:latin typeface="Glacial Indifference" panose="020B0604020202020204" charset="0"/>
              </a:rPr>
              <a:t> </a:t>
            </a:r>
            <a:r>
              <a:rPr lang="en-ID" sz="2400" b="1" dirty="0" err="1">
                <a:latin typeface="Glacial Indifference" panose="020B0604020202020204" charset="0"/>
              </a:rPr>
              <a:t>Identitas</a:t>
            </a:r>
            <a:r>
              <a:rPr lang="en-ID" sz="2400" b="1" dirty="0">
                <a:latin typeface="Glacial Indifference" panose="020B0604020202020204" charset="0"/>
              </a:rPr>
              <a:t> dan </a:t>
            </a:r>
            <a:r>
              <a:rPr lang="en-ID" sz="2400" b="1" dirty="0" err="1">
                <a:latin typeface="Glacial Indifference" panose="020B0604020202020204" charset="0"/>
              </a:rPr>
              <a:t>Memperkuat</a:t>
            </a:r>
            <a:r>
              <a:rPr lang="en-ID" sz="2400" b="1" dirty="0">
                <a:latin typeface="Glacial Indifference" panose="020B0604020202020204" charset="0"/>
              </a:rPr>
              <a:t> Mental </a:t>
            </a:r>
            <a:r>
              <a:rPr lang="en-ID" sz="2400" b="1" dirty="0" err="1">
                <a:latin typeface="Glacial Indifference" panose="020B0604020202020204" charset="0"/>
              </a:rPr>
              <a:t>Remaja</a:t>
            </a:r>
            <a:r>
              <a:rPr lang="en-ID" sz="2400" b="1" dirty="0">
                <a:latin typeface="Glacial Indifference" panose="020B0604020202020204" charset="0"/>
              </a:rPr>
              <a:t>" (2024/2026)</a:t>
            </a:r>
            <a:endParaRPr lang="en-ID" sz="2400" dirty="0">
              <a:latin typeface="Glacial Indifference" panose="020B0604020202020204" charset="0"/>
            </a:endParaRPr>
          </a:p>
          <a:p>
            <a:pPr lvl="1"/>
            <a:r>
              <a:rPr lang="en-ID" sz="2400" b="1" dirty="0" err="1">
                <a:latin typeface="Glacial Indifference" panose="020B0604020202020204" charset="0"/>
              </a:rPr>
              <a:t>Temuan</a:t>
            </a:r>
            <a:r>
              <a:rPr lang="en-ID" sz="2400" b="1" dirty="0">
                <a:latin typeface="Glacial Indifference" panose="020B0604020202020204" charset="0"/>
              </a:rPr>
              <a:t> Utama:</a:t>
            </a:r>
            <a:r>
              <a:rPr lang="en-ID" sz="2400" dirty="0">
                <a:latin typeface="Glacial Indifference" panose="020B0604020202020204" charset="0"/>
              </a:rPr>
              <a:t> </a:t>
            </a:r>
            <a:r>
              <a:rPr lang="en-ID" sz="2400" dirty="0" err="1">
                <a:latin typeface="Glacial Indifference" panose="020B0604020202020204" charset="0"/>
              </a:rPr>
              <a:t>Jurnal</a:t>
            </a:r>
            <a:r>
              <a:rPr lang="en-ID" sz="2400" dirty="0">
                <a:latin typeface="Glacial Indifference" panose="020B0604020202020204" charset="0"/>
              </a:rPr>
              <a:t> </a:t>
            </a:r>
            <a:r>
              <a:rPr lang="en-ID" sz="2400" dirty="0" err="1">
                <a:latin typeface="Glacial Indifference" panose="020B0604020202020204" charset="0"/>
              </a:rPr>
              <a:t>ini</a:t>
            </a:r>
            <a:r>
              <a:rPr lang="en-ID" sz="2400" dirty="0">
                <a:latin typeface="Glacial Indifference" panose="020B0604020202020204" charset="0"/>
              </a:rPr>
              <a:t> </a:t>
            </a:r>
            <a:r>
              <a:rPr lang="en-ID" sz="2400" dirty="0" err="1">
                <a:latin typeface="Glacial Indifference" panose="020B0604020202020204" charset="0"/>
              </a:rPr>
              <a:t>menganalisis</a:t>
            </a:r>
            <a:r>
              <a:rPr lang="en-ID" sz="2400" dirty="0">
                <a:latin typeface="Glacial Indifference" panose="020B0604020202020204" charset="0"/>
              </a:rPr>
              <a:t> </a:t>
            </a:r>
            <a:r>
              <a:rPr lang="en-ID" sz="2400" dirty="0" err="1">
                <a:latin typeface="Glacial Indifference" panose="020B0604020202020204" charset="0"/>
              </a:rPr>
              <a:t>bagaimana</a:t>
            </a:r>
            <a:r>
              <a:rPr lang="en-ID" sz="2400" dirty="0">
                <a:latin typeface="Glacial Indifference" panose="020B0604020202020204" charset="0"/>
              </a:rPr>
              <a:t> </a:t>
            </a:r>
            <a:r>
              <a:rPr lang="en-ID" sz="2400" dirty="0" err="1">
                <a:latin typeface="Glacial Indifference" panose="020B0604020202020204" charset="0"/>
              </a:rPr>
              <a:t>prinsip</a:t>
            </a:r>
            <a:r>
              <a:rPr lang="en-ID" sz="2400" dirty="0">
                <a:latin typeface="Glacial Indifference" panose="020B0604020202020204" charset="0"/>
              </a:rPr>
              <a:t> </a:t>
            </a:r>
            <a:r>
              <a:rPr lang="en-ID" sz="2400" i="1" dirty="0">
                <a:latin typeface="Glacial Indifference" panose="020B0604020202020204" charset="0"/>
              </a:rPr>
              <a:t>dichotomy of control</a:t>
            </a:r>
            <a:r>
              <a:rPr lang="en-ID" sz="2400" dirty="0">
                <a:latin typeface="Glacial Indifference" panose="020B0604020202020204" charset="0"/>
              </a:rPr>
              <a:t>, </a:t>
            </a:r>
            <a:r>
              <a:rPr lang="en-ID" sz="2400" i="1" dirty="0">
                <a:latin typeface="Glacial Indifference" panose="020B0604020202020204" charset="0"/>
              </a:rPr>
              <a:t>amor </a:t>
            </a:r>
            <a:r>
              <a:rPr lang="en-ID" sz="2400" i="1" dirty="0" err="1">
                <a:latin typeface="Glacial Indifference" panose="020B0604020202020204" charset="0"/>
              </a:rPr>
              <a:t>fati</a:t>
            </a:r>
            <a:r>
              <a:rPr lang="en-ID" sz="2400" dirty="0">
                <a:latin typeface="Glacial Indifference" panose="020B0604020202020204" charset="0"/>
              </a:rPr>
              <a:t> (</a:t>
            </a:r>
            <a:r>
              <a:rPr lang="en-ID" sz="2400" dirty="0" err="1">
                <a:latin typeface="Glacial Indifference" panose="020B0604020202020204" charset="0"/>
              </a:rPr>
              <a:t>menerima</a:t>
            </a:r>
            <a:r>
              <a:rPr lang="en-ID" sz="2400" dirty="0">
                <a:latin typeface="Glacial Indifference" panose="020B0604020202020204" charset="0"/>
              </a:rPr>
              <a:t> </a:t>
            </a:r>
            <a:r>
              <a:rPr lang="en-ID" sz="2400" dirty="0" err="1">
                <a:latin typeface="Glacial Indifference" panose="020B0604020202020204" charset="0"/>
              </a:rPr>
              <a:t>takdir</a:t>
            </a:r>
            <a:r>
              <a:rPr lang="en-ID" sz="2400" dirty="0">
                <a:latin typeface="Glacial Indifference" panose="020B0604020202020204" charset="0"/>
              </a:rPr>
              <a:t>), dan </a:t>
            </a:r>
            <a:r>
              <a:rPr lang="en-ID" sz="2400" i="1" dirty="0">
                <a:latin typeface="Glacial Indifference" panose="020B0604020202020204" charset="0"/>
              </a:rPr>
              <a:t>self-discipline</a:t>
            </a:r>
            <a:r>
              <a:rPr lang="en-ID" sz="2400" dirty="0">
                <a:latin typeface="Glacial Indifference" panose="020B0604020202020204" charset="0"/>
              </a:rPr>
              <a:t> </a:t>
            </a:r>
            <a:r>
              <a:rPr lang="en-ID" sz="2400" dirty="0" err="1">
                <a:latin typeface="Glacial Indifference" panose="020B0604020202020204" charset="0"/>
              </a:rPr>
              <a:t>dapat</a:t>
            </a:r>
            <a:r>
              <a:rPr lang="en-ID" sz="2400" dirty="0">
                <a:latin typeface="Glacial Indifference" panose="020B0604020202020204" charset="0"/>
              </a:rPr>
              <a:t> </a:t>
            </a:r>
            <a:r>
              <a:rPr lang="en-ID" sz="2400" dirty="0" err="1">
                <a:latin typeface="Glacial Indifference" panose="020B0604020202020204" charset="0"/>
              </a:rPr>
              <a:t>mereduksi</a:t>
            </a:r>
            <a:r>
              <a:rPr lang="en-ID" sz="2400" dirty="0">
                <a:latin typeface="Glacial Indifference" panose="020B0604020202020204" charset="0"/>
              </a:rPr>
              <a:t> </a:t>
            </a:r>
            <a:r>
              <a:rPr lang="en-ID" sz="2400" dirty="0" err="1">
                <a:latin typeface="Glacial Indifference" panose="020B0604020202020204" charset="0"/>
              </a:rPr>
              <a:t>kecemasan</a:t>
            </a:r>
            <a:r>
              <a:rPr lang="en-ID" sz="2400" dirty="0">
                <a:latin typeface="Glacial Indifference" panose="020B0604020202020204" charset="0"/>
              </a:rPr>
              <a:t> pada </a:t>
            </a:r>
            <a:r>
              <a:rPr lang="en-ID" sz="2400" dirty="0" err="1">
                <a:latin typeface="Glacial Indifference" panose="020B0604020202020204" charset="0"/>
              </a:rPr>
              <a:t>remaja</a:t>
            </a:r>
            <a:r>
              <a:rPr lang="en-ID" sz="2400" dirty="0">
                <a:latin typeface="Glacial Indifference" panose="020B0604020202020204" charset="0"/>
              </a:rPr>
              <a:t> Indonesia </a:t>
            </a:r>
            <a:r>
              <a:rPr lang="en-ID" sz="2400" dirty="0" err="1">
                <a:latin typeface="Glacial Indifference" panose="020B0604020202020204" charset="0"/>
              </a:rPr>
              <a:t>akibat</a:t>
            </a:r>
            <a:r>
              <a:rPr lang="en-ID" sz="2400" dirty="0">
                <a:latin typeface="Glacial Indifference" panose="020B0604020202020204" charset="0"/>
              </a:rPr>
              <a:t> </a:t>
            </a:r>
            <a:r>
              <a:rPr lang="en-ID" sz="2400" dirty="0" err="1">
                <a:latin typeface="Glacial Indifference" panose="020B0604020202020204" charset="0"/>
              </a:rPr>
              <a:t>tekanan</a:t>
            </a:r>
            <a:r>
              <a:rPr lang="en-ID" sz="2400" dirty="0">
                <a:latin typeface="Glacial Indifference" panose="020B0604020202020204" charset="0"/>
              </a:rPr>
              <a:t> media </a:t>
            </a:r>
            <a:r>
              <a:rPr lang="en-ID" sz="2400" dirty="0" err="1">
                <a:latin typeface="Glacial Indifference" panose="020B0604020202020204" charset="0"/>
              </a:rPr>
              <a:t>sosial</a:t>
            </a:r>
            <a:r>
              <a:rPr lang="en-ID" sz="2400" dirty="0">
                <a:latin typeface="Glacial Indifference" panose="020B0604020202020204" charset="0"/>
              </a:rPr>
              <a:t> dan </a:t>
            </a:r>
            <a:r>
              <a:rPr lang="en-ID" sz="2400" dirty="0" err="1">
                <a:latin typeface="Glacial Indifference" panose="020B0604020202020204" charset="0"/>
              </a:rPr>
              <a:t>krisis</a:t>
            </a:r>
            <a:r>
              <a:rPr lang="en-ID" sz="2400" dirty="0">
                <a:latin typeface="Glacial Indifference" panose="020B0604020202020204" charset="0"/>
              </a:rPr>
              <a:t> </a:t>
            </a:r>
            <a:r>
              <a:rPr lang="en-ID" sz="2400" dirty="0" err="1">
                <a:latin typeface="Glacial Indifference" panose="020B0604020202020204" charset="0"/>
              </a:rPr>
              <a:t>identitas</a:t>
            </a:r>
            <a:r>
              <a:rPr lang="en-ID" sz="2400" dirty="0">
                <a:latin typeface="Glacial Indifference" panose="020B0604020202020204" charset="0"/>
              </a:rPr>
              <a:t>. Hasil </a:t>
            </a:r>
            <a:r>
              <a:rPr lang="en-ID" sz="2400" dirty="0" err="1">
                <a:latin typeface="Glacial Indifference" panose="020B0604020202020204" charset="0"/>
              </a:rPr>
              <a:t>studi</a:t>
            </a:r>
            <a:r>
              <a:rPr lang="en-ID" sz="2400" dirty="0">
                <a:latin typeface="Glacial Indifference" panose="020B0604020202020204" charset="0"/>
              </a:rPr>
              <a:t> </a:t>
            </a:r>
            <a:r>
              <a:rPr lang="en-ID" sz="2400" dirty="0" err="1">
                <a:latin typeface="Glacial Indifference" panose="020B0604020202020204" charset="0"/>
              </a:rPr>
              <a:t>literatur</a:t>
            </a:r>
            <a:r>
              <a:rPr lang="en-ID" sz="2400" dirty="0">
                <a:latin typeface="Glacial Indifference" panose="020B0604020202020204" charset="0"/>
              </a:rPr>
              <a:t> dan </a:t>
            </a:r>
            <a:r>
              <a:rPr lang="en-ID" sz="2400" dirty="0" err="1">
                <a:latin typeface="Glacial Indifference" panose="020B0604020202020204" charset="0"/>
              </a:rPr>
              <a:t>analisis</a:t>
            </a:r>
            <a:r>
              <a:rPr lang="en-ID" sz="2400" dirty="0">
                <a:latin typeface="Glacial Indifference" panose="020B0604020202020204" charset="0"/>
              </a:rPr>
              <a:t> </a:t>
            </a:r>
            <a:r>
              <a:rPr lang="en-ID" sz="2400" dirty="0" err="1">
                <a:latin typeface="Glacial Indifference" panose="020B0604020202020204" charset="0"/>
              </a:rPr>
              <a:t>konten</a:t>
            </a:r>
            <a:r>
              <a:rPr lang="en-ID" sz="2400" dirty="0">
                <a:latin typeface="Glacial Indifference" panose="020B0604020202020204" charset="0"/>
              </a:rPr>
              <a:t> </a:t>
            </a:r>
            <a:r>
              <a:rPr lang="en-ID" sz="2400" dirty="0" err="1">
                <a:latin typeface="Glacial Indifference" panose="020B0604020202020204" charset="0"/>
              </a:rPr>
              <a:t>membuktikan</a:t>
            </a:r>
            <a:r>
              <a:rPr lang="en-ID" sz="2400" dirty="0">
                <a:latin typeface="Glacial Indifference" panose="020B0604020202020204" charset="0"/>
              </a:rPr>
              <a:t> </a:t>
            </a:r>
            <a:r>
              <a:rPr lang="en-ID" sz="2400" dirty="0" err="1">
                <a:latin typeface="Glacial Indifference" panose="020B0604020202020204" charset="0"/>
              </a:rPr>
              <a:t>bahwa</a:t>
            </a:r>
            <a:r>
              <a:rPr lang="en-ID" sz="2400" dirty="0">
                <a:latin typeface="Glacial Indifference" panose="020B0604020202020204" charset="0"/>
              </a:rPr>
              <a:t> </a:t>
            </a:r>
            <a:r>
              <a:rPr lang="en-ID" sz="2400" dirty="0" err="1">
                <a:latin typeface="Glacial Indifference" panose="020B0604020202020204" charset="0"/>
              </a:rPr>
              <a:t>ajaran</a:t>
            </a:r>
            <a:r>
              <a:rPr lang="en-ID" sz="2400" dirty="0">
                <a:latin typeface="Glacial Indifference" panose="020B0604020202020204" charset="0"/>
              </a:rPr>
              <a:t> </a:t>
            </a:r>
            <a:r>
              <a:rPr lang="en-ID" sz="2400" dirty="0" err="1">
                <a:latin typeface="Glacial Indifference" panose="020B0604020202020204" charset="0"/>
              </a:rPr>
              <a:t>ini</a:t>
            </a:r>
            <a:r>
              <a:rPr lang="en-ID" sz="2400" dirty="0">
                <a:latin typeface="Glacial Indifference" panose="020B0604020202020204" charset="0"/>
              </a:rPr>
              <a:t> </a:t>
            </a:r>
            <a:r>
              <a:rPr lang="en-ID" sz="2400" dirty="0" err="1">
                <a:latin typeface="Glacial Indifference" panose="020B0604020202020204" charset="0"/>
              </a:rPr>
              <a:t>sukses</a:t>
            </a:r>
            <a:r>
              <a:rPr lang="en-ID" sz="2400" dirty="0">
                <a:latin typeface="Glacial Indifference" panose="020B0604020202020204" charset="0"/>
              </a:rPr>
              <a:t> </a:t>
            </a:r>
            <a:r>
              <a:rPr lang="en-ID" sz="2400" b="1" dirty="0" err="1">
                <a:latin typeface="Glacial Indifference" panose="020B0604020202020204" charset="0"/>
              </a:rPr>
              <a:t>memperkuat</a:t>
            </a:r>
            <a:r>
              <a:rPr lang="en-ID" sz="2400" b="1" dirty="0">
                <a:latin typeface="Glacial Indifference" panose="020B0604020202020204" charset="0"/>
              </a:rPr>
              <a:t> </a:t>
            </a:r>
            <a:r>
              <a:rPr lang="en-ID" sz="2400" b="1" dirty="0" err="1">
                <a:latin typeface="Glacial Indifference" panose="020B0604020202020204" charset="0"/>
              </a:rPr>
              <a:t>keterampilan</a:t>
            </a:r>
            <a:r>
              <a:rPr lang="en-ID" sz="2400" b="1" dirty="0">
                <a:latin typeface="Glacial Indifference" panose="020B0604020202020204" charset="0"/>
              </a:rPr>
              <a:t> </a:t>
            </a:r>
            <a:r>
              <a:rPr lang="en-ID" sz="2400" b="1" dirty="0" err="1">
                <a:latin typeface="Glacial Indifference" panose="020B0604020202020204" charset="0"/>
              </a:rPr>
              <a:t>regulasi</a:t>
            </a:r>
            <a:r>
              <a:rPr lang="en-ID" sz="2400" b="1" dirty="0">
                <a:latin typeface="Glacial Indifference" panose="020B0604020202020204" charset="0"/>
              </a:rPr>
              <a:t> </a:t>
            </a:r>
            <a:r>
              <a:rPr lang="en-ID" sz="2400" b="1" dirty="0" err="1">
                <a:latin typeface="Glacial Indifference" panose="020B0604020202020204" charset="0"/>
              </a:rPr>
              <a:t>emosi</a:t>
            </a:r>
            <a:r>
              <a:rPr lang="en-ID" sz="2400" b="1" dirty="0">
                <a:latin typeface="Glacial Indifference" panose="020B0604020202020204" charset="0"/>
              </a:rPr>
              <a:t> dan </a:t>
            </a:r>
            <a:r>
              <a:rPr lang="en-ID" sz="2400" b="1" dirty="0" err="1">
                <a:latin typeface="Glacial Indifference" panose="020B0604020202020204" charset="0"/>
              </a:rPr>
              <a:t>membangun</a:t>
            </a:r>
            <a:r>
              <a:rPr lang="en-ID" sz="2400" b="1" dirty="0">
                <a:latin typeface="Glacial Indifference" panose="020B0604020202020204" charset="0"/>
              </a:rPr>
              <a:t> </a:t>
            </a:r>
            <a:r>
              <a:rPr lang="en-ID" sz="2400" b="1" dirty="0" err="1">
                <a:latin typeface="Glacial Indifference" panose="020B0604020202020204" charset="0"/>
              </a:rPr>
              <a:t>ketahanan</a:t>
            </a:r>
            <a:r>
              <a:rPr lang="en-ID" sz="2400" b="1" dirty="0">
                <a:latin typeface="Glacial Indifference" panose="020B0604020202020204" charset="0"/>
              </a:rPr>
              <a:t> </a:t>
            </a:r>
            <a:r>
              <a:rPr lang="en-ID" sz="2400" b="1" dirty="0" err="1">
                <a:latin typeface="Glacial Indifference" panose="020B0604020202020204" charset="0"/>
              </a:rPr>
              <a:t>emosional</a:t>
            </a:r>
            <a:r>
              <a:rPr lang="en-ID" sz="2400" b="1" dirty="0">
                <a:latin typeface="Glacial Indifference" panose="020B0604020202020204" charset="0"/>
              </a:rPr>
              <a:t> (</a:t>
            </a:r>
            <a:r>
              <a:rPr lang="en-ID" sz="2400" b="1" dirty="0" err="1">
                <a:latin typeface="Glacial Indifference" panose="020B0604020202020204" charset="0"/>
              </a:rPr>
              <a:t>resiliensi</a:t>
            </a:r>
            <a:r>
              <a:rPr lang="en-ID" sz="2400" b="1" dirty="0">
                <a:latin typeface="Glacial Indifference" panose="020B0604020202020204" charset="0"/>
              </a:rPr>
              <a:t>)</a:t>
            </a:r>
            <a:r>
              <a:rPr lang="en-ID" sz="2400" dirty="0">
                <a:latin typeface="Glacial Indifference" panose="020B0604020202020204" charset="0"/>
              </a:rPr>
              <a:t>.</a:t>
            </a:r>
          </a:p>
          <a:p>
            <a:pPr lvl="1"/>
            <a:r>
              <a:rPr lang="en-ID" sz="2400" b="1" dirty="0">
                <a:latin typeface="Glacial Indifference" panose="020B0604020202020204" charset="0"/>
              </a:rPr>
              <a:t>Akses </a:t>
            </a:r>
            <a:r>
              <a:rPr lang="en-ID" sz="2400" b="1" dirty="0" err="1">
                <a:latin typeface="Glacial Indifference" panose="020B0604020202020204" charset="0"/>
              </a:rPr>
              <a:t>Dokumen</a:t>
            </a:r>
            <a:r>
              <a:rPr lang="en-ID" sz="2400" b="1" dirty="0">
                <a:latin typeface="Glacial Indifference" panose="020B0604020202020204" charset="0"/>
              </a:rPr>
              <a:t>:</a:t>
            </a:r>
            <a:r>
              <a:rPr lang="en-ID" sz="2400" dirty="0">
                <a:latin typeface="Glacial Indifference" panose="020B0604020202020204" charset="0"/>
              </a:rPr>
              <a:t> </a:t>
            </a:r>
            <a:r>
              <a:rPr lang="en-ID" sz="2400" dirty="0" err="1">
                <a:latin typeface="Glacial Indifference" panose="020B0604020202020204" charset="0"/>
              </a:rPr>
              <a:t>Diterbitkan</a:t>
            </a:r>
            <a:r>
              <a:rPr lang="en-ID" sz="2400" dirty="0">
                <a:latin typeface="Glacial Indifference" panose="020B0604020202020204" charset="0"/>
              </a:rPr>
              <a:t> oleh </a:t>
            </a:r>
            <a:r>
              <a:rPr lang="en-ID" sz="2400" dirty="0">
                <a:latin typeface="Glacial Indifference" panose="020B0604020202020204" charset="0"/>
                <a:hlinkClick r:id="rId10"/>
              </a:rPr>
              <a:t>UIN Jambi E-Journal</a:t>
            </a:r>
            <a:r>
              <a:rPr lang="en-ID" sz="2400" dirty="0">
                <a:latin typeface="Glacial Indifference" panose="020B0604020202020204" charset="0"/>
              </a:rPr>
              <a:t>. [, </a:t>
            </a:r>
            <a:r>
              <a:rPr lang="en-ID" sz="2400" dirty="0">
                <a:latin typeface="Glacial Indifference" panose="020B0604020202020204" charset="0"/>
                <a:hlinkClick r:id="rId10"/>
              </a:rPr>
              <a:t>2</a:t>
            </a:r>
            <a:r>
              <a:rPr lang="en-ID" sz="2400" dirty="0">
                <a:latin typeface="Glacial Indifference" panose="020B0604020202020204" charset="0"/>
              </a:rPr>
              <a:t>]</a:t>
            </a:r>
          </a:p>
          <a:p>
            <a:pPr lvl="0"/>
            <a:r>
              <a:rPr lang="en-ID" sz="2400" b="1" dirty="0">
                <a:latin typeface="Glacial Indifference" panose="020B0604020202020204" charset="0"/>
              </a:rPr>
              <a:t>"Management of Human Emotions and Stress Examined Based on Psychological Aspects and Stoicism Philosophy" (2024)</a:t>
            </a:r>
            <a:endParaRPr lang="en-ID" sz="2400" dirty="0">
              <a:latin typeface="Glacial Indifference" panose="020B0604020202020204" charset="0"/>
            </a:endParaRPr>
          </a:p>
          <a:p>
            <a:pPr lvl="1"/>
            <a:r>
              <a:rPr lang="en-ID" sz="2400" b="1" dirty="0" err="1">
                <a:latin typeface="Glacial Indifference" panose="020B0604020202020204" charset="0"/>
              </a:rPr>
              <a:t>Peneliti</a:t>
            </a:r>
            <a:r>
              <a:rPr lang="en-ID" sz="2400" b="1" dirty="0">
                <a:latin typeface="Glacial Indifference" panose="020B0604020202020204" charset="0"/>
              </a:rPr>
              <a:t>:</a:t>
            </a:r>
            <a:r>
              <a:rPr lang="en-ID" sz="2400" dirty="0">
                <a:latin typeface="Glacial Indifference" panose="020B0604020202020204" charset="0"/>
              </a:rPr>
              <a:t> </a:t>
            </a:r>
            <a:r>
              <a:rPr lang="en-ID" sz="2400" dirty="0" err="1">
                <a:latin typeface="Glacial Indifference" panose="020B0604020202020204" charset="0"/>
              </a:rPr>
              <a:t>Syukriyya</a:t>
            </a:r>
            <a:r>
              <a:rPr lang="en-ID" sz="2400" dirty="0">
                <a:latin typeface="Glacial Indifference" panose="020B0604020202020204" charset="0"/>
              </a:rPr>
              <a:t> </a:t>
            </a:r>
            <a:r>
              <a:rPr lang="en-ID" sz="2400" dirty="0" err="1">
                <a:latin typeface="Glacial Indifference" panose="020B0604020202020204" charset="0"/>
              </a:rPr>
              <a:t>Zuhrotul</a:t>
            </a:r>
            <a:r>
              <a:rPr lang="en-ID" sz="2400" dirty="0">
                <a:latin typeface="Glacial Indifference" panose="020B0604020202020204" charset="0"/>
              </a:rPr>
              <a:t> Endang </a:t>
            </a:r>
            <a:r>
              <a:rPr lang="en-ID" sz="2400" dirty="0" err="1">
                <a:latin typeface="Glacial Indifference" panose="020B0604020202020204" charset="0"/>
              </a:rPr>
              <a:t>Purwaningsih</a:t>
            </a:r>
            <a:r>
              <a:rPr lang="en-ID" sz="2400" dirty="0">
                <a:latin typeface="Glacial Indifference" panose="020B0604020202020204" charset="0"/>
              </a:rPr>
              <a:t> (Universitas </a:t>
            </a:r>
            <a:r>
              <a:rPr lang="en-ID" sz="2400" dirty="0" err="1">
                <a:latin typeface="Glacial Indifference" panose="020B0604020202020204" charset="0"/>
              </a:rPr>
              <a:t>Sebelas</a:t>
            </a:r>
            <a:r>
              <a:rPr lang="en-ID" sz="2400" dirty="0">
                <a:latin typeface="Glacial Indifference" panose="020B0604020202020204" charset="0"/>
              </a:rPr>
              <a:t> Maret).</a:t>
            </a:r>
          </a:p>
          <a:p>
            <a:pPr lvl="1"/>
            <a:r>
              <a:rPr lang="en-ID" sz="2400" b="1" dirty="0" err="1">
                <a:latin typeface="Glacial Indifference" panose="020B0604020202020204" charset="0"/>
              </a:rPr>
              <a:t>Temuan</a:t>
            </a:r>
            <a:r>
              <a:rPr lang="en-ID" sz="2400" b="1" dirty="0">
                <a:latin typeface="Glacial Indifference" panose="020B0604020202020204" charset="0"/>
              </a:rPr>
              <a:t> Utama:</a:t>
            </a:r>
            <a:r>
              <a:rPr lang="en-ID" sz="2400" dirty="0">
                <a:latin typeface="Glacial Indifference" panose="020B0604020202020204" charset="0"/>
              </a:rPr>
              <a:t> </a:t>
            </a:r>
            <a:r>
              <a:rPr lang="en-ID" sz="2400" dirty="0" err="1">
                <a:latin typeface="Glacial Indifference" panose="020B0604020202020204" charset="0"/>
              </a:rPr>
              <a:t>Menganalisis</a:t>
            </a:r>
            <a:r>
              <a:rPr lang="en-ID" sz="2400" dirty="0">
                <a:latin typeface="Glacial Indifference" panose="020B0604020202020204" charset="0"/>
              </a:rPr>
              <a:t> </a:t>
            </a:r>
            <a:r>
              <a:rPr lang="en-ID" sz="2400" dirty="0" err="1">
                <a:latin typeface="Glacial Indifference" panose="020B0604020202020204" charset="0"/>
              </a:rPr>
              <a:t>masalah</a:t>
            </a:r>
            <a:r>
              <a:rPr lang="en-ID" sz="2400" dirty="0">
                <a:latin typeface="Glacial Indifference" panose="020B0604020202020204" charset="0"/>
              </a:rPr>
              <a:t> </a:t>
            </a:r>
            <a:r>
              <a:rPr lang="en-ID" sz="2400" dirty="0" err="1">
                <a:latin typeface="Glacial Indifference" panose="020B0604020202020204" charset="0"/>
              </a:rPr>
              <a:t>kesehatan</a:t>
            </a:r>
            <a:r>
              <a:rPr lang="en-ID" sz="2400" dirty="0">
                <a:latin typeface="Glacial Indifference" panose="020B0604020202020204" charset="0"/>
              </a:rPr>
              <a:t> mental </a:t>
            </a:r>
            <a:r>
              <a:rPr lang="en-ID" sz="2400" dirty="0" err="1">
                <a:latin typeface="Glacial Indifference" panose="020B0604020202020204" charset="0"/>
              </a:rPr>
              <a:t>seperti</a:t>
            </a:r>
            <a:r>
              <a:rPr lang="en-ID" sz="2400" dirty="0">
                <a:latin typeface="Glacial Indifference" panose="020B0604020202020204" charset="0"/>
              </a:rPr>
              <a:t> </a:t>
            </a:r>
            <a:r>
              <a:rPr lang="en-ID" sz="2400" i="1" dirty="0">
                <a:latin typeface="Glacial Indifference" panose="020B0604020202020204" charset="0"/>
              </a:rPr>
              <a:t>overthinking</a:t>
            </a:r>
            <a:r>
              <a:rPr lang="en-ID" sz="2400" dirty="0">
                <a:latin typeface="Glacial Indifference" panose="020B0604020202020204" charset="0"/>
              </a:rPr>
              <a:t> dan </a:t>
            </a:r>
            <a:r>
              <a:rPr lang="en-ID" sz="2400" dirty="0" err="1">
                <a:latin typeface="Glacial Indifference" panose="020B0604020202020204" charset="0"/>
              </a:rPr>
              <a:t>ketakutan</a:t>
            </a:r>
            <a:r>
              <a:rPr lang="en-ID" sz="2400" dirty="0">
                <a:latin typeface="Glacial Indifference" panose="020B0604020202020204" charset="0"/>
              </a:rPr>
              <a:t> </a:t>
            </a:r>
            <a:r>
              <a:rPr lang="en-ID" sz="2400" dirty="0" err="1">
                <a:latin typeface="Glacial Indifference" panose="020B0604020202020204" charset="0"/>
              </a:rPr>
              <a:t>sosial</a:t>
            </a:r>
            <a:r>
              <a:rPr lang="en-ID" sz="2400" dirty="0">
                <a:latin typeface="Glacial Indifference" panose="020B0604020202020204" charset="0"/>
              </a:rPr>
              <a:t> di era </a:t>
            </a:r>
            <a:r>
              <a:rPr lang="en-ID" sz="2400" dirty="0" err="1">
                <a:latin typeface="Glacial Indifference" panose="020B0604020202020204" charset="0"/>
              </a:rPr>
              <a:t>kompetitif</a:t>
            </a:r>
            <a:r>
              <a:rPr lang="en-ID" sz="2400" dirty="0">
                <a:latin typeface="Glacial Indifference" panose="020B0604020202020204" charset="0"/>
              </a:rPr>
              <a:t>. Studi </a:t>
            </a:r>
            <a:r>
              <a:rPr lang="en-ID" sz="2400" dirty="0" err="1">
                <a:latin typeface="Glacial Indifference" panose="020B0604020202020204" charset="0"/>
              </a:rPr>
              <a:t>ini</a:t>
            </a:r>
            <a:r>
              <a:rPr lang="en-ID" sz="2400" dirty="0">
                <a:latin typeface="Glacial Indifference" panose="020B0604020202020204" charset="0"/>
              </a:rPr>
              <a:t> </a:t>
            </a:r>
            <a:r>
              <a:rPr lang="en-ID" sz="2400" dirty="0" err="1">
                <a:latin typeface="Glacial Indifference" panose="020B0604020202020204" charset="0"/>
              </a:rPr>
              <a:t>menekankan</a:t>
            </a:r>
            <a:r>
              <a:rPr lang="en-ID" sz="2400" dirty="0">
                <a:latin typeface="Glacial Indifference" panose="020B0604020202020204" charset="0"/>
              </a:rPr>
              <a:t> </a:t>
            </a:r>
            <a:r>
              <a:rPr lang="en-ID" sz="2400" dirty="0" err="1">
                <a:latin typeface="Glacial Indifference" panose="020B0604020202020204" charset="0"/>
              </a:rPr>
              <a:t>bahwa</a:t>
            </a:r>
            <a:r>
              <a:rPr lang="en-ID" sz="2400" dirty="0">
                <a:latin typeface="Glacial Indifference" panose="020B0604020202020204" charset="0"/>
              </a:rPr>
              <a:t> </a:t>
            </a:r>
            <a:r>
              <a:rPr lang="en-ID" sz="2400" dirty="0" err="1">
                <a:latin typeface="Glacial Indifference" panose="020B0604020202020204" charset="0"/>
              </a:rPr>
              <a:t>Stoikisme</a:t>
            </a:r>
            <a:r>
              <a:rPr lang="en-ID" sz="2400" dirty="0">
                <a:latin typeface="Glacial Indifference" panose="020B0604020202020204" charset="0"/>
              </a:rPr>
              <a:t> </a:t>
            </a:r>
            <a:r>
              <a:rPr lang="en-ID" sz="2400" dirty="0" err="1">
                <a:latin typeface="Glacial Indifference" panose="020B0604020202020204" charset="0"/>
              </a:rPr>
              <a:t>membantu</a:t>
            </a:r>
            <a:r>
              <a:rPr lang="en-ID" sz="2400" dirty="0">
                <a:latin typeface="Glacial Indifference" panose="020B0604020202020204" charset="0"/>
              </a:rPr>
              <a:t> </a:t>
            </a:r>
            <a:r>
              <a:rPr lang="en-ID" sz="2400" dirty="0" err="1">
                <a:latin typeface="Glacial Indifference" panose="020B0604020202020204" charset="0"/>
              </a:rPr>
              <a:t>memproses</a:t>
            </a:r>
            <a:r>
              <a:rPr lang="en-ID" sz="2400" dirty="0">
                <a:latin typeface="Glacial Indifference" panose="020B0604020202020204" charset="0"/>
              </a:rPr>
              <a:t> </a:t>
            </a:r>
            <a:r>
              <a:rPr lang="en-ID" sz="2400" dirty="0" err="1">
                <a:latin typeface="Glacial Indifference" panose="020B0604020202020204" charset="0"/>
              </a:rPr>
              <a:t>emosi</a:t>
            </a:r>
            <a:r>
              <a:rPr lang="en-ID" sz="2400" dirty="0">
                <a:latin typeface="Glacial Indifference" panose="020B0604020202020204" charset="0"/>
              </a:rPr>
              <a:t> </a:t>
            </a:r>
            <a:r>
              <a:rPr lang="en-ID" sz="2400" dirty="0" err="1">
                <a:latin typeface="Glacial Indifference" panose="020B0604020202020204" charset="0"/>
              </a:rPr>
              <a:t>negatif</a:t>
            </a:r>
            <a:r>
              <a:rPr lang="en-ID" sz="2400" dirty="0">
                <a:latin typeface="Glacial Indifference" panose="020B0604020202020204" charset="0"/>
              </a:rPr>
              <a:t> agar </a:t>
            </a:r>
            <a:r>
              <a:rPr lang="en-ID" sz="2400" dirty="0" err="1">
                <a:latin typeface="Glacial Indifference" panose="020B0604020202020204" charset="0"/>
              </a:rPr>
              <a:t>seseorang</a:t>
            </a:r>
            <a:r>
              <a:rPr lang="en-ID" sz="2400" dirty="0">
                <a:latin typeface="Glacial Indifference" panose="020B0604020202020204" charset="0"/>
              </a:rPr>
              <a:t> </a:t>
            </a:r>
            <a:r>
              <a:rPr lang="en-ID" sz="2400" dirty="0" err="1">
                <a:latin typeface="Glacial Indifference" panose="020B0604020202020204" charset="0"/>
              </a:rPr>
              <a:t>tidak</a:t>
            </a:r>
            <a:r>
              <a:rPr lang="en-ID" sz="2400" dirty="0">
                <a:latin typeface="Glacial Indifference" panose="020B0604020202020204" charset="0"/>
              </a:rPr>
              <a:t> </a:t>
            </a:r>
            <a:r>
              <a:rPr lang="en-ID" sz="2400" dirty="0" err="1">
                <a:latin typeface="Glacial Indifference" panose="020B0604020202020204" charset="0"/>
              </a:rPr>
              <a:t>menggantungkan</a:t>
            </a:r>
            <a:r>
              <a:rPr lang="en-ID" sz="2400" dirty="0">
                <a:latin typeface="Glacial Indifference" panose="020B0604020202020204" charset="0"/>
              </a:rPr>
              <a:t> </a:t>
            </a:r>
            <a:r>
              <a:rPr lang="en-ID" sz="2400" dirty="0" err="1">
                <a:latin typeface="Glacial Indifference" panose="020B0604020202020204" charset="0"/>
              </a:rPr>
              <a:t>standar</a:t>
            </a:r>
            <a:r>
              <a:rPr lang="en-ID" sz="2400" dirty="0">
                <a:latin typeface="Glacial Indifference" panose="020B0604020202020204" charset="0"/>
              </a:rPr>
              <a:t> </a:t>
            </a:r>
            <a:r>
              <a:rPr lang="en-ID" sz="2400" dirty="0" err="1">
                <a:latin typeface="Glacial Indifference" panose="020B0604020202020204" charset="0"/>
              </a:rPr>
              <a:t>kebahagiaannya</a:t>
            </a:r>
            <a:r>
              <a:rPr lang="en-ID" sz="2400" dirty="0">
                <a:latin typeface="Glacial Indifference" panose="020B0604020202020204" charset="0"/>
              </a:rPr>
              <a:t> pada target orang lain, </a:t>
            </a:r>
            <a:r>
              <a:rPr lang="en-ID" sz="2400" dirty="0" err="1">
                <a:latin typeface="Glacial Indifference" panose="020B0604020202020204" charset="0"/>
              </a:rPr>
              <a:t>melainkan</a:t>
            </a:r>
            <a:r>
              <a:rPr lang="en-ID" sz="2400" dirty="0">
                <a:latin typeface="Glacial Indifference" panose="020B0604020202020204" charset="0"/>
              </a:rPr>
              <a:t> </a:t>
            </a:r>
            <a:r>
              <a:rPr lang="en-ID" sz="2400" dirty="0" err="1">
                <a:latin typeface="Glacial Indifference" panose="020B0604020202020204" charset="0"/>
              </a:rPr>
              <a:t>fokus</a:t>
            </a:r>
            <a:r>
              <a:rPr lang="en-ID" sz="2400" dirty="0">
                <a:latin typeface="Glacial Indifference" panose="020B0604020202020204" charset="0"/>
              </a:rPr>
              <a:t> pada </a:t>
            </a:r>
            <a:r>
              <a:rPr lang="en-ID" sz="2400" dirty="0" err="1">
                <a:latin typeface="Glacial Indifference" panose="020B0604020202020204" charset="0"/>
              </a:rPr>
              <a:t>respons</a:t>
            </a:r>
            <a:r>
              <a:rPr lang="en-ID" sz="2400" dirty="0">
                <a:latin typeface="Glacial Indifference" panose="020B0604020202020204" charset="0"/>
              </a:rPr>
              <a:t> internal </a:t>
            </a:r>
            <a:r>
              <a:rPr lang="en-ID" sz="2400" dirty="0" err="1">
                <a:latin typeface="Glacial Indifference" panose="020B0604020202020204" charset="0"/>
              </a:rPr>
              <a:t>mereka</a:t>
            </a:r>
            <a:r>
              <a:rPr lang="en-ID" sz="2400" dirty="0">
                <a:latin typeface="Glacial Indifference" panose="020B0604020202020204" charset="0"/>
              </a:rPr>
              <a:t> </a:t>
            </a:r>
            <a:r>
              <a:rPr lang="en-ID" sz="2400" dirty="0" err="1">
                <a:latin typeface="Glacial Indifference" panose="020B0604020202020204" charset="0"/>
              </a:rPr>
              <a:t>sendiri</a:t>
            </a:r>
            <a:r>
              <a:rPr lang="en-ID" sz="2400" dirty="0">
                <a:latin typeface="Glacial Indifference" panose="020B0604020202020204" charset="0"/>
              </a:rPr>
              <a:t> guna </a:t>
            </a:r>
            <a:r>
              <a:rPr lang="en-ID" sz="2400" dirty="0" err="1">
                <a:latin typeface="Glacial Indifference" panose="020B0604020202020204" charset="0"/>
              </a:rPr>
              <a:t>menanggulangi</a:t>
            </a:r>
            <a:r>
              <a:rPr lang="en-ID" sz="2400" dirty="0">
                <a:latin typeface="Glacial Indifference" panose="020B0604020202020204" charset="0"/>
              </a:rPr>
              <a:t> </a:t>
            </a:r>
            <a:r>
              <a:rPr lang="en-ID" sz="2400" dirty="0" err="1">
                <a:latin typeface="Glacial Indifference" panose="020B0604020202020204" charset="0"/>
              </a:rPr>
              <a:t>kecemasan</a:t>
            </a:r>
            <a:r>
              <a:rPr lang="en-ID" sz="2400" dirty="0">
                <a:latin typeface="Glacial Indifference" panose="020B0604020202020204" charset="0"/>
              </a:rPr>
              <a:t>.</a:t>
            </a:r>
          </a:p>
          <a:p>
            <a:pPr lvl="1"/>
            <a:r>
              <a:rPr lang="en-ID" sz="2400" b="1" dirty="0">
                <a:latin typeface="Glacial Indifference" panose="020B0604020202020204" charset="0"/>
              </a:rPr>
              <a:t>Akses </a:t>
            </a:r>
            <a:r>
              <a:rPr lang="en-ID" sz="2400" b="1" dirty="0" err="1">
                <a:latin typeface="Glacial Indifference" panose="020B0604020202020204" charset="0"/>
              </a:rPr>
              <a:t>Dokumen</a:t>
            </a:r>
            <a:r>
              <a:rPr lang="en-ID" sz="2400" b="1" dirty="0">
                <a:latin typeface="Glacial Indifference" panose="020B0604020202020204" charset="0"/>
              </a:rPr>
              <a:t>:</a:t>
            </a:r>
            <a:r>
              <a:rPr lang="en-ID" sz="2400" dirty="0">
                <a:latin typeface="Glacial Indifference" panose="020B0604020202020204" charset="0"/>
              </a:rPr>
              <a:t> </a:t>
            </a:r>
            <a:r>
              <a:rPr lang="en-ID" sz="2400" dirty="0" err="1">
                <a:latin typeface="Glacial Indifference" panose="020B0604020202020204" charset="0"/>
              </a:rPr>
              <a:t>Dipublikasikan</a:t>
            </a:r>
            <a:r>
              <a:rPr lang="en-ID" sz="2400" dirty="0">
                <a:latin typeface="Glacial Indifference" panose="020B0604020202020204" charset="0"/>
              </a:rPr>
              <a:t> di </a:t>
            </a:r>
            <a:r>
              <a:rPr lang="en-ID" sz="2400" dirty="0">
                <a:latin typeface="Glacial Indifference" panose="020B0604020202020204" charset="0"/>
                <a:hlinkClick r:id="rId11"/>
              </a:rPr>
              <a:t>JISIP (</a:t>
            </a:r>
            <a:r>
              <a:rPr lang="en-ID" sz="2400" dirty="0" err="1">
                <a:latin typeface="Glacial Indifference" panose="020B0604020202020204" charset="0"/>
                <a:hlinkClick r:id="rId11"/>
              </a:rPr>
              <a:t>Jurnal</a:t>
            </a:r>
            <a:r>
              <a:rPr lang="en-ID" sz="2400" dirty="0">
                <a:latin typeface="Glacial Indifference" panose="020B0604020202020204" charset="0"/>
                <a:hlinkClick r:id="rId11"/>
              </a:rPr>
              <a:t> </a:t>
            </a:r>
            <a:r>
              <a:rPr lang="en-ID" sz="2400" dirty="0" err="1">
                <a:latin typeface="Glacial Indifference" panose="020B0604020202020204" charset="0"/>
                <a:hlinkClick r:id="rId11"/>
              </a:rPr>
              <a:t>Ilmu</a:t>
            </a:r>
            <a:r>
              <a:rPr lang="en-ID" sz="2400" dirty="0">
                <a:latin typeface="Glacial Indifference" panose="020B0604020202020204" charset="0"/>
                <a:hlinkClick r:id="rId11"/>
              </a:rPr>
              <a:t> Sosial dan Pendidikan)</a:t>
            </a:r>
            <a:r>
              <a:rPr lang="en-ID" sz="2400" dirty="0">
                <a:latin typeface="Glacial Indifference" panose="020B0604020202020204" charset="0"/>
              </a:rPr>
              <a:t>. [</a:t>
            </a:r>
            <a:r>
              <a:rPr lang="en-ID" sz="2400" dirty="0">
                <a:latin typeface="Glacial Indifference" panose="020B0604020202020204" charset="0"/>
                <a:hlinkClick r:id="rId11"/>
              </a:rPr>
              <a:t>1</a:t>
            </a:r>
            <a:r>
              <a:rPr lang="en-ID" sz="2400" dirty="0">
                <a:latin typeface="Glacial Indifference" panose="020B0604020202020204" charset="0"/>
              </a:rPr>
              <a:t>]</a:t>
            </a:r>
          </a:p>
          <a:p>
            <a:pPr lvl="0"/>
            <a:endParaRPr lang="en-ID" sz="2400" dirty="0">
              <a:latin typeface="Glacial Indifference" panose="020B0604020202020204" charset="0"/>
            </a:endParaRPr>
          </a:p>
          <a:p>
            <a:br>
              <a:rPr lang="en-ID" dirty="0"/>
            </a:br>
            <a:endParaRPr lang="en-ID" dirty="0"/>
          </a:p>
          <a:p>
            <a:r>
              <a:rPr lang="en-ID" dirty="0"/>
              <a:t>...</a:t>
            </a:r>
          </a:p>
          <a:p>
            <a:pPr algn="just">
              <a:lnSpc>
                <a:spcPts val="3919"/>
              </a:lnSpc>
            </a:pPr>
            <a:endParaRPr lang="en-US" sz="3200" dirty="0">
              <a:solidFill>
                <a:srgbClr val="370C0C"/>
              </a:solidFill>
              <a:latin typeface="Glacial Indifference"/>
              <a:ea typeface="Glacial Indifference"/>
              <a:cs typeface="Glacial Indifference"/>
              <a:sym typeface="Glacial Indifference"/>
            </a:endParaRPr>
          </a:p>
        </p:txBody>
      </p:sp>
      <p:sp>
        <p:nvSpPr>
          <p:cNvPr id="13" name="TextBox 12">
            <a:extLst>
              <a:ext uri="{FF2B5EF4-FFF2-40B4-BE49-F238E27FC236}">
                <a16:creationId xmlns:a16="http://schemas.microsoft.com/office/drawing/2014/main" id="{45A19624-55B2-09C6-8EF5-EAE9AA2DD030}"/>
              </a:ext>
            </a:extLst>
          </p:cNvPr>
          <p:cNvSpPr txBox="1"/>
          <p:nvPr/>
        </p:nvSpPr>
        <p:spPr>
          <a:xfrm>
            <a:off x="19681371" y="2264229"/>
            <a:ext cx="184731" cy="369332"/>
          </a:xfrm>
          <a:prstGeom prst="rect">
            <a:avLst/>
          </a:prstGeom>
          <a:noFill/>
        </p:spPr>
        <p:txBody>
          <a:bodyPr wrap="none" rtlCol="0">
            <a:spAutoFit/>
          </a:bodyPr>
          <a:lstStyle/>
          <a:p>
            <a:endParaRPr lang="en-ID" dirty="0"/>
          </a:p>
        </p:txBody>
      </p:sp>
      <p:pic>
        <p:nvPicPr>
          <p:cNvPr id="16" name="Picture 15">
            <a:extLst>
              <a:ext uri="{FF2B5EF4-FFF2-40B4-BE49-F238E27FC236}">
                <a16:creationId xmlns:a16="http://schemas.microsoft.com/office/drawing/2014/main" id="{C553F4B0-AF05-42EA-F2E3-962F253C7929}"/>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10601177" y="6358786"/>
            <a:ext cx="152400" cy="152400"/>
          </a:xfrm>
          <a:prstGeom prst="rect">
            <a:avLst/>
          </a:prstGeom>
        </p:spPr>
      </p:pic>
      <p:pic>
        <p:nvPicPr>
          <p:cNvPr id="17" name="Picture 16">
            <a:extLst>
              <a:ext uri="{FF2B5EF4-FFF2-40B4-BE49-F238E27FC236}">
                <a16:creationId xmlns:a16="http://schemas.microsoft.com/office/drawing/2014/main" id="{8F7495E4-51DB-E9B0-40B2-5F963548274D}"/>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10751177" y="6508786"/>
            <a:ext cx="152400" cy="152400"/>
          </a:xfrm>
          <a:prstGeom prst="rect">
            <a:avLst/>
          </a:prstGeom>
        </p:spPr>
      </p:pic>
    </p:spTree>
    <p:extLst>
      <p:ext uri="{BB962C8B-B14F-4D97-AF65-F5344CB8AC3E}">
        <p14:creationId xmlns:p14="http://schemas.microsoft.com/office/powerpoint/2010/main" val="3940599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5" name="Freeform 5"/>
          <p:cNvSpPr/>
          <p:nvPr/>
        </p:nvSpPr>
        <p:spPr>
          <a:xfrm>
            <a:off x="16460996" y="8245010"/>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145778" y="1428608"/>
            <a:ext cx="435087" cy="644574"/>
          </a:xfrm>
          <a:custGeom>
            <a:avLst/>
            <a:gdLst/>
            <a:ahLst/>
            <a:cxnLst/>
            <a:rect l="l" t="t" r="r" b="b"/>
            <a:pathLst>
              <a:path w="435087" h="644574">
                <a:moveTo>
                  <a:pt x="0" y="0"/>
                </a:moveTo>
                <a:lnTo>
                  <a:pt x="435088" y="0"/>
                </a:lnTo>
                <a:lnTo>
                  <a:pt x="435088" y="644575"/>
                </a:lnTo>
                <a:lnTo>
                  <a:pt x="0" y="64457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711360" y="936434"/>
            <a:ext cx="332217" cy="492174"/>
          </a:xfrm>
          <a:custGeom>
            <a:avLst/>
            <a:gdLst/>
            <a:ahLst/>
            <a:cxnLst/>
            <a:rect l="l" t="t" r="r" b="b"/>
            <a:pathLst>
              <a:path w="332217" h="492174">
                <a:moveTo>
                  <a:pt x="0" y="0"/>
                </a:moveTo>
                <a:lnTo>
                  <a:pt x="332218" y="0"/>
                </a:lnTo>
                <a:lnTo>
                  <a:pt x="332218"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rot="-2700000">
            <a:off x="-746059" y="7334843"/>
            <a:ext cx="3408761" cy="3963675"/>
          </a:xfrm>
          <a:custGeom>
            <a:avLst/>
            <a:gdLst/>
            <a:ahLst/>
            <a:cxnLst/>
            <a:rect l="l" t="t" r="r" b="b"/>
            <a:pathLst>
              <a:path w="3408761" h="3963675">
                <a:moveTo>
                  <a:pt x="0" y="0"/>
                </a:moveTo>
                <a:lnTo>
                  <a:pt x="3408761" y="0"/>
                </a:lnTo>
                <a:lnTo>
                  <a:pt x="3408761" y="3963676"/>
                </a:lnTo>
                <a:lnTo>
                  <a:pt x="0" y="3963676"/>
                </a:lnTo>
                <a:lnTo>
                  <a:pt x="0" y="0"/>
                </a:lnTo>
                <a:close/>
              </a:path>
            </a:pathLst>
          </a:custGeom>
          <a:blipFill>
            <a:blip r:embed="rId6"/>
            <a:stretch>
              <a:fillRect/>
            </a:stretch>
          </a:blipFill>
        </p:spPr>
      </p:sp>
      <p:sp>
        <p:nvSpPr>
          <p:cNvPr id="10" name="Freeform 10"/>
          <p:cNvSpPr/>
          <p:nvPr/>
        </p:nvSpPr>
        <p:spPr>
          <a:xfrm rot="-1558817" flipH="1" flipV="1">
            <a:off x="15428803" y="-1385436"/>
            <a:ext cx="3497737" cy="4067136"/>
          </a:xfrm>
          <a:custGeom>
            <a:avLst/>
            <a:gdLst/>
            <a:ahLst/>
            <a:cxnLst/>
            <a:rect l="l" t="t" r="r" b="b"/>
            <a:pathLst>
              <a:path w="3497737" h="4067136">
                <a:moveTo>
                  <a:pt x="3497737" y="4067137"/>
                </a:moveTo>
                <a:lnTo>
                  <a:pt x="0" y="4067137"/>
                </a:lnTo>
                <a:lnTo>
                  <a:pt x="0" y="0"/>
                </a:lnTo>
                <a:lnTo>
                  <a:pt x="3497737" y="0"/>
                </a:lnTo>
                <a:lnTo>
                  <a:pt x="3497737" y="4067137"/>
                </a:lnTo>
                <a:close/>
              </a:path>
            </a:pathLst>
          </a:custGeom>
          <a:blipFill>
            <a:blip r:embed="rId6"/>
            <a:stretch>
              <a:fillRect/>
            </a:stretch>
          </a:blipFill>
        </p:spPr>
      </p:sp>
      <p:sp>
        <p:nvSpPr>
          <p:cNvPr id="11" name="TextBox 11"/>
          <p:cNvSpPr txBox="1"/>
          <p:nvPr/>
        </p:nvSpPr>
        <p:spPr>
          <a:xfrm>
            <a:off x="1363322" y="2752176"/>
            <a:ext cx="15609374" cy="4453255"/>
          </a:xfrm>
          <a:prstGeom prst="rect">
            <a:avLst/>
          </a:prstGeom>
        </p:spPr>
        <p:txBody>
          <a:bodyPr lIns="0" tIns="0" rIns="0" bIns="0" rtlCol="0" anchor="t">
            <a:spAutoFit/>
          </a:bodyPr>
          <a:lstStyle/>
          <a:p>
            <a:pPr algn="just">
              <a:lnSpc>
                <a:spcPts val="3919"/>
              </a:lnSpc>
            </a:pP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Pendekatan</a:t>
            </a:r>
            <a:r>
              <a:rPr lang="en-US" sz="3200" b="1" i="1" dirty="0">
                <a:solidFill>
                  <a:srgbClr val="370C0C"/>
                </a:solidFill>
                <a:latin typeface="Glacial Indifference Bold Italics"/>
                <a:ea typeface="Glacial Indifference Bold Italics"/>
                <a:cs typeface="Glacial Indifference Bold Italics"/>
                <a:sym typeface="Glacial Indifference Bold Italics"/>
              </a:rPr>
              <a:t> </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konseling</a:t>
            </a:r>
            <a:r>
              <a:rPr lang="en-US" sz="3200" b="1" i="1" dirty="0">
                <a:solidFill>
                  <a:srgbClr val="370C0C"/>
                </a:solidFill>
                <a:latin typeface="Glacial Indifference Bold Italics"/>
                <a:ea typeface="Glacial Indifference Bold Italics"/>
                <a:cs typeface="Glacial Indifference Bold Italics"/>
                <a:sym typeface="Glacial Indifference Bold Italics"/>
              </a:rPr>
              <a:t> </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stoikisme</a:t>
            </a:r>
            <a:r>
              <a:rPr lang="en-US" sz="3200" b="1" i="1" dirty="0">
                <a:solidFill>
                  <a:srgbClr val="370C0C"/>
                </a:solidFill>
                <a:latin typeface="Glacial Indifference Bold Italics"/>
                <a:ea typeface="Glacial Indifference Bold Italics"/>
                <a:cs typeface="Glacial Indifference Bold Italics"/>
                <a:sym typeface="Glacial Indifference Bold Italics"/>
              </a:rPr>
              <a:t> </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adalah</a:t>
            </a:r>
            <a:r>
              <a:rPr lang="en-US" sz="3200" dirty="0">
                <a:solidFill>
                  <a:srgbClr val="370C0C"/>
                </a:solidFill>
                <a:latin typeface="Glacial Indifference"/>
                <a:ea typeface="Glacial Indifference"/>
                <a:cs typeface="Glacial Indifference"/>
                <a:sym typeface="Glacial Indifference"/>
              </a:rPr>
              <a:t> strategi </a:t>
            </a:r>
            <a:r>
              <a:rPr lang="en-US" sz="3200" dirty="0" err="1">
                <a:solidFill>
                  <a:srgbClr val="370C0C"/>
                </a:solidFill>
                <a:latin typeface="Glacial Indifference"/>
                <a:ea typeface="Glacial Indifference"/>
                <a:cs typeface="Glacial Indifference"/>
                <a:sym typeface="Glacial Indifference"/>
              </a:rPr>
              <a:t>berbasis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filsafat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stoikisme</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mengajarkan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pengendalian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melalui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pembedaan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penerimaan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antara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apa</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dapat</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dapat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dikendalikan</a:t>
            </a:r>
            <a:r>
              <a:rPr lang="en-US" sz="3200" dirty="0">
                <a:solidFill>
                  <a:srgbClr val="370C0C"/>
                </a:solidFill>
                <a:latin typeface="Glacial Indifference"/>
                <a:ea typeface="Glacial Indifference"/>
                <a:cs typeface="Glacial Indifference"/>
                <a:sym typeface="Glacial Indifference"/>
              </a:rPr>
              <a:t> oleh </a:t>
            </a:r>
            <a:r>
              <a:rPr lang="en-US" sz="3200" dirty="0" err="1">
                <a:solidFill>
                  <a:srgbClr val="370C0C"/>
                </a:solidFill>
                <a:latin typeface="Glacial Indifference"/>
                <a:ea typeface="Glacial Indifference"/>
                <a:cs typeface="Glacial Indifference"/>
                <a:sym typeface="Glacial Indifference"/>
              </a:rPr>
              <a:t>seseorang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fokus</a:t>
            </a:r>
            <a:r>
              <a:rPr lang="en-US" sz="3200" dirty="0">
                <a:solidFill>
                  <a:srgbClr val="370C0C"/>
                </a:solidFill>
                <a:latin typeface="Glacial Indifference"/>
                <a:ea typeface="Glacial Indifference"/>
                <a:cs typeface="Glacial Indifference"/>
                <a:sym typeface="Glacial Indifference"/>
              </a:rPr>
              <a:t> pada </a:t>
            </a:r>
            <a:r>
              <a:rPr lang="en-US" sz="3200" dirty="0" err="1">
                <a:solidFill>
                  <a:srgbClr val="370C0C"/>
                </a:solidFill>
                <a:latin typeface="Glacial Indifference"/>
                <a:ea typeface="Glacial Indifference"/>
                <a:cs typeface="Glacial Indifference"/>
                <a:sym typeface="Glacial Indifference"/>
              </a:rPr>
              <a:t>pikiran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tindakan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rasional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serta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pengembangan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kebajikan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seperti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kebijaksanaan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keberanian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mencapai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ketenangan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batin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ketahanan</a:t>
            </a:r>
            <a:r>
              <a:rPr lang="en-US" sz="3200" dirty="0">
                <a:solidFill>
                  <a:srgbClr val="370C0C"/>
                </a:solidFill>
                <a:latin typeface="Glacial Indifference"/>
                <a:ea typeface="Glacial Indifference"/>
                <a:cs typeface="Glacial Indifference"/>
                <a:sym typeface="Glacial Indifference"/>
              </a:rPr>
              <a:t> mental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menghadapi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kesulitan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hidup</a:t>
            </a:r>
            <a:r>
              <a:rPr lang="en-US" sz="3200" dirty="0">
                <a:solidFill>
                  <a:srgbClr val="370C0C"/>
                </a:solidFill>
                <a:latin typeface="Glacial Indifference"/>
                <a:ea typeface="Glacial Indifference"/>
                <a:cs typeface="Glacial Indifference"/>
                <a:sym typeface="Glacial Indifference"/>
              </a:rPr>
              <a:t>. </a:t>
            </a:r>
          </a:p>
          <a:p>
            <a:pPr algn="just">
              <a:lnSpc>
                <a:spcPts val="3919"/>
              </a:lnSpc>
            </a:pPr>
            <a:endParaRPr lang="en-US" sz="3200" dirty="0">
              <a:solidFill>
                <a:srgbClr val="370C0C"/>
              </a:solidFill>
              <a:latin typeface="Glacial Indifference"/>
              <a:ea typeface="Glacial Indifference"/>
              <a:cs typeface="Glacial Indifference"/>
              <a:sym typeface="Glacial Indifference"/>
            </a:endParaRPr>
          </a:p>
          <a:p>
            <a:pPr algn="just">
              <a:lnSpc>
                <a:spcPts val="3919"/>
              </a:lnSpc>
            </a:pPr>
            <a:r>
              <a:rPr lang="en-US" sz="3200" dirty="0" err="1">
                <a:solidFill>
                  <a:srgbClr val="370C0C"/>
                </a:solidFill>
                <a:latin typeface="Glacial Indifference"/>
                <a:ea typeface="Glacial Indifference"/>
                <a:cs typeface="Glacial Indifference"/>
                <a:sym typeface="Glacial Indifference"/>
              </a:rPr>
              <a:t>Penerapan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stoikisme</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konseling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berfokus</a:t>
            </a:r>
            <a:r>
              <a:rPr lang="en-US" sz="3200" dirty="0">
                <a:solidFill>
                  <a:srgbClr val="370C0C"/>
                </a:solidFill>
                <a:latin typeface="Glacial Indifference"/>
                <a:ea typeface="Glacial Indifference"/>
                <a:cs typeface="Glacial Indifference"/>
                <a:sym typeface="Glacial Indifference"/>
              </a:rPr>
              <a:t> pada </a:t>
            </a:r>
            <a:r>
              <a:rPr lang="en-US" sz="3200" dirty="0" err="1">
                <a:solidFill>
                  <a:srgbClr val="370C0C"/>
                </a:solidFill>
                <a:latin typeface="Glacial Indifference"/>
                <a:ea typeface="Glacial Indifference"/>
                <a:cs typeface="Glacial Indifference"/>
                <a:sym typeface="Glacial Indifference"/>
              </a:rPr>
              <a:t>pengenalan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dikotomi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yaitu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memisahkan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apa</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dikendalikan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klien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mengurangi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stres</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membangun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ketahanan</a:t>
            </a:r>
            <a:r>
              <a:rPr lang="en-US" sz="3200" dirty="0">
                <a:solidFill>
                  <a:srgbClr val="370C0C"/>
                </a:solidFill>
                <a:latin typeface="Glacial Indifference"/>
                <a:ea typeface="Glacial Indifference"/>
                <a:cs typeface="Glacial Indifference"/>
                <a:sym typeface="Glacial Indifference"/>
              </a:rPr>
              <a:t> mental. </a:t>
            </a:r>
          </a:p>
        </p:txBody>
      </p:sp>
      <p:sp>
        <p:nvSpPr>
          <p:cNvPr id="12" name="TextBox 12"/>
          <p:cNvSpPr txBox="1"/>
          <p:nvPr/>
        </p:nvSpPr>
        <p:spPr>
          <a:xfrm>
            <a:off x="3571471" y="225259"/>
            <a:ext cx="10283302" cy="1853565"/>
          </a:xfrm>
          <a:prstGeom prst="rect">
            <a:avLst/>
          </a:prstGeom>
        </p:spPr>
        <p:txBody>
          <a:bodyPr lIns="0" tIns="0" rIns="0" bIns="0" rtlCol="0" anchor="t">
            <a:spAutoFit/>
          </a:bodyPr>
          <a:lstStyle/>
          <a:p>
            <a:pPr algn="ctr">
              <a:lnSpc>
                <a:spcPts val="6930"/>
              </a:lnSpc>
            </a:pPr>
            <a:r>
              <a:rPr lang="en-US" sz="7000">
                <a:solidFill>
                  <a:srgbClr val="052917"/>
                </a:solidFill>
                <a:latin typeface="Yellowtail"/>
                <a:ea typeface="Yellowtail"/>
                <a:cs typeface="Yellowtail"/>
                <a:sym typeface="Yellowtail"/>
              </a:rPr>
              <a:t>Penerapan Stoikisme Dalam Konseling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5" name="Freeform 5"/>
          <p:cNvSpPr/>
          <p:nvPr/>
        </p:nvSpPr>
        <p:spPr>
          <a:xfrm>
            <a:off x="16460996" y="8245010"/>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145778" y="1428608"/>
            <a:ext cx="435087" cy="644574"/>
          </a:xfrm>
          <a:custGeom>
            <a:avLst/>
            <a:gdLst/>
            <a:ahLst/>
            <a:cxnLst/>
            <a:rect l="l" t="t" r="r" b="b"/>
            <a:pathLst>
              <a:path w="435087" h="644574">
                <a:moveTo>
                  <a:pt x="0" y="0"/>
                </a:moveTo>
                <a:lnTo>
                  <a:pt x="435088" y="0"/>
                </a:lnTo>
                <a:lnTo>
                  <a:pt x="435088" y="644575"/>
                </a:lnTo>
                <a:lnTo>
                  <a:pt x="0" y="64457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711360" y="936434"/>
            <a:ext cx="332217" cy="492174"/>
          </a:xfrm>
          <a:custGeom>
            <a:avLst/>
            <a:gdLst/>
            <a:ahLst/>
            <a:cxnLst/>
            <a:rect l="l" t="t" r="r" b="b"/>
            <a:pathLst>
              <a:path w="332217" h="492174">
                <a:moveTo>
                  <a:pt x="0" y="0"/>
                </a:moveTo>
                <a:lnTo>
                  <a:pt x="332218" y="0"/>
                </a:lnTo>
                <a:lnTo>
                  <a:pt x="332218"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rot="-2700000">
            <a:off x="-746059" y="7334843"/>
            <a:ext cx="3408761" cy="3963675"/>
          </a:xfrm>
          <a:custGeom>
            <a:avLst/>
            <a:gdLst/>
            <a:ahLst/>
            <a:cxnLst/>
            <a:rect l="l" t="t" r="r" b="b"/>
            <a:pathLst>
              <a:path w="3408761" h="3963675">
                <a:moveTo>
                  <a:pt x="0" y="0"/>
                </a:moveTo>
                <a:lnTo>
                  <a:pt x="3408761" y="0"/>
                </a:lnTo>
                <a:lnTo>
                  <a:pt x="3408761" y="3963676"/>
                </a:lnTo>
                <a:lnTo>
                  <a:pt x="0" y="3963676"/>
                </a:lnTo>
                <a:lnTo>
                  <a:pt x="0" y="0"/>
                </a:lnTo>
                <a:close/>
              </a:path>
            </a:pathLst>
          </a:custGeom>
          <a:blipFill>
            <a:blip r:embed="rId6"/>
            <a:stretch>
              <a:fillRect/>
            </a:stretch>
          </a:blipFill>
        </p:spPr>
      </p:sp>
      <p:sp>
        <p:nvSpPr>
          <p:cNvPr id="10" name="Freeform 10"/>
          <p:cNvSpPr/>
          <p:nvPr/>
        </p:nvSpPr>
        <p:spPr>
          <a:xfrm rot="-1558817" flipH="1" flipV="1">
            <a:off x="15428803" y="-1385436"/>
            <a:ext cx="3497737" cy="4067136"/>
          </a:xfrm>
          <a:custGeom>
            <a:avLst/>
            <a:gdLst/>
            <a:ahLst/>
            <a:cxnLst/>
            <a:rect l="l" t="t" r="r" b="b"/>
            <a:pathLst>
              <a:path w="3497737" h="4067136">
                <a:moveTo>
                  <a:pt x="3497737" y="4067137"/>
                </a:moveTo>
                <a:lnTo>
                  <a:pt x="0" y="4067137"/>
                </a:lnTo>
                <a:lnTo>
                  <a:pt x="0" y="0"/>
                </a:lnTo>
                <a:lnTo>
                  <a:pt x="3497737" y="0"/>
                </a:lnTo>
                <a:lnTo>
                  <a:pt x="3497737" y="4067137"/>
                </a:lnTo>
                <a:close/>
              </a:path>
            </a:pathLst>
          </a:custGeom>
          <a:blipFill>
            <a:blip r:embed="rId6"/>
            <a:stretch>
              <a:fillRect/>
            </a:stretch>
          </a:blipFill>
        </p:spPr>
      </p:sp>
      <p:sp>
        <p:nvSpPr>
          <p:cNvPr id="11" name="TextBox 11"/>
          <p:cNvSpPr txBox="1"/>
          <p:nvPr/>
        </p:nvSpPr>
        <p:spPr>
          <a:xfrm>
            <a:off x="958321" y="1718684"/>
            <a:ext cx="16376235" cy="8967198"/>
          </a:xfrm>
          <a:prstGeom prst="rect">
            <a:avLst/>
          </a:prstGeom>
        </p:spPr>
        <p:txBody>
          <a:bodyPr lIns="0" tIns="0" rIns="0" bIns="0" rtlCol="0" anchor="t">
            <a:spAutoFit/>
          </a:bodyPr>
          <a:lstStyle/>
          <a:p>
            <a:pPr algn="just">
              <a:lnSpc>
                <a:spcPts val="3919"/>
              </a:lnSpc>
            </a:pPr>
            <a:endParaRPr dirty="0"/>
          </a:p>
          <a:p>
            <a:pPr algn="just">
              <a:lnSpc>
                <a:spcPts val="3919"/>
              </a:lnSpc>
            </a:pPr>
            <a:r>
              <a:rPr lang="en-US" sz="2799" b="1" dirty="0">
                <a:solidFill>
                  <a:srgbClr val="370C0C"/>
                </a:solidFill>
                <a:latin typeface="Glacial Indifference Bold"/>
                <a:ea typeface="Glacial Indifference Bold"/>
                <a:cs typeface="Glacial Indifference Bold"/>
                <a:sym typeface="Glacial Indifference Bold"/>
              </a:rPr>
              <a:t>A. </a:t>
            </a:r>
            <a:r>
              <a:rPr lang="en-US" sz="3200" b="1" dirty="0" err="1">
                <a:solidFill>
                  <a:srgbClr val="370C0C"/>
                </a:solidFill>
                <a:latin typeface="Glacial Indifference Bold"/>
                <a:ea typeface="Glacial Indifference Bold"/>
                <a:cs typeface="Glacial Indifference Bold"/>
                <a:sym typeface="Glacial Indifference Bold"/>
              </a:rPr>
              <a:t>Dikotomi</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Kendali</a:t>
            </a:r>
            <a:r>
              <a:rPr lang="en-US" sz="3200" b="1" dirty="0">
                <a:solidFill>
                  <a:srgbClr val="370C0C"/>
                </a:solidFill>
                <a:latin typeface="Glacial Indifference Bold"/>
                <a:ea typeface="Glacial Indifference Bold"/>
                <a:cs typeface="Glacial Indifference Bold"/>
                <a:sym typeface="Glacial Indifference Bold"/>
              </a:rPr>
              <a:t> (Dichotomy of Control)</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Kaidah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Membagi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segala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hidup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menjadi</a:t>
            </a:r>
            <a:r>
              <a:rPr lang="en-US" sz="3200" dirty="0">
                <a:solidFill>
                  <a:srgbClr val="370C0C"/>
                </a:solidFill>
                <a:latin typeface="Glacial Indifference"/>
                <a:ea typeface="Glacial Indifference"/>
                <a:cs typeface="Glacial Indifference"/>
                <a:sym typeface="Glacial Indifference"/>
              </a:rPr>
              <a:t> dua </a:t>
            </a:r>
            <a:r>
              <a:rPr lang="en-US" sz="3200" dirty="0" err="1">
                <a:solidFill>
                  <a:srgbClr val="370C0C"/>
                </a:solidFill>
                <a:latin typeface="Glacial Indifference"/>
                <a:ea typeface="Glacial Indifference"/>
                <a:cs typeface="Glacial Indifference"/>
                <a:sym typeface="Glacial Indifference"/>
              </a:rPr>
              <a:t>kategori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hal</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berada</a:t>
            </a:r>
            <a:r>
              <a:rPr lang="en-US" sz="3200" dirty="0">
                <a:solidFill>
                  <a:srgbClr val="370C0C"/>
                </a:solidFill>
                <a:latin typeface="Glacial Indifference"/>
                <a:ea typeface="Glacial Indifference"/>
                <a:cs typeface="Glacial Indifference"/>
                <a:sym typeface="Glacial Indifference"/>
              </a:rPr>
              <a:t> di </a:t>
            </a:r>
            <a:r>
              <a:rPr lang="en-US" sz="3200" dirty="0" err="1">
                <a:solidFill>
                  <a:srgbClr val="370C0C"/>
                </a:solidFill>
                <a:latin typeface="Glacial Indifference"/>
                <a:ea typeface="Glacial Indifference"/>
                <a:cs typeface="Glacial Indifference"/>
                <a:sym typeface="Glacial Indifference"/>
              </a:rPr>
              <a:t>bawah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pikiran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respons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nilai</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tindakan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sendiri</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hal</a:t>
            </a:r>
            <a:r>
              <a:rPr lang="en-US" sz="3200" dirty="0">
                <a:solidFill>
                  <a:srgbClr val="370C0C"/>
                </a:solidFill>
                <a:latin typeface="Glacial Indifference"/>
                <a:ea typeface="Glacial Indifference"/>
                <a:cs typeface="Glacial Indifference"/>
                <a:sym typeface="Glacial Indifference"/>
              </a:rPr>
              <a:t> yang di </a:t>
            </a:r>
            <a:r>
              <a:rPr lang="en-US" sz="3200" dirty="0" err="1">
                <a:solidFill>
                  <a:srgbClr val="370C0C"/>
                </a:solidFill>
                <a:latin typeface="Glacial Indifference"/>
                <a:ea typeface="Glacial Indifference"/>
                <a:cs typeface="Glacial Indifference"/>
                <a:sym typeface="Glacial Indifference"/>
              </a:rPr>
              <a:t>luar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sikap</a:t>
            </a:r>
            <a:r>
              <a:rPr lang="en-US" sz="3200" dirty="0">
                <a:solidFill>
                  <a:srgbClr val="370C0C"/>
                </a:solidFill>
                <a:latin typeface="Glacial Indifference"/>
                <a:ea typeface="Glacial Indifference"/>
                <a:cs typeface="Glacial Indifference"/>
                <a:sym typeface="Glacial Indifference"/>
              </a:rPr>
              <a:t> orang lain, </a:t>
            </a:r>
            <a:r>
              <a:rPr lang="en-US" sz="3200" dirty="0" err="1">
                <a:solidFill>
                  <a:srgbClr val="370C0C"/>
                </a:solidFill>
                <a:latin typeface="Glacial Indifference"/>
                <a:ea typeface="Glacial Indifference"/>
                <a:cs typeface="Glacial Indifference"/>
                <a:sym typeface="Glacial Indifference"/>
              </a:rPr>
              <a:t>hasil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akhir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cuaca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opini</a:t>
            </a:r>
            <a:r>
              <a:rPr lang="en-US" sz="3200" dirty="0">
                <a:solidFill>
                  <a:srgbClr val="370C0C"/>
                </a:solidFill>
                <a:latin typeface="Glacial Indifference"/>
                <a:ea typeface="Glacial Indifference"/>
                <a:cs typeface="Glacial Indifference"/>
                <a:sym typeface="Glacial Indifference"/>
              </a:rPr>
              <a:t> orang, masa </a:t>
            </a:r>
            <a:r>
              <a:rPr lang="en-US" sz="3200" dirty="0" err="1">
                <a:solidFill>
                  <a:srgbClr val="370C0C"/>
                </a:solidFill>
                <a:latin typeface="Glacial Indifference"/>
                <a:ea typeface="Glacial Indifference"/>
                <a:cs typeface="Glacial Indifference"/>
                <a:sym typeface="Glacial Indifference"/>
              </a:rPr>
              <a:t>lalu</a:t>
            </a:r>
            <a:r>
              <a:rPr lang="en-US" sz="3200" dirty="0">
                <a:solidFill>
                  <a:srgbClr val="370C0C"/>
                </a:solidFill>
                <a:latin typeface="Glacial Indifference"/>
                <a:ea typeface="Glacial Indifference"/>
                <a:cs typeface="Glacial Indifference"/>
                <a:sym typeface="Glacial Indifference"/>
              </a:rPr>
              <a:t>, dan masa </a:t>
            </a:r>
            <a:r>
              <a:rPr lang="en-US" sz="3200" dirty="0" err="1">
                <a:solidFill>
                  <a:srgbClr val="370C0C"/>
                </a:solidFill>
                <a:latin typeface="Glacial Indifference"/>
                <a:ea typeface="Glacial Indifference"/>
                <a:cs typeface="Glacial Indifference"/>
                <a:sym typeface="Glacial Indifference"/>
              </a:rPr>
              <a:t>depan</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Dampak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bagi</a:t>
            </a:r>
            <a:r>
              <a:rPr lang="en-US" sz="3200" dirty="0">
                <a:solidFill>
                  <a:srgbClr val="370C0C"/>
                </a:solidFill>
                <a:latin typeface="Glacial Indifference"/>
                <a:ea typeface="Glacial Indifference"/>
                <a:cs typeface="Glacial Indifference"/>
                <a:sym typeface="Glacial Indifference"/>
              </a:rPr>
              <a:t> Kesehatan Mental: </a:t>
            </a:r>
            <a:r>
              <a:rPr lang="en-US" sz="3200" dirty="0" err="1">
                <a:solidFill>
                  <a:srgbClr val="370C0C"/>
                </a:solidFill>
                <a:latin typeface="Glacial Indifference"/>
                <a:ea typeface="Glacial Indifference"/>
                <a:cs typeface="Glacial Indifference"/>
                <a:sym typeface="Glacial Indifference"/>
              </a:rPr>
              <a:t>Meredakan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kecemasan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berlebih</a:t>
            </a:r>
            <a:r>
              <a:rPr lang="en-US" sz="3200" dirty="0">
                <a:solidFill>
                  <a:srgbClr val="370C0C"/>
                </a:solidFill>
                <a:latin typeface="Glacial Indifference"/>
                <a:ea typeface="Glacial Indifference"/>
                <a:cs typeface="Glacial Indifference"/>
                <a:sym typeface="Glacial Indifference"/>
              </a:rPr>
              <a:t> (anxiety). </a:t>
            </a:r>
            <a:r>
              <a:rPr lang="en-US" sz="3200" dirty="0" err="1">
                <a:solidFill>
                  <a:srgbClr val="370C0C"/>
                </a:solidFill>
                <a:latin typeface="Glacial Indifference"/>
                <a:ea typeface="Glacial Indifference"/>
                <a:cs typeface="Glacial Indifference"/>
                <a:sym typeface="Glacial Indifference"/>
              </a:rPr>
              <a:t>Gangguan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kecemasan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sering</a:t>
            </a:r>
            <a:r>
              <a:rPr lang="en-US" sz="3200" dirty="0">
                <a:solidFill>
                  <a:srgbClr val="370C0C"/>
                </a:solidFill>
                <a:latin typeface="Glacial Indifference"/>
                <a:ea typeface="Glacial Indifference"/>
                <a:cs typeface="Glacial Indifference"/>
                <a:sym typeface="Glacial Indifference"/>
              </a:rPr>
              <a:t> kali </a:t>
            </a:r>
            <a:r>
              <a:rPr lang="en-US" sz="3200" dirty="0" err="1">
                <a:solidFill>
                  <a:srgbClr val="370C0C"/>
                </a:solidFill>
                <a:latin typeface="Glacial Indifference"/>
                <a:ea typeface="Glacial Indifference"/>
                <a:cs typeface="Glacial Indifference"/>
                <a:sym typeface="Glacial Indifference"/>
              </a:rPr>
              <a:t>bersumber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usaha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mengontrol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hal-hal</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kendalikan</a:t>
            </a:r>
            <a:r>
              <a:rPr lang="en-US" sz="3200" dirty="0">
                <a:solidFill>
                  <a:srgbClr val="370C0C"/>
                </a:solidFill>
                <a:latin typeface="Glacial Indifference"/>
                <a:ea typeface="Glacial Indifference"/>
                <a:cs typeface="Glacial Indifference"/>
                <a:sym typeface="Glacial Indifference"/>
              </a:rPr>
              <a:t>. Ketika </a:t>
            </a:r>
            <a:r>
              <a:rPr lang="en-US" sz="3200" dirty="0" err="1">
                <a:solidFill>
                  <a:srgbClr val="370C0C"/>
                </a:solidFill>
                <a:latin typeface="Glacial Indifference"/>
                <a:ea typeface="Glacial Indifference"/>
                <a:cs typeface="Glacial Indifference"/>
                <a:sym typeface="Glacial Indifference"/>
              </a:rPr>
              <a:t>seseorang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mengembalikan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fokus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a:t>
            </a:r>
            <a:r>
              <a:rPr lang="en-US" sz="3200" dirty="0">
                <a:solidFill>
                  <a:srgbClr val="370C0C"/>
                </a:solidFill>
                <a:latin typeface="Glacial Indifference"/>
                <a:ea typeface="Glacial Indifference"/>
                <a:cs typeface="Glacial Indifference"/>
                <a:sym typeface="Glacial Indifference"/>
              </a:rPr>
              <a:t> internal locus of control (</a:t>
            </a:r>
            <a:r>
              <a:rPr lang="en-US" sz="3200" dirty="0" err="1">
                <a:solidFill>
                  <a:srgbClr val="370C0C"/>
                </a:solidFill>
                <a:latin typeface="Glacial Indifference"/>
                <a:ea typeface="Glacial Indifference"/>
                <a:cs typeface="Glacial Indifference"/>
                <a:sym typeface="Glacial Indifference"/>
              </a:rPr>
              <a:t>hal</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dikendalikan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beban</a:t>
            </a:r>
            <a:r>
              <a:rPr lang="en-US" sz="3200" dirty="0">
                <a:solidFill>
                  <a:srgbClr val="370C0C"/>
                </a:solidFill>
                <a:latin typeface="Glacial Indifference"/>
                <a:ea typeface="Glacial Indifference"/>
                <a:cs typeface="Glacial Indifference"/>
                <a:sym typeface="Glacial Indifference"/>
              </a:rPr>
              <a:t> mental </a:t>
            </a:r>
            <a:r>
              <a:rPr lang="en-US" sz="3200" dirty="0" err="1">
                <a:solidFill>
                  <a:srgbClr val="370C0C"/>
                </a:solidFill>
                <a:latin typeface="Glacial Indifference"/>
                <a:ea typeface="Glacial Indifference"/>
                <a:cs typeface="Glacial Indifference"/>
                <a:sym typeface="Glacial Indifference"/>
              </a:rPr>
              <a:t>berkurang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drastis</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r>
              <a:rPr lang="en-US" sz="3200" b="1" dirty="0">
                <a:solidFill>
                  <a:srgbClr val="370C0C"/>
                </a:solidFill>
                <a:latin typeface="Glacial Indifference Bold"/>
                <a:ea typeface="Glacial Indifference Bold"/>
                <a:cs typeface="Glacial Indifference Bold"/>
                <a:sym typeface="Glacial Indifference Bold"/>
              </a:rPr>
              <a:t>B. </a:t>
            </a:r>
            <a:r>
              <a:rPr lang="en-US" sz="3200" b="1" dirty="0" err="1">
                <a:solidFill>
                  <a:srgbClr val="370C0C"/>
                </a:solidFill>
                <a:latin typeface="Glacial Indifference Bold"/>
                <a:ea typeface="Glacial Indifference Bold"/>
                <a:cs typeface="Glacial Indifference Bold"/>
                <a:sym typeface="Glacial Indifference Bold"/>
              </a:rPr>
              <a:t>Pengendalian</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Persepsi</a:t>
            </a:r>
            <a:r>
              <a:rPr lang="en-US" sz="3200" b="1" dirty="0">
                <a:solidFill>
                  <a:srgbClr val="370C0C"/>
                </a:solidFill>
                <a:latin typeface="Glacial Indifference Bold"/>
                <a:ea typeface="Glacial Indifference Bold"/>
                <a:cs typeface="Glacial Indifference Bold"/>
                <a:sym typeface="Glacial Indifference Bold"/>
              </a:rPr>
              <a:t> (Management of Impressions)</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Kaidah</a:t>
            </a:r>
            <a:r>
              <a:rPr lang="en-US" sz="3200" dirty="0">
                <a:solidFill>
                  <a:srgbClr val="370C0C"/>
                </a:solidFill>
                <a:latin typeface="Glacial Indifference"/>
                <a:ea typeface="Glacial Indifference"/>
                <a:cs typeface="Glacial Indifference"/>
                <a:sym typeface="Glacial Indifference"/>
              </a:rPr>
              <a:t>:</a:t>
            </a:r>
            <a:r>
              <a:rPr lang="en-US" sz="3200" i="1" dirty="0">
                <a:solidFill>
                  <a:srgbClr val="5E17EB"/>
                </a:solidFill>
                <a:latin typeface="Glacial Indifference Italics"/>
                <a:ea typeface="Glacial Indifference Italics"/>
                <a:cs typeface="Glacial Indifference Italics"/>
                <a:sym typeface="Glacial Indifference Italics"/>
              </a:rPr>
              <a:t> “Epictetus </a:t>
            </a:r>
            <a:r>
              <a:rPr lang="en-US" sz="3200" i="1" dirty="0" err="1">
                <a:solidFill>
                  <a:srgbClr val="5E17EB"/>
                </a:solidFill>
                <a:latin typeface="Glacial Indifference Italics"/>
                <a:ea typeface="Glacial Indifference Italics"/>
                <a:cs typeface="Glacial Indifference Italics"/>
                <a:sym typeface="Glacial Indifference Italics"/>
              </a:rPr>
              <a:t>pernah</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menyatakan</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bahwa</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manusia</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tidak</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disakiti</a:t>
            </a:r>
            <a:r>
              <a:rPr lang="en-US" sz="3200" i="1" dirty="0">
                <a:solidFill>
                  <a:srgbClr val="5E17EB"/>
                </a:solidFill>
                <a:latin typeface="Glacial Indifference Italics"/>
                <a:ea typeface="Glacial Indifference Italics"/>
                <a:cs typeface="Glacial Indifference Italics"/>
                <a:sym typeface="Glacial Indifference Italics"/>
              </a:rPr>
              <a:t> oleh </a:t>
            </a:r>
            <a:r>
              <a:rPr lang="en-US" sz="3200" i="1" dirty="0" err="1">
                <a:solidFill>
                  <a:srgbClr val="5E17EB"/>
                </a:solidFill>
                <a:latin typeface="Glacial Indifference Italics"/>
                <a:ea typeface="Glacial Indifference Italics"/>
                <a:cs typeface="Glacial Indifference Italics"/>
                <a:sym typeface="Glacial Indifference Italics"/>
              </a:rPr>
              <a:t>peristiwa</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itu</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sendiri</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melainkan</a:t>
            </a:r>
            <a:r>
              <a:rPr lang="en-US" sz="3200" i="1" dirty="0">
                <a:solidFill>
                  <a:srgbClr val="5E17EB"/>
                </a:solidFill>
                <a:latin typeface="Glacial Indifference Italics"/>
                <a:ea typeface="Glacial Indifference Italics"/>
                <a:cs typeface="Glacial Indifference Italics"/>
                <a:sym typeface="Glacial Indifference Italics"/>
              </a:rPr>
              <a:t> oleh </a:t>
            </a:r>
            <a:r>
              <a:rPr lang="en-US" sz="3200" i="1" dirty="0" err="1">
                <a:solidFill>
                  <a:srgbClr val="5E17EB"/>
                </a:solidFill>
                <a:latin typeface="Glacial Indifference Italics"/>
                <a:ea typeface="Glacial Indifference Italics"/>
                <a:cs typeface="Glacial Indifference Italics"/>
                <a:sym typeface="Glacial Indifference Italics"/>
              </a:rPr>
              <a:t>persepsi</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atau</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penilaian</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mereka</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terhadap</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peristiwa</a:t>
            </a:r>
            <a:r>
              <a:rPr lang="en-US" sz="3200" i="1" dirty="0">
                <a:solidFill>
                  <a:srgbClr val="5E17EB"/>
                </a:solidFill>
                <a:latin typeface="Glacial Indifference Italics"/>
                <a:ea typeface="Glacial Indifference Italics"/>
                <a:cs typeface="Glacial Indifference Italics"/>
                <a:sym typeface="Glacial Indifference Italics"/>
              </a:rPr>
              <a:t> </a:t>
            </a:r>
            <a:r>
              <a:rPr lang="en-US" sz="3200" i="1" dirty="0" err="1">
                <a:solidFill>
                  <a:srgbClr val="5E17EB"/>
                </a:solidFill>
                <a:latin typeface="Glacial Indifference Italics"/>
                <a:ea typeface="Glacial Indifference Italics"/>
                <a:cs typeface="Glacial Indifference Italics"/>
                <a:sym typeface="Glacial Indifference Italics"/>
              </a:rPr>
              <a:t>tersebut</a:t>
            </a:r>
            <a:r>
              <a:rPr lang="en-US" sz="3200" i="1" dirty="0">
                <a:solidFill>
                  <a:srgbClr val="5E17EB"/>
                </a:solidFill>
                <a:latin typeface="Glacial Indifference Italics"/>
                <a:ea typeface="Glacial Indifference Italics"/>
                <a:cs typeface="Glacial Indifference Italics"/>
                <a:sym typeface="Glacial Indifference Italics"/>
              </a:rPr>
              <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Peristiwa</a:t>
            </a:r>
            <a:r>
              <a:rPr lang="en-US" sz="3200" dirty="0">
                <a:solidFill>
                  <a:srgbClr val="370C0C"/>
                </a:solidFill>
                <a:latin typeface="Glacial Indifference"/>
                <a:ea typeface="Glacial Indifference"/>
                <a:cs typeface="Glacial Indifference"/>
                <a:sym typeface="Glacial Indifference"/>
              </a:rPr>
              <a:t> di dunia </a:t>
            </a:r>
            <a:r>
              <a:rPr lang="en-US" sz="3200" dirty="0" err="1">
                <a:solidFill>
                  <a:srgbClr val="370C0C"/>
                </a:solidFill>
                <a:latin typeface="Glacial Indifference"/>
                <a:ea typeface="Glacial Indifference"/>
                <a:cs typeface="Glacial Indifference"/>
                <a:sym typeface="Glacial Indifference"/>
              </a:rPr>
              <a:t>ini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sifatnya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netral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pikiran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kitalah</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memberinya</a:t>
            </a:r>
            <a:r>
              <a:rPr lang="en-US" sz="3200" dirty="0">
                <a:solidFill>
                  <a:srgbClr val="370C0C"/>
                </a:solidFill>
                <a:latin typeface="Glacial Indifference"/>
                <a:ea typeface="Glacial Indifference"/>
                <a:cs typeface="Glacial Indifference"/>
                <a:sym typeface="Glacial Indifference"/>
              </a:rPr>
              <a:t> label "</a:t>
            </a:r>
            <a:r>
              <a:rPr lang="en-US" sz="3200" dirty="0" err="1">
                <a:solidFill>
                  <a:srgbClr val="370C0C"/>
                </a:solidFill>
                <a:latin typeface="Glacial Indifference"/>
                <a:ea typeface="Glacial Indifference"/>
                <a:cs typeface="Glacial Indifference"/>
                <a:sym typeface="Glacial Indifference"/>
              </a:rPr>
              <a:t>buruk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bencana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ketidakadilan</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Dampak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bagi</a:t>
            </a:r>
            <a:r>
              <a:rPr lang="en-US" sz="3200" dirty="0">
                <a:solidFill>
                  <a:srgbClr val="370C0C"/>
                </a:solidFill>
                <a:latin typeface="Glacial Indifference"/>
                <a:ea typeface="Glacial Indifference"/>
                <a:cs typeface="Glacial Indifference"/>
                <a:sym typeface="Glacial Indifference"/>
              </a:rPr>
              <a:t> Kesehatan Mental: Mencegah catastrophizing (</a:t>
            </a:r>
            <a:r>
              <a:rPr lang="en-US" sz="3200" dirty="0" err="1">
                <a:solidFill>
                  <a:srgbClr val="370C0C"/>
                </a:solidFill>
                <a:latin typeface="Glacial Indifference"/>
                <a:ea typeface="Glacial Indifference"/>
                <a:cs typeface="Glacial Indifference"/>
                <a:sym typeface="Glacial Indifference"/>
              </a:rPr>
              <a:t>membayangkan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skenario</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terburuk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secara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berlebihan</a:t>
            </a:r>
            <a:r>
              <a:rPr lang="en-US" sz="3200" dirty="0">
                <a:solidFill>
                  <a:srgbClr val="370C0C"/>
                </a:solidFill>
                <a:latin typeface="Glacial Indifference"/>
                <a:ea typeface="Glacial Indifference"/>
                <a:cs typeface="Glacial Indifference"/>
                <a:sym typeface="Glacial Indifference"/>
              </a:rPr>
              <a:t>) dan overthinking. </a:t>
            </a:r>
            <a:r>
              <a:rPr lang="en-US" sz="3200" dirty="0" err="1">
                <a:solidFill>
                  <a:srgbClr val="370C0C"/>
                </a:solidFill>
                <a:latin typeface="Glacial Indifference"/>
                <a:ea typeface="Glacial Indifference"/>
                <a:cs typeface="Glacial Indifference"/>
                <a:sym typeface="Glacial Indifference"/>
              </a:rPr>
              <a:t>Dengan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menyadari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bahwa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persepsi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diubah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seseorang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memiliki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kendali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kesehatan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emosionalnya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sendiri</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p:txBody>
      </p:sp>
      <p:sp>
        <p:nvSpPr>
          <p:cNvPr id="12" name="TextBox 12"/>
          <p:cNvSpPr txBox="1"/>
          <p:nvPr/>
        </p:nvSpPr>
        <p:spPr>
          <a:xfrm>
            <a:off x="3564871" y="47625"/>
            <a:ext cx="11143236" cy="1218059"/>
          </a:xfrm>
          <a:prstGeom prst="rect">
            <a:avLst/>
          </a:prstGeom>
        </p:spPr>
        <p:txBody>
          <a:bodyPr lIns="0" tIns="0" rIns="0" bIns="0" rtlCol="0" anchor="t">
            <a:spAutoFit/>
          </a:bodyPr>
          <a:lstStyle/>
          <a:p>
            <a:pPr algn="ctr">
              <a:lnSpc>
                <a:spcPts val="4554"/>
              </a:lnSpc>
            </a:pPr>
            <a:r>
              <a:rPr lang="en-US" sz="4600" dirty="0">
                <a:solidFill>
                  <a:srgbClr val="052917"/>
                </a:solidFill>
                <a:latin typeface="Yellowtail"/>
                <a:ea typeface="Yellowtail"/>
                <a:cs typeface="Yellowtail"/>
                <a:sym typeface="Yellowtail"/>
              </a:rPr>
              <a:t>4 Pilar Utama </a:t>
            </a:r>
            <a:r>
              <a:rPr lang="en-US" sz="4600" dirty="0" err="1">
                <a:solidFill>
                  <a:srgbClr val="052917"/>
                </a:solidFill>
                <a:latin typeface="Yellowtail"/>
                <a:ea typeface="Yellowtail"/>
                <a:cs typeface="Yellowtail"/>
                <a:sym typeface="Yellowtail"/>
              </a:rPr>
              <a:t>Stoikisme</a:t>
            </a:r>
            <a:r>
              <a:rPr lang="en-US" sz="4600" dirty="0">
                <a:solidFill>
                  <a:srgbClr val="052917"/>
                </a:solidFill>
                <a:latin typeface="Yellowtail"/>
                <a:ea typeface="Yellowtail"/>
                <a:cs typeface="Yellowtail"/>
                <a:sym typeface="Yellowtail"/>
              </a:rPr>
              <a:t> Serta </a:t>
            </a:r>
            <a:r>
              <a:rPr lang="en-US" sz="4600" dirty="0" err="1">
                <a:solidFill>
                  <a:srgbClr val="052917"/>
                </a:solidFill>
                <a:latin typeface="Yellowtail"/>
                <a:ea typeface="Yellowtail"/>
                <a:cs typeface="Yellowtail"/>
                <a:sym typeface="Yellowtail"/>
              </a:rPr>
              <a:t>Dampaknya</a:t>
            </a:r>
            <a:r>
              <a:rPr lang="en-US" sz="4600" dirty="0">
                <a:solidFill>
                  <a:srgbClr val="052917"/>
                </a:solidFill>
                <a:latin typeface="Yellowtail"/>
                <a:ea typeface="Yellowtail"/>
                <a:cs typeface="Yellowtail"/>
                <a:sym typeface="Yellowtail"/>
              </a:rPr>
              <a:t> </a:t>
            </a:r>
            <a:r>
              <a:rPr lang="en-US" sz="4600" dirty="0" err="1">
                <a:solidFill>
                  <a:srgbClr val="052917"/>
                </a:solidFill>
                <a:latin typeface="Yellowtail"/>
                <a:ea typeface="Yellowtail"/>
                <a:cs typeface="Yellowtail"/>
                <a:sym typeface="Yellowtail"/>
              </a:rPr>
              <a:t>Terhadap</a:t>
            </a:r>
            <a:r>
              <a:rPr lang="en-US" sz="4600" dirty="0">
                <a:solidFill>
                  <a:srgbClr val="052917"/>
                </a:solidFill>
                <a:latin typeface="Yellowtail"/>
                <a:ea typeface="Yellowtail"/>
                <a:cs typeface="Yellowtail"/>
                <a:sym typeface="Yellowtail"/>
              </a:rPr>
              <a:t> Kesehatan Mental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a:off x="16460996" y="8245010"/>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8581530" y="114773"/>
            <a:ext cx="435087" cy="644574"/>
          </a:xfrm>
          <a:custGeom>
            <a:avLst/>
            <a:gdLst/>
            <a:ahLst/>
            <a:cxnLst/>
            <a:rect l="l" t="t" r="r" b="b"/>
            <a:pathLst>
              <a:path w="435087" h="644574">
                <a:moveTo>
                  <a:pt x="0" y="0"/>
                </a:moveTo>
                <a:lnTo>
                  <a:pt x="435087" y="0"/>
                </a:lnTo>
                <a:lnTo>
                  <a:pt x="435087" y="644574"/>
                </a:lnTo>
                <a:lnTo>
                  <a:pt x="0" y="6445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a:off x="1711360" y="936434"/>
            <a:ext cx="332217" cy="492174"/>
          </a:xfrm>
          <a:custGeom>
            <a:avLst/>
            <a:gdLst/>
            <a:ahLst/>
            <a:cxnLst/>
            <a:rect l="l" t="t" r="r" b="b"/>
            <a:pathLst>
              <a:path w="332217" h="492174">
                <a:moveTo>
                  <a:pt x="0" y="0"/>
                </a:moveTo>
                <a:lnTo>
                  <a:pt x="332218" y="0"/>
                </a:lnTo>
                <a:lnTo>
                  <a:pt x="332218"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rot="-2700000">
            <a:off x="-746059" y="7334843"/>
            <a:ext cx="3408761" cy="3963675"/>
          </a:xfrm>
          <a:custGeom>
            <a:avLst/>
            <a:gdLst/>
            <a:ahLst/>
            <a:cxnLst/>
            <a:rect l="l" t="t" r="r" b="b"/>
            <a:pathLst>
              <a:path w="3408761" h="3963675">
                <a:moveTo>
                  <a:pt x="0" y="0"/>
                </a:moveTo>
                <a:lnTo>
                  <a:pt x="3408761" y="0"/>
                </a:lnTo>
                <a:lnTo>
                  <a:pt x="3408761" y="3963676"/>
                </a:lnTo>
                <a:lnTo>
                  <a:pt x="0" y="3963676"/>
                </a:lnTo>
                <a:lnTo>
                  <a:pt x="0" y="0"/>
                </a:lnTo>
                <a:close/>
              </a:path>
            </a:pathLst>
          </a:custGeom>
          <a:blipFill>
            <a:blip r:embed="rId6"/>
            <a:stretch>
              <a:fillRect/>
            </a:stretch>
          </a:blipFill>
        </p:spPr>
      </p:sp>
      <p:sp>
        <p:nvSpPr>
          <p:cNvPr id="9" name="Freeform 9"/>
          <p:cNvSpPr/>
          <p:nvPr/>
        </p:nvSpPr>
        <p:spPr>
          <a:xfrm rot="-1558817" flipH="1" flipV="1">
            <a:off x="15428803" y="-1385436"/>
            <a:ext cx="3497737" cy="4067136"/>
          </a:xfrm>
          <a:custGeom>
            <a:avLst/>
            <a:gdLst/>
            <a:ahLst/>
            <a:cxnLst/>
            <a:rect l="l" t="t" r="r" b="b"/>
            <a:pathLst>
              <a:path w="3497737" h="4067136">
                <a:moveTo>
                  <a:pt x="3497737" y="4067137"/>
                </a:moveTo>
                <a:lnTo>
                  <a:pt x="0" y="4067137"/>
                </a:lnTo>
                <a:lnTo>
                  <a:pt x="0" y="0"/>
                </a:lnTo>
                <a:lnTo>
                  <a:pt x="3497737" y="0"/>
                </a:lnTo>
                <a:lnTo>
                  <a:pt x="3497737" y="4067137"/>
                </a:lnTo>
                <a:close/>
              </a:path>
            </a:pathLst>
          </a:custGeom>
          <a:blipFill>
            <a:blip r:embed="rId6"/>
            <a:stretch>
              <a:fillRect/>
            </a:stretch>
          </a:blipFill>
        </p:spPr>
      </p:sp>
      <p:sp>
        <p:nvSpPr>
          <p:cNvPr id="10" name="TextBox 10"/>
          <p:cNvSpPr txBox="1"/>
          <p:nvPr/>
        </p:nvSpPr>
        <p:spPr>
          <a:xfrm>
            <a:off x="1339313" y="1542908"/>
            <a:ext cx="15609374" cy="7425055"/>
          </a:xfrm>
          <a:prstGeom prst="rect">
            <a:avLst/>
          </a:prstGeom>
        </p:spPr>
        <p:txBody>
          <a:bodyPr lIns="0" tIns="0" rIns="0" bIns="0" rtlCol="0" anchor="t">
            <a:spAutoFit/>
          </a:bodyPr>
          <a:lstStyle/>
          <a:p>
            <a:pPr algn="just">
              <a:lnSpc>
                <a:spcPts val="3919"/>
              </a:lnSpc>
            </a:pPr>
            <a:endParaRPr dirty="0"/>
          </a:p>
          <a:p>
            <a:pPr algn="just">
              <a:lnSpc>
                <a:spcPts val="3919"/>
              </a:lnSpc>
            </a:pPr>
            <a:r>
              <a:rPr lang="en-US" sz="3200" b="1" dirty="0">
                <a:solidFill>
                  <a:srgbClr val="370C0C"/>
                </a:solidFill>
                <a:latin typeface="Glacial Indifference Bold"/>
                <a:ea typeface="Glacial Indifference Bold"/>
                <a:cs typeface="Glacial Indifference Bold"/>
                <a:sym typeface="Glacial Indifference Bold"/>
              </a:rPr>
              <a:t>C. </a:t>
            </a:r>
            <a:r>
              <a:rPr lang="en-US" sz="3200" b="1" dirty="0" err="1">
                <a:solidFill>
                  <a:srgbClr val="370C0C"/>
                </a:solidFill>
                <a:latin typeface="Glacial Indifference Bold"/>
                <a:ea typeface="Glacial Indifference Bold"/>
                <a:cs typeface="Glacial Indifference Bold"/>
                <a:sym typeface="Glacial Indifference Bold"/>
              </a:rPr>
              <a:t>Premeditatio</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Malorum</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Visualisasi</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Negatif</a:t>
            </a:r>
            <a:r>
              <a:rPr lang="en-US" sz="3200" b="1" dirty="0">
                <a:solidFill>
                  <a:srgbClr val="370C0C"/>
                </a:solidFill>
                <a:latin typeface="Glacial Indifference Bold"/>
                <a:ea typeface="Glacial Indifference Bold"/>
                <a:cs typeface="Glacial Indifference Bold"/>
                <a:sym typeface="Glacial Indifference Bold"/>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Kaidah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Secara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berkala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membayangkan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kemungkinan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terburuk</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terjadi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hidup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kehilangan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pekerjaan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kritik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dari</a:t>
            </a:r>
            <a:r>
              <a:rPr lang="en-US" sz="3200" dirty="0">
                <a:solidFill>
                  <a:srgbClr val="370C0C"/>
                </a:solidFill>
                <a:latin typeface="Glacial Indifference"/>
                <a:ea typeface="Glacial Indifference"/>
                <a:cs typeface="Glacial Indifference"/>
                <a:sym typeface="Glacial Indifference"/>
              </a:rPr>
              <a:t> orang lain,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kegagalan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rencana</a:t>
            </a:r>
            <a:r>
              <a:rPr lang="en-US" sz="3200" dirty="0">
                <a:solidFill>
                  <a:srgbClr val="370C0C"/>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Dampak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bagi</a:t>
            </a:r>
            <a:r>
              <a:rPr lang="en-US" sz="3200" dirty="0">
                <a:solidFill>
                  <a:srgbClr val="370C0C"/>
                </a:solidFill>
                <a:latin typeface="Glacial Indifference"/>
                <a:ea typeface="Glacial Indifference"/>
                <a:cs typeface="Glacial Indifference"/>
                <a:sym typeface="Glacial Indifference"/>
              </a:rPr>
              <a:t> Kesehatan Mental: Ini </a:t>
            </a:r>
            <a:r>
              <a:rPr lang="en-US" sz="3200" dirty="0" err="1">
                <a:solidFill>
                  <a:srgbClr val="370C0C"/>
                </a:solidFill>
                <a:latin typeface="Glacial Indifference"/>
                <a:ea typeface="Glacial Indifference"/>
                <a:cs typeface="Glacial Indifference"/>
                <a:sym typeface="Glacial Indifference"/>
              </a:rPr>
              <a:t>bukan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ajaran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menjadi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pesimis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melainkan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vaksinasi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emosional</a:t>
            </a:r>
            <a:r>
              <a:rPr lang="en-US" sz="3200" dirty="0">
                <a:solidFill>
                  <a:srgbClr val="370C0C"/>
                </a:solidFill>
                <a:latin typeface="Glacial Indifference"/>
                <a:ea typeface="Glacial Indifference"/>
                <a:cs typeface="Glacial Indifference"/>
                <a:sym typeface="Glacial Indifference"/>
              </a:rPr>
              <a:t>". Ketika </a:t>
            </a:r>
            <a:r>
              <a:rPr lang="en-US" sz="3200" dirty="0" err="1">
                <a:solidFill>
                  <a:srgbClr val="370C0C"/>
                </a:solidFill>
                <a:latin typeface="Glacial Indifference"/>
                <a:ea typeface="Glacial Indifference"/>
                <a:cs typeface="Glacial Indifference"/>
                <a:sym typeface="Glacial Indifference"/>
              </a:rPr>
              <a:t>skenario</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buruk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benar-benar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terjadi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otak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kaget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panik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karena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sudah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pernah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mensimulasikannya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secara</a:t>
            </a:r>
            <a:r>
              <a:rPr lang="en-US" sz="3200" dirty="0">
                <a:solidFill>
                  <a:srgbClr val="370C0C"/>
                </a:solidFill>
                <a:latin typeface="Glacial Indifference"/>
                <a:ea typeface="Glacial Indifference"/>
                <a:cs typeface="Glacial Indifference"/>
                <a:sym typeface="Glacial Indifference"/>
              </a:rPr>
              <a:t> mental. Selain </a:t>
            </a:r>
            <a:r>
              <a:rPr lang="en-US" sz="3200" dirty="0" err="1">
                <a:solidFill>
                  <a:srgbClr val="370C0C"/>
                </a:solidFill>
                <a:latin typeface="Glacial Indifference"/>
                <a:ea typeface="Glacial Indifference"/>
                <a:cs typeface="Glacial Indifference"/>
                <a:sym typeface="Glacial Indifference"/>
              </a:rPr>
              <a:t>itu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teknik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ini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menumbuhkan</a:t>
            </a:r>
            <a:r>
              <a:rPr lang="en-US" sz="3200" dirty="0">
                <a:solidFill>
                  <a:srgbClr val="370C0C"/>
                </a:solidFill>
                <a:latin typeface="Glacial Indifference"/>
                <a:ea typeface="Glacial Indifference"/>
                <a:cs typeface="Glacial Indifference"/>
                <a:sym typeface="Glacial Indifference"/>
              </a:rPr>
              <a:t> rasa </a:t>
            </a:r>
            <a:r>
              <a:rPr lang="en-US" sz="3200" dirty="0" err="1">
                <a:solidFill>
                  <a:srgbClr val="370C0C"/>
                </a:solidFill>
                <a:latin typeface="Glacial Indifference"/>
                <a:ea typeface="Glacial Indifference"/>
                <a:cs typeface="Glacial Indifference"/>
                <a:sym typeface="Glacial Indifference"/>
              </a:rPr>
              <a:t>syukur</a:t>
            </a:r>
            <a:r>
              <a:rPr lang="en-US" sz="3200" dirty="0">
                <a:solidFill>
                  <a:srgbClr val="370C0C"/>
                </a:solidFill>
                <a:latin typeface="Glacial Indifference"/>
                <a:ea typeface="Glacial Indifference"/>
                <a:cs typeface="Glacial Indifference"/>
                <a:sym typeface="Glacial Indifference"/>
              </a:rPr>
              <a:t> (gratitude) </a:t>
            </a:r>
            <a:r>
              <a:rPr lang="en-US" sz="3200" dirty="0" err="1">
                <a:solidFill>
                  <a:srgbClr val="370C0C"/>
                </a:solidFill>
                <a:latin typeface="Glacial Indifference"/>
                <a:ea typeface="Glacial Indifference"/>
                <a:cs typeface="Glacial Indifference"/>
                <a:sym typeface="Glacial Indifference"/>
              </a:rPr>
              <a:t>atas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apa</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masih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dimiliki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saat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ini</a:t>
            </a:r>
            <a:r>
              <a:rPr lang="en-US" sz="3200" dirty="0">
                <a:solidFill>
                  <a:srgbClr val="370C0C"/>
                </a:solidFill>
                <a:latin typeface="Glacial Indifference"/>
                <a:ea typeface="Glacial Indifference"/>
                <a:cs typeface="Glacial Indifference"/>
                <a:sym typeface="Glacial Indifference"/>
              </a:rPr>
              <a:t>.</a:t>
            </a:r>
          </a:p>
          <a:p>
            <a:pPr algn="just">
              <a:lnSpc>
                <a:spcPts val="3919"/>
              </a:lnSpc>
            </a:pPr>
            <a:r>
              <a:rPr lang="en-US" sz="3200" b="1" dirty="0">
                <a:solidFill>
                  <a:srgbClr val="370C0C"/>
                </a:solidFill>
                <a:latin typeface="Glacial Indifference Bold"/>
                <a:ea typeface="Glacial Indifference Bold"/>
                <a:cs typeface="Glacial Indifference Bold"/>
                <a:sym typeface="Glacial Indifference Bold"/>
              </a:rPr>
              <a:t>D. Amor Fati (</a:t>
            </a:r>
            <a:r>
              <a:rPr lang="en-US" sz="3200" b="1" dirty="0" err="1">
                <a:solidFill>
                  <a:srgbClr val="370C0C"/>
                </a:solidFill>
                <a:latin typeface="Glacial Indifference Bold"/>
                <a:ea typeface="Glacial Indifference Bold"/>
                <a:cs typeface="Glacial Indifference Bold"/>
                <a:sym typeface="Glacial Indifference Bold"/>
              </a:rPr>
              <a:t>Mencintai</a:t>
            </a:r>
            <a:r>
              <a:rPr lang="en-US" sz="3200" b="1" dirty="0">
                <a:solidFill>
                  <a:srgbClr val="370C0C"/>
                </a:solidFill>
                <a:latin typeface="Glacial Indifference Bold"/>
                <a:ea typeface="Glacial Indifference Bold"/>
                <a:cs typeface="Glacial Indifference Bold"/>
                <a:sym typeface="Glacial Indifference Bold"/>
              </a:rPr>
              <a:t> </a:t>
            </a:r>
            <a:r>
              <a:rPr lang="en-US" sz="3200" b="1" dirty="0" err="1">
                <a:solidFill>
                  <a:srgbClr val="370C0C"/>
                </a:solidFill>
                <a:latin typeface="Glacial Indifference Bold"/>
                <a:ea typeface="Glacial Indifference Bold"/>
                <a:cs typeface="Glacial Indifference Bold"/>
                <a:sym typeface="Glacial Indifference Bold"/>
              </a:rPr>
              <a:t>Takdir</a:t>
            </a:r>
            <a:r>
              <a:rPr lang="en-US" sz="3200" b="1" dirty="0">
                <a:solidFill>
                  <a:srgbClr val="370C0C"/>
                </a:solidFill>
                <a:latin typeface="Glacial Indifference Bold"/>
                <a:ea typeface="Glacial Indifference Bold"/>
                <a:cs typeface="Glacial Indifference Bold"/>
                <a:sym typeface="Glacial Indifference Bold"/>
              </a:rPr>
              <a:t>) &amp; </a:t>
            </a:r>
            <a:r>
              <a:rPr lang="en-US" sz="3200" b="1" dirty="0" err="1">
                <a:solidFill>
                  <a:srgbClr val="370C0C"/>
                </a:solidFill>
                <a:latin typeface="Glacial Indifference Bold"/>
                <a:ea typeface="Glacial Indifference Bold"/>
                <a:cs typeface="Glacial Indifference Bold"/>
                <a:sym typeface="Glacial Indifference Bold"/>
              </a:rPr>
              <a:t>Penerimaan</a:t>
            </a:r>
            <a:r>
              <a:rPr lang="en-US" sz="3200" b="1" dirty="0">
                <a:solidFill>
                  <a:srgbClr val="370C0C"/>
                </a:solidFill>
                <a:latin typeface="Glacial Indifference Bold"/>
                <a:ea typeface="Glacial Indifference Bold"/>
                <a:cs typeface="Glacial Indifference Bold"/>
                <a:sym typeface="Glacial Indifference Bold"/>
              </a:rPr>
              <a:t> (Acceptance)</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Kaidah</a:t>
            </a:r>
            <a:r>
              <a:rPr lang="en-US" sz="3200" dirty="0">
                <a:solidFill>
                  <a:srgbClr val="370C0C"/>
                </a:solidFill>
                <a:latin typeface="Glacial Indifference"/>
                <a:ea typeface="Glacial Indifference"/>
                <a:cs typeface="Glacial Indifference"/>
                <a:sym typeface="Glacial Indifference"/>
              </a:rPr>
              <a:t>: Tidak </a:t>
            </a:r>
            <a:r>
              <a:rPr lang="en-US" sz="3200" dirty="0" err="1">
                <a:solidFill>
                  <a:srgbClr val="370C0C"/>
                </a:solidFill>
                <a:latin typeface="Glacial Indifference"/>
                <a:ea typeface="Glacial Indifference"/>
                <a:cs typeface="Glacial Indifference"/>
                <a:sym typeface="Glacial Indifference"/>
              </a:rPr>
              <a:t>hanya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menerima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pasrah</a:t>
            </a:r>
            <a:r>
              <a:rPr lang="en-US" sz="3200" dirty="0">
                <a:solidFill>
                  <a:srgbClr val="370C0C"/>
                </a:solidFill>
                <a:latin typeface="Glacial Indifference"/>
                <a:ea typeface="Glacial Indifference"/>
                <a:cs typeface="Glacial Indifference"/>
                <a:sym typeface="Glacial Indifference"/>
              </a:rPr>
              <a:t> pada </a:t>
            </a:r>
            <a:r>
              <a:rPr lang="en-US" sz="3200" dirty="0" err="1">
                <a:solidFill>
                  <a:srgbClr val="370C0C"/>
                </a:solidFill>
                <a:latin typeface="Glacial Indifference"/>
                <a:ea typeface="Glacial Indifference"/>
                <a:cs typeface="Glacial Indifference"/>
                <a:sym typeface="Glacial Indifference"/>
              </a:rPr>
              <a:t>kenyataan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pahit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tetapi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merangkul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kenyataan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tersebut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sebagai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bahan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bakar</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tumbuh</a:t>
            </a:r>
            <a:r>
              <a:rPr lang="en-US" sz="3200" dirty="0">
                <a:solidFill>
                  <a:srgbClr val="370C0C"/>
                </a:solidFill>
                <a:latin typeface="Glacial Indifference"/>
                <a:ea typeface="Glacial Indifference"/>
                <a:cs typeface="Glacial Indifference"/>
                <a:sym typeface="Glacial Indifference"/>
              </a:rPr>
              <a:t> (The obstacle is the way).</a:t>
            </a:r>
          </a:p>
          <a:p>
            <a:pPr marL="604518" lvl="1" indent="-302259" algn="just">
              <a:lnSpc>
                <a:spcPts val="3919"/>
              </a:lnSpc>
              <a:buFont typeface="Arial"/>
              <a:buChar char="•"/>
            </a:pPr>
            <a:r>
              <a:rPr lang="en-US" sz="3200" dirty="0" err="1">
                <a:solidFill>
                  <a:srgbClr val="370C0C"/>
                </a:solidFill>
                <a:latin typeface="Glacial Indifference"/>
                <a:ea typeface="Glacial Indifference"/>
                <a:cs typeface="Glacial Indifference"/>
                <a:sym typeface="Glacial Indifference"/>
              </a:rPr>
              <a:t>Dampak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bagi</a:t>
            </a:r>
            <a:r>
              <a:rPr lang="en-US" sz="3200" dirty="0">
                <a:solidFill>
                  <a:srgbClr val="370C0C"/>
                </a:solidFill>
                <a:latin typeface="Glacial Indifference"/>
                <a:ea typeface="Glacial Indifference"/>
                <a:cs typeface="Glacial Indifference"/>
                <a:sym typeface="Glacial Indifference"/>
              </a:rPr>
              <a:t> Kesehatan Mental: </a:t>
            </a:r>
            <a:r>
              <a:rPr lang="en-US" sz="3200" dirty="0" err="1">
                <a:solidFill>
                  <a:srgbClr val="370C0C"/>
                </a:solidFill>
                <a:latin typeface="Glacial Indifference"/>
                <a:ea typeface="Glacial Indifference"/>
                <a:cs typeface="Glacial Indifference"/>
                <a:sym typeface="Glacial Indifference"/>
              </a:rPr>
              <a:t>Mengurangi</a:t>
            </a:r>
            <a:r>
              <a:rPr lang="en-US" sz="3200" dirty="0">
                <a:solidFill>
                  <a:srgbClr val="370C0C"/>
                </a:solidFill>
                <a:latin typeface="Glacial Indifference"/>
                <a:ea typeface="Glacial Indifference"/>
                <a:cs typeface="Glacial Indifference"/>
                <a:sym typeface="Glacial Indifference"/>
              </a:rPr>
              <a:t> secondary suffering (</a:t>
            </a:r>
            <a:r>
              <a:rPr lang="en-US" sz="3200" dirty="0" err="1">
                <a:solidFill>
                  <a:srgbClr val="370C0C"/>
                </a:solidFill>
                <a:latin typeface="Glacial Indifference"/>
                <a:ea typeface="Glacial Indifference"/>
                <a:cs typeface="Glacial Indifference"/>
                <a:sym typeface="Glacial Indifference"/>
              </a:rPr>
              <a:t>penderitaan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sekunder</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timbul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akibat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terus-menerus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menolak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meratapi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kenyataan</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sudah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terjadi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Penerimaan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membawa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kedamaian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pikiran</a:t>
            </a:r>
            <a:r>
              <a:rPr lang="en-US" sz="3200" dirty="0">
                <a:solidFill>
                  <a:srgbClr val="370C0C"/>
                </a:solidFill>
                <a:latin typeface="Glacial Indifference"/>
                <a:ea typeface="Glacial Indifference"/>
                <a:cs typeface="Glacial Indifference"/>
                <a:sym typeface="Glacial Indifference"/>
              </a:rPr>
              <a:t> (ataraxia).</a:t>
            </a:r>
          </a:p>
          <a:p>
            <a:pPr algn="just">
              <a:lnSpc>
                <a:spcPts val="3919"/>
              </a:lnSpc>
            </a:pPr>
            <a:endParaRPr lang="en-US" sz="2799" dirty="0">
              <a:solidFill>
                <a:srgbClr val="370C0C"/>
              </a:solidFill>
              <a:latin typeface="Glacial Indifference"/>
              <a:ea typeface="Glacial Indifference"/>
              <a:cs typeface="Glacial Indifference"/>
              <a:sym typeface="Glacial Indifferenc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344729" y="8848486"/>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2552339" y="3166139"/>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8584064" y="3632370"/>
            <a:ext cx="258116" cy="382394"/>
          </a:xfrm>
          <a:custGeom>
            <a:avLst/>
            <a:gdLst/>
            <a:ahLst/>
            <a:cxnLst/>
            <a:rect l="l" t="t" r="r" b="b"/>
            <a:pathLst>
              <a:path w="258116" h="382394">
                <a:moveTo>
                  <a:pt x="0" y="0"/>
                </a:moveTo>
                <a:lnTo>
                  <a:pt x="258116" y="0"/>
                </a:lnTo>
                <a:lnTo>
                  <a:pt x="258116" y="382395"/>
                </a:lnTo>
                <a:lnTo>
                  <a:pt x="0" y="38239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037418" y="987542"/>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6627429" y="168612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rot="271119" flipH="1" flipV="1">
            <a:off x="-2116949" y="-1082445"/>
            <a:ext cx="3870875" cy="4139973"/>
          </a:xfrm>
          <a:custGeom>
            <a:avLst/>
            <a:gdLst/>
            <a:ahLst/>
            <a:cxnLst/>
            <a:rect l="l" t="t" r="r" b="b"/>
            <a:pathLst>
              <a:path w="3870875" h="4139973">
                <a:moveTo>
                  <a:pt x="3870875" y="4139973"/>
                </a:moveTo>
                <a:lnTo>
                  <a:pt x="0" y="4139973"/>
                </a:lnTo>
                <a:lnTo>
                  <a:pt x="0" y="0"/>
                </a:lnTo>
                <a:lnTo>
                  <a:pt x="3870875" y="0"/>
                </a:lnTo>
                <a:lnTo>
                  <a:pt x="3870875" y="4139973"/>
                </a:lnTo>
                <a:close/>
              </a:path>
            </a:pathLst>
          </a:custGeom>
          <a:blipFill>
            <a:blip r:embed="rId6"/>
            <a:stretch>
              <a:fillRect/>
            </a:stretch>
          </a:blipFill>
        </p:spPr>
      </p:sp>
      <p:sp>
        <p:nvSpPr>
          <p:cNvPr id="11" name="Freeform 11"/>
          <p:cNvSpPr/>
          <p:nvPr/>
        </p:nvSpPr>
        <p:spPr>
          <a:xfrm rot="-10211670" flipH="1" flipV="1">
            <a:off x="16655610" y="7289939"/>
            <a:ext cx="3264780" cy="3491743"/>
          </a:xfrm>
          <a:custGeom>
            <a:avLst/>
            <a:gdLst/>
            <a:ahLst/>
            <a:cxnLst/>
            <a:rect l="l" t="t" r="r" b="b"/>
            <a:pathLst>
              <a:path w="3264780" h="3491743">
                <a:moveTo>
                  <a:pt x="3264780" y="3491743"/>
                </a:moveTo>
                <a:lnTo>
                  <a:pt x="0" y="3491743"/>
                </a:lnTo>
                <a:lnTo>
                  <a:pt x="0" y="0"/>
                </a:lnTo>
                <a:lnTo>
                  <a:pt x="3264780" y="0"/>
                </a:lnTo>
                <a:lnTo>
                  <a:pt x="3264780" y="3491743"/>
                </a:lnTo>
                <a:close/>
              </a:path>
            </a:pathLst>
          </a:custGeom>
          <a:blipFill>
            <a:blip r:embed="rId6"/>
            <a:stretch>
              <a:fillRect/>
            </a:stretch>
          </a:blipFill>
        </p:spPr>
      </p:sp>
      <p:sp>
        <p:nvSpPr>
          <p:cNvPr id="12" name="TextBox 12"/>
          <p:cNvSpPr txBox="1"/>
          <p:nvPr/>
        </p:nvSpPr>
        <p:spPr>
          <a:xfrm>
            <a:off x="2307041" y="667704"/>
            <a:ext cx="12898568" cy="977265"/>
          </a:xfrm>
          <a:prstGeom prst="rect">
            <a:avLst/>
          </a:prstGeom>
        </p:spPr>
        <p:txBody>
          <a:bodyPr lIns="0" tIns="0" rIns="0" bIns="0" rtlCol="0" anchor="t">
            <a:spAutoFit/>
          </a:bodyPr>
          <a:lstStyle/>
          <a:p>
            <a:pPr algn="ctr">
              <a:lnSpc>
                <a:spcPts val="6930"/>
              </a:lnSpc>
            </a:pPr>
            <a:endParaRPr/>
          </a:p>
        </p:txBody>
      </p:sp>
      <p:sp>
        <p:nvSpPr>
          <p:cNvPr id="13" name="TextBox 13"/>
          <p:cNvSpPr txBox="1"/>
          <p:nvPr/>
        </p:nvSpPr>
        <p:spPr>
          <a:xfrm>
            <a:off x="8411302" y="9626826"/>
            <a:ext cx="861756" cy="422275"/>
          </a:xfrm>
          <a:prstGeom prst="rect">
            <a:avLst/>
          </a:prstGeom>
        </p:spPr>
        <p:txBody>
          <a:bodyPr lIns="0" tIns="0" rIns="0" bIns="0" rtlCol="0" anchor="t">
            <a:spAutoFit/>
          </a:bodyPr>
          <a:lstStyle/>
          <a:p>
            <a:pPr algn="ctr">
              <a:lnSpc>
                <a:spcPts val="3499"/>
              </a:lnSpc>
            </a:pPr>
            <a:r>
              <a:rPr lang="en-US" sz="2499">
                <a:solidFill>
                  <a:srgbClr val="FFFFFF"/>
                </a:solidFill>
                <a:latin typeface="Glacial Indifference"/>
                <a:ea typeface="Glacial Indifference"/>
                <a:cs typeface="Glacial Indifference"/>
                <a:sym typeface="Glacial Indifference"/>
              </a:rPr>
              <a:t>20</a:t>
            </a:r>
          </a:p>
        </p:txBody>
      </p:sp>
      <p:sp>
        <p:nvSpPr>
          <p:cNvPr id="14" name="TextBox 14"/>
          <p:cNvSpPr txBox="1"/>
          <p:nvPr/>
        </p:nvSpPr>
        <p:spPr>
          <a:xfrm>
            <a:off x="475304" y="1268631"/>
            <a:ext cx="17337393" cy="9848215"/>
          </a:xfrm>
          <a:prstGeom prst="rect">
            <a:avLst/>
          </a:prstGeom>
        </p:spPr>
        <p:txBody>
          <a:bodyPr lIns="0" tIns="0" rIns="0" bIns="0" rtlCol="0" anchor="t">
            <a:spAutoFit/>
          </a:bodyPr>
          <a:lstStyle/>
          <a:p>
            <a:pPr marL="539749" lvl="1" indent="-269875" algn="just">
              <a:lnSpc>
                <a:spcPts val="3499"/>
              </a:lnSpc>
              <a:buFont typeface="Arial"/>
              <a:buChar char="•"/>
            </a:pPr>
            <a:r>
              <a:rPr lang="en-US" sz="2499" b="1">
                <a:solidFill>
                  <a:srgbClr val="000000"/>
                </a:solidFill>
                <a:latin typeface="Glacial Indifference Bold"/>
                <a:ea typeface="Glacial Indifference Bold"/>
                <a:cs typeface="Glacial Indifference Bold"/>
                <a:sym typeface="Glacial Indifference Bold"/>
              </a:rPr>
              <a:t>Disiplin Keinginan (</a:t>
            </a:r>
            <a:r>
              <a:rPr lang="en-US" sz="2499" b="1" i="1">
                <a:solidFill>
                  <a:srgbClr val="000000"/>
                </a:solidFill>
                <a:latin typeface="Glacial Indifference Bold Italics"/>
                <a:ea typeface="Glacial Indifference Bold Italics"/>
                <a:cs typeface="Glacial Indifference Bold Italics"/>
                <a:sym typeface="Glacial Indifference Bold Italics"/>
              </a:rPr>
              <a:t>Discipline of Desire</a:t>
            </a:r>
            <a:r>
              <a:rPr lang="en-US" sz="2499" b="1">
                <a:solidFill>
                  <a:srgbClr val="000000"/>
                </a:solidFill>
                <a:latin typeface="Glacial Indifference Bold"/>
                <a:ea typeface="Glacial Indifference Bold"/>
                <a:cs typeface="Glacial Indifference Bold"/>
                <a:sym typeface="Glacial Indifference Bold"/>
              </a:rPr>
              <a:t>)</a:t>
            </a:r>
          </a:p>
          <a:p>
            <a:pPr marL="539749" lvl="1" indent="-269875"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Fokus utama disiplin ini adalah pada penerimaan takdir (</a:t>
            </a:r>
            <a:r>
              <a:rPr lang="en-US" sz="2499" i="1">
                <a:solidFill>
                  <a:srgbClr val="000000"/>
                </a:solidFill>
                <a:latin typeface="Glacial Indifference Italics"/>
                <a:ea typeface="Glacial Indifference Italics"/>
                <a:cs typeface="Glacial Indifference Italics"/>
                <a:sym typeface="Glacial Indifference Italics"/>
              </a:rPr>
              <a:t>amor fati</a:t>
            </a:r>
            <a:r>
              <a:rPr lang="en-US" sz="2499">
                <a:solidFill>
                  <a:srgbClr val="000000"/>
                </a:solidFill>
                <a:latin typeface="Glacial Indifference"/>
                <a:ea typeface="Glacial Indifference"/>
                <a:cs typeface="Glacial Indifference"/>
                <a:sym typeface="Glacial Indifference"/>
              </a:rPr>
              <a:t>) dan membedakan apa yang bisa kita kendalikan dan apa yang tidak (dikotomi kendali). Tujuannya adalah untuk hanya menginginkan hal-hal yang sepenuhnya berada dalam kendali kita (penilaian dan tindakan kita sendiri) dan menerima segala sesuatu di luar kendali kita, seperti kejadian eksternal, kesehatan, atau reputasi, tanpa emosi negatif.</a:t>
            </a:r>
          </a:p>
          <a:p>
            <a:pPr marL="1079499" lvl="2" indent="-359833"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Tujuan: Mencapai ketenangan batin (</a:t>
            </a:r>
            <a:r>
              <a:rPr lang="en-US" sz="2499" i="1">
                <a:solidFill>
                  <a:srgbClr val="000000"/>
                </a:solidFill>
                <a:latin typeface="Glacial Indifference Italics"/>
                <a:ea typeface="Glacial Indifference Italics"/>
                <a:cs typeface="Glacial Indifference Italics"/>
                <a:sym typeface="Glacial Indifference Italics"/>
              </a:rPr>
              <a:t>ataraxia</a:t>
            </a:r>
            <a:r>
              <a:rPr lang="en-US" sz="2499">
                <a:solidFill>
                  <a:srgbClr val="000000"/>
                </a:solidFill>
                <a:latin typeface="Glacial Indifference"/>
                <a:ea typeface="Glacial Indifference"/>
                <a:cs typeface="Glacial Indifference"/>
                <a:sym typeface="Glacial Indifference"/>
              </a:rPr>
              <a:t>) dan hidup selaras dengan alam semesta.</a:t>
            </a:r>
          </a:p>
          <a:p>
            <a:pPr marL="1079499" lvl="2" indent="-359833"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Kebajikan terkait: Keberanian dan pengendalian diri (moderasi).</a:t>
            </a:r>
          </a:p>
          <a:p>
            <a:pPr marL="539749" lvl="1" indent="-269875" algn="just">
              <a:lnSpc>
                <a:spcPts val="3499"/>
              </a:lnSpc>
              <a:buFont typeface="Arial"/>
              <a:buChar char="•"/>
            </a:pPr>
            <a:r>
              <a:rPr lang="en-US" sz="2499" b="1">
                <a:solidFill>
                  <a:srgbClr val="000000"/>
                </a:solidFill>
                <a:latin typeface="Glacial Indifference Bold"/>
                <a:ea typeface="Glacial Indifference Bold"/>
                <a:cs typeface="Glacial Indifference Bold"/>
                <a:sym typeface="Glacial Indifference Bold"/>
              </a:rPr>
              <a:t>Disiplin Tindakan (Discipline of Action)</a:t>
            </a:r>
          </a:p>
          <a:p>
            <a:pPr marL="539749" lvl="1" indent="-269875"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Disiplin ini berkaitan dengan cara kita bertindak di dunia dan berinteraksi dengan orang lain. Fokusnya adalah pada tindakan yang rasional, adil, dan bermanfaat bagi komunitas (filantropi atau cinta kasih terhadap sesama manusia). </a:t>
            </a:r>
          </a:p>
          <a:p>
            <a:pPr marL="1079499" lvl="2" indent="-359833"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Tujuan: Bertindak sesuai dengan nalar dan kebajikan, terlepas dari situasi sulit.</a:t>
            </a:r>
          </a:p>
          <a:p>
            <a:pPr marL="1079499" lvl="2" indent="-359833"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Kebajikan terkait: Keadilan.</a:t>
            </a:r>
          </a:p>
          <a:p>
            <a:pPr marL="539749" lvl="1" indent="-269875" algn="just">
              <a:lnSpc>
                <a:spcPts val="3499"/>
              </a:lnSpc>
              <a:buFont typeface="Arial"/>
              <a:buChar char="•"/>
            </a:pPr>
            <a:r>
              <a:rPr lang="en-US" sz="2499" b="1">
                <a:solidFill>
                  <a:srgbClr val="000000"/>
                </a:solidFill>
                <a:latin typeface="Glacial Indifference Bold"/>
                <a:ea typeface="Glacial Indifference Bold"/>
                <a:cs typeface="Glacial Indifference Bold"/>
                <a:sym typeface="Glacial Indifference Bold"/>
              </a:rPr>
              <a:t>Disiplin Penilaian (</a:t>
            </a:r>
            <a:r>
              <a:rPr lang="en-US" sz="2499" b="1" i="1">
                <a:solidFill>
                  <a:srgbClr val="000000"/>
                </a:solidFill>
                <a:latin typeface="Glacial Indifference Bold Italics"/>
                <a:ea typeface="Glacial Indifference Bold Italics"/>
                <a:cs typeface="Glacial Indifference Bold Italics"/>
                <a:sym typeface="Glacial Indifference Bold Italics"/>
              </a:rPr>
              <a:t>Discipline of Judgment/Assent</a:t>
            </a:r>
            <a:r>
              <a:rPr lang="en-US" sz="2499" b="1">
                <a:solidFill>
                  <a:srgbClr val="000000"/>
                </a:solidFill>
                <a:latin typeface="Glacial Indifference Bold"/>
                <a:ea typeface="Glacial Indifference Bold"/>
                <a:cs typeface="Glacial Indifference Bold"/>
                <a:sym typeface="Glacial Indifference Bold"/>
              </a:rPr>
              <a:t>)</a:t>
            </a:r>
          </a:p>
          <a:p>
            <a:pPr marL="539749" lvl="1" indent="-269875"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Disiplin ini mengajarkan kita untuk mengatur persetujuan (</a:t>
            </a:r>
            <a:r>
              <a:rPr lang="en-US" sz="2499" i="1">
                <a:solidFill>
                  <a:srgbClr val="000000"/>
                </a:solidFill>
                <a:latin typeface="Glacial Indifference Italics"/>
                <a:ea typeface="Glacial Indifference Italics"/>
                <a:cs typeface="Glacial Indifference Italics"/>
                <a:sym typeface="Glacial Indifference Italics"/>
              </a:rPr>
              <a:t>assent</a:t>
            </a:r>
            <a:r>
              <a:rPr lang="en-US" sz="2499">
                <a:solidFill>
                  <a:srgbClr val="000000"/>
                </a:solidFill>
                <a:latin typeface="Glacial Indifference"/>
                <a:ea typeface="Glacial Indifference"/>
                <a:cs typeface="Glacial Indifference"/>
                <a:sym typeface="Glacial Indifference"/>
              </a:rPr>
              <a:t>) terhadap kesan atau pandangan awal kita terhadap suatu peristiwa. Kita dilatih untuk berhenti sejenak sebelum bereaksi emosional, mempertanyakan apakah penilaian kita objektif atau hanya interpretasi subjektif yang bisa salah.</a:t>
            </a:r>
          </a:p>
          <a:p>
            <a:pPr marL="1079499" lvl="2" indent="-359833"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Tujuan: Bebas dari penipuan diri sendiri, penilaian yang terburu-buru, dan mengembangkan perspektif yang rasional.</a:t>
            </a:r>
          </a:p>
          <a:p>
            <a:pPr marL="1079499" lvl="2" indent="-359833" algn="just">
              <a:lnSpc>
                <a:spcPts val="3499"/>
              </a:lnSpc>
              <a:buFont typeface="Arial"/>
              <a:buChar char="⚬"/>
            </a:pPr>
            <a:r>
              <a:rPr lang="en-US" sz="2499">
                <a:solidFill>
                  <a:srgbClr val="000000"/>
                </a:solidFill>
                <a:latin typeface="Glacial Indifference"/>
                <a:ea typeface="Glacial Indifference"/>
                <a:cs typeface="Glacial Indifference"/>
                <a:sym typeface="Glacial Indifference"/>
              </a:rPr>
              <a:t>Kebajikan terkait: Kebijaksanaan (praktis). </a:t>
            </a:r>
          </a:p>
          <a:p>
            <a:pPr algn="just">
              <a:lnSpc>
                <a:spcPts val="3919"/>
              </a:lnSpc>
            </a:pPr>
            <a:endParaRPr lang="en-US" sz="2499">
              <a:solidFill>
                <a:srgbClr val="000000"/>
              </a:solidFill>
              <a:latin typeface="Glacial Indifference"/>
              <a:ea typeface="Glacial Indifference"/>
              <a:cs typeface="Glacial Indifference"/>
              <a:sym typeface="Glacial Indifference"/>
            </a:endParaRPr>
          </a:p>
          <a:p>
            <a:pPr algn="just">
              <a:lnSpc>
                <a:spcPts val="3919"/>
              </a:lnSpc>
            </a:pPr>
            <a:endParaRPr lang="en-US" sz="2499">
              <a:solidFill>
                <a:srgbClr val="000000"/>
              </a:solidFill>
              <a:latin typeface="Glacial Indifference"/>
              <a:ea typeface="Glacial Indifference"/>
              <a:cs typeface="Glacial Indifference"/>
              <a:sym typeface="Glacial Indifference"/>
            </a:endParaRPr>
          </a:p>
          <a:p>
            <a:pPr algn="just">
              <a:lnSpc>
                <a:spcPts val="3919"/>
              </a:lnSpc>
            </a:pPr>
            <a:endParaRPr lang="en-US" sz="2499">
              <a:solidFill>
                <a:srgbClr val="000000"/>
              </a:solidFill>
              <a:latin typeface="Glacial Indifference"/>
              <a:ea typeface="Glacial Indifference"/>
              <a:cs typeface="Glacial Indifference"/>
              <a:sym typeface="Glacial Indifference"/>
            </a:endParaRPr>
          </a:p>
          <a:p>
            <a:pPr algn="just">
              <a:lnSpc>
                <a:spcPts val="3919"/>
              </a:lnSpc>
              <a:spcBef>
                <a:spcPct val="0"/>
              </a:spcBef>
            </a:pPr>
            <a:endParaRPr lang="en-US" sz="2499">
              <a:solidFill>
                <a:srgbClr val="000000"/>
              </a:solidFill>
              <a:latin typeface="Glacial Indifference"/>
              <a:ea typeface="Glacial Indifference"/>
              <a:cs typeface="Glacial Indifference"/>
              <a:sym typeface="Glacial Indifference"/>
            </a:endParaRPr>
          </a:p>
        </p:txBody>
      </p:sp>
      <p:sp>
        <p:nvSpPr>
          <p:cNvPr id="15" name="TextBox 15"/>
          <p:cNvSpPr txBox="1"/>
          <p:nvPr/>
        </p:nvSpPr>
        <p:spPr>
          <a:xfrm>
            <a:off x="1381343" y="312735"/>
            <a:ext cx="13824265" cy="622175"/>
          </a:xfrm>
          <a:prstGeom prst="rect">
            <a:avLst/>
          </a:prstGeom>
        </p:spPr>
        <p:txBody>
          <a:bodyPr lIns="0" tIns="0" rIns="0" bIns="0" rtlCol="0" anchor="t">
            <a:spAutoFit/>
          </a:bodyPr>
          <a:lstStyle/>
          <a:p>
            <a:pPr algn="just">
              <a:lnSpc>
                <a:spcPts val="4356"/>
              </a:lnSpc>
            </a:pPr>
            <a:r>
              <a:rPr lang="en-US" sz="4400">
                <a:solidFill>
                  <a:srgbClr val="052917"/>
                </a:solidFill>
                <a:latin typeface="Yellowtail"/>
                <a:ea typeface="Yellowtail"/>
                <a:cs typeface="Yellowtail"/>
                <a:sym typeface="Yellowtail"/>
              </a:rPr>
              <a:t>3 Disiplin Utama Yang Menjadi Inti Filosofi Stoikisme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344729" y="4248979"/>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3249576" y="9629572"/>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607788" y="875564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5814368" y="1472091"/>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6498339" y="916014"/>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5461725" y="1420535"/>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5105825" y="5408771"/>
            <a:ext cx="3228793" cy="3849529"/>
          </a:xfrm>
          <a:custGeom>
            <a:avLst/>
            <a:gdLst/>
            <a:ahLst/>
            <a:cxnLst/>
            <a:rect l="l" t="t" r="r" b="b"/>
            <a:pathLst>
              <a:path w="3228793" h="3849529">
                <a:moveTo>
                  <a:pt x="0" y="0"/>
                </a:moveTo>
                <a:lnTo>
                  <a:pt x="3228792" y="0"/>
                </a:lnTo>
                <a:lnTo>
                  <a:pt x="3228792" y="3849529"/>
                </a:lnTo>
                <a:lnTo>
                  <a:pt x="0" y="3849529"/>
                </a:lnTo>
                <a:lnTo>
                  <a:pt x="0" y="0"/>
                </a:lnTo>
                <a:close/>
              </a:path>
            </a:pathLst>
          </a:custGeom>
          <a:blipFill>
            <a:blip r:embed="rId6"/>
            <a:stretch>
              <a:fillRect/>
            </a:stretch>
          </a:blipFill>
        </p:spPr>
      </p:sp>
      <p:sp>
        <p:nvSpPr>
          <p:cNvPr id="12" name="Freeform 12"/>
          <p:cNvSpPr/>
          <p:nvPr/>
        </p:nvSpPr>
        <p:spPr>
          <a:xfrm flipH="1" flipV="1">
            <a:off x="-585696" y="-896065"/>
            <a:ext cx="3228793" cy="3849529"/>
          </a:xfrm>
          <a:custGeom>
            <a:avLst/>
            <a:gdLst/>
            <a:ahLst/>
            <a:cxnLst/>
            <a:rect l="l" t="t" r="r" b="b"/>
            <a:pathLst>
              <a:path w="3228793" h="3849529">
                <a:moveTo>
                  <a:pt x="3228792" y="3849530"/>
                </a:moveTo>
                <a:lnTo>
                  <a:pt x="0" y="3849530"/>
                </a:lnTo>
                <a:lnTo>
                  <a:pt x="0" y="0"/>
                </a:lnTo>
                <a:lnTo>
                  <a:pt x="3228792" y="0"/>
                </a:lnTo>
                <a:lnTo>
                  <a:pt x="3228792" y="3849530"/>
                </a:lnTo>
                <a:close/>
              </a:path>
            </a:pathLst>
          </a:custGeom>
          <a:blipFill>
            <a:blip r:embed="rId6"/>
            <a:stretch>
              <a:fillRect/>
            </a:stretch>
          </a:blipFill>
        </p:spPr>
      </p:sp>
      <p:sp>
        <p:nvSpPr>
          <p:cNvPr id="13" name="TextBox 13"/>
          <p:cNvSpPr txBox="1"/>
          <p:nvPr/>
        </p:nvSpPr>
        <p:spPr>
          <a:xfrm>
            <a:off x="3471458" y="444223"/>
            <a:ext cx="10483327" cy="1641730"/>
          </a:xfrm>
          <a:prstGeom prst="rect">
            <a:avLst/>
          </a:prstGeom>
        </p:spPr>
        <p:txBody>
          <a:bodyPr lIns="0" tIns="0" rIns="0" bIns="0" rtlCol="0" anchor="t">
            <a:spAutoFit/>
          </a:bodyPr>
          <a:lstStyle/>
          <a:p>
            <a:pPr algn="ctr">
              <a:lnSpc>
                <a:spcPts val="6138"/>
              </a:lnSpc>
            </a:pPr>
            <a:r>
              <a:rPr lang="en-US" sz="6200">
                <a:solidFill>
                  <a:srgbClr val="052917"/>
                </a:solidFill>
                <a:latin typeface="Yellowtail"/>
                <a:ea typeface="Yellowtail"/>
                <a:cs typeface="Yellowtail"/>
                <a:sym typeface="Yellowtail"/>
              </a:rPr>
              <a:t>3 Pilar Utama Stoikisme Untuk Remaja</a:t>
            </a:r>
          </a:p>
        </p:txBody>
      </p:sp>
      <p:sp>
        <p:nvSpPr>
          <p:cNvPr id="14" name="TextBox 14"/>
          <p:cNvSpPr txBox="1"/>
          <p:nvPr/>
        </p:nvSpPr>
        <p:spPr>
          <a:xfrm>
            <a:off x="1028700" y="2418707"/>
            <a:ext cx="16451231" cy="6434455"/>
          </a:xfrm>
          <a:prstGeom prst="rect">
            <a:avLst/>
          </a:prstGeom>
        </p:spPr>
        <p:txBody>
          <a:bodyPr lIns="0" tIns="0" rIns="0" bIns="0" rtlCol="0" anchor="t">
            <a:spAutoFit/>
          </a:bodyPr>
          <a:lstStyle/>
          <a:p>
            <a:pPr algn="l">
              <a:lnSpc>
                <a:spcPts val="3919"/>
              </a:lnSpc>
            </a:pPr>
            <a:r>
              <a:rPr lang="en-US" sz="2799">
                <a:solidFill>
                  <a:srgbClr val="370C0C"/>
                </a:solidFill>
                <a:latin typeface="Glacial Indifference"/>
                <a:ea typeface="Glacial Indifference"/>
                <a:cs typeface="Glacial Indifference"/>
                <a:sym typeface="Glacial Indifference"/>
              </a:rPr>
              <a:t>Sebelum masuk ke teknis konseling, ada tiga konsep inti Stoik yang disederhanakan agar mudah dipahami oleh :</a:t>
            </a:r>
          </a:p>
          <a:p>
            <a:pPr marL="604518" lvl="1" indent="-302259" algn="l">
              <a:lnSpc>
                <a:spcPts val="3919"/>
              </a:lnSpc>
              <a:buAutoNum type="arabicPeriod"/>
            </a:pPr>
            <a:r>
              <a:rPr lang="en-US" sz="2799" b="1">
                <a:solidFill>
                  <a:srgbClr val="370C0C"/>
                </a:solidFill>
                <a:latin typeface="Glacial Indifference Bold"/>
                <a:ea typeface="Glacial Indifference Bold"/>
                <a:cs typeface="Glacial Indifference Bold"/>
                <a:sym typeface="Glacial Indifference Bold"/>
              </a:rPr>
              <a:t>Dikotomi Kendali (Dichotomy of Control)    </a:t>
            </a:r>
            <a:r>
              <a:rPr lang="en-US" sz="2799">
                <a:solidFill>
                  <a:srgbClr val="370C0C"/>
                </a:solidFill>
                <a:latin typeface="Glacial Indifference"/>
                <a:ea typeface="Glacial Indifference"/>
                <a:cs typeface="Glacial Indifference"/>
                <a:sym typeface="Glacial Indifference"/>
              </a:rPr>
              <a:t>                                                                               Memisahkan mana hal yang ada di dalam kendali penuh (pikiran, respons, usaha, keputusan diri) dan mana yang di luar kendali (opini teman, jumlah likes, hasil ujian, ekspektasi orang tua).</a:t>
            </a:r>
          </a:p>
          <a:p>
            <a:pPr marL="604518" lvl="1" indent="-302259" algn="l">
              <a:lnSpc>
                <a:spcPts val="3919"/>
              </a:lnSpc>
              <a:buAutoNum type="arabicPeriod"/>
            </a:pPr>
            <a:r>
              <a:rPr lang="en-US" sz="2799" b="1">
                <a:solidFill>
                  <a:srgbClr val="370C0C"/>
                </a:solidFill>
                <a:latin typeface="Glacial Indifference Bold"/>
                <a:ea typeface="Glacial Indifference Bold"/>
                <a:cs typeface="Glacial Indifference Bold"/>
                <a:sym typeface="Glacial Indifference Bold"/>
              </a:rPr>
              <a:t>Dekonstruksi Persepsi (Amor Fati)   </a:t>
            </a:r>
            <a:r>
              <a:rPr lang="en-US" sz="2799">
                <a:solidFill>
                  <a:srgbClr val="370C0C"/>
                </a:solidFill>
                <a:latin typeface="Glacial Indifference"/>
                <a:ea typeface="Glacial Indifference"/>
                <a:cs typeface="Glacial Indifference"/>
                <a:sym typeface="Glacial Indifference"/>
              </a:rPr>
              <a:t>                                                                                             Memahami bahwa rasa sakit atau kegagalan adalah bagian dari realitas yang bisa dijadikan "ruang latihan" mental, bukan akhir dari segalanya.</a:t>
            </a:r>
          </a:p>
          <a:p>
            <a:pPr marL="604518" lvl="1" indent="-302259" algn="l">
              <a:lnSpc>
                <a:spcPts val="3919"/>
              </a:lnSpc>
              <a:buAutoNum type="arabicPeriod"/>
            </a:pPr>
            <a:r>
              <a:rPr lang="en-US" sz="2799" b="1">
                <a:solidFill>
                  <a:srgbClr val="370C0C"/>
                </a:solidFill>
                <a:latin typeface="Glacial Indifference Bold"/>
                <a:ea typeface="Glacial Indifference Bold"/>
                <a:cs typeface="Glacial Indifference Bold"/>
                <a:sym typeface="Glacial Indifference Bold"/>
              </a:rPr>
              <a:t>Perspektif Makro (The View from Above)   </a:t>
            </a:r>
            <a:r>
              <a:rPr lang="en-US" sz="2799">
                <a:solidFill>
                  <a:srgbClr val="370C0C"/>
                </a:solidFill>
                <a:latin typeface="Glacial Indifference"/>
                <a:ea typeface="Glacial Indifference"/>
                <a:cs typeface="Glacial Indifference"/>
                <a:sym typeface="Glacial Indifference"/>
              </a:rPr>
              <a:t>                                                                                    Mengajak remaja "memperkecil" masalah yang terkesan menguasai hidup mereka saat ini, dengan melihatnya dari skala waktu atau sudut pandang yang lebih luas (zoom-out).</a:t>
            </a:r>
          </a:p>
          <a:p>
            <a:pPr algn="l">
              <a:lnSpc>
                <a:spcPts val="3919"/>
              </a:lnSpc>
            </a:pPr>
            <a:endParaRPr lang="en-US" sz="2799">
              <a:solidFill>
                <a:srgbClr val="370C0C"/>
              </a:solidFill>
              <a:latin typeface="Glacial Indifference"/>
              <a:ea typeface="Glacial Indifference"/>
              <a:cs typeface="Glacial Indifference"/>
              <a:sym typeface="Glacial Indifference"/>
            </a:endParaRPr>
          </a:p>
          <a:p>
            <a:pPr algn="l">
              <a:lnSpc>
                <a:spcPts val="3919"/>
              </a:lnSpc>
            </a:pPr>
            <a:endParaRPr lang="en-US" sz="2799">
              <a:solidFill>
                <a:srgbClr val="370C0C"/>
              </a:solidFill>
              <a:latin typeface="Glacial Indifference"/>
              <a:ea typeface="Glacial Indifference"/>
              <a:cs typeface="Glacial Indifference"/>
              <a:sym typeface="Glacial Indifferenc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5" name="Freeform 5"/>
          <p:cNvSpPr/>
          <p:nvPr/>
        </p:nvSpPr>
        <p:spPr>
          <a:xfrm>
            <a:off x="17569843" y="8786035"/>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44394" y="6388954"/>
            <a:ext cx="435087" cy="644574"/>
          </a:xfrm>
          <a:custGeom>
            <a:avLst/>
            <a:gdLst/>
            <a:ahLst/>
            <a:cxnLst/>
            <a:rect l="l" t="t" r="r" b="b"/>
            <a:pathLst>
              <a:path w="435087" h="644574">
                <a:moveTo>
                  <a:pt x="0" y="0"/>
                </a:moveTo>
                <a:lnTo>
                  <a:pt x="435087" y="0"/>
                </a:lnTo>
                <a:lnTo>
                  <a:pt x="435087" y="644574"/>
                </a:lnTo>
                <a:lnTo>
                  <a:pt x="0" y="6445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361938" y="220534"/>
            <a:ext cx="332217" cy="492174"/>
          </a:xfrm>
          <a:custGeom>
            <a:avLst/>
            <a:gdLst/>
            <a:ahLst/>
            <a:cxnLst/>
            <a:rect l="l" t="t" r="r" b="b"/>
            <a:pathLst>
              <a:path w="332217" h="492174">
                <a:moveTo>
                  <a:pt x="0" y="0"/>
                </a:moveTo>
                <a:lnTo>
                  <a:pt x="332217" y="0"/>
                </a:lnTo>
                <a:lnTo>
                  <a:pt x="332217"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5645818" y="274652"/>
            <a:ext cx="3423173" cy="2952487"/>
          </a:xfrm>
          <a:custGeom>
            <a:avLst/>
            <a:gdLst/>
            <a:ahLst/>
            <a:cxnLst/>
            <a:rect l="l" t="t" r="r" b="b"/>
            <a:pathLst>
              <a:path w="3423173" h="2952487">
                <a:moveTo>
                  <a:pt x="0" y="0"/>
                </a:moveTo>
                <a:lnTo>
                  <a:pt x="3423173" y="0"/>
                </a:lnTo>
                <a:lnTo>
                  <a:pt x="3423173" y="2952487"/>
                </a:lnTo>
                <a:lnTo>
                  <a:pt x="0" y="2952487"/>
                </a:lnTo>
                <a:lnTo>
                  <a:pt x="0" y="0"/>
                </a:lnTo>
                <a:close/>
              </a:path>
            </a:pathLst>
          </a:custGeom>
          <a:blipFill>
            <a:blip r:embed="rId6"/>
            <a:stretch>
              <a:fillRect/>
            </a:stretch>
          </a:blipFill>
        </p:spPr>
      </p:sp>
      <p:sp>
        <p:nvSpPr>
          <p:cNvPr id="10" name="Freeform 10"/>
          <p:cNvSpPr/>
          <p:nvPr/>
        </p:nvSpPr>
        <p:spPr>
          <a:xfrm flipH="1" flipV="1">
            <a:off x="-974212" y="7378309"/>
            <a:ext cx="3423173" cy="2952487"/>
          </a:xfrm>
          <a:custGeom>
            <a:avLst/>
            <a:gdLst/>
            <a:ahLst/>
            <a:cxnLst/>
            <a:rect l="l" t="t" r="r" b="b"/>
            <a:pathLst>
              <a:path w="3423173" h="2952487">
                <a:moveTo>
                  <a:pt x="3423173" y="2952487"/>
                </a:moveTo>
                <a:lnTo>
                  <a:pt x="0" y="2952487"/>
                </a:lnTo>
                <a:lnTo>
                  <a:pt x="0" y="0"/>
                </a:lnTo>
                <a:lnTo>
                  <a:pt x="3423173" y="0"/>
                </a:lnTo>
                <a:lnTo>
                  <a:pt x="3423173" y="2952487"/>
                </a:lnTo>
                <a:close/>
              </a:path>
            </a:pathLst>
          </a:custGeom>
          <a:blipFill>
            <a:blip r:embed="rId6"/>
            <a:stretch>
              <a:fillRect/>
            </a:stretch>
          </a:blipFill>
        </p:spPr>
      </p:sp>
      <p:sp>
        <p:nvSpPr>
          <p:cNvPr id="11" name="TextBox 11"/>
          <p:cNvSpPr txBox="1"/>
          <p:nvPr/>
        </p:nvSpPr>
        <p:spPr>
          <a:xfrm>
            <a:off x="2937703" y="277684"/>
            <a:ext cx="11766560" cy="658751"/>
          </a:xfrm>
          <a:prstGeom prst="rect">
            <a:avLst/>
          </a:prstGeom>
        </p:spPr>
        <p:txBody>
          <a:bodyPr lIns="0" tIns="0" rIns="0" bIns="0" rtlCol="0" anchor="t">
            <a:spAutoFit/>
          </a:bodyPr>
          <a:lstStyle/>
          <a:p>
            <a:pPr algn="ctr">
              <a:lnSpc>
                <a:spcPts val="4653"/>
              </a:lnSpc>
            </a:pPr>
            <a:r>
              <a:rPr lang="en-US" sz="4700">
                <a:solidFill>
                  <a:srgbClr val="052917"/>
                </a:solidFill>
                <a:latin typeface="Yellowtail"/>
                <a:ea typeface="Yellowtail"/>
                <a:cs typeface="Yellowtail"/>
                <a:sym typeface="Yellowtail"/>
              </a:rPr>
              <a:t>Tahapan Pendekatan Konseling Stoic Pada Remaja</a:t>
            </a:r>
          </a:p>
        </p:txBody>
      </p:sp>
      <p:sp>
        <p:nvSpPr>
          <p:cNvPr id="12" name="TextBox 12"/>
          <p:cNvSpPr txBox="1"/>
          <p:nvPr/>
        </p:nvSpPr>
        <p:spPr>
          <a:xfrm>
            <a:off x="737375" y="1119789"/>
            <a:ext cx="16813251" cy="10211129"/>
          </a:xfrm>
          <a:prstGeom prst="rect">
            <a:avLst/>
          </a:prstGeom>
        </p:spPr>
        <p:txBody>
          <a:bodyPr lIns="0" tIns="0" rIns="0" bIns="0" rtlCol="0" anchor="t">
            <a:spAutoFit/>
          </a:bodyPr>
          <a:lstStyle/>
          <a:p>
            <a:pPr algn="just">
              <a:lnSpc>
                <a:spcPts val="3779"/>
              </a:lnSpc>
            </a:pPr>
            <a:r>
              <a:rPr lang="en-US" sz="2800" dirty="0" err="1">
                <a:solidFill>
                  <a:srgbClr val="000000"/>
                </a:solidFill>
                <a:latin typeface="Glacial Indifference"/>
                <a:ea typeface="Glacial Indifference"/>
                <a:cs typeface="Glacial Indifference"/>
                <a:sym typeface="Glacial Indifference"/>
              </a:rPr>
              <a:t>Berikut</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adalah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alur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taktis</a:t>
            </a:r>
            <a:r>
              <a:rPr lang="en-US" sz="2800" dirty="0">
                <a:solidFill>
                  <a:srgbClr val="000000"/>
                </a:solidFill>
                <a:latin typeface="Glacial Indifference"/>
                <a:ea typeface="Glacial Indifference"/>
                <a:cs typeface="Glacial Indifference"/>
                <a:sym typeface="Glacial Indifference"/>
              </a:rPr>
              <a:t> yang </a:t>
            </a:r>
            <a:r>
              <a:rPr lang="en-US" sz="2800" dirty="0" err="1">
                <a:solidFill>
                  <a:srgbClr val="000000"/>
                </a:solidFill>
                <a:latin typeface="Glacial Indifference"/>
                <a:ea typeface="Glacial Indifference"/>
                <a:cs typeface="Glacial Indifference"/>
                <a:sym typeface="Glacial Indifference"/>
              </a:rPr>
              <a:t>dapat</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digunakan</a:t>
            </a:r>
            <a:r>
              <a:rPr lang="en-US" sz="2800" dirty="0">
                <a:solidFill>
                  <a:srgbClr val="000000"/>
                </a:solidFill>
                <a:latin typeface="Glacial Indifference"/>
                <a:ea typeface="Glacial Indifference"/>
                <a:cs typeface="Glacial Indifference"/>
                <a:sym typeface="Glacial Indifference"/>
              </a:rPr>
              <a:t> oleh </a:t>
            </a:r>
            <a:r>
              <a:rPr lang="en-US" sz="2800" dirty="0" err="1">
                <a:solidFill>
                  <a:srgbClr val="000000"/>
                </a:solidFill>
                <a:latin typeface="Glacial Indifference"/>
                <a:ea typeface="Glacial Indifference"/>
                <a:cs typeface="Glacial Indifference"/>
                <a:sym typeface="Glacial Indifference"/>
              </a:rPr>
              <a:t>konselor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dalam</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memandu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remaja</a:t>
            </a:r>
            <a:r>
              <a:rPr lang="en-US" sz="2800" dirty="0">
                <a:solidFill>
                  <a:srgbClr val="000000"/>
                </a:solidFill>
                <a:latin typeface="Glacial Indifference"/>
                <a:ea typeface="Glacial Indifference"/>
                <a:cs typeface="Glacial Indifference"/>
                <a:sym typeface="Glacial Indifference"/>
              </a:rPr>
              <a:t>:</a:t>
            </a:r>
          </a:p>
          <a:p>
            <a:pPr algn="just">
              <a:lnSpc>
                <a:spcPts val="3779"/>
              </a:lnSpc>
            </a:pPr>
            <a:r>
              <a:rPr lang="en-US" sz="2800" dirty="0">
                <a:solidFill>
                  <a:srgbClr val="000000"/>
                </a:solidFill>
                <a:latin typeface="Glacial Indifference"/>
                <a:ea typeface="Glacial Indifference"/>
                <a:cs typeface="Glacial Indifference"/>
                <a:sym typeface="Glacial Indifference"/>
              </a:rPr>
              <a:t>1.1. </a:t>
            </a:r>
            <a:r>
              <a:rPr lang="en-US" sz="2800" b="1" dirty="0" err="1">
                <a:solidFill>
                  <a:srgbClr val="000000"/>
                </a:solidFill>
                <a:latin typeface="Glacial Indifference Bold"/>
                <a:ea typeface="Glacial Indifference Bold"/>
                <a:cs typeface="Glacial Indifference Bold"/>
                <a:sym typeface="Glacial Indifference Bold"/>
              </a:rPr>
              <a:t>Pemetaan</a:t>
            </a:r>
            <a:r>
              <a:rPr lang="en-US" sz="2800" b="1" dirty="0">
                <a:solidFill>
                  <a:srgbClr val="000000"/>
                </a:solidFill>
                <a:latin typeface="Glacial Indifference Bold"/>
                <a:ea typeface="Glacial Indifference Bold"/>
                <a:cs typeface="Glacial Indifference Bold"/>
                <a:sym typeface="Glacial Indifference Bold"/>
              </a:rPr>
              <a:t> </a:t>
            </a:r>
            <a:r>
              <a:rPr lang="en-US" sz="2800" b="1" dirty="0" err="1">
                <a:solidFill>
                  <a:srgbClr val="000000"/>
                </a:solidFill>
                <a:latin typeface="Glacial Indifference Bold"/>
                <a:ea typeface="Glacial Indifference Bold"/>
                <a:cs typeface="Glacial Indifference Bold"/>
                <a:sym typeface="Glacial Indifference Bold"/>
              </a:rPr>
              <a:t>Lingkaran</a:t>
            </a:r>
            <a:r>
              <a:rPr lang="en-US" sz="2800" b="1" dirty="0">
                <a:solidFill>
                  <a:srgbClr val="000000"/>
                </a:solidFill>
                <a:latin typeface="Glacial Indifference Bold"/>
                <a:ea typeface="Glacial Indifference Bold"/>
                <a:cs typeface="Glacial Indifference Bold"/>
                <a:sym typeface="Glacial Indifference Bold"/>
              </a:rPr>
              <a:t> </a:t>
            </a:r>
            <a:r>
              <a:rPr lang="en-US" sz="2800" b="1" dirty="0" err="1">
                <a:solidFill>
                  <a:srgbClr val="000000"/>
                </a:solidFill>
                <a:latin typeface="Glacial Indifference Bold"/>
                <a:ea typeface="Glacial Indifference Bold"/>
                <a:cs typeface="Glacial Indifference Bold"/>
                <a:sym typeface="Glacial Indifference Bold"/>
              </a:rPr>
              <a:t>Kendali</a:t>
            </a:r>
            <a:r>
              <a:rPr lang="en-US" sz="2800" b="1" dirty="0">
                <a:solidFill>
                  <a:srgbClr val="000000"/>
                </a:solidFill>
                <a:latin typeface="Glacial Indifference Bold"/>
                <a:ea typeface="Glacial Indifference Bold"/>
                <a:cs typeface="Glacial Indifference Bold"/>
                <a:sym typeface="Glacial Indifference Bold"/>
              </a:rPr>
              <a:t>:</a:t>
            </a:r>
          </a:p>
          <a:p>
            <a:pPr algn="just">
              <a:lnSpc>
                <a:spcPts val="3779"/>
              </a:lnSpc>
            </a:pPr>
            <a:r>
              <a:rPr lang="en-US" sz="2800" dirty="0" err="1">
                <a:solidFill>
                  <a:srgbClr val="000000"/>
                </a:solidFill>
                <a:latin typeface="Glacial Indifference"/>
                <a:ea typeface="Glacial Indifference"/>
                <a:cs typeface="Glacial Indifference"/>
                <a:sym typeface="Glacial Indifference"/>
              </a:rPr>
              <a:t>Tahap</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Dekonstruksi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Masalah</a:t>
            </a:r>
            <a:r>
              <a:rPr lang="en-US" sz="2800" dirty="0">
                <a:solidFill>
                  <a:srgbClr val="000000"/>
                </a:solidFill>
                <a:latin typeface="Glacial Indifference"/>
                <a:ea typeface="Glacial Indifference"/>
                <a:cs typeface="Glacial Indifference"/>
                <a:sym typeface="Glacial Indifference"/>
              </a:rPr>
              <a:t>.</a:t>
            </a:r>
          </a:p>
          <a:p>
            <a:pPr algn="just">
              <a:lnSpc>
                <a:spcPts val="3779"/>
              </a:lnSpc>
            </a:pPr>
            <a:r>
              <a:rPr lang="en-US" sz="2800" dirty="0" err="1">
                <a:solidFill>
                  <a:srgbClr val="000000"/>
                </a:solidFill>
                <a:latin typeface="Glacial Indifference"/>
                <a:ea typeface="Glacial Indifference"/>
                <a:cs typeface="Glacial Indifference"/>
                <a:sym typeface="Glacial Indifference"/>
              </a:rPr>
              <a:t>Konselor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meminta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remaja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menuliskan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masalah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utamanya</a:t>
            </a:r>
            <a:r>
              <a:rPr lang="en-US" sz="2800" dirty="0">
                <a:solidFill>
                  <a:srgbClr val="000000"/>
                </a:solidFill>
                <a:latin typeface="Glacial Indifference"/>
                <a:ea typeface="Glacial Indifference"/>
                <a:cs typeface="Glacial Indifference"/>
                <a:sym typeface="Glacial Indifference"/>
              </a:rPr>
              <a:t> di </a:t>
            </a:r>
            <a:r>
              <a:rPr lang="en-US" sz="2800" dirty="0" err="1">
                <a:solidFill>
                  <a:srgbClr val="000000"/>
                </a:solidFill>
                <a:latin typeface="Glacial Indifference"/>
                <a:ea typeface="Glacial Indifference"/>
                <a:cs typeface="Glacial Indifference"/>
                <a:sym typeface="Glacial Indifference"/>
              </a:rPr>
              <a:t>tengah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kertas</a:t>
            </a:r>
            <a:r>
              <a:rPr lang="en-US" sz="2800" dirty="0">
                <a:solidFill>
                  <a:srgbClr val="000000"/>
                </a:solidFill>
                <a:latin typeface="Glacial Indifference"/>
                <a:ea typeface="Glacial Indifference"/>
                <a:cs typeface="Glacial Indifference"/>
                <a:sym typeface="Glacial Indifference"/>
              </a:rPr>
              <a:t>. Bersama-</a:t>
            </a:r>
            <a:r>
              <a:rPr lang="en-US" sz="2800" dirty="0" err="1">
                <a:solidFill>
                  <a:srgbClr val="000000"/>
                </a:solidFill>
                <a:latin typeface="Glacial Indifference"/>
                <a:ea typeface="Glacial Indifference"/>
                <a:cs typeface="Glacial Indifference"/>
                <a:sym typeface="Glacial Indifference"/>
              </a:rPr>
              <a:t>sama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mereka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membuat</a:t>
            </a:r>
            <a:r>
              <a:rPr lang="en-US" sz="2800" dirty="0">
                <a:solidFill>
                  <a:srgbClr val="000000"/>
                </a:solidFill>
                <a:latin typeface="Glacial Indifference"/>
                <a:ea typeface="Glacial Indifference"/>
                <a:cs typeface="Glacial Indifference"/>
                <a:sym typeface="Glacial Indifference"/>
              </a:rPr>
              <a:t> dua </a:t>
            </a:r>
            <a:r>
              <a:rPr lang="en-US" sz="2800" dirty="0" err="1">
                <a:solidFill>
                  <a:srgbClr val="000000"/>
                </a:solidFill>
                <a:latin typeface="Glacial Indifference"/>
                <a:ea typeface="Glacial Indifference"/>
                <a:cs typeface="Glacial Indifference"/>
                <a:sym typeface="Glacial Indifference"/>
              </a:rPr>
              <a:t>lingkaran</a:t>
            </a:r>
            <a:r>
              <a:rPr lang="en-US" sz="2800" dirty="0">
                <a:solidFill>
                  <a:srgbClr val="000000"/>
                </a:solidFill>
                <a:latin typeface="Glacial Indifference"/>
                <a:ea typeface="Glacial Indifference"/>
                <a:cs typeface="Glacial Indifference"/>
                <a:sym typeface="Glacial Indifference"/>
              </a:rPr>
              <a:t>:</a:t>
            </a:r>
          </a:p>
          <a:p>
            <a:pPr marL="582928" lvl="1" indent="-291464" algn="just">
              <a:lnSpc>
                <a:spcPts val="3779"/>
              </a:lnSpc>
              <a:buFont typeface="Arial"/>
              <a:buChar char="•"/>
            </a:pPr>
            <a:r>
              <a:rPr lang="en-US" sz="2800" dirty="0" err="1">
                <a:solidFill>
                  <a:srgbClr val="000000"/>
                </a:solidFill>
                <a:latin typeface="Glacial Indifference"/>
                <a:ea typeface="Glacial Indifference"/>
                <a:cs typeface="Glacial Indifference"/>
                <a:sym typeface="Glacial Indifference"/>
              </a:rPr>
              <a:t>Lingkaran</a:t>
            </a:r>
            <a:r>
              <a:rPr lang="en-US" sz="2800" dirty="0">
                <a:solidFill>
                  <a:srgbClr val="000000"/>
                </a:solidFill>
                <a:latin typeface="Glacial Indifference"/>
                <a:ea typeface="Glacial Indifference"/>
                <a:cs typeface="Glacial Indifference"/>
                <a:sym typeface="Glacial Indifference"/>
              </a:rPr>
              <a:t> Luar (</a:t>
            </a:r>
            <a:r>
              <a:rPr lang="en-US" sz="2800" dirty="0" err="1">
                <a:solidFill>
                  <a:srgbClr val="000000"/>
                </a:solidFill>
                <a:latin typeface="Glacial Indifference"/>
                <a:ea typeface="Glacial Indifference"/>
                <a:cs typeface="Glacial Indifference"/>
                <a:sym typeface="Glacial Indifference"/>
              </a:rPr>
              <a:t>Bukan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Kendali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Perkataan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mantan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pacar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Komentar</a:t>
            </a:r>
            <a:r>
              <a:rPr lang="en-US" sz="2800" dirty="0">
                <a:solidFill>
                  <a:srgbClr val="000000"/>
                </a:solidFill>
                <a:latin typeface="Glacial Indifference"/>
                <a:ea typeface="Glacial Indifference"/>
                <a:cs typeface="Glacial Indifference"/>
                <a:sym typeface="Glacial Indifference"/>
              </a:rPr>
              <a:t> di TikTok", "Soal </a:t>
            </a:r>
            <a:r>
              <a:rPr lang="en-US" sz="2800" dirty="0" err="1">
                <a:solidFill>
                  <a:srgbClr val="000000"/>
                </a:solidFill>
                <a:latin typeface="Glacial Indifference"/>
                <a:ea typeface="Glacial Indifference"/>
                <a:cs typeface="Glacial Indifference"/>
                <a:sym typeface="Glacial Indifference"/>
              </a:rPr>
              <a:t>ujian</a:t>
            </a:r>
            <a:r>
              <a:rPr lang="en-US" sz="2800" dirty="0">
                <a:solidFill>
                  <a:srgbClr val="000000"/>
                </a:solidFill>
                <a:latin typeface="Glacial Indifference"/>
                <a:ea typeface="Glacial Indifference"/>
                <a:cs typeface="Glacial Indifference"/>
                <a:sym typeface="Glacial Indifference"/>
              </a:rPr>
              <a:t> yang </a:t>
            </a:r>
            <a:r>
              <a:rPr lang="en-US" sz="2800" dirty="0" err="1">
                <a:solidFill>
                  <a:srgbClr val="000000"/>
                </a:solidFill>
                <a:latin typeface="Glacial Indifference"/>
                <a:ea typeface="Glacial Indifference"/>
                <a:cs typeface="Glacial Indifference"/>
                <a:sym typeface="Glacial Indifference"/>
              </a:rPr>
              <a:t>terlalu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susah</a:t>
            </a:r>
            <a:r>
              <a:rPr lang="en-US" sz="2800" dirty="0">
                <a:solidFill>
                  <a:srgbClr val="000000"/>
                </a:solidFill>
                <a:latin typeface="Glacial Indifference"/>
                <a:ea typeface="Glacial Indifference"/>
                <a:cs typeface="Glacial Indifference"/>
                <a:sym typeface="Glacial Indifference"/>
              </a:rPr>
              <a:t>".</a:t>
            </a:r>
          </a:p>
          <a:p>
            <a:pPr marL="582928" lvl="1" indent="-291464" algn="just">
              <a:lnSpc>
                <a:spcPts val="3779"/>
              </a:lnSpc>
              <a:buFont typeface="Arial"/>
              <a:buChar char="•"/>
            </a:pPr>
            <a:r>
              <a:rPr lang="en-US" sz="2800" dirty="0" err="1">
                <a:solidFill>
                  <a:srgbClr val="000000"/>
                </a:solidFill>
                <a:latin typeface="Glacial Indifference"/>
                <a:ea typeface="Glacial Indifference"/>
                <a:cs typeface="Glacial Indifference"/>
                <a:sym typeface="Glacial Indifference"/>
              </a:rPr>
              <a:t>Lingkaran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Dalam</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Kendali</a:t>
            </a:r>
            <a:r>
              <a:rPr lang="en-US" sz="2800" dirty="0">
                <a:solidFill>
                  <a:srgbClr val="000000"/>
                </a:solidFill>
                <a:latin typeface="Glacial Indifference"/>
                <a:ea typeface="Glacial Indifference"/>
                <a:cs typeface="Glacial Indifference"/>
                <a:sym typeface="Glacial Indifference"/>
              </a:rPr>
              <a:t> Diri): "</a:t>
            </a:r>
            <a:r>
              <a:rPr lang="en-US" sz="2800" dirty="0" err="1">
                <a:solidFill>
                  <a:srgbClr val="000000"/>
                </a:solidFill>
                <a:latin typeface="Glacial Indifference"/>
                <a:ea typeface="Glacial Indifference"/>
                <a:cs typeface="Glacial Indifference"/>
                <a:sym typeface="Glacial Indifference"/>
              </a:rPr>
              <a:t>Berapa</a:t>
            </a:r>
            <a:r>
              <a:rPr lang="en-US" sz="2800" dirty="0">
                <a:solidFill>
                  <a:srgbClr val="000000"/>
                </a:solidFill>
                <a:latin typeface="Glacial Indifference"/>
                <a:ea typeface="Glacial Indifference"/>
                <a:cs typeface="Glacial Indifference"/>
                <a:sym typeface="Glacial Indifference"/>
              </a:rPr>
              <a:t> lama </a:t>
            </a:r>
            <a:r>
              <a:rPr lang="en-US" sz="2800" dirty="0" err="1">
                <a:solidFill>
                  <a:srgbClr val="000000"/>
                </a:solidFill>
                <a:latin typeface="Glacial Indifference"/>
                <a:ea typeface="Glacial Indifference"/>
                <a:cs typeface="Glacial Indifference"/>
                <a:sym typeface="Glacial Indifference"/>
              </a:rPr>
              <a:t>saya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belajar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Bagaimana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saya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merespons</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komentar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tersebut</a:t>
            </a:r>
            <a:r>
              <a:rPr lang="en-US" sz="2800" dirty="0">
                <a:solidFill>
                  <a:srgbClr val="000000"/>
                </a:solidFill>
                <a:latin typeface="Glacial Indifference"/>
                <a:ea typeface="Glacial Indifference"/>
                <a:cs typeface="Glacial Indifference"/>
                <a:sym typeface="Glacial Indifference"/>
              </a:rPr>
              <a:t>", "Kapan </a:t>
            </a:r>
            <a:r>
              <a:rPr lang="en-US" sz="2800" dirty="0" err="1">
                <a:solidFill>
                  <a:srgbClr val="000000"/>
                </a:solidFill>
                <a:latin typeface="Glacial Indifference"/>
                <a:ea typeface="Glacial Indifference"/>
                <a:cs typeface="Glacial Indifference"/>
                <a:sym typeface="Glacial Indifference"/>
              </a:rPr>
              <a:t>saya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tidur</a:t>
            </a:r>
            <a:r>
              <a:rPr lang="en-US" sz="2800" dirty="0">
                <a:solidFill>
                  <a:srgbClr val="000000"/>
                </a:solidFill>
                <a:latin typeface="Glacial Indifference"/>
                <a:ea typeface="Glacial Indifference"/>
                <a:cs typeface="Glacial Indifference"/>
                <a:sym typeface="Glacial Indifference"/>
              </a:rPr>
              <a:t>".</a:t>
            </a:r>
          </a:p>
          <a:p>
            <a:pPr algn="just">
              <a:lnSpc>
                <a:spcPts val="3919"/>
              </a:lnSpc>
            </a:pPr>
            <a:r>
              <a:rPr lang="en-US" sz="2800" dirty="0">
                <a:solidFill>
                  <a:srgbClr val="000000"/>
                </a:solidFill>
                <a:latin typeface="Glacial Indifference"/>
                <a:ea typeface="Glacial Indifference"/>
                <a:cs typeface="Glacial Indifference"/>
                <a:sym typeface="Glacial Indifference"/>
              </a:rPr>
              <a:t>Tujuan: </a:t>
            </a:r>
            <a:r>
              <a:rPr lang="en-US" sz="2800" dirty="0" err="1">
                <a:solidFill>
                  <a:srgbClr val="000000"/>
                </a:solidFill>
                <a:latin typeface="Glacial Indifference"/>
                <a:ea typeface="Glacial Indifference"/>
                <a:cs typeface="Glacial Indifference"/>
                <a:sym typeface="Glacial Indifference"/>
              </a:rPr>
              <a:t>Meredakan</a:t>
            </a:r>
            <a:r>
              <a:rPr lang="en-US" sz="2800" dirty="0">
                <a:solidFill>
                  <a:srgbClr val="000000"/>
                </a:solidFill>
                <a:latin typeface="Glacial Indifference"/>
                <a:ea typeface="Glacial Indifference"/>
                <a:cs typeface="Glacial Indifference"/>
                <a:sym typeface="Glacial Indifference"/>
              </a:rPr>
              <a:t> rasa </a:t>
            </a:r>
            <a:r>
              <a:rPr lang="en-US" sz="2800" dirty="0" err="1">
                <a:solidFill>
                  <a:srgbClr val="000000"/>
                </a:solidFill>
                <a:latin typeface="Glacial Indifference"/>
                <a:ea typeface="Glacial Indifference"/>
                <a:cs typeface="Glacial Indifference"/>
                <a:sym typeface="Glacial Indifference"/>
              </a:rPr>
              <a:t>cemas</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akibat</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mencoba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mengontrol</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hal-hal</a:t>
            </a:r>
            <a:r>
              <a:rPr lang="en-US" sz="2800" dirty="0">
                <a:solidFill>
                  <a:srgbClr val="000000"/>
                </a:solidFill>
                <a:latin typeface="Glacial Indifference"/>
                <a:ea typeface="Glacial Indifference"/>
                <a:cs typeface="Glacial Indifference"/>
                <a:sym typeface="Glacial Indifference"/>
              </a:rPr>
              <a:t> yang </a:t>
            </a:r>
            <a:r>
              <a:rPr lang="en-US" sz="2800" dirty="0" err="1">
                <a:solidFill>
                  <a:srgbClr val="000000"/>
                </a:solidFill>
                <a:latin typeface="Glacial Indifference"/>
                <a:ea typeface="Glacial Indifference"/>
                <a:cs typeface="Glacial Indifference"/>
                <a:sym typeface="Glacial Indifference"/>
              </a:rPr>
              <a:t>mustahil</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dikontrol</a:t>
            </a:r>
            <a:r>
              <a:rPr lang="en-US" sz="2800" dirty="0">
                <a:solidFill>
                  <a:srgbClr val="000000"/>
                </a:solidFill>
                <a:latin typeface="Glacial Indifference"/>
                <a:ea typeface="Glacial Indifference"/>
                <a:cs typeface="Glacial Indifference"/>
                <a:sym typeface="Glacial Indifference"/>
              </a:rPr>
              <a:t>.</a:t>
            </a:r>
          </a:p>
          <a:p>
            <a:pPr algn="just">
              <a:lnSpc>
                <a:spcPts val="3779"/>
              </a:lnSpc>
            </a:pPr>
            <a:r>
              <a:rPr lang="en-US" sz="2800" dirty="0">
                <a:solidFill>
                  <a:srgbClr val="000000"/>
                </a:solidFill>
                <a:latin typeface="Glacial Indifference"/>
                <a:ea typeface="Glacial Indifference"/>
                <a:cs typeface="Glacial Indifference"/>
                <a:sym typeface="Glacial Indifference"/>
              </a:rPr>
              <a:t>2.2.</a:t>
            </a:r>
            <a:r>
              <a:rPr lang="en-US" sz="2800" b="1" dirty="0">
                <a:solidFill>
                  <a:srgbClr val="000000"/>
                </a:solidFill>
                <a:latin typeface="Glacial Indifference Bold"/>
                <a:ea typeface="Glacial Indifference Bold"/>
                <a:cs typeface="Glacial Indifference Bold"/>
                <a:sym typeface="Glacial Indifference Bold"/>
              </a:rPr>
              <a:t> </a:t>
            </a:r>
            <a:r>
              <a:rPr lang="en-US" sz="2800" b="1" dirty="0" err="1">
                <a:solidFill>
                  <a:srgbClr val="000000"/>
                </a:solidFill>
                <a:latin typeface="Glacial Indifference Bold"/>
                <a:ea typeface="Glacial Indifference Bold"/>
                <a:cs typeface="Glacial Indifference Bold"/>
                <a:sym typeface="Glacial Indifference Bold"/>
              </a:rPr>
              <a:t>Mengurai</a:t>
            </a:r>
            <a:r>
              <a:rPr lang="en-US" sz="2800" b="1" dirty="0">
                <a:solidFill>
                  <a:srgbClr val="000000"/>
                </a:solidFill>
                <a:latin typeface="Glacial Indifference Bold"/>
                <a:ea typeface="Glacial Indifference Bold"/>
                <a:cs typeface="Glacial Indifference Bold"/>
                <a:sym typeface="Glacial Indifference Bold"/>
              </a:rPr>
              <a:t> </a:t>
            </a:r>
            <a:r>
              <a:rPr lang="en-US" sz="2800" b="1" dirty="0" err="1">
                <a:solidFill>
                  <a:srgbClr val="000000"/>
                </a:solidFill>
                <a:latin typeface="Glacial Indifference Bold"/>
                <a:ea typeface="Glacial Indifference Bold"/>
                <a:cs typeface="Glacial Indifference Bold"/>
                <a:sym typeface="Glacial Indifference Bold"/>
              </a:rPr>
              <a:t>Distorsi</a:t>
            </a:r>
            <a:r>
              <a:rPr lang="en-US" sz="2800" b="1" dirty="0">
                <a:solidFill>
                  <a:srgbClr val="000000"/>
                </a:solidFill>
                <a:latin typeface="Glacial Indifference Bold"/>
                <a:ea typeface="Glacial Indifference Bold"/>
                <a:cs typeface="Glacial Indifference Bold"/>
                <a:sym typeface="Glacial Indifference Bold"/>
              </a:rPr>
              <a:t> </a:t>
            </a:r>
            <a:r>
              <a:rPr lang="en-US" sz="2800" b="1" dirty="0" err="1">
                <a:solidFill>
                  <a:srgbClr val="000000"/>
                </a:solidFill>
                <a:latin typeface="Glacial Indifference Bold"/>
                <a:ea typeface="Glacial Indifference Bold"/>
                <a:cs typeface="Glacial Indifference Bold"/>
                <a:sym typeface="Glacial Indifference Bold"/>
              </a:rPr>
              <a:t>Kognitif</a:t>
            </a:r>
            <a:r>
              <a:rPr lang="en-US" sz="2800" b="1" dirty="0">
                <a:solidFill>
                  <a:srgbClr val="000000"/>
                </a:solidFill>
                <a:latin typeface="Glacial Indifference Bold"/>
                <a:ea typeface="Glacial Indifference Bold"/>
                <a:cs typeface="Glacial Indifference Bold"/>
                <a:sym typeface="Glacial Indifference Bold"/>
              </a:rPr>
              <a:t>:</a:t>
            </a:r>
          </a:p>
          <a:p>
            <a:pPr algn="just">
              <a:lnSpc>
                <a:spcPts val="3779"/>
              </a:lnSpc>
            </a:pPr>
            <a:r>
              <a:rPr lang="en-US" sz="2800" dirty="0" err="1">
                <a:solidFill>
                  <a:srgbClr val="000000"/>
                </a:solidFill>
                <a:latin typeface="Glacial Indifference"/>
                <a:ea typeface="Glacial Indifference"/>
                <a:cs typeface="Glacial Indifference"/>
                <a:sym typeface="Glacial Indifference"/>
              </a:rPr>
              <a:t>Konselor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tidak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langsung</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memberikan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solusi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melainkan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mengajukan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pertanyaan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penuntun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untuk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menguji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persepsi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remaja</a:t>
            </a:r>
            <a:r>
              <a:rPr lang="en-US" sz="2800" dirty="0">
                <a:solidFill>
                  <a:srgbClr val="000000"/>
                </a:solidFill>
                <a:latin typeface="Glacial Indifference"/>
                <a:ea typeface="Glacial Indifference"/>
                <a:cs typeface="Glacial Indifference"/>
                <a:sym typeface="Glacial Indifference"/>
              </a:rPr>
              <a:t>:</a:t>
            </a:r>
          </a:p>
          <a:p>
            <a:pPr marL="582928" lvl="1" indent="-291464" algn="just">
              <a:lnSpc>
                <a:spcPts val="3779"/>
              </a:lnSpc>
              <a:buFont typeface="Arial"/>
              <a:buChar char="•"/>
            </a:pPr>
            <a:r>
              <a:rPr lang="en-US" sz="2800" dirty="0">
                <a:solidFill>
                  <a:srgbClr val="000000"/>
                </a:solidFill>
                <a:latin typeface="Glacial Indifference"/>
                <a:ea typeface="Glacial Indifference"/>
                <a:cs typeface="Glacial Indifference"/>
                <a:sym typeface="Glacial Indifference"/>
              </a:rPr>
              <a:t>"</a:t>
            </a:r>
            <a:r>
              <a:rPr lang="en-US" sz="2800" dirty="0" err="1">
                <a:solidFill>
                  <a:srgbClr val="000000"/>
                </a:solidFill>
                <a:latin typeface="Glacial Indifference"/>
                <a:ea typeface="Glacial Indifference"/>
                <a:cs typeface="Glacial Indifference"/>
                <a:sym typeface="Glacial Indifference"/>
              </a:rPr>
              <a:t>Apakah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hal</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ini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benar-benar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merusak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hidupmu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atau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hanya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merusak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rencana</a:t>
            </a:r>
            <a:r>
              <a:rPr lang="en-US" sz="2800" dirty="0">
                <a:solidFill>
                  <a:srgbClr val="000000"/>
                </a:solidFill>
                <a:latin typeface="Glacial Indifference"/>
                <a:ea typeface="Glacial Indifference"/>
                <a:cs typeface="Glacial Indifference"/>
                <a:sym typeface="Glacial Indifference"/>
              </a:rPr>
              <a:t> yang </a:t>
            </a:r>
            <a:r>
              <a:rPr lang="en-US" sz="2800" dirty="0" err="1">
                <a:solidFill>
                  <a:srgbClr val="000000"/>
                </a:solidFill>
                <a:latin typeface="Glacial Indifference"/>
                <a:ea typeface="Glacial Indifference"/>
                <a:cs typeface="Glacial Indifference"/>
                <a:sym typeface="Glacial Indifference"/>
              </a:rPr>
              <a:t>kamu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buat</a:t>
            </a:r>
            <a:r>
              <a:rPr lang="en-US" sz="2800" dirty="0">
                <a:solidFill>
                  <a:srgbClr val="000000"/>
                </a:solidFill>
                <a:latin typeface="Glacial Indifference"/>
                <a:ea typeface="Glacial Indifference"/>
                <a:cs typeface="Glacial Indifference"/>
                <a:sym typeface="Glacial Indifference"/>
              </a:rPr>
              <a:t>?"</a:t>
            </a:r>
          </a:p>
          <a:p>
            <a:pPr marL="582928" lvl="1" indent="-291464" algn="just">
              <a:lnSpc>
                <a:spcPts val="3779"/>
              </a:lnSpc>
              <a:buFont typeface="Arial"/>
              <a:buChar char="•"/>
            </a:pPr>
            <a:r>
              <a:rPr lang="en-US" sz="2800" dirty="0">
                <a:solidFill>
                  <a:srgbClr val="000000"/>
                </a:solidFill>
                <a:latin typeface="Glacial Indifference"/>
                <a:ea typeface="Glacial Indifference"/>
                <a:cs typeface="Glacial Indifference"/>
                <a:sym typeface="Glacial Indifference"/>
              </a:rPr>
              <a:t>"Jika </a:t>
            </a:r>
            <a:r>
              <a:rPr lang="en-US" sz="2800" dirty="0" err="1">
                <a:solidFill>
                  <a:srgbClr val="000000"/>
                </a:solidFill>
                <a:latin typeface="Glacial Indifference"/>
                <a:ea typeface="Glacial Indifference"/>
                <a:cs typeface="Glacial Indifference"/>
                <a:sym typeface="Glacial Indifference"/>
              </a:rPr>
              <a:t>hal</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terburuk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terjadi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apakah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kamu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masih</a:t>
            </a:r>
            <a:r>
              <a:rPr lang="en-US" sz="2800" dirty="0">
                <a:solidFill>
                  <a:srgbClr val="000000"/>
                </a:solidFill>
                <a:latin typeface="Glacial Indifference"/>
                <a:ea typeface="Glacial Indifference"/>
                <a:cs typeface="Glacial Indifference"/>
                <a:sym typeface="Glacial Indifference"/>
              </a:rPr>
              <a:t> punya </a:t>
            </a:r>
            <a:r>
              <a:rPr lang="en-US" sz="2800" dirty="0" err="1">
                <a:solidFill>
                  <a:srgbClr val="000000"/>
                </a:solidFill>
                <a:latin typeface="Glacial Indifference"/>
                <a:ea typeface="Glacial Indifference"/>
                <a:cs typeface="Glacial Indifference"/>
                <a:sym typeface="Glacial Indifference"/>
              </a:rPr>
              <a:t>pilihan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untuk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bertindak</a:t>
            </a:r>
            <a:r>
              <a:rPr lang="en-US" sz="2800" dirty="0">
                <a:solidFill>
                  <a:srgbClr val="000000"/>
                </a:solidFill>
                <a:latin typeface="Glacial Indifference"/>
                <a:ea typeface="Glacial Indifference"/>
                <a:cs typeface="Glacial Indifference"/>
                <a:sym typeface="Glacial Indifference"/>
              </a:rPr>
              <a:t>?"</a:t>
            </a:r>
          </a:p>
          <a:p>
            <a:pPr algn="just">
              <a:lnSpc>
                <a:spcPts val="3779"/>
              </a:lnSpc>
            </a:pPr>
            <a:r>
              <a:rPr lang="en-US" sz="2800" dirty="0">
                <a:solidFill>
                  <a:srgbClr val="000000"/>
                </a:solidFill>
                <a:latin typeface="Glacial Indifference"/>
                <a:ea typeface="Glacial Indifference"/>
                <a:cs typeface="Glacial Indifference"/>
                <a:sym typeface="Glacial Indifference"/>
              </a:rPr>
              <a:t>Tujuan: </a:t>
            </a:r>
            <a:r>
              <a:rPr lang="en-US" sz="2800" dirty="0" err="1">
                <a:solidFill>
                  <a:srgbClr val="000000"/>
                </a:solidFill>
                <a:latin typeface="Glacial Indifference"/>
                <a:ea typeface="Glacial Indifference"/>
                <a:cs typeface="Glacial Indifference"/>
                <a:sym typeface="Glacial Indifference"/>
              </a:rPr>
              <a:t>Membantu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remaja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memisahkan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antara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fakta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objektif</a:t>
            </a:r>
            <a:r>
              <a:rPr lang="en-US" sz="2800" dirty="0">
                <a:solidFill>
                  <a:srgbClr val="000000"/>
                </a:solidFill>
                <a:latin typeface="Glacial Indifference"/>
                <a:ea typeface="Glacial Indifference"/>
                <a:cs typeface="Glacial Indifference"/>
                <a:sym typeface="Glacial Indifference"/>
              </a:rPr>
              <a:t> dan </a:t>
            </a:r>
            <a:r>
              <a:rPr lang="en-US" sz="2800" dirty="0" err="1">
                <a:solidFill>
                  <a:srgbClr val="000000"/>
                </a:solidFill>
                <a:latin typeface="Glacial Indifference"/>
                <a:ea typeface="Glacial Indifference"/>
                <a:cs typeface="Glacial Indifference"/>
                <a:sym typeface="Glacial Indifference"/>
              </a:rPr>
              <a:t>narasi</a:t>
            </a:r>
            <a:r>
              <a:rPr lang="en-US" sz="2800" dirty="0">
                <a:solidFill>
                  <a:srgbClr val="000000"/>
                </a:solidFill>
                <a:latin typeface="Glacial Indifference"/>
                <a:ea typeface="Glacial Indifference"/>
                <a:cs typeface="Glacial Indifference"/>
                <a:sym typeface="Glacial Indifference"/>
              </a:rPr>
              <a:t> drama yang </a:t>
            </a:r>
            <a:r>
              <a:rPr lang="en-US" sz="2800" dirty="0" err="1">
                <a:solidFill>
                  <a:srgbClr val="000000"/>
                </a:solidFill>
                <a:latin typeface="Glacial Indifference"/>
                <a:ea typeface="Glacial Indifference"/>
                <a:cs typeface="Glacial Indifference"/>
                <a:sym typeface="Glacial Indifference"/>
              </a:rPr>
              <a:t>dibuat</a:t>
            </a:r>
            <a:r>
              <a:rPr lang="en-US" sz="2800" dirty="0">
                <a:solidFill>
                  <a:srgbClr val="000000"/>
                </a:solidFill>
                <a:latin typeface="Glacial Indifference"/>
                <a:ea typeface="Glacial Indifference"/>
                <a:cs typeface="Glacial Indifference"/>
                <a:sym typeface="Glacial Indifference"/>
              </a:rPr>
              <a:t> oleh </a:t>
            </a:r>
            <a:r>
              <a:rPr lang="en-US" sz="2800" dirty="0" err="1">
                <a:solidFill>
                  <a:srgbClr val="000000"/>
                </a:solidFill>
                <a:latin typeface="Glacial Indifference"/>
                <a:ea typeface="Glacial Indifference"/>
                <a:cs typeface="Glacial Indifference"/>
                <a:sym typeface="Glacial Indifference"/>
              </a:rPr>
              <a:t>pikiran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mereka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sendiri</a:t>
            </a:r>
            <a:r>
              <a:rPr lang="en-US" sz="2800" dirty="0">
                <a:solidFill>
                  <a:srgbClr val="000000"/>
                </a:solidFill>
                <a:latin typeface="Glacial Indifference"/>
                <a:ea typeface="Glacial Indifference"/>
                <a:cs typeface="Glacial Indifference"/>
                <a:sym typeface="Glacial Indifference"/>
              </a:rPr>
              <a:t>.</a:t>
            </a:r>
          </a:p>
          <a:p>
            <a:pPr algn="just">
              <a:lnSpc>
                <a:spcPts val="3779"/>
              </a:lnSpc>
            </a:pPr>
            <a:endParaRPr lang="en-US" sz="2699" dirty="0">
              <a:solidFill>
                <a:srgbClr val="000000"/>
              </a:solidFill>
              <a:latin typeface="Glacial Indifference"/>
              <a:ea typeface="Glacial Indifference"/>
              <a:cs typeface="Glacial Indifference"/>
              <a:sym typeface="Glacial Indifference"/>
            </a:endParaRPr>
          </a:p>
          <a:p>
            <a:pPr algn="just">
              <a:lnSpc>
                <a:spcPts val="3779"/>
              </a:lnSpc>
            </a:pPr>
            <a:endParaRPr lang="en-US" sz="2699" dirty="0">
              <a:solidFill>
                <a:srgbClr val="000000"/>
              </a:solidFill>
              <a:latin typeface="Glacial Indifference"/>
              <a:ea typeface="Glacial Indifference"/>
              <a:cs typeface="Glacial Indifference"/>
              <a:sym typeface="Glacial Indifference"/>
            </a:endParaRPr>
          </a:p>
          <a:p>
            <a:pPr algn="just">
              <a:lnSpc>
                <a:spcPts val="3779"/>
              </a:lnSpc>
            </a:pPr>
            <a:endParaRPr lang="en-US" sz="2699" dirty="0">
              <a:solidFill>
                <a:srgbClr val="000000"/>
              </a:solidFill>
              <a:latin typeface="Glacial Indifference"/>
              <a:ea typeface="Glacial Indifference"/>
              <a:cs typeface="Glacial Indifference"/>
              <a:sym typeface="Glacial Indifference"/>
            </a:endParaRPr>
          </a:p>
          <a:p>
            <a:pPr algn="just">
              <a:lnSpc>
                <a:spcPts val="3779"/>
              </a:lnSpc>
              <a:spcBef>
                <a:spcPct val="0"/>
              </a:spcBef>
            </a:pPr>
            <a:endParaRPr lang="en-US" sz="2699" dirty="0">
              <a:solidFill>
                <a:srgbClr val="000000"/>
              </a:solidFill>
              <a:latin typeface="Glacial Indifference"/>
              <a:ea typeface="Glacial Indifference"/>
              <a:cs typeface="Glacial Indifference"/>
              <a:sym typeface="Glacial Indifferenc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5" name="Freeform 5"/>
          <p:cNvSpPr/>
          <p:nvPr/>
        </p:nvSpPr>
        <p:spPr>
          <a:xfrm>
            <a:off x="17569843" y="8786035"/>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44394" y="6388954"/>
            <a:ext cx="435087" cy="644574"/>
          </a:xfrm>
          <a:custGeom>
            <a:avLst/>
            <a:gdLst/>
            <a:ahLst/>
            <a:cxnLst/>
            <a:rect l="l" t="t" r="r" b="b"/>
            <a:pathLst>
              <a:path w="435087" h="644574">
                <a:moveTo>
                  <a:pt x="0" y="0"/>
                </a:moveTo>
                <a:lnTo>
                  <a:pt x="435087" y="0"/>
                </a:lnTo>
                <a:lnTo>
                  <a:pt x="435087" y="644574"/>
                </a:lnTo>
                <a:lnTo>
                  <a:pt x="0" y="6445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361938" y="220534"/>
            <a:ext cx="332217" cy="492174"/>
          </a:xfrm>
          <a:custGeom>
            <a:avLst/>
            <a:gdLst/>
            <a:ahLst/>
            <a:cxnLst/>
            <a:rect l="l" t="t" r="r" b="b"/>
            <a:pathLst>
              <a:path w="332217" h="492174">
                <a:moveTo>
                  <a:pt x="0" y="0"/>
                </a:moveTo>
                <a:lnTo>
                  <a:pt x="332217" y="0"/>
                </a:lnTo>
                <a:lnTo>
                  <a:pt x="332217"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5645818" y="274652"/>
            <a:ext cx="3423173" cy="2952487"/>
          </a:xfrm>
          <a:custGeom>
            <a:avLst/>
            <a:gdLst/>
            <a:ahLst/>
            <a:cxnLst/>
            <a:rect l="l" t="t" r="r" b="b"/>
            <a:pathLst>
              <a:path w="3423173" h="2952487">
                <a:moveTo>
                  <a:pt x="0" y="0"/>
                </a:moveTo>
                <a:lnTo>
                  <a:pt x="3423173" y="0"/>
                </a:lnTo>
                <a:lnTo>
                  <a:pt x="3423173" y="2952487"/>
                </a:lnTo>
                <a:lnTo>
                  <a:pt x="0" y="2952487"/>
                </a:lnTo>
                <a:lnTo>
                  <a:pt x="0" y="0"/>
                </a:lnTo>
                <a:close/>
              </a:path>
            </a:pathLst>
          </a:custGeom>
          <a:blipFill>
            <a:blip r:embed="rId6"/>
            <a:stretch>
              <a:fillRect/>
            </a:stretch>
          </a:blipFill>
        </p:spPr>
      </p:sp>
      <p:sp>
        <p:nvSpPr>
          <p:cNvPr id="10" name="Freeform 10"/>
          <p:cNvSpPr/>
          <p:nvPr/>
        </p:nvSpPr>
        <p:spPr>
          <a:xfrm flipH="1" flipV="1">
            <a:off x="-954995" y="7185628"/>
            <a:ext cx="3423173" cy="2952487"/>
          </a:xfrm>
          <a:custGeom>
            <a:avLst/>
            <a:gdLst/>
            <a:ahLst/>
            <a:cxnLst/>
            <a:rect l="l" t="t" r="r" b="b"/>
            <a:pathLst>
              <a:path w="3423173" h="2952487">
                <a:moveTo>
                  <a:pt x="3423173" y="2952487"/>
                </a:moveTo>
                <a:lnTo>
                  <a:pt x="0" y="2952487"/>
                </a:lnTo>
                <a:lnTo>
                  <a:pt x="0" y="0"/>
                </a:lnTo>
                <a:lnTo>
                  <a:pt x="3423173" y="0"/>
                </a:lnTo>
                <a:lnTo>
                  <a:pt x="3423173" y="2952487"/>
                </a:lnTo>
                <a:close/>
              </a:path>
            </a:pathLst>
          </a:custGeom>
          <a:blipFill>
            <a:blip r:embed="rId6"/>
            <a:stretch>
              <a:fillRect/>
            </a:stretch>
          </a:blipFill>
        </p:spPr>
      </p:sp>
      <p:sp>
        <p:nvSpPr>
          <p:cNvPr id="11" name="TextBox 11"/>
          <p:cNvSpPr txBox="1"/>
          <p:nvPr/>
        </p:nvSpPr>
        <p:spPr>
          <a:xfrm>
            <a:off x="737375" y="1119789"/>
            <a:ext cx="16813251" cy="5477510"/>
          </a:xfrm>
          <a:prstGeom prst="rect">
            <a:avLst/>
          </a:prstGeom>
        </p:spPr>
        <p:txBody>
          <a:bodyPr lIns="0" tIns="0" rIns="0" bIns="0" rtlCol="0" anchor="t">
            <a:spAutoFit/>
          </a:bodyPr>
          <a:lstStyle/>
          <a:p>
            <a:pPr algn="just">
              <a:lnSpc>
                <a:spcPts val="3639"/>
              </a:lnSpc>
            </a:pPr>
            <a:r>
              <a:rPr lang="en-US" sz="2800" dirty="0">
                <a:solidFill>
                  <a:srgbClr val="000000"/>
                </a:solidFill>
                <a:latin typeface="Glacial Indifference"/>
                <a:ea typeface="Glacial Indifference"/>
                <a:cs typeface="Glacial Indifference"/>
                <a:sym typeface="Glacial Indifference"/>
              </a:rPr>
              <a:t>3.3. </a:t>
            </a:r>
            <a:r>
              <a:rPr lang="en-US" sz="2800" b="1" dirty="0">
                <a:solidFill>
                  <a:srgbClr val="000000"/>
                </a:solidFill>
                <a:latin typeface="Glacial Indifference Bold"/>
                <a:ea typeface="Glacial Indifference Bold"/>
                <a:cs typeface="Glacial Indifference Bold"/>
                <a:sym typeface="Glacial Indifference Bold"/>
              </a:rPr>
              <a:t>Latihan Jeda </a:t>
            </a:r>
            <a:r>
              <a:rPr lang="en-US" sz="2800" b="1" dirty="0" err="1">
                <a:solidFill>
                  <a:srgbClr val="000000"/>
                </a:solidFill>
                <a:latin typeface="Glacial Indifference Bold"/>
                <a:ea typeface="Glacial Indifference Bold"/>
                <a:cs typeface="Glacial Indifference Bold"/>
                <a:sym typeface="Glacial Indifference Bold"/>
              </a:rPr>
              <a:t>Respons</a:t>
            </a:r>
            <a:r>
              <a:rPr lang="en-US" sz="2800" b="1" dirty="0">
                <a:solidFill>
                  <a:srgbClr val="000000"/>
                </a:solidFill>
                <a:latin typeface="Glacial Indifference Bold"/>
                <a:ea typeface="Glacial Indifference Bold"/>
                <a:cs typeface="Glacial Indifference Bold"/>
                <a:sym typeface="Glacial Indifference Bold"/>
              </a:rPr>
              <a:t> (Space Between Stimulus &amp; Response):</a:t>
            </a:r>
          </a:p>
          <a:p>
            <a:pPr algn="just">
              <a:lnSpc>
                <a:spcPts val="3639"/>
              </a:lnSpc>
            </a:pPr>
            <a:r>
              <a:rPr lang="en-US" sz="2800" dirty="0" err="1">
                <a:solidFill>
                  <a:srgbClr val="000000"/>
                </a:solidFill>
                <a:latin typeface="Glacial Indifference"/>
                <a:ea typeface="Glacial Indifference"/>
                <a:cs typeface="Glacial Indifference"/>
                <a:sym typeface="Glacial Indifference"/>
              </a:rPr>
              <a:t>Regulasi</a:t>
            </a:r>
            <a:r>
              <a:rPr lang="en-US" sz="2800" dirty="0">
                <a:solidFill>
                  <a:srgbClr val="000000"/>
                </a:solidFill>
                <a:latin typeface="Glacial Indifference"/>
                <a:ea typeface="Glacial Indifference"/>
                <a:cs typeface="Glacial Indifference"/>
                <a:sym typeface="Glacial Indifference"/>
              </a:rPr>
              <a:t> Emosi.</a:t>
            </a:r>
          </a:p>
          <a:p>
            <a:pPr algn="just">
              <a:lnSpc>
                <a:spcPts val="3639"/>
              </a:lnSpc>
            </a:pPr>
            <a:r>
              <a:rPr lang="en-US" sz="2800" dirty="0" err="1">
                <a:solidFill>
                  <a:srgbClr val="000000"/>
                </a:solidFill>
                <a:latin typeface="Glacial Indifference"/>
                <a:ea typeface="Glacial Indifference"/>
                <a:cs typeface="Glacial Indifference"/>
                <a:sym typeface="Glacial Indifference"/>
              </a:rPr>
              <a:t>Remaja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diajarkan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teknik</a:t>
            </a:r>
            <a:r>
              <a:rPr lang="en-US" sz="2800" dirty="0">
                <a:solidFill>
                  <a:srgbClr val="000000"/>
                </a:solidFill>
                <a:latin typeface="Glacial Indifference"/>
                <a:ea typeface="Glacial Indifference"/>
                <a:cs typeface="Glacial Indifference"/>
                <a:sym typeface="Glacial Indifference"/>
              </a:rPr>
              <a:t> "Jeda 10 </a:t>
            </a:r>
            <a:r>
              <a:rPr lang="en-US" sz="2800" dirty="0" err="1">
                <a:solidFill>
                  <a:srgbClr val="000000"/>
                </a:solidFill>
                <a:latin typeface="Glacial Indifference"/>
                <a:ea typeface="Glacial Indifference"/>
                <a:cs typeface="Glacial Indifference"/>
                <a:sym typeface="Glacial Indifference"/>
              </a:rPr>
              <a:t>Detik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Stoik</a:t>
            </a:r>
            <a:r>
              <a:rPr lang="en-US" sz="2800" dirty="0">
                <a:solidFill>
                  <a:srgbClr val="000000"/>
                </a:solidFill>
                <a:latin typeface="Glacial Indifference"/>
                <a:ea typeface="Glacial Indifference"/>
                <a:cs typeface="Glacial Indifference"/>
                <a:sym typeface="Glacial Indifference"/>
              </a:rPr>
              <a:t>". Ketika </a:t>
            </a:r>
            <a:r>
              <a:rPr lang="en-US" sz="2800" dirty="0" err="1">
                <a:solidFill>
                  <a:srgbClr val="000000"/>
                </a:solidFill>
                <a:latin typeface="Glacial Indifference"/>
                <a:ea typeface="Glacial Indifference"/>
                <a:cs typeface="Glacial Indifference"/>
                <a:sym typeface="Glacial Indifference"/>
              </a:rPr>
              <a:t>dipicu</a:t>
            </a:r>
            <a:r>
              <a:rPr lang="en-US" sz="2800" dirty="0">
                <a:solidFill>
                  <a:srgbClr val="000000"/>
                </a:solidFill>
                <a:latin typeface="Glacial Indifference"/>
                <a:ea typeface="Glacial Indifference"/>
                <a:cs typeface="Glacial Indifference"/>
                <a:sym typeface="Glacial Indifference"/>
              </a:rPr>
              <a:t> oleh </a:t>
            </a:r>
            <a:r>
              <a:rPr lang="en-US" sz="2800" dirty="0" err="1">
                <a:solidFill>
                  <a:srgbClr val="000000"/>
                </a:solidFill>
                <a:latin typeface="Glacial Indifference"/>
                <a:ea typeface="Glacial Indifference"/>
                <a:cs typeface="Glacial Indifference"/>
                <a:sym typeface="Glacial Indifference"/>
              </a:rPr>
              <a:t>ejekan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atau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tekanan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remaja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dilatih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untuk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tidak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langsung</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bereaksi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spontan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impulsif</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melainkan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bertanya</a:t>
            </a:r>
            <a:r>
              <a:rPr lang="en-US" sz="2800" dirty="0">
                <a:solidFill>
                  <a:srgbClr val="000000"/>
                </a:solidFill>
                <a:latin typeface="Glacial Indifference"/>
                <a:ea typeface="Glacial Indifference"/>
                <a:cs typeface="Glacial Indifference"/>
                <a:sym typeface="Glacial Indifference"/>
              </a:rPr>
              <a:t> pada </a:t>
            </a:r>
            <a:r>
              <a:rPr lang="en-US" sz="2800" dirty="0" err="1">
                <a:solidFill>
                  <a:srgbClr val="000000"/>
                </a:solidFill>
                <a:latin typeface="Glacial Indifference"/>
                <a:ea typeface="Glacial Indifference"/>
                <a:cs typeface="Glacial Indifference"/>
                <a:sym typeface="Glacial Indifference"/>
              </a:rPr>
              <a:t>diri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sendiri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Apakah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respons</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marah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ini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membantu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saya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atau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justru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menyerahkan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kendali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emosi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saya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ke</a:t>
            </a:r>
            <a:r>
              <a:rPr lang="en-US" sz="2800" dirty="0">
                <a:solidFill>
                  <a:srgbClr val="000000"/>
                </a:solidFill>
                <a:latin typeface="Glacial Indifference"/>
                <a:ea typeface="Glacial Indifference"/>
                <a:cs typeface="Glacial Indifference"/>
                <a:sym typeface="Glacial Indifference"/>
              </a:rPr>
              <a:t> orang lain?"</a:t>
            </a:r>
          </a:p>
          <a:p>
            <a:pPr algn="just">
              <a:lnSpc>
                <a:spcPts val="3639"/>
              </a:lnSpc>
            </a:pPr>
            <a:r>
              <a:rPr lang="en-US" sz="2800" dirty="0">
                <a:solidFill>
                  <a:srgbClr val="000000"/>
                </a:solidFill>
                <a:latin typeface="Glacial Indifference"/>
                <a:ea typeface="Glacial Indifference"/>
                <a:cs typeface="Glacial Indifference"/>
                <a:sym typeface="Glacial Indifference"/>
              </a:rPr>
              <a:t>4.4. </a:t>
            </a:r>
            <a:r>
              <a:rPr lang="en-US" sz="2800" b="1" dirty="0">
                <a:solidFill>
                  <a:srgbClr val="000000"/>
                </a:solidFill>
                <a:latin typeface="Glacial Indifference Bold"/>
                <a:ea typeface="Glacial Indifference Bold"/>
                <a:cs typeface="Glacial Indifference Bold"/>
                <a:sym typeface="Glacial Indifference Bold"/>
              </a:rPr>
              <a:t>Reframing &amp; </a:t>
            </a:r>
            <a:r>
              <a:rPr lang="en-US" sz="2800" b="1" dirty="0" err="1">
                <a:solidFill>
                  <a:srgbClr val="000000"/>
                </a:solidFill>
                <a:latin typeface="Glacial Indifference Bold"/>
                <a:ea typeface="Glacial Indifference Bold"/>
                <a:cs typeface="Glacial Indifference Bold"/>
                <a:sym typeface="Glacial Indifference Bold"/>
              </a:rPr>
              <a:t>Komitmen</a:t>
            </a:r>
            <a:r>
              <a:rPr lang="en-US" sz="2800" b="1" dirty="0">
                <a:solidFill>
                  <a:srgbClr val="000000"/>
                </a:solidFill>
                <a:latin typeface="Glacial Indifference Bold"/>
                <a:ea typeface="Glacial Indifference Bold"/>
                <a:cs typeface="Glacial Indifference Bold"/>
                <a:sym typeface="Glacial Indifference Bold"/>
              </a:rPr>
              <a:t> Aksi </a:t>
            </a:r>
            <a:r>
              <a:rPr lang="en-US" sz="2800" b="1" dirty="0" err="1">
                <a:solidFill>
                  <a:srgbClr val="000000"/>
                </a:solidFill>
                <a:latin typeface="Glacial Indifference Bold"/>
                <a:ea typeface="Glacial Indifference Bold"/>
                <a:cs typeface="Glacial Indifference Bold"/>
                <a:sym typeface="Glacial Indifference Bold"/>
              </a:rPr>
              <a:t>Mandiri</a:t>
            </a:r>
            <a:r>
              <a:rPr lang="en-US" sz="2800" b="1" dirty="0">
                <a:solidFill>
                  <a:srgbClr val="000000"/>
                </a:solidFill>
                <a:latin typeface="Glacial Indifference Bold"/>
                <a:ea typeface="Glacial Indifference Bold"/>
                <a:cs typeface="Glacial Indifference Bold"/>
                <a:sym typeface="Glacial Indifference Bold"/>
              </a:rPr>
              <a:t>:</a:t>
            </a:r>
          </a:p>
          <a:p>
            <a:pPr algn="just">
              <a:lnSpc>
                <a:spcPts val="3639"/>
              </a:lnSpc>
            </a:pPr>
            <a:r>
              <a:rPr lang="en-US" sz="2800" dirty="0">
                <a:solidFill>
                  <a:srgbClr val="000000"/>
                </a:solidFill>
                <a:latin typeface="Glacial Indifference"/>
                <a:ea typeface="Glacial Indifference"/>
                <a:cs typeface="Glacial Indifference"/>
                <a:sym typeface="Glacial Indifference"/>
              </a:rPr>
              <a:t>Integrasi </a:t>
            </a:r>
            <a:r>
              <a:rPr lang="en-US" sz="2800" dirty="0" err="1">
                <a:solidFill>
                  <a:srgbClr val="000000"/>
                </a:solidFill>
                <a:latin typeface="Glacial Indifference"/>
                <a:ea typeface="Glacial Indifference"/>
                <a:cs typeface="Glacial Indifference"/>
                <a:sym typeface="Glacial Indifference"/>
              </a:rPr>
              <a:t>Resiliensi</a:t>
            </a:r>
            <a:r>
              <a:rPr lang="en-US" sz="2800" dirty="0">
                <a:solidFill>
                  <a:srgbClr val="000000"/>
                </a:solidFill>
                <a:latin typeface="Glacial Indifference"/>
                <a:ea typeface="Glacial Indifference"/>
                <a:cs typeface="Glacial Indifference"/>
                <a:sym typeface="Glacial Indifference"/>
              </a:rPr>
              <a:t>.</a:t>
            </a:r>
          </a:p>
          <a:p>
            <a:pPr algn="just">
              <a:lnSpc>
                <a:spcPts val="3639"/>
              </a:lnSpc>
            </a:pPr>
            <a:r>
              <a:rPr lang="en-US" sz="2800" dirty="0" err="1">
                <a:solidFill>
                  <a:srgbClr val="000000"/>
                </a:solidFill>
                <a:latin typeface="Glacial Indifference"/>
                <a:ea typeface="Glacial Indifference"/>
                <a:cs typeface="Glacial Indifference"/>
                <a:sym typeface="Glacial Indifference"/>
              </a:rPr>
              <a:t>Mengubah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masalah</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menjadi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bahan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pertumbuhan</a:t>
            </a:r>
            <a:r>
              <a:rPr lang="en-US" sz="2800" dirty="0">
                <a:solidFill>
                  <a:srgbClr val="000000"/>
                </a:solidFill>
                <a:latin typeface="Glacial Indifference"/>
                <a:ea typeface="Glacial Indifference"/>
                <a:cs typeface="Glacial Indifference"/>
                <a:sym typeface="Glacial Indifference"/>
              </a:rPr>
              <a:t> (Obstacle is the Way). </a:t>
            </a:r>
            <a:r>
              <a:rPr lang="en-US" sz="2800" dirty="0" err="1">
                <a:solidFill>
                  <a:srgbClr val="000000"/>
                </a:solidFill>
                <a:latin typeface="Glacial Indifference"/>
                <a:ea typeface="Glacial Indifference"/>
                <a:cs typeface="Glacial Indifference"/>
                <a:sym typeface="Glacial Indifference"/>
              </a:rPr>
              <a:t>Konselor</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memandu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remaja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menentukan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satu</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tindakan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konkret</a:t>
            </a:r>
            <a:r>
              <a:rPr lang="en-US" sz="2800" dirty="0">
                <a:solidFill>
                  <a:srgbClr val="000000"/>
                </a:solidFill>
                <a:latin typeface="Glacial Indifference"/>
                <a:ea typeface="Glacial Indifference"/>
                <a:cs typeface="Glacial Indifference"/>
                <a:sym typeface="Glacial Indifference"/>
              </a:rPr>
              <a:t> yang </a:t>
            </a:r>
            <a:r>
              <a:rPr lang="en-US" sz="2800" dirty="0" err="1">
                <a:solidFill>
                  <a:srgbClr val="000000"/>
                </a:solidFill>
                <a:latin typeface="Glacial Indifference"/>
                <a:ea typeface="Glacial Indifference"/>
                <a:cs typeface="Glacial Indifference"/>
                <a:sym typeface="Glacial Indifference"/>
              </a:rPr>
              <a:t>berada</a:t>
            </a:r>
            <a:r>
              <a:rPr lang="en-US" sz="2800" dirty="0">
                <a:solidFill>
                  <a:srgbClr val="000000"/>
                </a:solidFill>
                <a:latin typeface="Glacial Indifference"/>
                <a:ea typeface="Glacial Indifference"/>
                <a:cs typeface="Glacial Indifference"/>
                <a:sym typeface="Glacial Indifference"/>
              </a:rPr>
              <a:t> di </a:t>
            </a:r>
            <a:r>
              <a:rPr lang="en-US" sz="2800" dirty="0" err="1">
                <a:solidFill>
                  <a:srgbClr val="000000"/>
                </a:solidFill>
                <a:latin typeface="Glacial Indifference"/>
                <a:ea typeface="Glacial Indifference"/>
                <a:cs typeface="Glacial Indifference"/>
                <a:sym typeface="Glacial Indifference"/>
              </a:rPr>
              <a:t>dalam</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kendali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mereka</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untuk</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menyelesaikan</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situasi</a:t>
            </a:r>
            <a:r>
              <a:rPr lang="en-US" sz="2800" dirty="0">
                <a:solidFill>
                  <a:srgbClr val="000000"/>
                </a:solidFill>
                <a:latin typeface="Glacial Indifference"/>
                <a:ea typeface="Glacial Indifference"/>
                <a:cs typeface="Glacial Indifference"/>
                <a:sym typeface="Glacial Indifference"/>
              </a:rPr>
              <a:t> </a:t>
            </a:r>
            <a:r>
              <a:rPr lang="en-US" sz="2800" dirty="0" err="1">
                <a:solidFill>
                  <a:srgbClr val="000000"/>
                </a:solidFill>
                <a:latin typeface="Glacial Indifference"/>
                <a:ea typeface="Glacial Indifference"/>
                <a:cs typeface="Glacial Indifference"/>
                <a:sym typeface="Glacial Indifference"/>
              </a:rPr>
              <a:t>tersebut</a:t>
            </a:r>
            <a:r>
              <a:rPr lang="en-US" sz="2800" dirty="0">
                <a:solidFill>
                  <a:srgbClr val="000000"/>
                </a:solidFill>
                <a:latin typeface="Glacial Indifference"/>
                <a:ea typeface="Glacial Indifference"/>
                <a:cs typeface="Glacial Indifference"/>
                <a:sym typeface="Glacial Indifference"/>
              </a:rPr>
              <a:t>.</a:t>
            </a:r>
          </a:p>
          <a:p>
            <a:pPr algn="just">
              <a:lnSpc>
                <a:spcPts val="3639"/>
              </a:lnSpc>
            </a:pPr>
            <a:endParaRPr lang="en-US" sz="2800" dirty="0">
              <a:solidFill>
                <a:srgbClr val="000000"/>
              </a:solidFill>
              <a:latin typeface="Glacial Indifference"/>
              <a:ea typeface="Glacial Indifference"/>
              <a:cs typeface="Glacial Indifference"/>
              <a:sym typeface="Glacial Indifference"/>
            </a:endParaRPr>
          </a:p>
          <a:p>
            <a:pPr algn="just">
              <a:lnSpc>
                <a:spcPts val="3639"/>
              </a:lnSpc>
            </a:pPr>
            <a:endParaRPr lang="en-US" sz="2800" dirty="0">
              <a:solidFill>
                <a:srgbClr val="000000"/>
              </a:solidFill>
              <a:latin typeface="Glacial Indifference"/>
              <a:ea typeface="Glacial Indifference"/>
              <a:cs typeface="Glacial Indifference"/>
              <a:sym typeface="Glacial Indifference"/>
            </a:endParaRPr>
          </a:p>
          <a:p>
            <a:pPr algn="just">
              <a:lnSpc>
                <a:spcPts val="3639"/>
              </a:lnSpc>
              <a:spcBef>
                <a:spcPct val="0"/>
              </a:spcBef>
            </a:pPr>
            <a:endParaRPr lang="en-US" sz="2599" dirty="0">
              <a:solidFill>
                <a:srgbClr val="000000"/>
              </a:solidFill>
              <a:latin typeface="Glacial Indifference"/>
              <a:ea typeface="Glacial Indifference"/>
              <a:cs typeface="Glacial Indifference"/>
              <a:sym typeface="Glacial Indifferenc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1682590" y="-3515653"/>
            <a:ext cx="10869465" cy="11547904"/>
          </a:xfrm>
          <a:custGeom>
            <a:avLst/>
            <a:gdLst/>
            <a:ahLst/>
            <a:cxnLst/>
            <a:rect l="l" t="t" r="r" b="b"/>
            <a:pathLst>
              <a:path w="10869465" h="11547904">
                <a:moveTo>
                  <a:pt x="0" y="11547904"/>
                </a:moveTo>
                <a:lnTo>
                  <a:pt x="10869465" y="11547904"/>
                </a:lnTo>
                <a:lnTo>
                  <a:pt x="10869465" y="0"/>
                </a:lnTo>
                <a:lnTo>
                  <a:pt x="0" y="0"/>
                </a:lnTo>
                <a:lnTo>
                  <a:pt x="0" y="11547904"/>
                </a:lnTo>
                <a:close/>
              </a:path>
            </a:pathLst>
          </a:custGeom>
          <a:blipFill>
            <a:blip r:embed="rId3"/>
            <a:stretch>
              <a:fillRect/>
            </a:stretch>
          </a:blipFill>
        </p:spPr>
      </p:sp>
      <p:sp>
        <p:nvSpPr>
          <p:cNvPr id="5" name="Freeform 5"/>
          <p:cNvSpPr/>
          <p:nvPr/>
        </p:nvSpPr>
        <p:spPr>
          <a:xfrm>
            <a:off x="17569843" y="8786035"/>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39048" y="6452"/>
            <a:ext cx="435087" cy="644574"/>
          </a:xfrm>
          <a:custGeom>
            <a:avLst/>
            <a:gdLst/>
            <a:ahLst/>
            <a:cxnLst/>
            <a:rect l="l" t="t" r="r" b="b"/>
            <a:pathLst>
              <a:path w="435087" h="644574">
                <a:moveTo>
                  <a:pt x="0" y="0"/>
                </a:moveTo>
                <a:lnTo>
                  <a:pt x="435088" y="0"/>
                </a:lnTo>
                <a:lnTo>
                  <a:pt x="435088" y="644574"/>
                </a:lnTo>
                <a:lnTo>
                  <a:pt x="0" y="6445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711360" y="936434"/>
            <a:ext cx="332217" cy="492174"/>
          </a:xfrm>
          <a:custGeom>
            <a:avLst/>
            <a:gdLst/>
            <a:ahLst/>
            <a:cxnLst/>
            <a:rect l="l" t="t" r="r" b="b"/>
            <a:pathLst>
              <a:path w="332217" h="492174">
                <a:moveTo>
                  <a:pt x="0" y="0"/>
                </a:moveTo>
                <a:lnTo>
                  <a:pt x="332218" y="0"/>
                </a:lnTo>
                <a:lnTo>
                  <a:pt x="332218"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5645818" y="274652"/>
            <a:ext cx="3423173" cy="2952487"/>
          </a:xfrm>
          <a:custGeom>
            <a:avLst/>
            <a:gdLst/>
            <a:ahLst/>
            <a:cxnLst/>
            <a:rect l="l" t="t" r="r" b="b"/>
            <a:pathLst>
              <a:path w="3423173" h="2952487">
                <a:moveTo>
                  <a:pt x="0" y="0"/>
                </a:moveTo>
                <a:lnTo>
                  <a:pt x="3423173" y="0"/>
                </a:lnTo>
                <a:lnTo>
                  <a:pt x="3423173" y="2952487"/>
                </a:lnTo>
                <a:lnTo>
                  <a:pt x="0" y="2952487"/>
                </a:lnTo>
                <a:lnTo>
                  <a:pt x="0" y="0"/>
                </a:lnTo>
                <a:close/>
              </a:path>
            </a:pathLst>
          </a:custGeom>
          <a:blipFill>
            <a:blip r:embed="rId6"/>
            <a:stretch>
              <a:fillRect/>
            </a:stretch>
          </a:blipFill>
        </p:spPr>
      </p:sp>
      <p:sp>
        <p:nvSpPr>
          <p:cNvPr id="10" name="Freeform 10"/>
          <p:cNvSpPr/>
          <p:nvPr/>
        </p:nvSpPr>
        <p:spPr>
          <a:xfrm flipH="1" flipV="1">
            <a:off x="-954995" y="7185628"/>
            <a:ext cx="3423173" cy="2952487"/>
          </a:xfrm>
          <a:custGeom>
            <a:avLst/>
            <a:gdLst/>
            <a:ahLst/>
            <a:cxnLst/>
            <a:rect l="l" t="t" r="r" b="b"/>
            <a:pathLst>
              <a:path w="3423173" h="2952487">
                <a:moveTo>
                  <a:pt x="3423173" y="2952487"/>
                </a:moveTo>
                <a:lnTo>
                  <a:pt x="0" y="2952487"/>
                </a:lnTo>
                <a:lnTo>
                  <a:pt x="0" y="0"/>
                </a:lnTo>
                <a:lnTo>
                  <a:pt x="3423173" y="0"/>
                </a:lnTo>
                <a:lnTo>
                  <a:pt x="3423173" y="2952487"/>
                </a:lnTo>
                <a:close/>
              </a:path>
            </a:pathLst>
          </a:custGeom>
          <a:blipFill>
            <a:blip r:embed="rId6"/>
            <a:stretch>
              <a:fillRect/>
            </a:stretch>
          </a:blipFill>
        </p:spPr>
      </p:sp>
      <p:sp>
        <p:nvSpPr>
          <p:cNvPr id="11" name="TextBox 11"/>
          <p:cNvSpPr txBox="1"/>
          <p:nvPr/>
        </p:nvSpPr>
        <p:spPr>
          <a:xfrm>
            <a:off x="4288834" y="-59881"/>
            <a:ext cx="9111727" cy="799720"/>
          </a:xfrm>
          <a:prstGeom prst="rect">
            <a:avLst/>
          </a:prstGeom>
        </p:spPr>
        <p:txBody>
          <a:bodyPr lIns="0" tIns="0" rIns="0" bIns="0" rtlCol="0" anchor="t">
            <a:spAutoFit/>
          </a:bodyPr>
          <a:lstStyle/>
          <a:p>
            <a:pPr algn="ctr">
              <a:lnSpc>
                <a:spcPts val="5643"/>
              </a:lnSpc>
            </a:pPr>
            <a:r>
              <a:rPr lang="en-US" sz="5700">
                <a:solidFill>
                  <a:srgbClr val="052917"/>
                </a:solidFill>
                <a:latin typeface="Yellowtail"/>
                <a:ea typeface="Yellowtail"/>
                <a:cs typeface="Yellowtail"/>
                <a:sym typeface="Yellowtail"/>
              </a:rPr>
              <a:t>Dikotomi Kendali Dalam Konseling</a:t>
            </a:r>
          </a:p>
        </p:txBody>
      </p:sp>
      <p:sp>
        <p:nvSpPr>
          <p:cNvPr id="12" name="TextBox 12"/>
          <p:cNvSpPr txBox="1"/>
          <p:nvPr/>
        </p:nvSpPr>
        <p:spPr>
          <a:xfrm>
            <a:off x="1341352" y="879284"/>
            <a:ext cx="15624347" cy="10987705"/>
          </a:xfrm>
          <a:prstGeom prst="rect">
            <a:avLst/>
          </a:prstGeom>
        </p:spPr>
        <p:txBody>
          <a:bodyPr lIns="0" tIns="0" rIns="0" bIns="0" rtlCol="0" anchor="t">
            <a:spAutoFit/>
          </a:bodyPr>
          <a:lstStyle/>
          <a:p>
            <a:pPr algn="just">
              <a:lnSpc>
                <a:spcPts val="3786"/>
              </a:lnSpc>
            </a:pPr>
            <a:r>
              <a:rPr lang="en-US" sz="2704" b="1" dirty="0" err="1">
                <a:solidFill>
                  <a:srgbClr val="000000"/>
                </a:solidFill>
                <a:latin typeface="Glacial Indifference Bold"/>
                <a:ea typeface="Glacial Indifference Bold"/>
                <a:cs typeface="Glacial Indifference Bold"/>
                <a:sym typeface="Glacial Indifference Bold"/>
              </a:rPr>
              <a:t>Dikotomi</a:t>
            </a:r>
            <a:r>
              <a:rPr lang="en-US" sz="2704" b="1" dirty="0">
                <a:solidFill>
                  <a:srgbClr val="000000"/>
                </a:solidFill>
                <a:latin typeface="Glacial Indifference Bold"/>
                <a:ea typeface="Glacial Indifference Bold"/>
                <a:cs typeface="Glacial Indifference Bold"/>
                <a:sym typeface="Glacial Indifference Bold"/>
              </a:rPr>
              <a:t> </a:t>
            </a:r>
            <a:r>
              <a:rPr lang="en-US" sz="2704" b="1" dirty="0" err="1">
                <a:solidFill>
                  <a:srgbClr val="000000"/>
                </a:solidFill>
                <a:latin typeface="Glacial Indifference Bold"/>
                <a:ea typeface="Glacial Indifference Bold"/>
                <a:cs typeface="Glacial Indifference Bold"/>
                <a:sym typeface="Glacial Indifference Bold"/>
              </a:rPr>
              <a:t>kendali</a:t>
            </a:r>
            <a:r>
              <a:rPr lang="en-US" sz="2704" b="1" dirty="0">
                <a:solidFill>
                  <a:srgbClr val="000000"/>
                </a:solidFill>
                <a:latin typeface="Glacial Indifference Bold"/>
                <a:ea typeface="Glacial Indifference Bold"/>
                <a:cs typeface="Glacial Indifference Bold"/>
                <a:sym typeface="Glacial Indifference Bold"/>
              </a:rPr>
              <a:t> </a:t>
            </a:r>
            <a:r>
              <a:rPr lang="en-US" sz="2704" b="1" dirty="0" err="1">
                <a:solidFill>
                  <a:srgbClr val="000000"/>
                </a:solidFill>
                <a:latin typeface="Glacial Indifference Bold"/>
                <a:ea typeface="Glacial Indifference Bold"/>
                <a:cs typeface="Glacial Indifference Bold"/>
                <a:sym typeface="Glacial Indifference Bold"/>
              </a:rPr>
              <a:t>dalam</a:t>
            </a:r>
            <a:r>
              <a:rPr lang="en-US" sz="2704" b="1" dirty="0">
                <a:solidFill>
                  <a:srgbClr val="000000"/>
                </a:solidFill>
                <a:latin typeface="Glacial Indifference Bold"/>
                <a:ea typeface="Glacial Indifference Bold"/>
                <a:cs typeface="Glacial Indifference Bold"/>
                <a:sym typeface="Glacial Indifference Bold"/>
              </a:rPr>
              <a:t> </a:t>
            </a:r>
            <a:r>
              <a:rPr lang="en-US" sz="2704" b="1" dirty="0" err="1">
                <a:solidFill>
                  <a:srgbClr val="000000"/>
                </a:solidFill>
                <a:latin typeface="Glacial Indifference Bold"/>
                <a:ea typeface="Glacial Indifference Bold"/>
                <a:cs typeface="Glacial Indifference Bold"/>
                <a:sym typeface="Glacial Indifference Bold"/>
              </a:rPr>
              <a:t>konseling</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adalah</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konsep</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filosofis</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membantu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klien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membedakan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antara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hal-hal</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mereka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kendalikan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pikiran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respons</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tindakan</a:t>
            </a:r>
            <a:r>
              <a:rPr lang="en-US" sz="2704" dirty="0">
                <a:solidFill>
                  <a:srgbClr val="000000"/>
                </a:solidFill>
                <a:latin typeface="Glacial Indifference"/>
                <a:ea typeface="Glacial Indifference"/>
                <a:cs typeface="Glacial Indifference"/>
                <a:sym typeface="Glacial Indifference"/>
              </a:rPr>
              <a:t>) dan </a:t>
            </a:r>
            <a:r>
              <a:rPr lang="en-US" sz="2704" dirty="0" err="1">
                <a:solidFill>
                  <a:srgbClr val="000000"/>
                </a:solidFill>
                <a:latin typeface="Glacial Indifference"/>
                <a:ea typeface="Glacial Indifference"/>
                <a:cs typeface="Glacial Indifference"/>
                <a:sym typeface="Glacial Indifference"/>
              </a:rPr>
              <a:t>hal-hal</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tidak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pikiran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atau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tindakan</a:t>
            </a:r>
            <a:r>
              <a:rPr lang="en-US" sz="2704" dirty="0">
                <a:solidFill>
                  <a:srgbClr val="000000"/>
                </a:solidFill>
                <a:latin typeface="Glacial Indifference"/>
                <a:ea typeface="Glacial Indifference"/>
                <a:cs typeface="Glacial Indifference"/>
                <a:sym typeface="Glacial Indifference"/>
              </a:rPr>
              <a:t> orang lain, masa </a:t>
            </a:r>
            <a:r>
              <a:rPr lang="en-US" sz="2704" dirty="0" err="1">
                <a:solidFill>
                  <a:srgbClr val="000000"/>
                </a:solidFill>
                <a:latin typeface="Glacial Indifference"/>
                <a:ea typeface="Glacial Indifference"/>
                <a:cs typeface="Glacial Indifference"/>
                <a:sym typeface="Glacial Indifference"/>
              </a:rPr>
              <a:t>lalu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opini</a:t>
            </a:r>
            <a:r>
              <a:rPr lang="en-US" sz="2704" dirty="0">
                <a:solidFill>
                  <a:srgbClr val="000000"/>
                </a:solidFill>
                <a:latin typeface="Glacial Indifference"/>
                <a:ea typeface="Glacial Indifference"/>
                <a:cs typeface="Glacial Indifference"/>
                <a:sym typeface="Glacial Indifference"/>
              </a:rPr>
              <a:t> orang lain). </a:t>
            </a:r>
            <a:r>
              <a:rPr lang="en-US" sz="2704" dirty="0" err="1">
                <a:solidFill>
                  <a:srgbClr val="000000"/>
                </a:solidFill>
                <a:latin typeface="Glacial Indifference"/>
                <a:ea typeface="Glacial Indifference"/>
                <a:cs typeface="Glacial Indifference"/>
                <a:sym typeface="Glacial Indifference"/>
              </a:rPr>
              <a:t>Fokus</a:t>
            </a:r>
            <a:r>
              <a:rPr lang="en-US" sz="2704" dirty="0">
                <a:solidFill>
                  <a:srgbClr val="000000"/>
                </a:solidFill>
                <a:latin typeface="Glacial Indifference"/>
                <a:ea typeface="Glacial Indifference"/>
                <a:cs typeface="Glacial Indifference"/>
                <a:sym typeface="Glacial Indifference"/>
              </a:rPr>
              <a:t> pada </a:t>
            </a:r>
            <a:r>
              <a:rPr lang="en-US" sz="2704" dirty="0" err="1">
                <a:solidFill>
                  <a:srgbClr val="000000"/>
                </a:solidFill>
                <a:latin typeface="Glacial Indifference"/>
                <a:ea typeface="Glacial Indifference"/>
                <a:cs typeface="Glacial Indifference"/>
                <a:sym typeface="Glacial Indifference"/>
              </a:rPr>
              <a:t>hal-hal</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dikendalikan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membantu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klien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mengurangi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kecemasan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stres</a:t>
            </a:r>
            <a:r>
              <a:rPr lang="en-US" sz="2704" dirty="0">
                <a:solidFill>
                  <a:srgbClr val="000000"/>
                </a:solidFill>
                <a:latin typeface="Glacial Indifference"/>
                <a:ea typeface="Glacial Indifference"/>
                <a:cs typeface="Glacial Indifference"/>
                <a:sym typeface="Glacial Indifference"/>
              </a:rPr>
              <a:t>, dan </a:t>
            </a:r>
            <a:r>
              <a:rPr lang="en-US" sz="2704" dirty="0" err="1">
                <a:solidFill>
                  <a:srgbClr val="000000"/>
                </a:solidFill>
                <a:latin typeface="Glacial Indifference"/>
                <a:ea typeface="Glacial Indifference"/>
                <a:cs typeface="Glacial Indifference"/>
                <a:sym typeface="Glacial Indifference"/>
              </a:rPr>
              <a:t>frustrasi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serta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meningkatkan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penerimaan</a:t>
            </a:r>
            <a:r>
              <a:rPr lang="en-US" sz="2704" dirty="0">
                <a:solidFill>
                  <a:srgbClr val="000000"/>
                </a:solidFill>
                <a:latin typeface="Glacial Indifference"/>
                <a:ea typeface="Glacial Indifference"/>
                <a:cs typeface="Glacial Indifference"/>
                <a:sym typeface="Glacial Indifference"/>
              </a:rPr>
              <a:t> dan </a:t>
            </a:r>
            <a:r>
              <a:rPr lang="en-US" sz="2704" dirty="0" err="1">
                <a:solidFill>
                  <a:srgbClr val="000000"/>
                </a:solidFill>
                <a:latin typeface="Glacial Indifference"/>
                <a:ea typeface="Glacial Indifference"/>
                <a:cs typeface="Glacial Indifference"/>
                <a:sym typeface="Glacial Indifference"/>
              </a:rPr>
              <a:t>kedamaian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batin</a:t>
            </a:r>
            <a:r>
              <a:rPr lang="en-US" sz="2704" dirty="0">
                <a:solidFill>
                  <a:srgbClr val="000000"/>
                </a:solidFill>
                <a:latin typeface="Glacial Indifference"/>
                <a:ea typeface="Glacial Indifference"/>
                <a:cs typeface="Glacial Indifference"/>
                <a:sym typeface="Glacial Indifference"/>
              </a:rPr>
              <a:t>. </a:t>
            </a:r>
          </a:p>
          <a:p>
            <a:pPr algn="just">
              <a:lnSpc>
                <a:spcPts val="3786"/>
              </a:lnSpc>
            </a:pPr>
            <a:r>
              <a:rPr lang="en-US" sz="2704" b="1" dirty="0" err="1">
                <a:solidFill>
                  <a:srgbClr val="000000"/>
                </a:solidFill>
                <a:latin typeface="Glacial Indifference Bold"/>
                <a:ea typeface="Glacial Indifference Bold"/>
                <a:cs typeface="Glacial Indifference Bold"/>
                <a:sym typeface="Glacial Indifference Bold"/>
              </a:rPr>
              <a:t>Konsep</a:t>
            </a:r>
            <a:r>
              <a:rPr lang="en-US" sz="2704" b="1" dirty="0">
                <a:solidFill>
                  <a:srgbClr val="000000"/>
                </a:solidFill>
                <a:latin typeface="Glacial Indifference Bold"/>
                <a:ea typeface="Glacial Indifference Bold"/>
                <a:cs typeface="Glacial Indifference Bold"/>
                <a:sym typeface="Glacial Indifference Bold"/>
              </a:rPr>
              <a:t> </a:t>
            </a:r>
            <a:r>
              <a:rPr lang="en-US" sz="2704" b="1" dirty="0" err="1">
                <a:solidFill>
                  <a:srgbClr val="000000"/>
                </a:solidFill>
                <a:latin typeface="Glacial Indifference Bold"/>
                <a:ea typeface="Glacial Indifference Bold"/>
                <a:cs typeface="Glacial Indifference Bold"/>
                <a:sym typeface="Glacial Indifference Bold"/>
              </a:rPr>
              <a:t>utama</a:t>
            </a:r>
            <a:endParaRPr lang="en-US" sz="2704" b="1" dirty="0">
              <a:solidFill>
                <a:srgbClr val="000000"/>
              </a:solidFill>
              <a:latin typeface="Glacial Indifference Bold"/>
              <a:ea typeface="Glacial Indifference Bold"/>
              <a:cs typeface="Glacial Indifference Bold"/>
              <a:sym typeface="Glacial Indifference Bold"/>
            </a:endParaRPr>
          </a:p>
          <a:p>
            <a:pPr marL="583942" lvl="1" indent="-291971" algn="just">
              <a:lnSpc>
                <a:spcPts val="3786"/>
              </a:lnSpc>
              <a:buFont typeface="Arial"/>
              <a:buChar char="•"/>
            </a:pPr>
            <a:r>
              <a:rPr lang="en-US" sz="2704" dirty="0">
                <a:solidFill>
                  <a:srgbClr val="000000"/>
                </a:solidFill>
                <a:latin typeface="Glacial Indifference"/>
                <a:ea typeface="Glacial Indifference"/>
                <a:cs typeface="Glacial Indifference"/>
                <a:sym typeface="Glacial Indifference"/>
              </a:rPr>
              <a:t>Apa yang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dikendalikan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Pikiran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emosi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respons</a:t>
            </a:r>
            <a:r>
              <a:rPr lang="en-US" sz="2704" dirty="0">
                <a:solidFill>
                  <a:srgbClr val="000000"/>
                </a:solidFill>
                <a:latin typeface="Glacial Indifference"/>
                <a:ea typeface="Glacial Indifference"/>
                <a:cs typeface="Glacial Indifference"/>
                <a:sym typeface="Glacial Indifference"/>
              </a:rPr>
              <a:t>, dan </a:t>
            </a:r>
            <a:r>
              <a:rPr lang="en-US" sz="2704" dirty="0" err="1">
                <a:solidFill>
                  <a:srgbClr val="000000"/>
                </a:solidFill>
                <a:latin typeface="Glacial Indifference"/>
                <a:ea typeface="Glacial Indifference"/>
                <a:cs typeface="Glacial Indifference"/>
                <a:sym typeface="Glacial Indifference"/>
              </a:rPr>
              <a:t>tindakan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diri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sendiri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adalah</a:t>
            </a:r>
            <a:r>
              <a:rPr lang="en-US" sz="2704" dirty="0">
                <a:solidFill>
                  <a:srgbClr val="000000"/>
                </a:solidFill>
                <a:latin typeface="Glacial Indifference"/>
                <a:ea typeface="Glacial Indifference"/>
                <a:cs typeface="Glacial Indifference"/>
                <a:sym typeface="Glacial Indifference"/>
              </a:rPr>
              <a:t> area yang </a:t>
            </a:r>
            <a:r>
              <a:rPr lang="en-US" sz="2704" dirty="0" err="1">
                <a:solidFill>
                  <a:srgbClr val="000000"/>
                </a:solidFill>
                <a:latin typeface="Glacial Indifference"/>
                <a:ea typeface="Glacial Indifference"/>
                <a:cs typeface="Glacial Indifference"/>
                <a:sym typeface="Glacial Indifference"/>
              </a:rPr>
              <a:t>berada</a:t>
            </a:r>
            <a:r>
              <a:rPr lang="en-US" sz="2704" dirty="0">
                <a:solidFill>
                  <a:srgbClr val="000000"/>
                </a:solidFill>
                <a:latin typeface="Glacial Indifference"/>
                <a:ea typeface="Glacial Indifference"/>
                <a:cs typeface="Glacial Indifference"/>
                <a:sym typeface="Glacial Indifference"/>
              </a:rPr>
              <a:t> di </a:t>
            </a:r>
            <a:r>
              <a:rPr lang="en-US" sz="2704" dirty="0" err="1">
                <a:solidFill>
                  <a:srgbClr val="000000"/>
                </a:solidFill>
                <a:latin typeface="Glacial Indifference"/>
                <a:ea typeface="Glacial Indifference"/>
                <a:cs typeface="Glacial Indifference"/>
                <a:sym typeface="Glacial Indifference"/>
              </a:rPr>
              <a:t>bawah</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kendali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penuh</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seseorang</a:t>
            </a:r>
            <a:r>
              <a:rPr lang="en-US" sz="2704" dirty="0">
                <a:solidFill>
                  <a:srgbClr val="000000"/>
                </a:solidFill>
                <a:latin typeface="Glacial Indifference"/>
                <a:ea typeface="Glacial Indifference"/>
                <a:cs typeface="Glacial Indifference"/>
                <a:sym typeface="Glacial Indifference"/>
              </a:rPr>
              <a:t>.</a:t>
            </a:r>
          </a:p>
          <a:p>
            <a:pPr marL="583942" lvl="1" indent="-291971" algn="just">
              <a:lnSpc>
                <a:spcPts val="3786"/>
              </a:lnSpc>
              <a:buFont typeface="Arial"/>
              <a:buChar char="•"/>
            </a:pPr>
            <a:r>
              <a:rPr lang="en-US" sz="2704" dirty="0">
                <a:solidFill>
                  <a:srgbClr val="000000"/>
                </a:solidFill>
                <a:latin typeface="Glacial Indifference"/>
                <a:ea typeface="Glacial Indifference"/>
                <a:cs typeface="Glacial Indifference"/>
                <a:sym typeface="Glacial Indifference"/>
              </a:rPr>
              <a:t>Apa yang </a:t>
            </a:r>
            <a:r>
              <a:rPr lang="en-US" sz="2704" dirty="0" err="1">
                <a:solidFill>
                  <a:srgbClr val="000000"/>
                </a:solidFill>
                <a:latin typeface="Glacial Indifference"/>
                <a:ea typeface="Glacial Indifference"/>
                <a:cs typeface="Glacial Indifference"/>
                <a:sym typeface="Glacial Indifference"/>
              </a:rPr>
              <a:t>tidak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dikendalikan</a:t>
            </a:r>
            <a:r>
              <a:rPr lang="en-US" sz="2704" dirty="0">
                <a:solidFill>
                  <a:srgbClr val="000000"/>
                </a:solidFill>
                <a:latin typeface="Glacial Indifference"/>
                <a:ea typeface="Glacial Indifference"/>
                <a:cs typeface="Glacial Indifference"/>
                <a:sym typeface="Glacial Indifference"/>
              </a:rPr>
              <a:t>: Hal-</a:t>
            </a:r>
            <a:r>
              <a:rPr lang="en-US" sz="2704" dirty="0" err="1">
                <a:solidFill>
                  <a:srgbClr val="000000"/>
                </a:solidFill>
                <a:latin typeface="Glacial Indifference"/>
                <a:ea typeface="Glacial Indifference"/>
                <a:cs typeface="Glacial Indifference"/>
                <a:sym typeface="Glacial Indifference"/>
              </a:rPr>
              <a:t>hal</a:t>
            </a:r>
            <a:r>
              <a:rPr lang="en-US" sz="2704" dirty="0">
                <a:solidFill>
                  <a:srgbClr val="000000"/>
                </a:solidFill>
                <a:latin typeface="Glacial Indifference"/>
                <a:ea typeface="Glacial Indifference"/>
                <a:cs typeface="Glacial Indifference"/>
                <a:sym typeface="Glacial Indifference"/>
              </a:rPr>
              <a:t> di </a:t>
            </a:r>
            <a:r>
              <a:rPr lang="en-US" sz="2704" dirty="0" err="1">
                <a:solidFill>
                  <a:srgbClr val="000000"/>
                </a:solidFill>
                <a:latin typeface="Glacial Indifference"/>
                <a:ea typeface="Glacial Indifference"/>
                <a:cs typeface="Glacial Indifference"/>
                <a:sym typeface="Glacial Indifference"/>
              </a:rPr>
              <a:t>luar</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diri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seperti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perilaku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atau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pendapat</a:t>
            </a:r>
            <a:r>
              <a:rPr lang="en-US" sz="2704" dirty="0">
                <a:solidFill>
                  <a:srgbClr val="000000"/>
                </a:solidFill>
                <a:latin typeface="Glacial Indifference"/>
                <a:ea typeface="Glacial Indifference"/>
                <a:cs typeface="Glacial Indifference"/>
                <a:sym typeface="Glacial Indifference"/>
              </a:rPr>
              <a:t> orang lain, </a:t>
            </a:r>
            <a:r>
              <a:rPr lang="en-US" sz="2704" dirty="0" err="1">
                <a:solidFill>
                  <a:srgbClr val="000000"/>
                </a:solidFill>
                <a:latin typeface="Glacial Indifference"/>
                <a:ea typeface="Glacial Indifference"/>
                <a:cs typeface="Glacial Indifference"/>
                <a:sym typeface="Glacial Indifference"/>
              </a:rPr>
              <a:t>kejadian</a:t>
            </a:r>
            <a:r>
              <a:rPr lang="en-US" sz="2704" dirty="0">
                <a:solidFill>
                  <a:srgbClr val="000000"/>
                </a:solidFill>
                <a:latin typeface="Glacial Indifference"/>
                <a:ea typeface="Glacial Indifference"/>
                <a:cs typeface="Glacial Indifference"/>
                <a:sym typeface="Glacial Indifference"/>
              </a:rPr>
              <a:t> di masa </a:t>
            </a:r>
            <a:r>
              <a:rPr lang="en-US" sz="2704" dirty="0" err="1">
                <a:solidFill>
                  <a:srgbClr val="000000"/>
                </a:solidFill>
                <a:latin typeface="Glacial Indifference"/>
                <a:ea typeface="Glacial Indifference"/>
                <a:cs typeface="Glacial Indifference"/>
                <a:sym typeface="Glacial Indifference"/>
              </a:rPr>
              <a:t>lalu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atau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keadaan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eksternal</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adalah</a:t>
            </a:r>
            <a:r>
              <a:rPr lang="en-US" sz="2704" dirty="0">
                <a:solidFill>
                  <a:srgbClr val="000000"/>
                </a:solidFill>
                <a:latin typeface="Glacial Indifference"/>
                <a:ea typeface="Glacial Indifference"/>
                <a:cs typeface="Glacial Indifference"/>
                <a:sym typeface="Glacial Indifference"/>
              </a:rPr>
              <a:t> area yang </a:t>
            </a:r>
            <a:r>
              <a:rPr lang="en-US" sz="2704" dirty="0" err="1">
                <a:solidFill>
                  <a:srgbClr val="000000"/>
                </a:solidFill>
                <a:latin typeface="Glacial Indifference"/>
                <a:ea typeface="Glacial Indifference"/>
                <a:cs typeface="Glacial Indifference"/>
                <a:sym typeface="Glacial Indifference"/>
              </a:rPr>
              <a:t>tidak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dikendalikan</a:t>
            </a:r>
            <a:r>
              <a:rPr lang="en-US" sz="2704" dirty="0">
                <a:solidFill>
                  <a:srgbClr val="000000"/>
                </a:solidFill>
                <a:latin typeface="Glacial Indifference"/>
                <a:ea typeface="Glacial Indifference"/>
                <a:cs typeface="Glacial Indifference"/>
                <a:sym typeface="Glacial Indifference"/>
              </a:rPr>
              <a:t>. </a:t>
            </a:r>
          </a:p>
          <a:p>
            <a:pPr algn="just">
              <a:lnSpc>
                <a:spcPts val="3786"/>
              </a:lnSpc>
            </a:pPr>
            <a:r>
              <a:rPr lang="en-US" sz="2704" b="1" dirty="0">
                <a:solidFill>
                  <a:srgbClr val="000000"/>
                </a:solidFill>
                <a:latin typeface="Glacial Indifference Bold"/>
                <a:ea typeface="Glacial Indifference Bold"/>
                <a:cs typeface="Glacial Indifference Bold"/>
                <a:sym typeface="Glacial Indifference Bold"/>
              </a:rPr>
              <a:t>Cara </a:t>
            </a:r>
            <a:r>
              <a:rPr lang="en-US" sz="2704" b="1" dirty="0" err="1">
                <a:solidFill>
                  <a:srgbClr val="000000"/>
                </a:solidFill>
                <a:latin typeface="Glacial Indifference Bold"/>
                <a:ea typeface="Glacial Indifference Bold"/>
                <a:cs typeface="Glacial Indifference Bold"/>
                <a:sym typeface="Glacial Indifference Bold"/>
              </a:rPr>
              <a:t>kerja</a:t>
            </a:r>
            <a:r>
              <a:rPr lang="en-US" sz="2704" b="1" dirty="0">
                <a:solidFill>
                  <a:srgbClr val="000000"/>
                </a:solidFill>
                <a:latin typeface="Glacial Indifference Bold"/>
                <a:ea typeface="Glacial Indifference Bold"/>
                <a:cs typeface="Glacial Indifference Bold"/>
                <a:sym typeface="Glacial Indifference Bold"/>
              </a:rPr>
              <a:t> </a:t>
            </a:r>
            <a:r>
              <a:rPr lang="en-US" sz="2704" b="1" dirty="0" err="1">
                <a:solidFill>
                  <a:srgbClr val="000000"/>
                </a:solidFill>
                <a:latin typeface="Glacial Indifference Bold"/>
                <a:ea typeface="Glacial Indifference Bold"/>
                <a:cs typeface="Glacial Indifference Bold"/>
                <a:sym typeface="Glacial Indifference Bold"/>
              </a:rPr>
              <a:t>dalam</a:t>
            </a:r>
            <a:r>
              <a:rPr lang="en-US" sz="2704" b="1" dirty="0">
                <a:solidFill>
                  <a:srgbClr val="000000"/>
                </a:solidFill>
                <a:latin typeface="Glacial Indifference Bold"/>
                <a:ea typeface="Glacial Indifference Bold"/>
                <a:cs typeface="Glacial Indifference Bold"/>
                <a:sym typeface="Glacial Indifference Bold"/>
              </a:rPr>
              <a:t> </a:t>
            </a:r>
            <a:r>
              <a:rPr lang="en-US" sz="2704" b="1" dirty="0" err="1">
                <a:solidFill>
                  <a:srgbClr val="000000"/>
                </a:solidFill>
                <a:latin typeface="Glacial Indifference Bold"/>
                <a:ea typeface="Glacial Indifference Bold"/>
                <a:cs typeface="Glacial Indifference Bold"/>
                <a:sym typeface="Glacial Indifference Bold"/>
              </a:rPr>
              <a:t>konseling</a:t>
            </a:r>
            <a:endParaRPr lang="en-US" sz="2704" b="1" dirty="0">
              <a:solidFill>
                <a:srgbClr val="000000"/>
              </a:solidFill>
              <a:latin typeface="Glacial Indifference Bold"/>
              <a:ea typeface="Glacial Indifference Bold"/>
              <a:cs typeface="Glacial Indifference Bold"/>
              <a:sym typeface="Glacial Indifference Bold"/>
            </a:endParaRPr>
          </a:p>
          <a:p>
            <a:pPr marL="583942" lvl="1" indent="-291971" algn="just">
              <a:lnSpc>
                <a:spcPts val="3786"/>
              </a:lnSpc>
              <a:buAutoNum type="arabicPeriod"/>
            </a:pPr>
            <a:r>
              <a:rPr lang="en-US" sz="2704" dirty="0" err="1">
                <a:solidFill>
                  <a:srgbClr val="000000"/>
                </a:solidFill>
                <a:latin typeface="Glacial Indifference"/>
                <a:ea typeface="Glacial Indifference"/>
                <a:cs typeface="Glacial Indifference"/>
                <a:sym typeface="Glacial Indifference"/>
              </a:rPr>
              <a:t>Mengidentifikasi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masalah</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Konselor</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membantu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klien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untuk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mengidentifikasi</a:t>
            </a:r>
            <a:r>
              <a:rPr lang="en-US" sz="2704" dirty="0">
                <a:solidFill>
                  <a:srgbClr val="000000"/>
                </a:solidFill>
                <a:latin typeface="Glacial Indifference"/>
                <a:ea typeface="Glacial Indifference"/>
                <a:cs typeface="Glacial Indifference"/>
                <a:sym typeface="Glacial Indifference"/>
              </a:rPr>
              <a:t> mana yang </a:t>
            </a:r>
            <a:r>
              <a:rPr lang="en-US" sz="2704" dirty="0" err="1">
                <a:solidFill>
                  <a:srgbClr val="000000"/>
                </a:solidFill>
                <a:latin typeface="Glacial Indifference"/>
                <a:ea typeface="Glacial Indifference"/>
                <a:cs typeface="Glacial Indifference"/>
                <a:sym typeface="Glacial Indifference"/>
              </a:rPr>
              <a:t>merupakan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bagian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dari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kendali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mereka</a:t>
            </a:r>
            <a:r>
              <a:rPr lang="en-US" sz="2704" dirty="0">
                <a:solidFill>
                  <a:srgbClr val="000000"/>
                </a:solidFill>
                <a:latin typeface="Glacial Indifference"/>
                <a:ea typeface="Glacial Indifference"/>
                <a:cs typeface="Glacial Indifference"/>
                <a:sym typeface="Glacial Indifference"/>
              </a:rPr>
              <a:t> dan mana yang </a:t>
            </a:r>
            <a:r>
              <a:rPr lang="en-US" sz="2704" dirty="0" err="1">
                <a:solidFill>
                  <a:srgbClr val="000000"/>
                </a:solidFill>
                <a:latin typeface="Glacial Indifference"/>
                <a:ea typeface="Glacial Indifference"/>
                <a:cs typeface="Glacial Indifference"/>
                <a:sym typeface="Glacial Indifference"/>
              </a:rPr>
              <a:t>tidak</a:t>
            </a:r>
            <a:r>
              <a:rPr lang="en-US" sz="2704" dirty="0">
                <a:solidFill>
                  <a:srgbClr val="000000"/>
                </a:solidFill>
                <a:latin typeface="Glacial Indifference"/>
                <a:ea typeface="Glacial Indifference"/>
                <a:cs typeface="Glacial Indifference"/>
                <a:sym typeface="Glacial Indifference"/>
              </a:rPr>
              <a:t>.</a:t>
            </a:r>
          </a:p>
          <a:p>
            <a:pPr marL="583942" lvl="1" indent="-291971" algn="just">
              <a:lnSpc>
                <a:spcPts val="3786"/>
              </a:lnSpc>
              <a:buAutoNum type="arabicPeriod"/>
            </a:pPr>
            <a:r>
              <a:rPr lang="en-US" sz="2704" dirty="0" err="1">
                <a:solidFill>
                  <a:srgbClr val="000000"/>
                </a:solidFill>
                <a:latin typeface="Glacial Indifference"/>
                <a:ea typeface="Glacial Indifference"/>
                <a:cs typeface="Glacial Indifference"/>
                <a:sym typeface="Glacial Indifference"/>
              </a:rPr>
              <a:t>Mengalihkan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fokus</a:t>
            </a:r>
            <a:r>
              <a:rPr lang="en-US" sz="2704" dirty="0">
                <a:solidFill>
                  <a:srgbClr val="000000"/>
                </a:solidFill>
                <a:latin typeface="Glacial Indifference"/>
                <a:ea typeface="Glacial Indifference"/>
                <a:cs typeface="Glacial Indifference"/>
                <a:sym typeface="Glacial Indifference"/>
              </a:rPr>
              <a:t>: Klien </a:t>
            </a:r>
            <a:r>
              <a:rPr lang="en-US" sz="2704" dirty="0" err="1">
                <a:solidFill>
                  <a:srgbClr val="000000"/>
                </a:solidFill>
                <a:latin typeface="Glacial Indifference"/>
                <a:ea typeface="Glacial Indifference"/>
                <a:cs typeface="Glacial Indifference"/>
                <a:sym typeface="Glacial Indifference"/>
              </a:rPr>
              <a:t>dibimbing</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untuk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mengalihkan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energi</a:t>
            </a:r>
            <a:r>
              <a:rPr lang="en-US" sz="2704" dirty="0">
                <a:solidFill>
                  <a:srgbClr val="000000"/>
                </a:solidFill>
                <a:latin typeface="Glacial Indifference"/>
                <a:ea typeface="Glacial Indifference"/>
                <a:cs typeface="Glacial Indifference"/>
                <a:sym typeface="Glacial Indifference"/>
              </a:rPr>
              <a:t> dan </a:t>
            </a:r>
            <a:r>
              <a:rPr lang="en-US" sz="2704" dirty="0" err="1">
                <a:solidFill>
                  <a:srgbClr val="000000"/>
                </a:solidFill>
                <a:latin typeface="Glacial Indifference"/>
                <a:ea typeface="Glacial Indifference"/>
                <a:cs typeface="Glacial Indifference"/>
                <a:sym typeface="Glacial Indifference"/>
              </a:rPr>
              <a:t>perhatian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dari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hal-hal</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tidak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dikendalikan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hal-hal</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mereka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ubah</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atau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pengaruhi</a:t>
            </a:r>
            <a:r>
              <a:rPr lang="en-US" sz="2704" dirty="0">
                <a:solidFill>
                  <a:srgbClr val="000000"/>
                </a:solidFill>
                <a:latin typeface="Glacial Indifference"/>
                <a:ea typeface="Glacial Indifference"/>
                <a:cs typeface="Glacial Indifference"/>
                <a:sym typeface="Glacial Indifference"/>
              </a:rPr>
              <a:t>.</a:t>
            </a:r>
          </a:p>
          <a:p>
            <a:pPr marL="583942" lvl="1" indent="-291971" algn="just">
              <a:lnSpc>
                <a:spcPts val="3786"/>
              </a:lnSpc>
              <a:buAutoNum type="arabicPeriod"/>
            </a:pPr>
            <a:r>
              <a:rPr lang="en-US" sz="2704" dirty="0" err="1">
                <a:solidFill>
                  <a:srgbClr val="000000"/>
                </a:solidFill>
                <a:latin typeface="Glacial Indifference"/>
                <a:ea typeface="Glacial Indifference"/>
                <a:cs typeface="Glacial Indifference"/>
                <a:sym typeface="Glacial Indifference"/>
              </a:rPr>
              <a:t>Mengelola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respons</a:t>
            </a:r>
            <a:r>
              <a:rPr lang="en-US" sz="2704" dirty="0">
                <a:solidFill>
                  <a:srgbClr val="000000"/>
                </a:solidFill>
                <a:latin typeface="Glacial Indifference"/>
                <a:ea typeface="Glacial Indifference"/>
                <a:cs typeface="Glacial Indifference"/>
                <a:sym typeface="Glacial Indifference"/>
              </a:rPr>
              <a:t>: Klien </a:t>
            </a:r>
            <a:r>
              <a:rPr lang="en-US" sz="2704" dirty="0" err="1">
                <a:solidFill>
                  <a:srgbClr val="000000"/>
                </a:solidFill>
                <a:latin typeface="Glacial Indifference"/>
                <a:ea typeface="Glacial Indifference"/>
                <a:cs typeface="Glacial Indifference"/>
                <a:sym typeface="Glacial Indifference"/>
              </a:rPr>
              <a:t>belajar</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bahwa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meskipun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tindakan</a:t>
            </a:r>
            <a:r>
              <a:rPr lang="en-US" sz="2704" dirty="0">
                <a:solidFill>
                  <a:srgbClr val="000000"/>
                </a:solidFill>
                <a:latin typeface="Glacial Indifference"/>
                <a:ea typeface="Glacial Indifference"/>
                <a:cs typeface="Glacial Indifference"/>
                <a:sym typeface="Glacial Indifference"/>
              </a:rPr>
              <a:t> orang lain </a:t>
            </a:r>
            <a:r>
              <a:rPr lang="en-US" sz="2704" dirty="0" err="1">
                <a:solidFill>
                  <a:srgbClr val="000000"/>
                </a:solidFill>
                <a:latin typeface="Glacial Indifference"/>
                <a:ea typeface="Glacial Indifference"/>
                <a:cs typeface="Glacial Indifference"/>
                <a:sym typeface="Glacial Indifference"/>
              </a:rPr>
              <a:t>tidak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dikontrol</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respons</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emosional</a:t>
            </a:r>
            <a:r>
              <a:rPr lang="en-US" sz="2704" dirty="0">
                <a:solidFill>
                  <a:srgbClr val="000000"/>
                </a:solidFill>
                <a:latin typeface="Glacial Indifference"/>
                <a:ea typeface="Glacial Indifference"/>
                <a:cs typeface="Glacial Indifference"/>
                <a:sym typeface="Glacial Indifference"/>
              </a:rPr>
              <a:t> dan </a:t>
            </a:r>
            <a:r>
              <a:rPr lang="en-US" sz="2704" dirty="0" err="1">
                <a:solidFill>
                  <a:srgbClr val="000000"/>
                </a:solidFill>
                <a:latin typeface="Glacial Indifference"/>
                <a:ea typeface="Glacial Indifference"/>
                <a:cs typeface="Glacial Indifference"/>
                <a:sym typeface="Glacial Indifference"/>
              </a:rPr>
              <a:t>perilaku</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mereka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sendiri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terhadap</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situasi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tersebut</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adalah</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sesuatu</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bisa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dikelola</a:t>
            </a:r>
            <a:r>
              <a:rPr lang="en-US" sz="2704" dirty="0">
                <a:solidFill>
                  <a:srgbClr val="000000"/>
                </a:solidFill>
                <a:latin typeface="Glacial Indifference"/>
                <a:ea typeface="Glacial Indifference"/>
                <a:cs typeface="Glacial Indifference"/>
                <a:sym typeface="Glacial Indifference"/>
              </a:rPr>
              <a:t>.</a:t>
            </a:r>
          </a:p>
          <a:p>
            <a:pPr marL="583942" lvl="1" indent="-291971" algn="just">
              <a:lnSpc>
                <a:spcPts val="3786"/>
              </a:lnSpc>
              <a:buAutoNum type="arabicPeriod"/>
            </a:pPr>
            <a:r>
              <a:rPr lang="en-US" sz="2704" dirty="0" err="1">
                <a:solidFill>
                  <a:srgbClr val="000000"/>
                </a:solidFill>
                <a:latin typeface="Glacial Indifference"/>
                <a:ea typeface="Glacial Indifference"/>
                <a:cs typeface="Glacial Indifference"/>
                <a:sym typeface="Glacial Indifference"/>
              </a:rPr>
              <a:t>Menerima</a:t>
            </a:r>
            <a:r>
              <a:rPr lang="en-US" sz="2704" dirty="0">
                <a:solidFill>
                  <a:srgbClr val="000000"/>
                </a:solidFill>
                <a:latin typeface="Glacial Indifference"/>
                <a:ea typeface="Glacial Indifference"/>
                <a:cs typeface="Glacial Indifference"/>
                <a:sym typeface="Glacial Indifference"/>
              </a:rPr>
              <a:t> dan </a:t>
            </a:r>
            <a:r>
              <a:rPr lang="en-US" sz="2704" dirty="0" err="1">
                <a:solidFill>
                  <a:srgbClr val="000000"/>
                </a:solidFill>
                <a:latin typeface="Glacial Indifference"/>
                <a:ea typeface="Glacial Indifference"/>
                <a:cs typeface="Glacial Indifference"/>
                <a:sym typeface="Glacial Indifference"/>
              </a:rPr>
              <a:t>beradaptasi</a:t>
            </a:r>
            <a:r>
              <a:rPr lang="en-US" sz="2704" dirty="0">
                <a:solidFill>
                  <a:srgbClr val="000000"/>
                </a:solidFill>
                <a:latin typeface="Glacial Indifference"/>
                <a:ea typeface="Glacial Indifference"/>
                <a:cs typeface="Glacial Indifference"/>
                <a:sym typeface="Glacial Indifference"/>
              </a:rPr>
              <a:t>: Klien </a:t>
            </a:r>
            <a:r>
              <a:rPr lang="en-US" sz="2704" dirty="0" err="1">
                <a:solidFill>
                  <a:srgbClr val="000000"/>
                </a:solidFill>
                <a:latin typeface="Glacial Indifference"/>
                <a:ea typeface="Glacial Indifference"/>
                <a:cs typeface="Glacial Indifference"/>
                <a:sym typeface="Glacial Indifference"/>
              </a:rPr>
              <a:t>didorong</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untuk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menerima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kenyataan</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tentang</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hal-hal</a:t>
            </a:r>
            <a:r>
              <a:rPr lang="en-US" sz="2704" dirty="0">
                <a:solidFill>
                  <a:srgbClr val="000000"/>
                </a:solidFill>
                <a:latin typeface="Glacial Indifference"/>
                <a:ea typeface="Glacial Indifference"/>
                <a:cs typeface="Glacial Indifference"/>
                <a:sym typeface="Glacial Indifference"/>
              </a:rPr>
              <a:t> yang di </a:t>
            </a:r>
            <a:r>
              <a:rPr lang="en-US" sz="2704" dirty="0" err="1">
                <a:solidFill>
                  <a:srgbClr val="000000"/>
                </a:solidFill>
                <a:latin typeface="Glacial Indifference"/>
                <a:ea typeface="Glacial Indifference"/>
                <a:cs typeface="Glacial Indifference"/>
                <a:sym typeface="Glacial Indifference"/>
              </a:rPr>
              <a:t>luar</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kendali</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mereka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tanpa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merasa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frustrasi</a:t>
            </a:r>
            <a:r>
              <a:rPr lang="en-US" sz="2704" dirty="0">
                <a:solidFill>
                  <a:srgbClr val="000000"/>
                </a:solidFill>
                <a:latin typeface="Glacial Indifference"/>
                <a:ea typeface="Glacial Indifference"/>
                <a:cs typeface="Glacial Indifference"/>
                <a:sym typeface="Glacial Indifference"/>
              </a:rPr>
              <a:t>, yang pada </a:t>
            </a:r>
            <a:r>
              <a:rPr lang="en-US" sz="2704" dirty="0" err="1">
                <a:solidFill>
                  <a:srgbClr val="000000"/>
                </a:solidFill>
                <a:latin typeface="Glacial Indifference"/>
                <a:ea typeface="Glacial Indifference"/>
                <a:cs typeface="Glacial Indifference"/>
                <a:sym typeface="Glacial Indifference"/>
              </a:rPr>
              <a:t>akhirnya</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mengarah</a:t>
            </a:r>
            <a:r>
              <a:rPr lang="en-US" sz="2704" dirty="0">
                <a:solidFill>
                  <a:srgbClr val="000000"/>
                </a:solidFill>
                <a:latin typeface="Glacial Indifference"/>
                <a:ea typeface="Glacial Indifference"/>
                <a:cs typeface="Glacial Indifference"/>
                <a:sym typeface="Glacial Indifference"/>
              </a:rPr>
              <a:t> pada </a:t>
            </a:r>
            <a:r>
              <a:rPr lang="en-US" sz="2704" dirty="0" err="1">
                <a:solidFill>
                  <a:srgbClr val="000000"/>
                </a:solidFill>
                <a:latin typeface="Glacial Indifference"/>
                <a:ea typeface="Glacial Indifference"/>
                <a:cs typeface="Glacial Indifference"/>
                <a:sym typeface="Glacial Indifference"/>
              </a:rPr>
              <a:t>penerimaan</a:t>
            </a:r>
            <a:r>
              <a:rPr lang="en-US" sz="2704" dirty="0">
                <a:solidFill>
                  <a:srgbClr val="000000"/>
                </a:solidFill>
                <a:latin typeface="Glacial Indifference"/>
                <a:ea typeface="Glacial Indifference"/>
                <a:cs typeface="Glacial Indifference"/>
                <a:sym typeface="Glacial Indifference"/>
              </a:rPr>
              <a:t> yang </a:t>
            </a:r>
            <a:r>
              <a:rPr lang="en-US" sz="2704" dirty="0" err="1">
                <a:solidFill>
                  <a:srgbClr val="000000"/>
                </a:solidFill>
                <a:latin typeface="Glacial Indifference"/>
                <a:ea typeface="Glacial Indifference"/>
                <a:cs typeface="Glacial Indifference"/>
                <a:sym typeface="Glacial Indifference"/>
              </a:rPr>
              <a:t>lebih</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baik</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terhadap</a:t>
            </a:r>
            <a:r>
              <a:rPr lang="en-US" sz="2704" dirty="0">
                <a:solidFill>
                  <a:srgbClr val="000000"/>
                </a:solidFill>
                <a:latin typeface="Glacial Indifference"/>
                <a:ea typeface="Glacial Indifference"/>
                <a:cs typeface="Glacial Indifference"/>
                <a:sym typeface="Glacial Indifference"/>
              </a:rPr>
              <a:t> </a:t>
            </a:r>
            <a:r>
              <a:rPr lang="en-US" sz="2704" dirty="0" err="1">
                <a:solidFill>
                  <a:srgbClr val="000000"/>
                </a:solidFill>
                <a:latin typeface="Glacial Indifference"/>
                <a:ea typeface="Glacial Indifference"/>
                <a:cs typeface="Glacial Indifference"/>
                <a:sym typeface="Glacial Indifference"/>
              </a:rPr>
              <a:t>hidup</a:t>
            </a:r>
            <a:r>
              <a:rPr lang="en-US" sz="2704" dirty="0">
                <a:solidFill>
                  <a:srgbClr val="000000"/>
                </a:solidFill>
                <a:latin typeface="Glacial Indifference"/>
                <a:ea typeface="Glacial Indifference"/>
                <a:cs typeface="Glacial Indifference"/>
                <a:sym typeface="Glacial Indifference"/>
              </a:rPr>
              <a:t>. </a:t>
            </a:r>
          </a:p>
          <a:p>
            <a:pPr algn="just">
              <a:lnSpc>
                <a:spcPts val="3786"/>
              </a:lnSpc>
            </a:pPr>
            <a:endParaRPr lang="en-US" sz="2704" dirty="0">
              <a:solidFill>
                <a:srgbClr val="000000"/>
              </a:solidFill>
              <a:latin typeface="Glacial Indifference"/>
              <a:ea typeface="Glacial Indifference"/>
              <a:cs typeface="Glacial Indifference"/>
              <a:sym typeface="Glacial Indifference"/>
            </a:endParaRPr>
          </a:p>
          <a:p>
            <a:pPr algn="just">
              <a:lnSpc>
                <a:spcPts val="3786"/>
              </a:lnSpc>
            </a:pPr>
            <a:endParaRPr lang="en-US" sz="2704" dirty="0">
              <a:solidFill>
                <a:srgbClr val="000000"/>
              </a:solidFill>
              <a:latin typeface="Glacial Indifference"/>
              <a:ea typeface="Glacial Indifference"/>
              <a:cs typeface="Glacial Indifference"/>
              <a:sym typeface="Glacial Indifference"/>
            </a:endParaRPr>
          </a:p>
          <a:p>
            <a:pPr algn="just">
              <a:lnSpc>
                <a:spcPts val="3786"/>
              </a:lnSpc>
            </a:pPr>
            <a:endParaRPr lang="en-US" sz="2704" dirty="0">
              <a:solidFill>
                <a:srgbClr val="000000"/>
              </a:solidFill>
              <a:latin typeface="Glacial Indifference"/>
              <a:ea typeface="Glacial Indifference"/>
              <a:cs typeface="Glacial Indifference"/>
              <a:sym typeface="Glacial Indifference"/>
            </a:endParaRPr>
          </a:p>
          <a:p>
            <a:pPr algn="just">
              <a:lnSpc>
                <a:spcPts val="3786"/>
              </a:lnSpc>
              <a:spcBef>
                <a:spcPct val="0"/>
              </a:spcBef>
            </a:pPr>
            <a:endParaRPr lang="en-US" sz="2704" dirty="0">
              <a:solidFill>
                <a:srgbClr val="000000"/>
              </a:solidFill>
              <a:latin typeface="Glacial Indifference"/>
              <a:ea typeface="Glacial Indifference"/>
              <a:cs typeface="Glacial Indifference"/>
              <a:sym typeface="Glacial Indifferenc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5" name="Freeform 5"/>
          <p:cNvSpPr/>
          <p:nvPr/>
        </p:nvSpPr>
        <p:spPr>
          <a:xfrm>
            <a:off x="17569843" y="8786035"/>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539048" y="6452"/>
            <a:ext cx="435087" cy="644574"/>
          </a:xfrm>
          <a:custGeom>
            <a:avLst/>
            <a:gdLst/>
            <a:ahLst/>
            <a:cxnLst/>
            <a:rect l="l" t="t" r="r" b="b"/>
            <a:pathLst>
              <a:path w="435087" h="644574">
                <a:moveTo>
                  <a:pt x="0" y="0"/>
                </a:moveTo>
                <a:lnTo>
                  <a:pt x="435088" y="0"/>
                </a:lnTo>
                <a:lnTo>
                  <a:pt x="435088" y="644574"/>
                </a:lnTo>
                <a:lnTo>
                  <a:pt x="0" y="6445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625635" y="328739"/>
            <a:ext cx="332217" cy="492174"/>
          </a:xfrm>
          <a:custGeom>
            <a:avLst/>
            <a:gdLst/>
            <a:ahLst/>
            <a:cxnLst/>
            <a:rect l="l" t="t" r="r" b="b"/>
            <a:pathLst>
              <a:path w="332217" h="492174">
                <a:moveTo>
                  <a:pt x="0" y="0"/>
                </a:moveTo>
                <a:lnTo>
                  <a:pt x="332218" y="0"/>
                </a:lnTo>
                <a:lnTo>
                  <a:pt x="332218"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5645818" y="274652"/>
            <a:ext cx="3423173" cy="2952487"/>
          </a:xfrm>
          <a:custGeom>
            <a:avLst/>
            <a:gdLst/>
            <a:ahLst/>
            <a:cxnLst/>
            <a:rect l="l" t="t" r="r" b="b"/>
            <a:pathLst>
              <a:path w="3423173" h="2952487">
                <a:moveTo>
                  <a:pt x="0" y="0"/>
                </a:moveTo>
                <a:lnTo>
                  <a:pt x="3423173" y="0"/>
                </a:lnTo>
                <a:lnTo>
                  <a:pt x="3423173" y="2952487"/>
                </a:lnTo>
                <a:lnTo>
                  <a:pt x="0" y="2952487"/>
                </a:lnTo>
                <a:lnTo>
                  <a:pt x="0" y="0"/>
                </a:lnTo>
                <a:close/>
              </a:path>
            </a:pathLst>
          </a:custGeom>
          <a:blipFill>
            <a:blip r:embed="rId6"/>
            <a:stretch>
              <a:fillRect/>
            </a:stretch>
          </a:blipFill>
        </p:spPr>
      </p:sp>
      <p:sp>
        <p:nvSpPr>
          <p:cNvPr id="10" name="Freeform 10"/>
          <p:cNvSpPr/>
          <p:nvPr/>
        </p:nvSpPr>
        <p:spPr>
          <a:xfrm flipH="1" flipV="1">
            <a:off x="-954995" y="7185628"/>
            <a:ext cx="3423173" cy="2952487"/>
          </a:xfrm>
          <a:custGeom>
            <a:avLst/>
            <a:gdLst/>
            <a:ahLst/>
            <a:cxnLst/>
            <a:rect l="l" t="t" r="r" b="b"/>
            <a:pathLst>
              <a:path w="3423173" h="2952487">
                <a:moveTo>
                  <a:pt x="3423173" y="2952487"/>
                </a:moveTo>
                <a:lnTo>
                  <a:pt x="0" y="2952487"/>
                </a:lnTo>
                <a:lnTo>
                  <a:pt x="0" y="0"/>
                </a:lnTo>
                <a:lnTo>
                  <a:pt x="3423173" y="0"/>
                </a:lnTo>
                <a:lnTo>
                  <a:pt x="3423173" y="2952487"/>
                </a:lnTo>
                <a:close/>
              </a:path>
            </a:pathLst>
          </a:custGeom>
          <a:blipFill>
            <a:blip r:embed="rId6"/>
            <a:stretch>
              <a:fillRect/>
            </a:stretch>
          </a:blipFill>
        </p:spPr>
      </p:sp>
      <p:sp>
        <p:nvSpPr>
          <p:cNvPr id="11" name="TextBox 11"/>
          <p:cNvSpPr txBox="1"/>
          <p:nvPr/>
        </p:nvSpPr>
        <p:spPr>
          <a:xfrm>
            <a:off x="974136" y="754238"/>
            <a:ext cx="16595707" cy="4453255"/>
          </a:xfrm>
          <a:prstGeom prst="rect">
            <a:avLst/>
          </a:prstGeom>
        </p:spPr>
        <p:txBody>
          <a:bodyPr lIns="0" tIns="0" rIns="0" bIns="0" rtlCol="0" anchor="t">
            <a:spAutoFit/>
          </a:bodyPr>
          <a:lstStyle/>
          <a:p>
            <a:pPr algn="just">
              <a:lnSpc>
                <a:spcPts val="3919"/>
              </a:lnSpc>
              <a:spcBef>
                <a:spcPct val="0"/>
              </a:spcBef>
            </a:pPr>
            <a:r>
              <a:rPr lang="en-US" sz="2799" b="1" dirty="0">
                <a:solidFill>
                  <a:srgbClr val="000000"/>
                </a:solidFill>
                <a:latin typeface="Glacial Indifference Bold"/>
                <a:ea typeface="Glacial Indifference Bold"/>
                <a:cs typeface="Glacial Indifference Bold"/>
                <a:sym typeface="Glacial Indifference Bold"/>
              </a:rPr>
              <a:t>Manfaat :</a:t>
            </a:r>
          </a:p>
          <a:p>
            <a:pPr algn="just">
              <a:lnSpc>
                <a:spcPts val="3919"/>
              </a:lnSpc>
              <a:spcBef>
                <a:spcPct val="0"/>
              </a:spcBef>
            </a:pPr>
            <a:r>
              <a:rPr lang="en-US" sz="2799" dirty="0" err="1">
                <a:solidFill>
                  <a:srgbClr val="000000"/>
                </a:solidFill>
                <a:latin typeface="Glacial Indifference"/>
                <a:ea typeface="Glacial Indifference"/>
                <a:cs typeface="Glacial Indifference"/>
                <a:sym typeface="Glacial Indifference"/>
              </a:rPr>
              <a:t>Mengurangi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stres</a:t>
            </a:r>
            <a:r>
              <a:rPr lang="en-US" sz="2799" dirty="0">
                <a:solidFill>
                  <a:srgbClr val="000000"/>
                </a:solidFill>
                <a:latin typeface="Glacial Indifference"/>
                <a:ea typeface="Glacial Indifference"/>
                <a:cs typeface="Glacial Indifference"/>
                <a:sym typeface="Glacial Indifference"/>
              </a:rPr>
              <a:t> dan </a:t>
            </a:r>
            <a:r>
              <a:rPr lang="en-US" sz="2799" dirty="0" err="1">
                <a:solidFill>
                  <a:srgbClr val="000000"/>
                </a:solidFill>
                <a:latin typeface="Glacial Indifference"/>
                <a:ea typeface="Glacial Indifference"/>
                <a:cs typeface="Glacial Indifference"/>
                <a:sym typeface="Glacial Indifference"/>
              </a:rPr>
              <a:t>kecemasan</a:t>
            </a:r>
            <a:r>
              <a:rPr lang="en-US" sz="2799" dirty="0">
                <a:solidFill>
                  <a:srgbClr val="000000"/>
                </a:solidFill>
                <a:latin typeface="Glacial Indifference"/>
                <a:ea typeface="Glacial Indifference"/>
                <a:cs typeface="Glacial Indifference"/>
                <a:sym typeface="Glacial Indifference"/>
              </a:rPr>
              <a:t>: Dengan </a:t>
            </a:r>
            <a:r>
              <a:rPr lang="en-US" sz="2799" dirty="0" err="1">
                <a:solidFill>
                  <a:srgbClr val="000000"/>
                </a:solidFill>
                <a:latin typeface="Glacial Indifference"/>
                <a:ea typeface="Glacial Indifference"/>
                <a:cs typeface="Glacial Indifference"/>
                <a:sym typeface="Glacial Indifference"/>
              </a:rPr>
              <a:t>berhenti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khawatir</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tentang</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hal-hal</a:t>
            </a:r>
            <a:r>
              <a:rPr lang="en-US" sz="2799" dirty="0">
                <a:solidFill>
                  <a:srgbClr val="000000"/>
                </a:solidFill>
                <a:latin typeface="Glacial Indifference"/>
                <a:ea typeface="Glacial Indifference"/>
                <a:cs typeface="Glacial Indifference"/>
                <a:sym typeface="Glacial Indifference"/>
              </a:rPr>
              <a:t> di </a:t>
            </a:r>
            <a:r>
              <a:rPr lang="en-US" sz="2799" dirty="0" err="1">
                <a:solidFill>
                  <a:srgbClr val="000000"/>
                </a:solidFill>
                <a:latin typeface="Glacial Indifference"/>
                <a:ea typeface="Glacial Indifference"/>
                <a:cs typeface="Glacial Indifference"/>
                <a:sym typeface="Glacial Indifference"/>
              </a:rPr>
              <a:t>luar</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kendali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beban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emosional</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klien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dapat</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berkurang</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secara</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signifikan</a:t>
            </a:r>
            <a:r>
              <a:rPr lang="en-US" sz="2799" dirty="0">
                <a:solidFill>
                  <a:srgbClr val="000000"/>
                </a:solidFill>
                <a:latin typeface="Glacial Indifference"/>
                <a:ea typeface="Glacial Indifference"/>
                <a:cs typeface="Glacial Indifference"/>
                <a:sym typeface="Glacial Indifference"/>
              </a:rPr>
              <a:t>.</a:t>
            </a:r>
          </a:p>
          <a:p>
            <a:pPr algn="just">
              <a:lnSpc>
                <a:spcPts val="3919"/>
              </a:lnSpc>
              <a:spcBef>
                <a:spcPct val="0"/>
              </a:spcBef>
            </a:pPr>
            <a:r>
              <a:rPr lang="en-US" sz="2799" dirty="0" err="1">
                <a:solidFill>
                  <a:srgbClr val="000000"/>
                </a:solidFill>
                <a:latin typeface="Glacial Indifference"/>
                <a:ea typeface="Glacial Indifference"/>
                <a:cs typeface="Glacial Indifference"/>
                <a:sym typeface="Glacial Indifference"/>
              </a:rPr>
              <a:t>Meningkatkan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ketahanan</a:t>
            </a:r>
            <a:r>
              <a:rPr lang="en-US" sz="2799" dirty="0">
                <a:solidFill>
                  <a:srgbClr val="000000"/>
                </a:solidFill>
                <a:latin typeface="Glacial Indifference"/>
                <a:ea typeface="Glacial Indifference"/>
                <a:cs typeface="Glacial Indifference"/>
                <a:sym typeface="Glacial Indifference"/>
              </a:rPr>
              <a:t> mental: </a:t>
            </a:r>
            <a:r>
              <a:rPr lang="en-US" sz="2799" dirty="0" err="1">
                <a:solidFill>
                  <a:srgbClr val="000000"/>
                </a:solidFill>
                <a:latin typeface="Glacial Indifference"/>
                <a:ea typeface="Glacial Indifference"/>
                <a:cs typeface="Glacial Indifference"/>
                <a:sym typeface="Glacial Indifference"/>
              </a:rPr>
              <a:t>Menerapkan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konsep</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ini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dapat</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memperkuat</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ketahanan</a:t>
            </a:r>
            <a:r>
              <a:rPr lang="en-US" sz="2799" dirty="0">
                <a:solidFill>
                  <a:srgbClr val="000000"/>
                </a:solidFill>
                <a:latin typeface="Glacial Indifference"/>
                <a:ea typeface="Glacial Indifference"/>
                <a:cs typeface="Glacial Indifference"/>
                <a:sym typeface="Glacial Indifference"/>
              </a:rPr>
              <a:t> mental dan </a:t>
            </a:r>
            <a:r>
              <a:rPr lang="en-US" sz="2799" dirty="0" err="1">
                <a:solidFill>
                  <a:srgbClr val="000000"/>
                </a:solidFill>
                <a:latin typeface="Glacial Indifference"/>
                <a:ea typeface="Glacial Indifference"/>
                <a:cs typeface="Glacial Indifference"/>
                <a:sym typeface="Glacial Indifference"/>
              </a:rPr>
              <a:t>emosional</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seseorang</a:t>
            </a:r>
            <a:r>
              <a:rPr lang="en-US" sz="2799" dirty="0">
                <a:solidFill>
                  <a:srgbClr val="000000"/>
                </a:solidFill>
                <a:latin typeface="Glacial Indifference"/>
                <a:ea typeface="Glacial Indifference"/>
                <a:cs typeface="Glacial Indifference"/>
                <a:sym typeface="Glacial Indifference"/>
              </a:rPr>
              <a:t>.</a:t>
            </a:r>
          </a:p>
          <a:p>
            <a:pPr algn="just">
              <a:lnSpc>
                <a:spcPts val="3919"/>
              </a:lnSpc>
              <a:spcBef>
                <a:spcPct val="0"/>
              </a:spcBef>
            </a:pPr>
            <a:r>
              <a:rPr lang="en-US" sz="2799" dirty="0" err="1">
                <a:solidFill>
                  <a:srgbClr val="000000"/>
                </a:solidFill>
                <a:latin typeface="Glacial Indifference"/>
                <a:ea typeface="Glacial Indifference"/>
                <a:cs typeface="Glacial Indifference"/>
                <a:sym typeface="Glacial Indifference"/>
              </a:rPr>
              <a:t>Memberi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kedamaian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pikiran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Penerimaan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terhadap</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apa</a:t>
            </a:r>
            <a:r>
              <a:rPr lang="en-US" sz="2799" dirty="0">
                <a:solidFill>
                  <a:srgbClr val="000000"/>
                </a:solidFill>
                <a:latin typeface="Glacial Indifference"/>
                <a:ea typeface="Glacial Indifference"/>
                <a:cs typeface="Glacial Indifference"/>
                <a:sym typeface="Glacial Indifference"/>
              </a:rPr>
              <a:t> yang </a:t>
            </a:r>
            <a:r>
              <a:rPr lang="en-US" sz="2799" dirty="0" err="1">
                <a:solidFill>
                  <a:srgbClr val="000000"/>
                </a:solidFill>
                <a:latin typeface="Glacial Indifference"/>
                <a:ea typeface="Glacial Indifference"/>
                <a:cs typeface="Glacial Indifference"/>
                <a:sym typeface="Glacial Indifference"/>
              </a:rPr>
              <a:t>tidak</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bisa</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diubah</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akan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membawa</a:t>
            </a:r>
            <a:r>
              <a:rPr lang="en-US" sz="2799" dirty="0">
                <a:solidFill>
                  <a:srgbClr val="000000"/>
                </a:solidFill>
                <a:latin typeface="Glacial Indifference"/>
                <a:ea typeface="Glacial Indifference"/>
                <a:cs typeface="Glacial Indifference"/>
                <a:sym typeface="Glacial Indifference"/>
              </a:rPr>
              <a:t> rasa </a:t>
            </a:r>
            <a:r>
              <a:rPr lang="en-US" sz="2799" dirty="0" err="1">
                <a:solidFill>
                  <a:srgbClr val="000000"/>
                </a:solidFill>
                <a:latin typeface="Glacial Indifference"/>
                <a:ea typeface="Glacial Indifference"/>
                <a:cs typeface="Glacial Indifference"/>
                <a:sym typeface="Glacial Indifference"/>
              </a:rPr>
              <a:t>tenang</a:t>
            </a:r>
            <a:r>
              <a:rPr lang="en-US" sz="2799" dirty="0">
                <a:solidFill>
                  <a:srgbClr val="000000"/>
                </a:solidFill>
                <a:latin typeface="Glacial Indifference"/>
                <a:ea typeface="Glacial Indifference"/>
                <a:cs typeface="Glacial Indifference"/>
                <a:sym typeface="Glacial Indifference"/>
              </a:rPr>
              <a:t> dan </a:t>
            </a:r>
            <a:r>
              <a:rPr lang="en-US" sz="2799" dirty="0" err="1">
                <a:solidFill>
                  <a:srgbClr val="000000"/>
                </a:solidFill>
                <a:latin typeface="Glacial Indifference"/>
                <a:ea typeface="Glacial Indifference"/>
                <a:cs typeface="Glacial Indifference"/>
                <a:sym typeface="Glacial Indifference"/>
              </a:rPr>
              <a:t>damai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serta</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mengurangi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konflik</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batin</a:t>
            </a:r>
            <a:r>
              <a:rPr lang="en-US" sz="2799" dirty="0">
                <a:solidFill>
                  <a:srgbClr val="000000"/>
                </a:solidFill>
                <a:latin typeface="Glacial Indifference"/>
                <a:ea typeface="Glacial Indifference"/>
                <a:cs typeface="Glacial Indifference"/>
                <a:sym typeface="Glacial Indifference"/>
              </a:rPr>
              <a:t>.</a:t>
            </a:r>
          </a:p>
          <a:p>
            <a:pPr algn="just">
              <a:lnSpc>
                <a:spcPts val="3919"/>
              </a:lnSpc>
              <a:spcBef>
                <a:spcPct val="0"/>
              </a:spcBef>
            </a:pPr>
            <a:r>
              <a:rPr lang="en-US" sz="2799" dirty="0" err="1">
                <a:solidFill>
                  <a:srgbClr val="000000"/>
                </a:solidFill>
                <a:latin typeface="Glacial Indifference"/>
                <a:ea typeface="Glacial Indifference"/>
                <a:cs typeface="Glacial Indifference"/>
                <a:sym typeface="Glacial Indifference"/>
              </a:rPr>
              <a:t>Meningkatkan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efektivitas</a:t>
            </a:r>
            <a:r>
              <a:rPr lang="en-US" sz="2799" dirty="0">
                <a:solidFill>
                  <a:srgbClr val="000000"/>
                </a:solidFill>
                <a:latin typeface="Glacial Indifference"/>
                <a:ea typeface="Glacial Indifference"/>
                <a:cs typeface="Glacial Indifference"/>
                <a:sym typeface="Glacial Indifference"/>
              </a:rPr>
              <a:t>: Klien </a:t>
            </a:r>
            <a:r>
              <a:rPr lang="en-US" sz="2799" dirty="0" err="1">
                <a:solidFill>
                  <a:srgbClr val="000000"/>
                </a:solidFill>
                <a:latin typeface="Glacial Indifference"/>
                <a:ea typeface="Glacial Indifference"/>
                <a:cs typeface="Glacial Indifference"/>
                <a:sym typeface="Glacial Indifference"/>
              </a:rPr>
              <a:t>dapat</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menjadi</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lebih</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efektif</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dalam</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tindakan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mereka</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karena</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mereka</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memfokuskan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upaya</a:t>
            </a:r>
            <a:r>
              <a:rPr lang="en-US" sz="2799" dirty="0">
                <a:solidFill>
                  <a:srgbClr val="000000"/>
                </a:solidFill>
                <a:latin typeface="Glacial Indifference"/>
                <a:ea typeface="Glacial Indifference"/>
                <a:cs typeface="Glacial Indifference"/>
                <a:sym typeface="Glacial Indifference"/>
              </a:rPr>
              <a:t> pada </a:t>
            </a:r>
            <a:r>
              <a:rPr lang="en-US" sz="2799" dirty="0" err="1">
                <a:solidFill>
                  <a:srgbClr val="000000"/>
                </a:solidFill>
                <a:latin typeface="Glacial Indifference"/>
                <a:ea typeface="Glacial Indifference"/>
                <a:cs typeface="Glacial Indifference"/>
                <a:sym typeface="Glacial Indifference"/>
              </a:rPr>
              <a:t>hal-hal</a:t>
            </a:r>
            <a:r>
              <a:rPr lang="en-US" sz="2799" dirty="0">
                <a:solidFill>
                  <a:srgbClr val="000000"/>
                </a:solidFill>
                <a:latin typeface="Glacial Indifference"/>
                <a:ea typeface="Glacial Indifference"/>
                <a:cs typeface="Glacial Indifference"/>
                <a:sym typeface="Glacial Indifference"/>
              </a:rPr>
              <a:t> yang </a:t>
            </a:r>
            <a:r>
              <a:rPr lang="en-US" sz="2799" dirty="0" err="1">
                <a:solidFill>
                  <a:srgbClr val="000000"/>
                </a:solidFill>
                <a:latin typeface="Glacial Indifference"/>
                <a:ea typeface="Glacial Indifference"/>
                <a:cs typeface="Glacial Indifference"/>
                <a:sym typeface="Glacial Indifference"/>
              </a:rPr>
              <a:t>benar-benar</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dapat</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memberikan</a:t>
            </a:r>
            <a:r>
              <a:rPr lang="en-US" sz="2799" dirty="0">
                <a:solidFill>
                  <a:srgbClr val="000000"/>
                </a:solidFill>
                <a:latin typeface="Glacial Indifference"/>
                <a:ea typeface="Glacial Indifference"/>
                <a:cs typeface="Glacial Indifference"/>
                <a:sym typeface="Glacial Indifference"/>
              </a:rPr>
              <a:t> </a:t>
            </a:r>
            <a:r>
              <a:rPr lang="en-US" sz="2799" dirty="0" err="1">
                <a:solidFill>
                  <a:srgbClr val="000000"/>
                </a:solidFill>
                <a:latin typeface="Glacial Indifference"/>
                <a:ea typeface="Glacial Indifference"/>
                <a:cs typeface="Glacial Indifference"/>
                <a:sym typeface="Glacial Indifference"/>
              </a:rPr>
              <a:t>perubahan</a:t>
            </a:r>
            <a:r>
              <a:rPr lang="en-US" sz="2799" dirty="0">
                <a:solidFill>
                  <a:srgbClr val="000000"/>
                </a:solidFill>
                <a:latin typeface="Glacial Indifference"/>
                <a:ea typeface="Glacial Indifference"/>
                <a:cs typeface="Glacial Indifference"/>
                <a:sym typeface="Glacial Indifference"/>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960431" y="8807204"/>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644402" y="8251127"/>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607788" y="875564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5814368" y="1472091"/>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6498339" y="916014"/>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5461725" y="1420535"/>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15285865" y="6655076"/>
            <a:ext cx="3228793" cy="3849529"/>
          </a:xfrm>
          <a:custGeom>
            <a:avLst/>
            <a:gdLst/>
            <a:ahLst/>
            <a:cxnLst/>
            <a:rect l="l" t="t" r="r" b="b"/>
            <a:pathLst>
              <a:path w="3228793" h="3849529">
                <a:moveTo>
                  <a:pt x="0" y="0"/>
                </a:moveTo>
                <a:lnTo>
                  <a:pt x="3228793" y="0"/>
                </a:lnTo>
                <a:lnTo>
                  <a:pt x="3228793" y="3849529"/>
                </a:lnTo>
                <a:lnTo>
                  <a:pt x="0" y="3849529"/>
                </a:lnTo>
                <a:lnTo>
                  <a:pt x="0" y="0"/>
                </a:lnTo>
                <a:close/>
              </a:path>
            </a:pathLst>
          </a:custGeom>
          <a:blipFill>
            <a:blip r:embed="rId6"/>
            <a:stretch>
              <a:fillRect/>
            </a:stretch>
          </a:blipFill>
        </p:spPr>
      </p:sp>
      <p:sp>
        <p:nvSpPr>
          <p:cNvPr id="12" name="Freeform 12"/>
          <p:cNvSpPr/>
          <p:nvPr/>
        </p:nvSpPr>
        <p:spPr>
          <a:xfrm flipH="1" flipV="1">
            <a:off x="-585696" y="-896065"/>
            <a:ext cx="3228793" cy="3849529"/>
          </a:xfrm>
          <a:custGeom>
            <a:avLst/>
            <a:gdLst/>
            <a:ahLst/>
            <a:cxnLst/>
            <a:rect l="l" t="t" r="r" b="b"/>
            <a:pathLst>
              <a:path w="3228793" h="3849529">
                <a:moveTo>
                  <a:pt x="3228792" y="3849530"/>
                </a:moveTo>
                <a:lnTo>
                  <a:pt x="0" y="3849530"/>
                </a:lnTo>
                <a:lnTo>
                  <a:pt x="0" y="0"/>
                </a:lnTo>
                <a:lnTo>
                  <a:pt x="3228792" y="0"/>
                </a:lnTo>
                <a:lnTo>
                  <a:pt x="3228792" y="3849530"/>
                </a:lnTo>
                <a:close/>
              </a:path>
            </a:pathLst>
          </a:custGeom>
          <a:blipFill>
            <a:blip r:embed="rId6"/>
            <a:stretch>
              <a:fillRect/>
            </a:stretch>
          </a:blipFill>
        </p:spPr>
      </p:sp>
      <p:sp>
        <p:nvSpPr>
          <p:cNvPr id="13" name="Freeform 13"/>
          <p:cNvSpPr/>
          <p:nvPr/>
        </p:nvSpPr>
        <p:spPr>
          <a:xfrm>
            <a:off x="2635060" y="117914"/>
            <a:ext cx="12650805" cy="10051172"/>
          </a:xfrm>
          <a:custGeom>
            <a:avLst/>
            <a:gdLst/>
            <a:ahLst/>
            <a:cxnLst/>
            <a:rect l="l" t="t" r="r" b="b"/>
            <a:pathLst>
              <a:path w="12650805" h="10051172">
                <a:moveTo>
                  <a:pt x="0" y="0"/>
                </a:moveTo>
                <a:lnTo>
                  <a:pt x="12650805" y="0"/>
                </a:lnTo>
                <a:lnTo>
                  <a:pt x="12650805" y="10051172"/>
                </a:lnTo>
                <a:lnTo>
                  <a:pt x="0" y="10051172"/>
                </a:lnTo>
                <a:lnTo>
                  <a:pt x="0" y="0"/>
                </a:lnTo>
                <a:close/>
              </a:path>
            </a:pathLst>
          </a:custGeom>
          <a:blipFill>
            <a:blip r:embed="rId7"/>
            <a:stretch>
              <a:fillRect t="-11970" b="-6026"/>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0B346-DF26-2F2E-7B0D-B452E7EB156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377CA9-455D-27FA-E5C8-8A7196611806}"/>
              </a:ext>
            </a:extLst>
          </p:cNvPr>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a:extLst>
              <a:ext uri="{FF2B5EF4-FFF2-40B4-BE49-F238E27FC236}">
                <a16:creationId xmlns:a16="http://schemas.microsoft.com/office/drawing/2014/main" id="{1EA07688-37FA-3592-684B-8C744873371C}"/>
              </a:ext>
            </a:extLst>
          </p:cNvPr>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a:extLst>
              <a:ext uri="{FF2B5EF4-FFF2-40B4-BE49-F238E27FC236}">
                <a16:creationId xmlns:a16="http://schemas.microsoft.com/office/drawing/2014/main" id="{E5B5D81E-7464-F3AF-C83D-3864A2DCCA29}"/>
              </a:ext>
            </a:extLst>
          </p:cNvPr>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txBody>
          <a:bodyPr/>
          <a:lstStyle/>
          <a:p>
            <a:endParaRPr lang="en-ID" dirty="0"/>
          </a:p>
        </p:txBody>
      </p:sp>
      <p:sp>
        <p:nvSpPr>
          <p:cNvPr id="5" name="Freeform 5">
            <a:extLst>
              <a:ext uri="{FF2B5EF4-FFF2-40B4-BE49-F238E27FC236}">
                <a16:creationId xmlns:a16="http://schemas.microsoft.com/office/drawing/2014/main" id="{38824131-2F87-ADA4-DBB3-8D0A2E41D45E}"/>
              </a:ext>
            </a:extLst>
          </p:cNvPr>
          <p:cNvSpPr/>
          <p:nvPr/>
        </p:nvSpPr>
        <p:spPr>
          <a:xfrm>
            <a:off x="17569843" y="8786035"/>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a:extLst>
              <a:ext uri="{FF2B5EF4-FFF2-40B4-BE49-F238E27FC236}">
                <a16:creationId xmlns:a16="http://schemas.microsoft.com/office/drawing/2014/main" id="{63069C65-2132-2256-A931-CA6C1D1E64F9}"/>
              </a:ext>
            </a:extLst>
          </p:cNvPr>
          <p:cNvSpPr/>
          <p:nvPr/>
        </p:nvSpPr>
        <p:spPr>
          <a:xfrm>
            <a:off x="539048" y="6452"/>
            <a:ext cx="435087" cy="644574"/>
          </a:xfrm>
          <a:custGeom>
            <a:avLst/>
            <a:gdLst/>
            <a:ahLst/>
            <a:cxnLst/>
            <a:rect l="l" t="t" r="r" b="b"/>
            <a:pathLst>
              <a:path w="435087" h="644574">
                <a:moveTo>
                  <a:pt x="0" y="0"/>
                </a:moveTo>
                <a:lnTo>
                  <a:pt x="435088" y="0"/>
                </a:lnTo>
                <a:lnTo>
                  <a:pt x="435088" y="644574"/>
                </a:lnTo>
                <a:lnTo>
                  <a:pt x="0" y="6445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a:extLst>
              <a:ext uri="{FF2B5EF4-FFF2-40B4-BE49-F238E27FC236}">
                <a16:creationId xmlns:a16="http://schemas.microsoft.com/office/drawing/2014/main" id="{B3829743-58CE-F060-1FBD-1DE2BA00598D}"/>
              </a:ext>
            </a:extLst>
          </p:cNvPr>
          <p:cNvSpPr/>
          <p:nvPr/>
        </p:nvSpPr>
        <p:spPr>
          <a:xfrm>
            <a:off x="1625635" y="328739"/>
            <a:ext cx="332217" cy="492174"/>
          </a:xfrm>
          <a:custGeom>
            <a:avLst/>
            <a:gdLst/>
            <a:ahLst/>
            <a:cxnLst/>
            <a:rect l="l" t="t" r="r" b="b"/>
            <a:pathLst>
              <a:path w="332217" h="492174">
                <a:moveTo>
                  <a:pt x="0" y="0"/>
                </a:moveTo>
                <a:lnTo>
                  <a:pt x="332218" y="0"/>
                </a:lnTo>
                <a:lnTo>
                  <a:pt x="332218" y="492174"/>
                </a:lnTo>
                <a:lnTo>
                  <a:pt x="0" y="49217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a:extLst>
              <a:ext uri="{FF2B5EF4-FFF2-40B4-BE49-F238E27FC236}">
                <a16:creationId xmlns:a16="http://schemas.microsoft.com/office/drawing/2014/main" id="{242E6A49-77F3-BDDD-EBFA-73483B4B7EFE}"/>
              </a:ext>
            </a:extLst>
          </p:cNvPr>
          <p:cNvSpPr/>
          <p:nvPr/>
        </p:nvSpPr>
        <p:spPr>
          <a:xfrm>
            <a:off x="17144967" y="7378309"/>
            <a:ext cx="424875" cy="629445"/>
          </a:xfrm>
          <a:custGeom>
            <a:avLst/>
            <a:gdLst/>
            <a:ahLst/>
            <a:cxnLst/>
            <a:rect l="l" t="t" r="r" b="b"/>
            <a:pathLst>
              <a:path w="424875" h="629445">
                <a:moveTo>
                  <a:pt x="0" y="0"/>
                </a:moveTo>
                <a:lnTo>
                  <a:pt x="424876" y="0"/>
                </a:lnTo>
                <a:lnTo>
                  <a:pt x="424876" y="629445"/>
                </a:lnTo>
                <a:lnTo>
                  <a:pt x="0" y="6294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a:extLst>
              <a:ext uri="{FF2B5EF4-FFF2-40B4-BE49-F238E27FC236}">
                <a16:creationId xmlns:a16="http://schemas.microsoft.com/office/drawing/2014/main" id="{D3BF03E6-8417-6A68-7E16-6C524EF3F2CD}"/>
              </a:ext>
            </a:extLst>
          </p:cNvPr>
          <p:cNvSpPr/>
          <p:nvPr/>
        </p:nvSpPr>
        <p:spPr>
          <a:xfrm>
            <a:off x="15645818" y="274652"/>
            <a:ext cx="3423173" cy="2952487"/>
          </a:xfrm>
          <a:custGeom>
            <a:avLst/>
            <a:gdLst/>
            <a:ahLst/>
            <a:cxnLst/>
            <a:rect l="l" t="t" r="r" b="b"/>
            <a:pathLst>
              <a:path w="3423173" h="2952487">
                <a:moveTo>
                  <a:pt x="0" y="0"/>
                </a:moveTo>
                <a:lnTo>
                  <a:pt x="3423173" y="0"/>
                </a:lnTo>
                <a:lnTo>
                  <a:pt x="3423173" y="2952487"/>
                </a:lnTo>
                <a:lnTo>
                  <a:pt x="0" y="2952487"/>
                </a:lnTo>
                <a:lnTo>
                  <a:pt x="0" y="0"/>
                </a:lnTo>
                <a:close/>
              </a:path>
            </a:pathLst>
          </a:custGeom>
          <a:blipFill>
            <a:blip r:embed="rId6"/>
            <a:stretch>
              <a:fillRect/>
            </a:stretch>
          </a:blipFill>
        </p:spPr>
      </p:sp>
      <p:sp>
        <p:nvSpPr>
          <p:cNvPr id="10" name="Freeform 10">
            <a:extLst>
              <a:ext uri="{FF2B5EF4-FFF2-40B4-BE49-F238E27FC236}">
                <a16:creationId xmlns:a16="http://schemas.microsoft.com/office/drawing/2014/main" id="{6803AA03-F51A-A4DA-9CD5-07059E6B360F}"/>
              </a:ext>
            </a:extLst>
          </p:cNvPr>
          <p:cNvSpPr/>
          <p:nvPr/>
        </p:nvSpPr>
        <p:spPr>
          <a:xfrm flipH="1" flipV="1">
            <a:off x="-954995" y="7185628"/>
            <a:ext cx="3423173" cy="2952487"/>
          </a:xfrm>
          <a:custGeom>
            <a:avLst/>
            <a:gdLst/>
            <a:ahLst/>
            <a:cxnLst/>
            <a:rect l="l" t="t" r="r" b="b"/>
            <a:pathLst>
              <a:path w="3423173" h="2952487">
                <a:moveTo>
                  <a:pt x="3423173" y="2952487"/>
                </a:moveTo>
                <a:lnTo>
                  <a:pt x="0" y="2952487"/>
                </a:lnTo>
                <a:lnTo>
                  <a:pt x="0" y="0"/>
                </a:lnTo>
                <a:lnTo>
                  <a:pt x="3423173" y="0"/>
                </a:lnTo>
                <a:lnTo>
                  <a:pt x="3423173" y="2952487"/>
                </a:lnTo>
                <a:close/>
              </a:path>
            </a:pathLst>
          </a:custGeom>
          <a:blipFill>
            <a:blip r:embed="rId6"/>
            <a:stretch>
              <a:fillRect/>
            </a:stretch>
          </a:blipFill>
        </p:spPr>
      </p:sp>
      <p:sp>
        <p:nvSpPr>
          <p:cNvPr id="11" name="TextBox 11">
            <a:extLst>
              <a:ext uri="{FF2B5EF4-FFF2-40B4-BE49-F238E27FC236}">
                <a16:creationId xmlns:a16="http://schemas.microsoft.com/office/drawing/2014/main" id="{42E42A7C-CFFB-AF46-20BD-14DA3A2FFA4A}"/>
              </a:ext>
            </a:extLst>
          </p:cNvPr>
          <p:cNvSpPr txBox="1"/>
          <p:nvPr/>
        </p:nvSpPr>
        <p:spPr>
          <a:xfrm>
            <a:off x="946784" y="942008"/>
            <a:ext cx="16595707" cy="9336530"/>
          </a:xfrm>
          <a:prstGeom prst="rect">
            <a:avLst/>
          </a:prstGeom>
        </p:spPr>
        <p:txBody>
          <a:bodyPr lIns="0" tIns="0" rIns="0" bIns="0" rtlCol="0" anchor="t">
            <a:spAutoFit/>
          </a:bodyPr>
          <a:lstStyle/>
          <a:p>
            <a:endParaRPr lang="en-ID" sz="3200" b="1" dirty="0"/>
          </a:p>
          <a:p>
            <a:r>
              <a:rPr lang="en-ID" sz="3200" b="1" dirty="0"/>
              <a:t>Tiga </a:t>
            </a:r>
            <a:r>
              <a:rPr lang="en-ID" sz="3200" b="1" dirty="0" err="1"/>
              <a:t>Kategori</a:t>
            </a:r>
            <a:r>
              <a:rPr lang="en-ID" sz="3200" b="1" dirty="0"/>
              <a:t> </a:t>
            </a:r>
            <a:r>
              <a:rPr lang="en-ID" sz="3200" b="1" dirty="0" err="1"/>
              <a:t>dalam</a:t>
            </a:r>
            <a:r>
              <a:rPr lang="en-ID" sz="3200" b="1" dirty="0"/>
              <a:t> </a:t>
            </a:r>
            <a:r>
              <a:rPr lang="en-ID" sz="3200" b="1" dirty="0" err="1"/>
              <a:t>Trikotomi</a:t>
            </a:r>
            <a:r>
              <a:rPr lang="en-ID" sz="3200" b="1" dirty="0"/>
              <a:t> </a:t>
            </a:r>
            <a:r>
              <a:rPr lang="en-ID" sz="3200" b="1" dirty="0" err="1"/>
              <a:t>Kendali</a:t>
            </a:r>
            <a:endParaRPr lang="en-ID" sz="3200" b="1" dirty="0"/>
          </a:p>
          <a:p>
            <a:pPr lvl="0"/>
            <a:r>
              <a:rPr lang="en-ID" sz="3200" b="1" dirty="0" err="1"/>
              <a:t>Sepenuhnya</a:t>
            </a:r>
            <a:r>
              <a:rPr lang="en-ID" sz="3200" b="1" dirty="0"/>
              <a:t> di Bawah </a:t>
            </a:r>
            <a:r>
              <a:rPr lang="en-ID" sz="3200" b="1" dirty="0" err="1"/>
              <a:t>Kendali</a:t>
            </a:r>
            <a:r>
              <a:rPr lang="en-ID" sz="3200" b="1" dirty="0"/>
              <a:t> Kita (</a:t>
            </a:r>
            <a:r>
              <a:rPr lang="en-ID" sz="3200" b="1" i="1" dirty="0"/>
              <a:t>Up to us</a:t>
            </a:r>
            <a:r>
              <a:rPr lang="en-ID" sz="3200" b="1" dirty="0"/>
              <a:t>)</a:t>
            </a:r>
            <a:endParaRPr lang="en-ID" sz="3200" dirty="0"/>
          </a:p>
          <a:p>
            <a:pPr lvl="1"/>
            <a:r>
              <a:rPr lang="en-ID" sz="3200" dirty="0"/>
              <a:t>Ini </a:t>
            </a:r>
            <a:r>
              <a:rPr lang="en-ID" sz="3200" dirty="0" err="1"/>
              <a:t>mencakup</a:t>
            </a:r>
            <a:r>
              <a:rPr lang="en-ID" sz="3200" dirty="0"/>
              <a:t> </a:t>
            </a:r>
            <a:r>
              <a:rPr lang="en-ID" sz="3200" dirty="0" err="1"/>
              <a:t>segala</a:t>
            </a:r>
            <a:r>
              <a:rPr lang="en-ID" sz="3200" dirty="0"/>
              <a:t> </a:t>
            </a:r>
            <a:r>
              <a:rPr lang="en-ID" sz="3200" dirty="0" err="1"/>
              <a:t>sesuatu</a:t>
            </a:r>
            <a:r>
              <a:rPr lang="en-ID" sz="3200" dirty="0"/>
              <a:t> yang </a:t>
            </a:r>
            <a:r>
              <a:rPr lang="en-ID" sz="3200" dirty="0" err="1"/>
              <a:t>berasal</a:t>
            </a:r>
            <a:r>
              <a:rPr lang="en-ID" sz="3200" dirty="0"/>
              <a:t> </a:t>
            </a:r>
            <a:r>
              <a:rPr lang="en-ID" sz="3200" dirty="0" err="1"/>
              <a:t>dari</a:t>
            </a:r>
            <a:r>
              <a:rPr lang="en-ID" sz="3200" dirty="0"/>
              <a:t> </a:t>
            </a:r>
            <a:r>
              <a:rPr lang="en-ID" sz="3200" dirty="0" err="1"/>
              <a:t>dalam</a:t>
            </a:r>
            <a:r>
              <a:rPr lang="en-ID" sz="3200" dirty="0"/>
              <a:t> </a:t>
            </a:r>
            <a:r>
              <a:rPr lang="en-ID" sz="3200" dirty="0" err="1"/>
              <a:t>diri</a:t>
            </a:r>
            <a:r>
              <a:rPr lang="en-ID" sz="3200" dirty="0"/>
              <a:t> </a:t>
            </a:r>
            <a:r>
              <a:rPr lang="en-ID" sz="3200" dirty="0" err="1"/>
              <a:t>sendiri</a:t>
            </a:r>
            <a:r>
              <a:rPr lang="en-ID" sz="3200" dirty="0"/>
              <a:t> </a:t>
            </a:r>
            <a:r>
              <a:rPr lang="en-ID" sz="3200" dirty="0" err="1"/>
              <a:t>secara</a:t>
            </a:r>
            <a:r>
              <a:rPr lang="en-ID" sz="3200" dirty="0"/>
              <a:t> </a:t>
            </a:r>
            <a:r>
              <a:rPr lang="en-ID" sz="3200" dirty="0" err="1"/>
              <a:t>mutlak</a:t>
            </a:r>
            <a:r>
              <a:rPr lang="en-ID" sz="3200" dirty="0"/>
              <a:t>.</a:t>
            </a:r>
          </a:p>
          <a:p>
            <a:pPr lvl="1"/>
            <a:r>
              <a:rPr lang="en-ID" sz="3200" b="1" dirty="0" err="1"/>
              <a:t>Contoh</a:t>
            </a:r>
            <a:r>
              <a:rPr lang="en-ID" sz="3200" b="1" dirty="0"/>
              <a:t>:</a:t>
            </a:r>
            <a:r>
              <a:rPr lang="en-ID" sz="3200" dirty="0"/>
              <a:t> </a:t>
            </a:r>
            <a:r>
              <a:rPr lang="en-ID" sz="3200" dirty="0" err="1"/>
              <a:t>Pikiran</a:t>
            </a:r>
            <a:r>
              <a:rPr lang="en-ID" sz="3200" dirty="0"/>
              <a:t>, </a:t>
            </a:r>
            <a:r>
              <a:rPr lang="en-ID" sz="3200" dirty="0" err="1"/>
              <a:t>opini</a:t>
            </a:r>
            <a:r>
              <a:rPr lang="en-ID" sz="3200" dirty="0"/>
              <a:t>, </a:t>
            </a:r>
            <a:r>
              <a:rPr lang="en-ID" sz="3200" dirty="0" err="1"/>
              <a:t>persepsi</a:t>
            </a:r>
            <a:r>
              <a:rPr lang="en-ID" sz="3200" dirty="0"/>
              <a:t>, </a:t>
            </a:r>
            <a:r>
              <a:rPr lang="en-ID" sz="3200" dirty="0" err="1"/>
              <a:t>niat</a:t>
            </a:r>
            <a:r>
              <a:rPr lang="en-ID" sz="3200" dirty="0"/>
              <a:t>, </a:t>
            </a:r>
            <a:r>
              <a:rPr lang="en-ID" sz="3200" dirty="0" err="1"/>
              <a:t>keinginan</a:t>
            </a:r>
            <a:r>
              <a:rPr lang="en-ID" sz="3200" dirty="0"/>
              <a:t>, </a:t>
            </a:r>
            <a:r>
              <a:rPr lang="en-ID" sz="3200" dirty="0" err="1"/>
              <a:t>tujuan</a:t>
            </a:r>
            <a:r>
              <a:rPr lang="en-ID" sz="3200" dirty="0"/>
              <a:t>, </a:t>
            </a:r>
            <a:r>
              <a:rPr lang="en-ID" sz="3200" dirty="0" err="1"/>
              <a:t>serta</a:t>
            </a:r>
            <a:r>
              <a:rPr lang="en-ID" sz="3200" dirty="0"/>
              <a:t> </a:t>
            </a:r>
            <a:r>
              <a:rPr lang="en-ID" sz="3200" dirty="0" err="1"/>
              <a:t>bagaimana</a:t>
            </a:r>
            <a:r>
              <a:rPr lang="en-ID" sz="3200" dirty="0"/>
              <a:t> </a:t>
            </a:r>
            <a:r>
              <a:rPr lang="en-ID" sz="3200" dirty="0" err="1"/>
              <a:t>cara</a:t>
            </a:r>
            <a:r>
              <a:rPr lang="en-ID" sz="3200" dirty="0"/>
              <a:t> </a:t>
            </a:r>
            <a:r>
              <a:rPr lang="en-ID" sz="3200" dirty="0" err="1"/>
              <a:t>kita</a:t>
            </a:r>
            <a:r>
              <a:rPr lang="en-ID" sz="3200" dirty="0"/>
              <a:t> </a:t>
            </a:r>
            <a:r>
              <a:rPr lang="en-ID" sz="3200" dirty="0" err="1"/>
              <a:t>merespons</a:t>
            </a:r>
            <a:r>
              <a:rPr lang="en-ID" sz="3200" dirty="0"/>
              <a:t> </a:t>
            </a:r>
            <a:r>
              <a:rPr lang="en-ID" sz="3200" dirty="0" err="1"/>
              <a:t>atau</a:t>
            </a:r>
            <a:r>
              <a:rPr lang="en-ID" sz="3200" dirty="0"/>
              <a:t> </a:t>
            </a:r>
            <a:r>
              <a:rPr lang="en-ID" sz="3200" dirty="0" err="1"/>
              <a:t>menyikapi</a:t>
            </a:r>
            <a:r>
              <a:rPr lang="en-ID" sz="3200" dirty="0"/>
              <a:t> </a:t>
            </a:r>
            <a:r>
              <a:rPr lang="en-ID" sz="3200" dirty="0" err="1"/>
              <a:t>suatu</a:t>
            </a:r>
            <a:r>
              <a:rPr lang="en-ID" sz="3200" dirty="0"/>
              <a:t> </a:t>
            </a:r>
            <a:r>
              <a:rPr lang="en-ID" sz="3200" dirty="0" err="1"/>
              <a:t>peristiwa</a:t>
            </a:r>
            <a:r>
              <a:rPr lang="en-ID" sz="3200" dirty="0"/>
              <a:t>. </a:t>
            </a:r>
          </a:p>
          <a:p>
            <a:pPr lvl="0"/>
            <a:r>
              <a:rPr lang="en-ID" sz="3200" b="1" dirty="0"/>
              <a:t>Sebagian </a:t>
            </a:r>
            <a:r>
              <a:rPr lang="en-ID" sz="3200" b="1" dirty="0" err="1"/>
              <a:t>Berada</a:t>
            </a:r>
            <a:r>
              <a:rPr lang="en-ID" sz="3200" b="1" dirty="0"/>
              <a:t> di Bawah </a:t>
            </a:r>
            <a:r>
              <a:rPr lang="en-ID" sz="3200" b="1" dirty="0" err="1"/>
              <a:t>Kendali</a:t>
            </a:r>
            <a:r>
              <a:rPr lang="en-ID" sz="3200" b="1" dirty="0"/>
              <a:t> Kita (</a:t>
            </a:r>
            <a:r>
              <a:rPr lang="en-ID" sz="3200" b="1" i="1" dirty="0"/>
              <a:t>Partially up to us</a:t>
            </a:r>
            <a:r>
              <a:rPr lang="en-ID" sz="3200" b="1" dirty="0"/>
              <a:t>)</a:t>
            </a:r>
            <a:endParaRPr lang="en-ID" sz="3200" dirty="0"/>
          </a:p>
          <a:p>
            <a:pPr lvl="1"/>
            <a:r>
              <a:rPr lang="en-ID" sz="3200" dirty="0"/>
              <a:t>Ini </a:t>
            </a:r>
            <a:r>
              <a:rPr lang="en-ID" sz="3200" dirty="0" err="1"/>
              <a:t>adalah</a:t>
            </a:r>
            <a:r>
              <a:rPr lang="en-ID" sz="3200" dirty="0"/>
              <a:t> </a:t>
            </a:r>
            <a:r>
              <a:rPr lang="en-ID" sz="3200" dirty="0" err="1"/>
              <a:t>hal-hal</a:t>
            </a:r>
            <a:r>
              <a:rPr lang="en-ID" sz="3200" dirty="0"/>
              <a:t> di mana </a:t>
            </a:r>
            <a:r>
              <a:rPr lang="en-ID" sz="3200" dirty="0" err="1"/>
              <a:t>kita</a:t>
            </a:r>
            <a:r>
              <a:rPr lang="en-ID" sz="3200" dirty="0"/>
              <a:t> </a:t>
            </a:r>
            <a:r>
              <a:rPr lang="en-ID" sz="3200" dirty="0" err="1"/>
              <a:t>bisa</a:t>
            </a:r>
            <a:r>
              <a:rPr lang="en-ID" sz="3200" dirty="0"/>
              <a:t> </a:t>
            </a:r>
            <a:r>
              <a:rPr lang="en-ID" sz="3200" dirty="0" err="1"/>
              <a:t>mengontrol</a:t>
            </a:r>
            <a:r>
              <a:rPr lang="en-ID" sz="3200" dirty="0"/>
              <a:t> </a:t>
            </a:r>
            <a:r>
              <a:rPr lang="en-ID" sz="3200" dirty="0" err="1"/>
              <a:t>usaha</a:t>
            </a:r>
            <a:r>
              <a:rPr lang="en-ID" sz="3200" dirty="0"/>
              <a:t> </a:t>
            </a:r>
            <a:r>
              <a:rPr lang="en-ID" sz="3200" dirty="0" err="1"/>
              <a:t>atau</a:t>
            </a:r>
            <a:r>
              <a:rPr lang="en-ID" sz="3200" dirty="0"/>
              <a:t> </a:t>
            </a:r>
            <a:r>
              <a:rPr lang="en-ID" sz="3200" dirty="0" err="1"/>
              <a:t>prosesnya</a:t>
            </a:r>
            <a:r>
              <a:rPr lang="en-ID" sz="3200" dirty="0"/>
              <a:t>, </a:t>
            </a:r>
            <a:r>
              <a:rPr lang="en-ID" sz="3200" dirty="0" err="1"/>
              <a:t>tetapi</a:t>
            </a:r>
            <a:r>
              <a:rPr lang="en-ID" sz="3200" dirty="0"/>
              <a:t> </a:t>
            </a:r>
            <a:r>
              <a:rPr lang="en-ID" sz="3200" dirty="0" err="1"/>
              <a:t>tidak</a:t>
            </a:r>
            <a:r>
              <a:rPr lang="en-ID" sz="3200" dirty="0"/>
              <a:t> </a:t>
            </a:r>
            <a:r>
              <a:rPr lang="en-ID" sz="3200" dirty="0" err="1"/>
              <a:t>bisa</a:t>
            </a:r>
            <a:r>
              <a:rPr lang="en-ID" sz="3200" dirty="0"/>
              <a:t> </a:t>
            </a:r>
            <a:r>
              <a:rPr lang="en-ID" sz="3200" dirty="0" err="1"/>
              <a:t>memastikan</a:t>
            </a:r>
            <a:r>
              <a:rPr lang="en-ID" sz="3200" dirty="0"/>
              <a:t> </a:t>
            </a:r>
            <a:r>
              <a:rPr lang="en-ID" sz="3200" dirty="0" err="1"/>
              <a:t>hasil</a:t>
            </a:r>
            <a:r>
              <a:rPr lang="en-ID" sz="3200" dirty="0"/>
              <a:t> </a:t>
            </a:r>
            <a:r>
              <a:rPr lang="en-ID" sz="3200" dirty="0" err="1"/>
              <a:t>akhirnya</a:t>
            </a:r>
            <a:r>
              <a:rPr lang="en-ID" sz="3200" dirty="0"/>
              <a:t>.</a:t>
            </a:r>
          </a:p>
          <a:p>
            <a:pPr lvl="1"/>
            <a:r>
              <a:rPr lang="en-ID" sz="3200" b="1" dirty="0" err="1"/>
              <a:t>Contoh</a:t>
            </a:r>
            <a:r>
              <a:rPr lang="en-ID" sz="3200" b="1" dirty="0"/>
              <a:t>:</a:t>
            </a:r>
            <a:r>
              <a:rPr lang="en-ID" sz="3200" dirty="0"/>
              <a:t> </a:t>
            </a:r>
            <a:r>
              <a:rPr lang="en-ID" sz="3200" dirty="0" err="1"/>
              <a:t>Mengikuti</a:t>
            </a:r>
            <a:r>
              <a:rPr lang="en-ID" sz="3200" dirty="0"/>
              <a:t> </a:t>
            </a:r>
            <a:r>
              <a:rPr lang="en-ID" sz="3200" dirty="0" err="1"/>
              <a:t>pertandingan</a:t>
            </a:r>
            <a:r>
              <a:rPr lang="en-ID" sz="3200" dirty="0"/>
              <a:t> </a:t>
            </a:r>
            <a:r>
              <a:rPr lang="en-ID" sz="3200" dirty="0" err="1"/>
              <a:t>olahraga</a:t>
            </a:r>
            <a:r>
              <a:rPr lang="en-ID" sz="3200" dirty="0"/>
              <a:t>, </a:t>
            </a:r>
            <a:r>
              <a:rPr lang="en-ID" sz="3200" dirty="0" err="1"/>
              <a:t>melamar</a:t>
            </a:r>
            <a:r>
              <a:rPr lang="en-ID" sz="3200" dirty="0"/>
              <a:t> </a:t>
            </a:r>
            <a:r>
              <a:rPr lang="en-ID" sz="3200" dirty="0" err="1"/>
              <a:t>pekerjaan</a:t>
            </a:r>
            <a:r>
              <a:rPr lang="en-ID" sz="3200" dirty="0"/>
              <a:t>, </a:t>
            </a:r>
            <a:r>
              <a:rPr lang="en-ID" sz="3200" dirty="0" err="1"/>
              <a:t>membangun</a:t>
            </a:r>
            <a:r>
              <a:rPr lang="en-ID" sz="3200" dirty="0"/>
              <a:t> </a:t>
            </a:r>
            <a:r>
              <a:rPr lang="en-ID" sz="3200" dirty="0" err="1"/>
              <a:t>hubungan</a:t>
            </a:r>
            <a:r>
              <a:rPr lang="en-ID" sz="3200" dirty="0"/>
              <a:t> </a:t>
            </a:r>
            <a:r>
              <a:rPr lang="en-ID" sz="3200" dirty="0" err="1"/>
              <a:t>asmara</a:t>
            </a:r>
            <a:r>
              <a:rPr lang="en-ID" sz="3200" dirty="0"/>
              <a:t>, </a:t>
            </a:r>
            <a:r>
              <a:rPr lang="en-ID" sz="3200" dirty="0" err="1"/>
              <a:t>atau</a:t>
            </a:r>
            <a:r>
              <a:rPr lang="en-ID" sz="3200" dirty="0"/>
              <a:t> </a:t>
            </a:r>
            <a:r>
              <a:rPr lang="en-ID" sz="3200" dirty="0" err="1"/>
              <a:t>menulis</a:t>
            </a:r>
            <a:r>
              <a:rPr lang="en-ID" sz="3200" dirty="0"/>
              <a:t> </a:t>
            </a:r>
            <a:r>
              <a:rPr lang="en-ID" sz="3200" dirty="0" err="1"/>
              <a:t>ujian</a:t>
            </a:r>
            <a:r>
              <a:rPr lang="en-ID" sz="3200" dirty="0"/>
              <a:t>. Anda </a:t>
            </a:r>
            <a:r>
              <a:rPr lang="en-ID" sz="3200" dirty="0" err="1"/>
              <a:t>bisa</a:t>
            </a:r>
            <a:r>
              <a:rPr lang="en-ID" sz="3200" dirty="0"/>
              <a:t> </a:t>
            </a:r>
            <a:r>
              <a:rPr lang="en-ID" sz="3200" dirty="0" err="1"/>
              <a:t>mengontrol</a:t>
            </a:r>
            <a:r>
              <a:rPr lang="en-ID" sz="3200" dirty="0"/>
              <a:t> </a:t>
            </a:r>
            <a:r>
              <a:rPr lang="en-ID" sz="3200" dirty="0" err="1"/>
              <a:t>seberapa</a:t>
            </a:r>
            <a:r>
              <a:rPr lang="en-ID" sz="3200" dirty="0"/>
              <a:t> </a:t>
            </a:r>
            <a:r>
              <a:rPr lang="en-ID" sz="3200" dirty="0" err="1"/>
              <a:t>keras</a:t>
            </a:r>
            <a:r>
              <a:rPr lang="en-ID" sz="3200" dirty="0"/>
              <a:t> Anda </a:t>
            </a:r>
            <a:r>
              <a:rPr lang="en-ID" sz="3200" dirty="0" err="1"/>
              <a:t>berlatih</a:t>
            </a:r>
            <a:r>
              <a:rPr lang="en-ID" sz="3200" dirty="0"/>
              <a:t> </a:t>
            </a:r>
            <a:r>
              <a:rPr lang="en-ID" sz="3200" dirty="0" err="1"/>
              <a:t>atau</a:t>
            </a:r>
            <a:r>
              <a:rPr lang="en-ID" sz="3200" dirty="0"/>
              <a:t> </a:t>
            </a:r>
            <a:r>
              <a:rPr lang="en-ID" sz="3200" dirty="0" err="1"/>
              <a:t>belajar</a:t>
            </a:r>
            <a:r>
              <a:rPr lang="en-ID" sz="3200" dirty="0"/>
              <a:t> (proses), </a:t>
            </a:r>
            <a:r>
              <a:rPr lang="en-ID" sz="3200" dirty="0" err="1"/>
              <a:t>tetapi</a:t>
            </a:r>
            <a:r>
              <a:rPr lang="en-ID" sz="3200" dirty="0"/>
              <a:t> Anda </a:t>
            </a:r>
            <a:r>
              <a:rPr lang="en-ID" sz="3200" dirty="0" err="1"/>
              <a:t>tidak</a:t>
            </a:r>
            <a:r>
              <a:rPr lang="en-ID" sz="3200" dirty="0"/>
              <a:t> </a:t>
            </a:r>
            <a:r>
              <a:rPr lang="en-ID" sz="3200" dirty="0" err="1"/>
              <a:t>bisa</a:t>
            </a:r>
            <a:r>
              <a:rPr lang="en-ID" sz="3200" dirty="0"/>
              <a:t> </a:t>
            </a:r>
            <a:r>
              <a:rPr lang="en-ID" sz="3200" dirty="0" err="1"/>
              <a:t>mengontrol</a:t>
            </a:r>
            <a:r>
              <a:rPr lang="en-ID" sz="3200" dirty="0"/>
              <a:t> </a:t>
            </a:r>
            <a:r>
              <a:rPr lang="en-ID" sz="3200" dirty="0" err="1"/>
              <a:t>keputusan</a:t>
            </a:r>
            <a:r>
              <a:rPr lang="en-ID" sz="3200" dirty="0"/>
              <a:t> </a:t>
            </a:r>
            <a:r>
              <a:rPr lang="en-ID" sz="3200" dirty="0" err="1"/>
              <a:t>wasit</a:t>
            </a:r>
            <a:r>
              <a:rPr lang="en-ID" sz="3200" dirty="0"/>
              <a:t>, </a:t>
            </a:r>
            <a:r>
              <a:rPr lang="en-ID" sz="3200" dirty="0" err="1"/>
              <a:t>pesaing</a:t>
            </a:r>
            <a:r>
              <a:rPr lang="en-ID" sz="3200" dirty="0"/>
              <a:t> lain, </a:t>
            </a:r>
            <a:r>
              <a:rPr lang="en-ID" sz="3200" dirty="0" err="1"/>
              <a:t>atau</a:t>
            </a:r>
            <a:r>
              <a:rPr lang="en-ID" sz="3200" dirty="0"/>
              <a:t> </a:t>
            </a:r>
            <a:r>
              <a:rPr lang="en-ID" sz="3200" dirty="0" err="1"/>
              <a:t>hasil</a:t>
            </a:r>
            <a:r>
              <a:rPr lang="en-ID" sz="3200" dirty="0"/>
              <a:t> </a:t>
            </a:r>
            <a:r>
              <a:rPr lang="en-ID" sz="3200" dirty="0" err="1"/>
              <a:t>akhir</a:t>
            </a:r>
            <a:r>
              <a:rPr lang="en-ID" sz="3200" dirty="0"/>
              <a:t> </a:t>
            </a:r>
            <a:r>
              <a:rPr lang="en-ID" sz="3200" dirty="0" err="1"/>
              <a:t>dari</a:t>
            </a:r>
            <a:r>
              <a:rPr lang="en-ID" sz="3200" dirty="0"/>
              <a:t> </a:t>
            </a:r>
            <a:r>
              <a:rPr lang="en-ID" sz="3200" dirty="0" err="1"/>
              <a:t>kompetisi</a:t>
            </a:r>
            <a:r>
              <a:rPr lang="en-ID" sz="3200" dirty="0"/>
              <a:t> </a:t>
            </a:r>
            <a:r>
              <a:rPr lang="en-ID" sz="3200" dirty="0" err="1"/>
              <a:t>tersebut</a:t>
            </a:r>
            <a:r>
              <a:rPr lang="en-ID" sz="3200" dirty="0"/>
              <a:t>. </a:t>
            </a:r>
          </a:p>
          <a:p>
            <a:pPr lvl="0"/>
            <a:r>
              <a:rPr lang="en-ID" sz="3200" b="1" dirty="0"/>
              <a:t>Sama </a:t>
            </a:r>
            <a:r>
              <a:rPr lang="en-ID" sz="3200" b="1" dirty="0" err="1"/>
              <a:t>Sekali</a:t>
            </a:r>
            <a:r>
              <a:rPr lang="en-ID" sz="3200" b="1" dirty="0"/>
              <a:t> Tidak </a:t>
            </a:r>
            <a:r>
              <a:rPr lang="en-ID" sz="3200" b="1" dirty="0" err="1"/>
              <a:t>Berada</a:t>
            </a:r>
            <a:r>
              <a:rPr lang="en-ID" sz="3200" b="1" dirty="0"/>
              <a:t> di Bawah </a:t>
            </a:r>
            <a:r>
              <a:rPr lang="en-ID" sz="3200" b="1" dirty="0" err="1"/>
              <a:t>Kendali</a:t>
            </a:r>
            <a:r>
              <a:rPr lang="en-ID" sz="3200" b="1" dirty="0"/>
              <a:t> Kita (</a:t>
            </a:r>
            <a:r>
              <a:rPr lang="en-ID" sz="3200" b="1" i="1" dirty="0"/>
              <a:t>Not up to us</a:t>
            </a:r>
            <a:r>
              <a:rPr lang="en-ID" sz="3200" b="1" dirty="0"/>
              <a:t>)</a:t>
            </a:r>
            <a:endParaRPr lang="en-ID" sz="3200" dirty="0"/>
          </a:p>
          <a:p>
            <a:pPr lvl="1"/>
            <a:r>
              <a:rPr lang="en-ID" sz="3200" dirty="0"/>
              <a:t>Ini </a:t>
            </a:r>
            <a:r>
              <a:rPr lang="en-ID" sz="3200" dirty="0" err="1"/>
              <a:t>mencakup</a:t>
            </a:r>
            <a:r>
              <a:rPr lang="en-ID" sz="3200" dirty="0"/>
              <a:t> </a:t>
            </a:r>
            <a:r>
              <a:rPr lang="en-ID" sz="3200" dirty="0" err="1"/>
              <a:t>faktor</a:t>
            </a:r>
            <a:r>
              <a:rPr lang="en-ID" sz="3200" dirty="0"/>
              <a:t> </a:t>
            </a:r>
            <a:r>
              <a:rPr lang="en-ID" sz="3200" dirty="0" err="1"/>
              <a:t>eksternal</a:t>
            </a:r>
            <a:r>
              <a:rPr lang="en-ID" sz="3200" dirty="0"/>
              <a:t> di </a:t>
            </a:r>
            <a:r>
              <a:rPr lang="en-ID" sz="3200" dirty="0" err="1"/>
              <a:t>luar</a:t>
            </a:r>
            <a:r>
              <a:rPr lang="en-ID" sz="3200" dirty="0"/>
              <a:t> </a:t>
            </a:r>
            <a:r>
              <a:rPr lang="en-ID" sz="3200" dirty="0" err="1"/>
              <a:t>diri</a:t>
            </a:r>
            <a:r>
              <a:rPr lang="en-ID" sz="3200" dirty="0"/>
              <a:t> yang </a:t>
            </a:r>
            <a:r>
              <a:rPr lang="en-ID" sz="3200" dirty="0" err="1"/>
              <a:t>berjalan</a:t>
            </a:r>
            <a:r>
              <a:rPr lang="en-ID" sz="3200" dirty="0"/>
              <a:t> </a:t>
            </a:r>
            <a:r>
              <a:rPr lang="en-ID" sz="3200" dirty="0" err="1"/>
              <a:t>tanpa</a:t>
            </a:r>
            <a:r>
              <a:rPr lang="en-ID" sz="3200" dirty="0"/>
              <a:t> </a:t>
            </a:r>
            <a:r>
              <a:rPr lang="en-ID" sz="3200" dirty="0" err="1"/>
              <a:t>persetujuan</a:t>
            </a:r>
            <a:r>
              <a:rPr lang="en-ID" sz="3200" dirty="0"/>
              <a:t> </a:t>
            </a:r>
            <a:r>
              <a:rPr lang="en-ID" sz="3200" dirty="0" err="1"/>
              <a:t>atau</a:t>
            </a:r>
            <a:r>
              <a:rPr lang="en-ID" sz="3200" dirty="0"/>
              <a:t> </a:t>
            </a:r>
            <a:r>
              <a:rPr lang="en-ID" sz="3200" dirty="0" err="1"/>
              <a:t>kuasa</a:t>
            </a:r>
            <a:r>
              <a:rPr lang="en-ID" sz="3200" dirty="0"/>
              <a:t> Anda.</a:t>
            </a:r>
          </a:p>
          <a:p>
            <a:pPr lvl="1"/>
            <a:r>
              <a:rPr lang="en-ID" sz="3200" b="1" dirty="0" err="1"/>
              <a:t>Contoh</a:t>
            </a:r>
            <a:r>
              <a:rPr lang="en-ID" sz="3200" b="1" dirty="0"/>
              <a:t>:</a:t>
            </a:r>
            <a:r>
              <a:rPr lang="en-ID" sz="3200" dirty="0"/>
              <a:t> </a:t>
            </a:r>
            <a:r>
              <a:rPr lang="en-ID" sz="3200" dirty="0" err="1"/>
              <a:t>Cuaca</a:t>
            </a:r>
            <a:r>
              <a:rPr lang="en-ID" sz="3200" dirty="0"/>
              <a:t> </a:t>
            </a:r>
            <a:r>
              <a:rPr lang="en-ID" sz="3200" dirty="0" err="1"/>
              <a:t>hari</a:t>
            </a:r>
            <a:r>
              <a:rPr lang="en-ID" sz="3200" dirty="0"/>
              <a:t> </a:t>
            </a:r>
            <a:r>
              <a:rPr lang="en-ID" sz="3200" dirty="0" err="1"/>
              <a:t>ini</a:t>
            </a:r>
            <a:r>
              <a:rPr lang="en-ID" sz="3200" dirty="0"/>
              <a:t>, </a:t>
            </a:r>
            <a:r>
              <a:rPr lang="en-ID" sz="3200" dirty="0" err="1"/>
              <a:t>opini</a:t>
            </a:r>
            <a:r>
              <a:rPr lang="en-ID" sz="3200" dirty="0"/>
              <a:t> orang lain </a:t>
            </a:r>
            <a:r>
              <a:rPr lang="en-ID" sz="3200" dirty="0" err="1"/>
              <a:t>tentang</a:t>
            </a:r>
            <a:r>
              <a:rPr lang="en-ID" sz="3200" dirty="0"/>
              <a:t> Anda, </a:t>
            </a:r>
            <a:r>
              <a:rPr lang="en-ID" sz="3200" dirty="0" err="1"/>
              <a:t>tindakan</a:t>
            </a:r>
            <a:r>
              <a:rPr lang="en-ID" sz="3200" dirty="0"/>
              <a:t> orang lain, </a:t>
            </a:r>
            <a:r>
              <a:rPr lang="en-ID" sz="3200" dirty="0" err="1"/>
              <a:t>kondisi</a:t>
            </a:r>
            <a:r>
              <a:rPr lang="en-ID" sz="3200" dirty="0"/>
              <a:t> </a:t>
            </a:r>
            <a:r>
              <a:rPr lang="en-ID" sz="3200" dirty="0" err="1"/>
              <a:t>ekonomi</a:t>
            </a:r>
            <a:r>
              <a:rPr lang="en-ID" sz="3200" dirty="0"/>
              <a:t> global, masa </a:t>
            </a:r>
            <a:r>
              <a:rPr lang="en-ID" sz="3200" dirty="0" err="1"/>
              <a:t>lalu</a:t>
            </a:r>
            <a:r>
              <a:rPr lang="en-ID" sz="3200" dirty="0"/>
              <a:t> yang </a:t>
            </a:r>
            <a:r>
              <a:rPr lang="en-ID" sz="3200" dirty="0" err="1"/>
              <a:t>sudah</a:t>
            </a:r>
            <a:r>
              <a:rPr lang="en-ID" sz="3200" dirty="0"/>
              <a:t> </a:t>
            </a:r>
            <a:r>
              <a:rPr lang="en-ID" sz="3200" dirty="0" err="1"/>
              <a:t>terjadi</a:t>
            </a:r>
            <a:r>
              <a:rPr lang="en-ID" sz="3200" dirty="0"/>
              <a:t>, </a:t>
            </a:r>
            <a:r>
              <a:rPr lang="en-ID" sz="3200" dirty="0" err="1"/>
              <a:t>atau</a:t>
            </a:r>
            <a:r>
              <a:rPr lang="en-ID" sz="3200" dirty="0"/>
              <a:t> </a:t>
            </a:r>
            <a:r>
              <a:rPr lang="en-ID" sz="3200" dirty="0" err="1"/>
              <a:t>bencana</a:t>
            </a:r>
            <a:r>
              <a:rPr lang="en-ID" sz="3200" dirty="0"/>
              <a:t> </a:t>
            </a:r>
            <a:r>
              <a:rPr lang="en-ID" sz="3200" dirty="0" err="1"/>
              <a:t>alam</a:t>
            </a:r>
            <a:r>
              <a:rPr lang="en-ID" sz="3200" dirty="0"/>
              <a:t>.</a:t>
            </a:r>
          </a:p>
          <a:p>
            <a:pPr algn="just">
              <a:lnSpc>
                <a:spcPts val="3919"/>
              </a:lnSpc>
              <a:spcBef>
                <a:spcPct val="0"/>
              </a:spcBef>
            </a:pPr>
            <a:endParaRPr lang="en-US" sz="3200" b="1" dirty="0">
              <a:solidFill>
                <a:srgbClr val="000000"/>
              </a:solidFill>
              <a:latin typeface="Glacial Indifference Bold"/>
              <a:ea typeface="Glacial Indifference Bold"/>
              <a:cs typeface="Glacial Indifference Bold"/>
              <a:sym typeface="Glacial Indifference Bold"/>
            </a:endParaRPr>
          </a:p>
          <a:p>
            <a:pPr algn="just">
              <a:lnSpc>
                <a:spcPts val="3919"/>
              </a:lnSpc>
              <a:spcBef>
                <a:spcPct val="0"/>
              </a:spcBef>
            </a:pPr>
            <a:endParaRPr lang="en-US" sz="2799" b="1" dirty="0">
              <a:solidFill>
                <a:srgbClr val="000000"/>
              </a:solidFill>
              <a:latin typeface="Glacial Indifference Bold"/>
              <a:ea typeface="Glacial Indifference Bold"/>
              <a:cs typeface="Glacial Indifference Bold"/>
              <a:sym typeface="Glacial Indifference Bold"/>
            </a:endParaRPr>
          </a:p>
        </p:txBody>
      </p:sp>
      <p:sp>
        <p:nvSpPr>
          <p:cNvPr id="13" name="Rectangle: Rounded Corners 12">
            <a:extLst>
              <a:ext uri="{FF2B5EF4-FFF2-40B4-BE49-F238E27FC236}">
                <a16:creationId xmlns:a16="http://schemas.microsoft.com/office/drawing/2014/main" id="{A1A4BDFA-73E2-03AC-CA9A-449061306266}"/>
              </a:ext>
            </a:extLst>
          </p:cNvPr>
          <p:cNvSpPr/>
          <p:nvPr/>
        </p:nvSpPr>
        <p:spPr>
          <a:xfrm>
            <a:off x="4425552" y="154746"/>
            <a:ext cx="8909448"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latin typeface="Yellowtail" panose="020B0604020202020204" charset="0"/>
              </a:rPr>
              <a:t>TRIKOTOMI KENDALI</a:t>
            </a:r>
            <a:endParaRPr lang="en-ID" sz="3200" dirty="0">
              <a:latin typeface="Yellowtail" panose="020B0604020202020204" charset="0"/>
            </a:endParaRPr>
          </a:p>
        </p:txBody>
      </p:sp>
    </p:spTree>
    <p:extLst>
      <p:ext uri="{BB962C8B-B14F-4D97-AF65-F5344CB8AC3E}">
        <p14:creationId xmlns:p14="http://schemas.microsoft.com/office/powerpoint/2010/main" val="2561131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A97DE-026A-71E9-BF50-EEC4940678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5301661-0F80-BAAD-BF8E-91CD82D60686}"/>
              </a:ext>
            </a:extLst>
          </p:cNvPr>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txBody>
          <a:bodyPr/>
          <a:lstStyle/>
          <a:p>
            <a:r>
              <a:rPr lang="en-US" dirty="0"/>
              <a:t>f</a:t>
            </a:r>
            <a:endParaRPr lang="en-ID" dirty="0"/>
          </a:p>
        </p:txBody>
      </p:sp>
      <p:sp>
        <p:nvSpPr>
          <p:cNvPr id="3" name="Freeform 3">
            <a:extLst>
              <a:ext uri="{FF2B5EF4-FFF2-40B4-BE49-F238E27FC236}">
                <a16:creationId xmlns:a16="http://schemas.microsoft.com/office/drawing/2014/main" id="{B086645E-D0D3-766C-DD5A-7E959FF1727F}"/>
              </a:ext>
            </a:extLst>
          </p:cNvPr>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a:extLst>
              <a:ext uri="{FF2B5EF4-FFF2-40B4-BE49-F238E27FC236}">
                <a16:creationId xmlns:a16="http://schemas.microsoft.com/office/drawing/2014/main" id="{967F563C-1DB4-A90F-9C52-E4714F00A418}"/>
              </a:ext>
            </a:extLst>
          </p:cNvPr>
          <p:cNvSpPr/>
          <p:nvPr/>
        </p:nvSpPr>
        <p:spPr>
          <a:xfrm rot="-5400000" flipH="1" flipV="1">
            <a:off x="-2531155" y="3510310"/>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a:extLst>
              <a:ext uri="{FF2B5EF4-FFF2-40B4-BE49-F238E27FC236}">
                <a16:creationId xmlns:a16="http://schemas.microsoft.com/office/drawing/2014/main" id="{B34B8474-2AA7-30A6-8979-E35388274BFC}"/>
              </a:ext>
            </a:extLst>
          </p:cNvPr>
          <p:cNvSpPr/>
          <p:nvPr/>
        </p:nvSpPr>
        <p:spPr>
          <a:xfrm>
            <a:off x="960431" y="8807204"/>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a:extLst>
              <a:ext uri="{FF2B5EF4-FFF2-40B4-BE49-F238E27FC236}">
                <a16:creationId xmlns:a16="http://schemas.microsoft.com/office/drawing/2014/main" id="{7EBCDCCC-EB79-7C07-23F2-8F18349A5A03}"/>
              </a:ext>
            </a:extLst>
          </p:cNvPr>
          <p:cNvSpPr/>
          <p:nvPr/>
        </p:nvSpPr>
        <p:spPr>
          <a:xfrm>
            <a:off x="1644402" y="8251127"/>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a:extLst>
              <a:ext uri="{FF2B5EF4-FFF2-40B4-BE49-F238E27FC236}">
                <a16:creationId xmlns:a16="http://schemas.microsoft.com/office/drawing/2014/main" id="{9EC64FE2-197A-5B49-2B84-6B501DE7AEE9}"/>
              </a:ext>
            </a:extLst>
          </p:cNvPr>
          <p:cNvSpPr/>
          <p:nvPr/>
        </p:nvSpPr>
        <p:spPr>
          <a:xfrm>
            <a:off x="607788" y="875564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a:extLst>
              <a:ext uri="{FF2B5EF4-FFF2-40B4-BE49-F238E27FC236}">
                <a16:creationId xmlns:a16="http://schemas.microsoft.com/office/drawing/2014/main" id="{75DC4E80-4704-4230-35C5-3552EA46A790}"/>
              </a:ext>
            </a:extLst>
          </p:cNvPr>
          <p:cNvSpPr/>
          <p:nvPr/>
        </p:nvSpPr>
        <p:spPr>
          <a:xfrm>
            <a:off x="15814368" y="1472091"/>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a:extLst>
              <a:ext uri="{FF2B5EF4-FFF2-40B4-BE49-F238E27FC236}">
                <a16:creationId xmlns:a16="http://schemas.microsoft.com/office/drawing/2014/main" id="{335FA6E1-10C6-7C7B-C127-6E7E3D34905D}"/>
              </a:ext>
            </a:extLst>
          </p:cNvPr>
          <p:cNvSpPr/>
          <p:nvPr/>
        </p:nvSpPr>
        <p:spPr>
          <a:xfrm>
            <a:off x="16498339" y="916014"/>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a:extLst>
              <a:ext uri="{FF2B5EF4-FFF2-40B4-BE49-F238E27FC236}">
                <a16:creationId xmlns:a16="http://schemas.microsoft.com/office/drawing/2014/main" id="{A2441340-3A8D-DB3E-6292-6EA1D37D7D16}"/>
              </a:ext>
            </a:extLst>
          </p:cNvPr>
          <p:cNvSpPr/>
          <p:nvPr/>
        </p:nvSpPr>
        <p:spPr>
          <a:xfrm>
            <a:off x="15461725" y="1420535"/>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a:extLst>
              <a:ext uri="{FF2B5EF4-FFF2-40B4-BE49-F238E27FC236}">
                <a16:creationId xmlns:a16="http://schemas.microsoft.com/office/drawing/2014/main" id="{E3F0603C-F047-1F6E-EAFD-7DE06E6FEDEA}"/>
              </a:ext>
            </a:extLst>
          </p:cNvPr>
          <p:cNvSpPr/>
          <p:nvPr/>
        </p:nvSpPr>
        <p:spPr>
          <a:xfrm>
            <a:off x="15285865" y="6704171"/>
            <a:ext cx="3228793" cy="3849529"/>
          </a:xfrm>
          <a:custGeom>
            <a:avLst/>
            <a:gdLst/>
            <a:ahLst/>
            <a:cxnLst/>
            <a:rect l="l" t="t" r="r" b="b"/>
            <a:pathLst>
              <a:path w="3228793" h="3849529">
                <a:moveTo>
                  <a:pt x="0" y="0"/>
                </a:moveTo>
                <a:lnTo>
                  <a:pt x="3228793" y="0"/>
                </a:lnTo>
                <a:lnTo>
                  <a:pt x="3228793" y="3849529"/>
                </a:lnTo>
                <a:lnTo>
                  <a:pt x="0" y="3849529"/>
                </a:lnTo>
                <a:lnTo>
                  <a:pt x="0" y="0"/>
                </a:lnTo>
                <a:close/>
              </a:path>
            </a:pathLst>
          </a:custGeom>
          <a:blipFill>
            <a:blip r:embed="rId6"/>
            <a:stretch>
              <a:fillRect/>
            </a:stretch>
          </a:blipFill>
        </p:spPr>
      </p:sp>
      <p:sp>
        <p:nvSpPr>
          <p:cNvPr id="12" name="Freeform 12">
            <a:extLst>
              <a:ext uri="{FF2B5EF4-FFF2-40B4-BE49-F238E27FC236}">
                <a16:creationId xmlns:a16="http://schemas.microsoft.com/office/drawing/2014/main" id="{C7C3CF71-E97C-5E67-BFF8-FF2E8F001E8D}"/>
              </a:ext>
            </a:extLst>
          </p:cNvPr>
          <p:cNvSpPr/>
          <p:nvPr/>
        </p:nvSpPr>
        <p:spPr>
          <a:xfrm flipH="1" flipV="1">
            <a:off x="-585696" y="-896065"/>
            <a:ext cx="3228793" cy="3849529"/>
          </a:xfrm>
          <a:custGeom>
            <a:avLst/>
            <a:gdLst/>
            <a:ahLst/>
            <a:cxnLst/>
            <a:rect l="l" t="t" r="r" b="b"/>
            <a:pathLst>
              <a:path w="3228793" h="3849529">
                <a:moveTo>
                  <a:pt x="3228792" y="3849530"/>
                </a:moveTo>
                <a:lnTo>
                  <a:pt x="0" y="3849530"/>
                </a:lnTo>
                <a:lnTo>
                  <a:pt x="0" y="0"/>
                </a:lnTo>
                <a:lnTo>
                  <a:pt x="3228792" y="0"/>
                </a:lnTo>
                <a:lnTo>
                  <a:pt x="3228792" y="3849530"/>
                </a:lnTo>
                <a:close/>
              </a:path>
            </a:pathLst>
          </a:custGeom>
          <a:blipFill>
            <a:blip r:embed="rId6"/>
            <a:stretch>
              <a:fillRect/>
            </a:stretch>
          </a:blipFill>
        </p:spPr>
      </p:sp>
      <p:pic>
        <p:nvPicPr>
          <p:cNvPr id="14" name="Picture 13">
            <a:extLst>
              <a:ext uri="{FF2B5EF4-FFF2-40B4-BE49-F238E27FC236}">
                <a16:creationId xmlns:a16="http://schemas.microsoft.com/office/drawing/2014/main" id="{CF55B131-9476-A63C-0042-0232689EA6E7}"/>
              </a:ext>
            </a:extLst>
          </p:cNvPr>
          <p:cNvPicPr>
            <a:picLocks noChangeAspect="1"/>
          </p:cNvPicPr>
          <p:nvPr/>
        </p:nvPicPr>
        <p:blipFill>
          <a:blip r:embed="rId7"/>
          <a:stretch>
            <a:fillRect/>
          </a:stretch>
        </p:blipFill>
        <p:spPr>
          <a:xfrm>
            <a:off x="3260206" y="1269938"/>
            <a:ext cx="11455678" cy="8494685"/>
          </a:xfrm>
          <a:prstGeom prst="rect">
            <a:avLst/>
          </a:prstGeom>
        </p:spPr>
      </p:pic>
      <p:sp>
        <p:nvSpPr>
          <p:cNvPr id="15" name="Rectangle: Rounded Corners 14">
            <a:extLst>
              <a:ext uri="{FF2B5EF4-FFF2-40B4-BE49-F238E27FC236}">
                <a16:creationId xmlns:a16="http://schemas.microsoft.com/office/drawing/2014/main" id="{B02F9689-083B-E9FE-D507-D06F5CFCC2F6}"/>
              </a:ext>
            </a:extLst>
          </p:cNvPr>
          <p:cNvSpPr/>
          <p:nvPr/>
        </p:nvSpPr>
        <p:spPr>
          <a:xfrm>
            <a:off x="4425552" y="154746"/>
            <a:ext cx="8909448"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latin typeface="Yellowtail" panose="020B0604020202020204" charset="0"/>
              </a:rPr>
              <a:t>TRIKOTOMI KENDALI</a:t>
            </a:r>
            <a:endParaRPr lang="en-ID" sz="3200" dirty="0">
              <a:latin typeface="Yellowtail" panose="020B0604020202020204" charset="0"/>
            </a:endParaRPr>
          </a:p>
        </p:txBody>
      </p:sp>
    </p:spTree>
    <p:extLst>
      <p:ext uri="{BB962C8B-B14F-4D97-AF65-F5344CB8AC3E}">
        <p14:creationId xmlns:p14="http://schemas.microsoft.com/office/powerpoint/2010/main" val="435221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413804"/>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11524023" y="2810277"/>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2379445" y="0"/>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579213" y="2571070"/>
            <a:ext cx="258116" cy="382394"/>
          </a:xfrm>
          <a:custGeom>
            <a:avLst/>
            <a:gdLst/>
            <a:ahLst/>
            <a:cxnLst/>
            <a:rect l="l" t="t" r="r" b="b"/>
            <a:pathLst>
              <a:path w="258116" h="382394">
                <a:moveTo>
                  <a:pt x="0" y="0"/>
                </a:moveTo>
                <a:lnTo>
                  <a:pt x="258116" y="0"/>
                </a:lnTo>
                <a:lnTo>
                  <a:pt x="258116" y="382395"/>
                </a:lnTo>
                <a:lnTo>
                  <a:pt x="0" y="38239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4414193" y="231438"/>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flipH="1" flipV="1">
            <a:off x="-246421" y="-1186682"/>
            <a:ext cx="3228793" cy="3849529"/>
          </a:xfrm>
          <a:custGeom>
            <a:avLst/>
            <a:gdLst/>
            <a:ahLst/>
            <a:cxnLst/>
            <a:rect l="l" t="t" r="r" b="b"/>
            <a:pathLst>
              <a:path w="3228793" h="3849529">
                <a:moveTo>
                  <a:pt x="3228793" y="3849530"/>
                </a:moveTo>
                <a:lnTo>
                  <a:pt x="0" y="3849530"/>
                </a:lnTo>
                <a:lnTo>
                  <a:pt x="0" y="0"/>
                </a:lnTo>
                <a:lnTo>
                  <a:pt x="3228793" y="0"/>
                </a:lnTo>
                <a:lnTo>
                  <a:pt x="3228793" y="3849530"/>
                </a:lnTo>
                <a:close/>
              </a:path>
            </a:pathLst>
          </a:custGeom>
          <a:blipFill>
            <a:blip r:embed="rId6"/>
            <a:stretch>
              <a:fillRect/>
            </a:stretch>
          </a:blipFill>
        </p:spPr>
      </p:sp>
      <p:sp>
        <p:nvSpPr>
          <p:cNvPr id="10" name="TextBox 10"/>
          <p:cNvSpPr txBox="1"/>
          <p:nvPr/>
        </p:nvSpPr>
        <p:spPr>
          <a:xfrm>
            <a:off x="1467350" y="1187578"/>
            <a:ext cx="15353301" cy="10740569"/>
          </a:xfrm>
          <a:prstGeom prst="rect">
            <a:avLst/>
          </a:prstGeom>
        </p:spPr>
        <p:txBody>
          <a:bodyPr lIns="0" tIns="0" rIns="0" bIns="0" rtlCol="0" anchor="t">
            <a:spAutoFit/>
          </a:bodyPr>
          <a:lstStyle/>
          <a:p>
            <a:pPr algn="just">
              <a:lnSpc>
                <a:spcPts val="3520"/>
              </a:lnSpc>
            </a:pPr>
            <a:r>
              <a:rPr lang="en-US" sz="3200" dirty="0">
                <a:solidFill>
                  <a:srgbClr val="000000"/>
                </a:solidFill>
                <a:latin typeface="Glacial Indifference"/>
                <a:ea typeface="Glacial Indifference"/>
                <a:cs typeface="Glacial Indifference"/>
                <a:sym typeface="Glacial Indifference"/>
              </a:rPr>
              <a:t>Teknik</a:t>
            </a:r>
            <a:r>
              <a:rPr lang="en-US" sz="3200" b="1" dirty="0">
                <a:solidFill>
                  <a:srgbClr val="000000"/>
                </a:solidFill>
                <a:latin typeface="Glacial Indifference Bold"/>
                <a:ea typeface="Glacial Indifference Bold"/>
                <a:cs typeface="Glacial Indifference Bold"/>
                <a:sym typeface="Glacial Indifference Bold"/>
              </a:rPr>
              <a:t> STAR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dalam</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Stoikisme</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adalah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metode</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untuk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mengelola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negatif</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dengan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empat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langkah</a:t>
            </a:r>
            <a:r>
              <a:rPr lang="en-US" sz="3200" dirty="0">
                <a:solidFill>
                  <a:srgbClr val="000000"/>
                </a:solidFill>
                <a:latin typeface="Glacial Indifference"/>
                <a:ea typeface="Glacial Indifference"/>
                <a:cs typeface="Glacial Indifference"/>
                <a:sym typeface="Glacial Indifference"/>
              </a:rPr>
              <a:t>: Stop (</a:t>
            </a:r>
            <a:r>
              <a:rPr lang="en-US" sz="3200" dirty="0" err="1">
                <a:solidFill>
                  <a:srgbClr val="000000"/>
                </a:solidFill>
                <a:latin typeface="Glacial Indifference"/>
                <a:ea typeface="Glacial Indifference"/>
                <a:cs typeface="Glacial Indifference"/>
                <a:sym typeface="Glacial Indifference"/>
              </a:rPr>
              <a:t>Berhenti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sejenak</a:t>
            </a:r>
            <a:r>
              <a:rPr lang="en-US" sz="3200" dirty="0">
                <a:solidFill>
                  <a:srgbClr val="000000"/>
                </a:solidFill>
                <a:latin typeface="Glacial Indifference"/>
                <a:ea typeface="Glacial Indifference"/>
                <a:cs typeface="Glacial Indifference"/>
                <a:sym typeface="Glacial Indifference"/>
              </a:rPr>
              <a:t>), Think and Assess (</a:t>
            </a:r>
            <a:r>
              <a:rPr lang="en-US" sz="3200" dirty="0" err="1">
                <a:solidFill>
                  <a:srgbClr val="000000"/>
                </a:solidFill>
                <a:latin typeface="Glacial Indifference"/>
                <a:ea typeface="Glacial Indifference"/>
                <a:cs typeface="Glacial Indifference"/>
                <a:sym typeface="Glacial Indifference"/>
              </a:rPr>
              <a:t>Pikirkan</a:t>
            </a:r>
            <a:r>
              <a:rPr lang="en-US" sz="3200" dirty="0">
                <a:solidFill>
                  <a:srgbClr val="000000"/>
                </a:solidFill>
                <a:latin typeface="Glacial Indifference"/>
                <a:ea typeface="Glacial Indifference"/>
                <a:cs typeface="Glacial Indifference"/>
                <a:sym typeface="Glacial Indifference"/>
              </a:rPr>
              <a:t> dan Nilai), Assess (Kaji), dan Respond (</a:t>
            </a:r>
            <a:r>
              <a:rPr lang="en-US" sz="3200" dirty="0" err="1">
                <a:solidFill>
                  <a:srgbClr val="000000"/>
                </a:solidFill>
                <a:latin typeface="Glacial Indifference"/>
                <a:ea typeface="Glacial Indifference"/>
                <a:cs typeface="Glacial Indifference"/>
                <a:sym typeface="Glacial Indifference"/>
              </a:rPr>
              <a:t>Respon</a:t>
            </a:r>
            <a:r>
              <a:rPr lang="en-US" sz="3200" dirty="0">
                <a:solidFill>
                  <a:srgbClr val="000000"/>
                </a:solidFill>
                <a:latin typeface="Glacial Indifference"/>
                <a:ea typeface="Glacial Indifference"/>
                <a:cs typeface="Glacial Indifference"/>
                <a:sym typeface="Glacial Indifference"/>
              </a:rPr>
              <a:t>). Teknik </a:t>
            </a:r>
            <a:r>
              <a:rPr lang="en-US" sz="3200" dirty="0" err="1">
                <a:solidFill>
                  <a:srgbClr val="000000"/>
                </a:solidFill>
                <a:latin typeface="Glacial Indifference"/>
                <a:ea typeface="Glacial Indifference"/>
                <a:cs typeface="Glacial Indifference"/>
                <a:sym typeface="Glacial Indifference"/>
              </a:rPr>
              <a:t>ini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membantu</a:t>
            </a:r>
            <a:r>
              <a:rPr lang="en-US" sz="3200" dirty="0">
                <a:solidFill>
                  <a:srgbClr val="000000"/>
                </a:solidFill>
                <a:latin typeface="Glacial Indifference"/>
                <a:ea typeface="Glacial Indifference"/>
                <a:cs typeface="Glacial Indifference"/>
                <a:sym typeface="Glacial Indifference"/>
              </a:rPr>
              <a:t> Anda </a:t>
            </a:r>
            <a:r>
              <a:rPr lang="en-US" sz="3200" dirty="0" err="1">
                <a:solidFill>
                  <a:srgbClr val="000000"/>
                </a:solidFill>
                <a:latin typeface="Glacial Indifference"/>
                <a:ea typeface="Glacial Indifference"/>
                <a:cs typeface="Glacial Indifference"/>
                <a:sym typeface="Glacial Indifference"/>
              </a:rPr>
              <a:t>untuk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tidak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larut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dalam</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menilai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situasi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secara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objektif</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kemudian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memberikan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respons</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bijak</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rasional</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terhadap</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peristiwa</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terjadi</a:t>
            </a:r>
            <a:r>
              <a:rPr lang="en-US" sz="3200" dirty="0">
                <a:solidFill>
                  <a:srgbClr val="000000"/>
                </a:solidFill>
                <a:latin typeface="Glacial Indifference"/>
                <a:ea typeface="Glacial Indifference"/>
                <a:cs typeface="Glacial Indifference"/>
                <a:sym typeface="Glacial Indifference"/>
              </a:rPr>
              <a:t>.</a:t>
            </a:r>
          </a:p>
          <a:p>
            <a:pPr algn="just">
              <a:lnSpc>
                <a:spcPts val="3520"/>
              </a:lnSpc>
            </a:pPr>
            <a:endParaRPr lang="en-US" sz="3200" dirty="0">
              <a:solidFill>
                <a:srgbClr val="000000"/>
              </a:solidFill>
              <a:latin typeface="Glacial Indifference"/>
              <a:ea typeface="Glacial Indifference"/>
              <a:cs typeface="Glacial Indifference"/>
              <a:sym typeface="Glacial Indifference"/>
            </a:endParaRPr>
          </a:p>
          <a:p>
            <a:pPr algn="just">
              <a:lnSpc>
                <a:spcPts val="3520"/>
              </a:lnSpc>
            </a:pPr>
            <a:r>
              <a:rPr lang="en-US" sz="3200" b="1" dirty="0">
                <a:solidFill>
                  <a:srgbClr val="000000"/>
                </a:solidFill>
                <a:latin typeface="Glacial Indifference Bold"/>
                <a:ea typeface="Glacial Indifference Bold"/>
                <a:cs typeface="Glacial Indifference Bold"/>
                <a:sym typeface="Glacial Indifference Bold"/>
              </a:rPr>
              <a:t>Langkah-</a:t>
            </a:r>
            <a:r>
              <a:rPr lang="en-US" sz="3200" b="1" dirty="0" err="1">
                <a:solidFill>
                  <a:srgbClr val="000000"/>
                </a:solidFill>
                <a:latin typeface="Glacial Indifference Bold"/>
                <a:ea typeface="Glacial Indifference Bold"/>
                <a:cs typeface="Glacial Indifference Bold"/>
                <a:sym typeface="Glacial Indifference Bold"/>
              </a:rPr>
              <a:t>langkah</a:t>
            </a:r>
            <a:r>
              <a:rPr lang="en-US" sz="3200" b="1" dirty="0">
                <a:solidFill>
                  <a:srgbClr val="000000"/>
                </a:solidFill>
                <a:latin typeface="Glacial Indifference Bold"/>
                <a:ea typeface="Glacial Indifference Bold"/>
                <a:cs typeface="Glacial Indifference Bold"/>
                <a:sym typeface="Glacial Indifference Bold"/>
              </a:rPr>
              <a:t> Teknik STAR </a:t>
            </a:r>
            <a:r>
              <a:rPr lang="en-US" sz="3200" b="1" dirty="0" err="1">
                <a:solidFill>
                  <a:srgbClr val="000000"/>
                </a:solidFill>
                <a:latin typeface="Glacial Indifference Bold"/>
                <a:ea typeface="Glacial Indifference Bold"/>
                <a:cs typeface="Glacial Indifference Bold"/>
                <a:sym typeface="Glacial Indifference Bold"/>
              </a:rPr>
              <a:t>Stoikisme</a:t>
            </a:r>
            <a:r>
              <a:rPr lang="en-US" sz="3200" b="1" dirty="0">
                <a:solidFill>
                  <a:srgbClr val="000000"/>
                </a:solidFill>
                <a:latin typeface="Glacial Indifference Bold"/>
                <a:ea typeface="Glacial Indifference Bold"/>
                <a:cs typeface="Glacial Indifference Bold"/>
                <a:sym typeface="Glacial Indifference Bold"/>
              </a:rPr>
              <a:t> :</a:t>
            </a:r>
          </a:p>
          <a:p>
            <a:pPr marL="542919" lvl="1" indent="-271459" algn="just">
              <a:lnSpc>
                <a:spcPts val="3520"/>
              </a:lnSpc>
              <a:buAutoNum type="arabicPeriod"/>
            </a:pPr>
            <a:r>
              <a:rPr lang="en-US" sz="3200" b="1" dirty="0">
                <a:solidFill>
                  <a:srgbClr val="000000"/>
                </a:solidFill>
                <a:latin typeface="Glacial Indifference Bold"/>
                <a:ea typeface="Glacial Indifference Bold"/>
                <a:cs typeface="Glacial Indifference Bold"/>
                <a:sym typeface="Glacial Indifference Bold"/>
              </a:rPr>
              <a:t>Stop (</a:t>
            </a:r>
            <a:r>
              <a:rPr lang="en-US" sz="3200" b="1" dirty="0" err="1">
                <a:solidFill>
                  <a:srgbClr val="000000"/>
                </a:solidFill>
                <a:latin typeface="Glacial Indifference Bold"/>
                <a:ea typeface="Glacial Indifference Bold"/>
                <a:cs typeface="Glacial Indifference Bold"/>
                <a:sym typeface="Glacial Indifference Bold"/>
              </a:rPr>
              <a:t>Berhenti</a:t>
            </a:r>
            <a:r>
              <a:rPr lang="en-US" sz="3200" b="1" dirty="0">
                <a:solidFill>
                  <a:srgbClr val="000000"/>
                </a:solidFill>
                <a:latin typeface="Glacial Indifference Bold"/>
                <a:ea typeface="Glacial Indifference Bold"/>
                <a:cs typeface="Glacial Indifference Bold"/>
                <a:sym typeface="Glacial Indifference Bold"/>
              </a:rPr>
              <a:t>): </a:t>
            </a:r>
            <a:r>
              <a:rPr lang="en-US" sz="3200" dirty="0">
                <a:solidFill>
                  <a:srgbClr val="000000"/>
                </a:solidFill>
                <a:latin typeface="Glacial Indifference"/>
                <a:ea typeface="Glacial Indifference"/>
                <a:cs typeface="Glacial Indifference"/>
                <a:sym typeface="Glacial Indifference"/>
              </a:rPr>
              <a:t>Ketika </a:t>
            </a:r>
            <a:r>
              <a:rPr lang="en-US" sz="3200" dirty="0" err="1">
                <a:solidFill>
                  <a:srgbClr val="000000"/>
                </a:solidFill>
                <a:latin typeface="Glacial Indifference"/>
                <a:ea typeface="Glacial Indifference"/>
                <a:cs typeface="Glacial Indifference"/>
                <a:sym typeface="Glacial Indifference"/>
              </a:rPr>
              <a:t>merasakan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negatif</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berhenti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sejenak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untuk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memberi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diri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ruang</a:t>
            </a:r>
            <a:r>
              <a:rPr lang="en-US" sz="3200" dirty="0">
                <a:solidFill>
                  <a:srgbClr val="000000"/>
                </a:solidFill>
                <a:latin typeface="Glacial Indifference"/>
                <a:ea typeface="Glacial Indifference"/>
                <a:cs typeface="Glacial Indifference"/>
                <a:sym typeface="Glacial Indifference"/>
              </a:rPr>
              <a:t> agar </a:t>
            </a:r>
            <a:r>
              <a:rPr lang="en-US" sz="3200" dirty="0" err="1">
                <a:solidFill>
                  <a:srgbClr val="000000"/>
                </a:solidFill>
                <a:latin typeface="Glacial Indifference"/>
                <a:ea typeface="Glacial Indifference"/>
                <a:cs typeface="Glacial Indifference"/>
                <a:sym typeface="Glacial Indifference"/>
              </a:rPr>
              <a:t>tidak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terbawa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arus</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tersebut</a:t>
            </a:r>
            <a:r>
              <a:rPr lang="en-US" sz="3200" dirty="0">
                <a:solidFill>
                  <a:srgbClr val="000000"/>
                </a:solidFill>
                <a:latin typeface="Glacial Indifference"/>
                <a:ea typeface="Glacial Indifference"/>
                <a:cs typeface="Glacial Indifference"/>
                <a:sym typeface="Glacial Indifference"/>
              </a:rPr>
              <a:t>. Anda </a:t>
            </a:r>
            <a:r>
              <a:rPr lang="en-US" sz="3200" dirty="0" err="1">
                <a:solidFill>
                  <a:srgbClr val="000000"/>
                </a:solidFill>
                <a:latin typeface="Glacial Indifference"/>
                <a:ea typeface="Glacial Indifference"/>
                <a:cs typeface="Glacial Indifference"/>
                <a:sym typeface="Glacial Indifference"/>
              </a:rPr>
              <a:t>perlu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membatasi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diri</a:t>
            </a:r>
            <a:r>
              <a:rPr lang="en-US" sz="3200" dirty="0">
                <a:solidFill>
                  <a:srgbClr val="000000"/>
                </a:solidFill>
                <a:latin typeface="Glacial Indifference"/>
                <a:ea typeface="Glacial Indifference"/>
                <a:cs typeface="Glacial Indifference"/>
                <a:sym typeface="Glacial Indifference"/>
              </a:rPr>
              <a:t> agar </a:t>
            </a:r>
            <a:r>
              <a:rPr lang="en-US" sz="3200" dirty="0" err="1">
                <a:solidFill>
                  <a:srgbClr val="000000"/>
                </a:solidFill>
                <a:latin typeface="Glacial Indifference"/>
                <a:ea typeface="Glacial Indifference"/>
                <a:cs typeface="Glacial Indifference"/>
                <a:sym typeface="Glacial Indifference"/>
              </a:rPr>
              <a:t>tidak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terlalu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larut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dalam</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kesedihan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atau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muncul</a:t>
            </a:r>
            <a:r>
              <a:rPr lang="en-US" sz="3200" dirty="0">
                <a:solidFill>
                  <a:srgbClr val="000000"/>
                </a:solidFill>
                <a:latin typeface="Glacial Indifference"/>
                <a:ea typeface="Glacial Indifference"/>
                <a:cs typeface="Glacial Indifference"/>
                <a:sym typeface="Glacial Indifference"/>
              </a:rPr>
              <a:t>.</a:t>
            </a:r>
          </a:p>
          <a:p>
            <a:pPr marL="542919" lvl="1" indent="-271459" algn="just">
              <a:lnSpc>
                <a:spcPts val="3520"/>
              </a:lnSpc>
              <a:buAutoNum type="arabicPeriod"/>
            </a:pPr>
            <a:r>
              <a:rPr lang="en-US" sz="3200" b="1" dirty="0">
                <a:solidFill>
                  <a:srgbClr val="000000"/>
                </a:solidFill>
                <a:latin typeface="Glacial Indifference Bold"/>
                <a:ea typeface="Glacial Indifference Bold"/>
                <a:cs typeface="Glacial Indifference Bold"/>
                <a:sym typeface="Glacial Indifference Bold"/>
              </a:rPr>
              <a:t>Think and Assess (</a:t>
            </a:r>
            <a:r>
              <a:rPr lang="en-US" sz="3200" b="1" dirty="0" err="1">
                <a:solidFill>
                  <a:srgbClr val="000000"/>
                </a:solidFill>
                <a:latin typeface="Glacial Indifference Bold"/>
                <a:ea typeface="Glacial Indifference Bold"/>
                <a:cs typeface="Glacial Indifference Bold"/>
                <a:sym typeface="Glacial Indifference Bold"/>
              </a:rPr>
              <a:t>Pikirkan</a:t>
            </a:r>
            <a:r>
              <a:rPr lang="en-US" sz="3200" b="1" dirty="0">
                <a:solidFill>
                  <a:srgbClr val="000000"/>
                </a:solidFill>
                <a:latin typeface="Glacial Indifference Bold"/>
                <a:ea typeface="Glacial Indifference Bold"/>
                <a:cs typeface="Glacial Indifference Bold"/>
                <a:sym typeface="Glacial Indifference Bold"/>
              </a:rPr>
              <a:t> dan Nilai)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Setelah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mereda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mulailah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berpikir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secara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rasional</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menilai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situasi</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terjadi</a:t>
            </a:r>
            <a:r>
              <a:rPr lang="en-US" sz="3200" dirty="0">
                <a:solidFill>
                  <a:srgbClr val="000000"/>
                </a:solidFill>
                <a:latin typeface="Glacial Indifference"/>
                <a:ea typeface="Glacial Indifference"/>
                <a:cs typeface="Glacial Indifference"/>
                <a:sym typeface="Glacial Indifference"/>
              </a:rPr>
              <a:t>.</a:t>
            </a:r>
          </a:p>
          <a:p>
            <a:pPr marL="542919" lvl="1" indent="-271459" algn="just">
              <a:lnSpc>
                <a:spcPts val="3520"/>
              </a:lnSpc>
              <a:buFont typeface="Arial"/>
              <a:buChar char="•"/>
            </a:pPr>
            <a:r>
              <a:rPr lang="en-US" sz="3200" dirty="0" err="1">
                <a:solidFill>
                  <a:srgbClr val="000000"/>
                </a:solidFill>
                <a:latin typeface="Glacial Indifference"/>
                <a:ea typeface="Glacial Indifference"/>
                <a:cs typeface="Glacial Indifference"/>
                <a:sym typeface="Glacial Indifference"/>
              </a:rPr>
              <a:t>Pikirkan</a:t>
            </a:r>
            <a:r>
              <a:rPr lang="en-US" sz="3200" dirty="0">
                <a:solidFill>
                  <a:srgbClr val="000000"/>
                </a:solidFill>
                <a:latin typeface="Glacial Indifference"/>
                <a:ea typeface="Glacial Indifference"/>
                <a:cs typeface="Glacial Indifference"/>
                <a:sym typeface="Glacial Indifference"/>
              </a:rPr>
              <a:t> (Think): </a:t>
            </a:r>
            <a:r>
              <a:rPr lang="en-US" sz="3200" dirty="0" err="1">
                <a:solidFill>
                  <a:srgbClr val="000000"/>
                </a:solidFill>
                <a:latin typeface="Glacial Indifference"/>
                <a:ea typeface="Glacial Indifference"/>
                <a:cs typeface="Glacial Indifference"/>
                <a:sym typeface="Glacial Indifference"/>
              </a:rPr>
              <a:t>Lakukan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penilaian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objektif</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rasional</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terhadap</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tersebut</a:t>
            </a:r>
            <a:r>
              <a:rPr lang="en-US" sz="3200" dirty="0">
                <a:solidFill>
                  <a:srgbClr val="000000"/>
                </a:solidFill>
                <a:latin typeface="Glacial Indifference"/>
                <a:ea typeface="Glacial Indifference"/>
                <a:cs typeface="Glacial Indifference"/>
                <a:sym typeface="Glacial Indifference"/>
              </a:rPr>
              <a:t>.</a:t>
            </a:r>
          </a:p>
          <a:p>
            <a:pPr marL="542919" lvl="1" indent="-271459" algn="just">
              <a:lnSpc>
                <a:spcPts val="3520"/>
              </a:lnSpc>
              <a:buFont typeface="Arial"/>
              <a:buChar char="•"/>
            </a:pPr>
            <a:r>
              <a:rPr lang="en-US" sz="3200" dirty="0">
                <a:solidFill>
                  <a:srgbClr val="000000"/>
                </a:solidFill>
                <a:latin typeface="Glacial Indifference"/>
                <a:ea typeface="Glacial Indifference"/>
                <a:cs typeface="Glacial Indifference"/>
                <a:sym typeface="Glacial Indifference"/>
              </a:rPr>
              <a:t>Kaji (Assess): </a:t>
            </a:r>
            <a:r>
              <a:rPr lang="en-US" sz="3200" dirty="0" err="1">
                <a:solidFill>
                  <a:srgbClr val="000000"/>
                </a:solidFill>
                <a:latin typeface="Glacial Indifference"/>
                <a:ea typeface="Glacial Indifference"/>
                <a:cs typeface="Glacial Indifference"/>
                <a:sym typeface="Glacial Indifference"/>
              </a:rPr>
              <a:t>Tanyakan</a:t>
            </a:r>
            <a:r>
              <a:rPr lang="en-US" sz="3200" dirty="0">
                <a:solidFill>
                  <a:srgbClr val="000000"/>
                </a:solidFill>
                <a:latin typeface="Glacial Indifference"/>
                <a:ea typeface="Glacial Indifference"/>
                <a:cs typeface="Glacial Indifference"/>
                <a:sym typeface="Glacial Indifference"/>
              </a:rPr>
              <a:t> pada </a:t>
            </a:r>
            <a:r>
              <a:rPr lang="en-US" sz="3200" dirty="0" err="1">
                <a:solidFill>
                  <a:srgbClr val="000000"/>
                </a:solidFill>
                <a:latin typeface="Glacial Indifference"/>
                <a:ea typeface="Glacial Indifference"/>
                <a:cs typeface="Glacial Indifference"/>
                <a:sym typeface="Glacial Indifference"/>
              </a:rPr>
              <a:t>diri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sendiri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apakah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perasaan</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muncul</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sesuai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dengan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fakta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bukan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hanya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interpretasi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pribadi</a:t>
            </a:r>
            <a:r>
              <a:rPr lang="en-US" sz="3200" dirty="0">
                <a:solidFill>
                  <a:srgbClr val="000000"/>
                </a:solidFill>
                <a:latin typeface="Glacial Indifference"/>
                <a:ea typeface="Glacial Indifference"/>
                <a:cs typeface="Glacial Indifference"/>
                <a:sym typeface="Glacial Indifference"/>
              </a:rPr>
              <a:t>. Anda juga </a:t>
            </a:r>
            <a:r>
              <a:rPr lang="en-US" sz="3200" dirty="0" err="1">
                <a:solidFill>
                  <a:srgbClr val="000000"/>
                </a:solidFill>
                <a:latin typeface="Glacial Indifference"/>
                <a:ea typeface="Glacial Indifference"/>
                <a:cs typeface="Glacial Indifference"/>
                <a:sym typeface="Glacial Indifference"/>
              </a:rPr>
              <a:t>bisa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mengkaji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apakah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tersebut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merupakan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sesuatu</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bisa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dikendalikan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atau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tidak</a:t>
            </a:r>
            <a:r>
              <a:rPr lang="en-US" sz="3200" dirty="0">
                <a:solidFill>
                  <a:srgbClr val="000000"/>
                </a:solidFill>
                <a:latin typeface="Glacial Indifference"/>
                <a:ea typeface="Glacial Indifference"/>
                <a:cs typeface="Glacial Indifference"/>
                <a:sym typeface="Glacial Indifference"/>
              </a:rPr>
              <a:t>.</a:t>
            </a:r>
          </a:p>
          <a:p>
            <a:pPr marL="785810" lvl="1" indent="-514350" algn="just">
              <a:lnSpc>
                <a:spcPts val="3520"/>
              </a:lnSpc>
              <a:buFont typeface="+mj-lt"/>
              <a:buAutoNum type="arabicPeriod" startAt="3"/>
            </a:pPr>
            <a:r>
              <a:rPr lang="en-US" sz="3200" b="1" dirty="0">
                <a:solidFill>
                  <a:srgbClr val="000000"/>
                </a:solidFill>
                <a:latin typeface="Glacial Indifference Bold"/>
                <a:ea typeface="Glacial Indifference Bold"/>
                <a:cs typeface="Glacial Indifference Bold"/>
                <a:sym typeface="Glacial Indifference Bold"/>
              </a:rPr>
              <a:t>Respond (</a:t>
            </a:r>
            <a:r>
              <a:rPr lang="en-US" sz="3200" b="1" dirty="0" err="1">
                <a:solidFill>
                  <a:srgbClr val="000000"/>
                </a:solidFill>
                <a:latin typeface="Glacial Indifference Bold"/>
                <a:ea typeface="Glacial Indifference Bold"/>
                <a:cs typeface="Glacial Indifference Bold"/>
                <a:sym typeface="Glacial Indifference Bold"/>
              </a:rPr>
              <a:t>Respon</a:t>
            </a:r>
            <a:r>
              <a:rPr lang="en-US" sz="3200" b="1" dirty="0">
                <a:solidFill>
                  <a:srgbClr val="000000"/>
                </a:solidFill>
                <a:latin typeface="Glacial Indifference Bold"/>
                <a:ea typeface="Glacial Indifference Bold"/>
                <a:cs typeface="Glacial Indifference Bold"/>
                <a:sym typeface="Glacial Indifference Bold"/>
              </a:rPr>
              <a: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Setelah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berpikir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jernih</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menilai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situasi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baru</a:t>
            </a:r>
            <a:r>
              <a:rPr lang="en-US" sz="3200" dirty="0">
                <a:solidFill>
                  <a:srgbClr val="000000"/>
                </a:solidFill>
                <a:latin typeface="Glacial Indifference"/>
                <a:ea typeface="Glacial Indifference"/>
                <a:cs typeface="Glacial Indifference"/>
                <a:sym typeface="Glacial Indifference"/>
              </a:rPr>
              <a:t> Anda </a:t>
            </a:r>
            <a:r>
              <a:rPr lang="en-US" sz="3200" dirty="0" err="1">
                <a:solidFill>
                  <a:srgbClr val="000000"/>
                </a:solidFill>
                <a:latin typeface="Glacial Indifference"/>
                <a:ea typeface="Glacial Indifference"/>
                <a:cs typeface="Glacial Indifference"/>
                <a:sym typeface="Glacial Indifference"/>
              </a:rPr>
              <a:t>memberikan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respons</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Respons</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ini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bisa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berupa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ucapan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atau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tindakan</a:t>
            </a:r>
            <a:r>
              <a:rPr lang="en-US" sz="3200" dirty="0">
                <a:solidFill>
                  <a:srgbClr val="000000"/>
                </a:solidFill>
                <a:latin typeface="Glacial Indifference"/>
                <a:ea typeface="Glacial Indifference"/>
                <a:cs typeface="Glacial Indifference"/>
                <a:sym typeface="Glacial Indifference"/>
              </a:rPr>
              <a:t>. Karena Anda </a:t>
            </a:r>
            <a:r>
              <a:rPr lang="en-US" sz="3200" dirty="0" err="1">
                <a:solidFill>
                  <a:srgbClr val="000000"/>
                </a:solidFill>
                <a:latin typeface="Glacial Indifference"/>
                <a:ea typeface="Glacial Indifference"/>
                <a:cs typeface="Glacial Indifference"/>
                <a:sym typeface="Glacial Indifference"/>
              </a:rPr>
              <a:t>telah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melalui</a:t>
            </a:r>
            <a:r>
              <a:rPr lang="en-US" sz="3200" dirty="0">
                <a:solidFill>
                  <a:srgbClr val="000000"/>
                </a:solidFill>
                <a:latin typeface="Glacial Indifference"/>
                <a:ea typeface="Glacial Indifference"/>
                <a:cs typeface="Glacial Indifference"/>
                <a:sym typeface="Glacial Indifference"/>
              </a:rPr>
              <a:t> proses </a:t>
            </a:r>
            <a:r>
              <a:rPr lang="en-US" sz="3200" dirty="0" err="1">
                <a:solidFill>
                  <a:srgbClr val="000000"/>
                </a:solidFill>
                <a:latin typeface="Glacial Indifference"/>
                <a:ea typeface="Glacial Indifference"/>
                <a:cs typeface="Glacial Indifference"/>
                <a:sym typeface="Glacial Indifference"/>
              </a:rPr>
              <a:t>pemikiran</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baik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diharapkan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respons</a:t>
            </a:r>
            <a:r>
              <a:rPr lang="en-US" sz="3200" dirty="0">
                <a:solidFill>
                  <a:srgbClr val="000000"/>
                </a:solidFill>
                <a:latin typeface="Glacial Indifference"/>
                <a:ea typeface="Glacial Indifference"/>
                <a:cs typeface="Glacial Indifference"/>
                <a:sym typeface="Glacial Indifference"/>
              </a:rPr>
              <a:t> Anda </a:t>
            </a:r>
            <a:r>
              <a:rPr lang="en-US" sz="3200" dirty="0" err="1">
                <a:solidFill>
                  <a:srgbClr val="000000"/>
                </a:solidFill>
                <a:latin typeface="Glacial Indifference"/>
                <a:ea typeface="Glacial Indifference"/>
                <a:cs typeface="Glacial Indifference"/>
                <a:sym typeface="Glacial Indifference"/>
              </a:rPr>
              <a:t>akan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bijak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adil</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berani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bukan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sekadar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respons</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emosional</a:t>
            </a:r>
            <a:r>
              <a:rPr lang="en-US" sz="3200" dirty="0">
                <a:solidFill>
                  <a:srgbClr val="000000"/>
                </a:solidFill>
                <a:latin typeface="Glacial Indifference"/>
                <a:ea typeface="Glacial Indifference"/>
                <a:cs typeface="Glacial Indifference"/>
                <a:sym typeface="Glacial Indifference"/>
              </a:rPr>
              <a:t>.</a:t>
            </a:r>
          </a:p>
          <a:p>
            <a:pPr algn="just">
              <a:lnSpc>
                <a:spcPts val="3520"/>
              </a:lnSpc>
            </a:pPr>
            <a:endParaRPr lang="en-US" sz="2514" dirty="0">
              <a:solidFill>
                <a:srgbClr val="000000"/>
              </a:solidFill>
              <a:latin typeface="Glacial Indifference"/>
              <a:ea typeface="Glacial Indifference"/>
              <a:cs typeface="Glacial Indifference"/>
              <a:sym typeface="Glacial Indifference"/>
            </a:endParaRPr>
          </a:p>
          <a:p>
            <a:pPr algn="just">
              <a:lnSpc>
                <a:spcPts val="3520"/>
              </a:lnSpc>
            </a:pPr>
            <a:endParaRPr lang="en-US" sz="2514" dirty="0">
              <a:solidFill>
                <a:srgbClr val="000000"/>
              </a:solidFill>
              <a:latin typeface="Glacial Indifference"/>
              <a:ea typeface="Glacial Indifference"/>
              <a:cs typeface="Glacial Indifference"/>
              <a:sym typeface="Glacial Indifference"/>
            </a:endParaRPr>
          </a:p>
          <a:p>
            <a:pPr algn="just">
              <a:lnSpc>
                <a:spcPts val="3520"/>
              </a:lnSpc>
            </a:pPr>
            <a:endParaRPr lang="en-US" sz="2514" dirty="0">
              <a:solidFill>
                <a:srgbClr val="000000"/>
              </a:solidFill>
              <a:latin typeface="Glacial Indifference"/>
              <a:ea typeface="Glacial Indifference"/>
              <a:cs typeface="Glacial Indifference"/>
              <a:sym typeface="Glacial Indifference"/>
            </a:endParaRPr>
          </a:p>
          <a:p>
            <a:pPr algn="just">
              <a:lnSpc>
                <a:spcPts val="3520"/>
              </a:lnSpc>
            </a:pPr>
            <a:endParaRPr lang="en-US" sz="2514" dirty="0">
              <a:solidFill>
                <a:srgbClr val="000000"/>
              </a:solidFill>
              <a:latin typeface="Glacial Indifference"/>
              <a:ea typeface="Glacial Indifference"/>
              <a:cs typeface="Glacial Indifference"/>
              <a:sym typeface="Glacial Indifference"/>
            </a:endParaRPr>
          </a:p>
        </p:txBody>
      </p:sp>
      <p:sp>
        <p:nvSpPr>
          <p:cNvPr id="11" name="TextBox 11"/>
          <p:cNvSpPr txBox="1"/>
          <p:nvPr/>
        </p:nvSpPr>
        <p:spPr>
          <a:xfrm>
            <a:off x="3289934" y="312735"/>
            <a:ext cx="10654777" cy="646559"/>
          </a:xfrm>
          <a:prstGeom prst="rect">
            <a:avLst/>
          </a:prstGeom>
        </p:spPr>
        <p:txBody>
          <a:bodyPr lIns="0" tIns="0" rIns="0" bIns="0" rtlCol="0" anchor="t">
            <a:spAutoFit/>
          </a:bodyPr>
          <a:lstStyle/>
          <a:p>
            <a:pPr algn="ctr">
              <a:lnSpc>
                <a:spcPts val="4554"/>
              </a:lnSpc>
            </a:pPr>
            <a:r>
              <a:rPr lang="en-US" sz="4600" dirty="0" err="1">
                <a:solidFill>
                  <a:srgbClr val="052917"/>
                </a:solidFill>
                <a:latin typeface="Yellowtail"/>
                <a:ea typeface="Yellowtail"/>
                <a:cs typeface="Yellowtail"/>
                <a:sym typeface="Yellowtail"/>
              </a:rPr>
              <a:t>Mengelola</a:t>
            </a:r>
            <a:r>
              <a:rPr lang="en-US" sz="4600" dirty="0">
                <a:solidFill>
                  <a:srgbClr val="052917"/>
                </a:solidFill>
                <a:latin typeface="Yellowtail"/>
                <a:ea typeface="Yellowtail"/>
                <a:cs typeface="Yellowtail"/>
                <a:sym typeface="Yellowtail"/>
              </a:rPr>
              <a:t> Emosi </a:t>
            </a:r>
            <a:r>
              <a:rPr lang="en-US" sz="4600" dirty="0" err="1">
                <a:solidFill>
                  <a:srgbClr val="052917"/>
                </a:solidFill>
                <a:latin typeface="Yellowtail"/>
                <a:ea typeface="Yellowtail"/>
                <a:cs typeface="Yellowtail"/>
                <a:sym typeface="Yellowtail"/>
              </a:rPr>
              <a:t>Negatif</a:t>
            </a:r>
            <a:r>
              <a:rPr lang="en-US" sz="4600" dirty="0">
                <a:solidFill>
                  <a:srgbClr val="052917"/>
                </a:solidFill>
                <a:latin typeface="Yellowtail"/>
                <a:ea typeface="Yellowtail"/>
                <a:cs typeface="Yellowtail"/>
                <a:sym typeface="Yellowtail"/>
              </a:rPr>
              <a:t> Dengan Teknik S.T.A.R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960431" y="8807204"/>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607788" y="875564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5814368" y="1472091"/>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6498339" y="916014"/>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5461725" y="1420535"/>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6559305" y="7693032"/>
            <a:ext cx="1728695" cy="5667853"/>
          </a:xfrm>
          <a:custGeom>
            <a:avLst/>
            <a:gdLst/>
            <a:ahLst/>
            <a:cxnLst/>
            <a:rect l="l" t="t" r="r" b="b"/>
            <a:pathLst>
              <a:path w="1728695" h="5667853">
                <a:moveTo>
                  <a:pt x="0" y="0"/>
                </a:moveTo>
                <a:lnTo>
                  <a:pt x="1728695" y="0"/>
                </a:lnTo>
                <a:lnTo>
                  <a:pt x="1728695" y="5667852"/>
                </a:lnTo>
                <a:lnTo>
                  <a:pt x="0" y="5667852"/>
                </a:lnTo>
                <a:lnTo>
                  <a:pt x="0" y="0"/>
                </a:lnTo>
                <a:close/>
              </a:path>
            </a:pathLst>
          </a:custGeom>
          <a:blipFill>
            <a:blip r:embed="rId6"/>
            <a:stretch>
              <a:fillRect/>
            </a:stretch>
          </a:blipFill>
        </p:spPr>
      </p:sp>
      <p:sp>
        <p:nvSpPr>
          <p:cNvPr id="11" name="Freeform 11"/>
          <p:cNvSpPr/>
          <p:nvPr/>
        </p:nvSpPr>
        <p:spPr>
          <a:xfrm flipH="1" flipV="1">
            <a:off x="-84293" y="-2979985"/>
            <a:ext cx="1728695" cy="5667853"/>
          </a:xfrm>
          <a:custGeom>
            <a:avLst/>
            <a:gdLst/>
            <a:ahLst/>
            <a:cxnLst/>
            <a:rect l="l" t="t" r="r" b="b"/>
            <a:pathLst>
              <a:path w="1728695" h="5667853">
                <a:moveTo>
                  <a:pt x="1728695" y="5667852"/>
                </a:moveTo>
                <a:lnTo>
                  <a:pt x="0" y="5667852"/>
                </a:lnTo>
                <a:lnTo>
                  <a:pt x="0" y="0"/>
                </a:lnTo>
                <a:lnTo>
                  <a:pt x="1728695" y="0"/>
                </a:lnTo>
                <a:lnTo>
                  <a:pt x="1728695" y="5667852"/>
                </a:lnTo>
                <a:close/>
              </a:path>
            </a:pathLst>
          </a:custGeom>
          <a:blipFill>
            <a:blip r:embed="rId6"/>
            <a:stretch>
              <a:fillRect/>
            </a:stretch>
          </a:blipFill>
        </p:spPr>
      </p:sp>
      <p:sp>
        <p:nvSpPr>
          <p:cNvPr id="12" name="TextBox 12"/>
          <p:cNvSpPr txBox="1"/>
          <p:nvPr/>
        </p:nvSpPr>
        <p:spPr>
          <a:xfrm>
            <a:off x="780055" y="2801852"/>
            <a:ext cx="16643598" cy="1976755"/>
          </a:xfrm>
          <a:prstGeom prst="rect">
            <a:avLst/>
          </a:prstGeom>
        </p:spPr>
        <p:txBody>
          <a:bodyPr lIns="0" tIns="0" rIns="0" bIns="0" rtlCol="0" anchor="t">
            <a:spAutoFit/>
          </a:bodyPr>
          <a:lstStyle/>
          <a:p>
            <a:pPr algn="just">
              <a:lnSpc>
                <a:spcPts val="3919"/>
              </a:lnSpc>
              <a:spcBef>
                <a:spcPct val="0"/>
              </a:spcBef>
            </a:pPr>
            <a:r>
              <a:rPr lang="en-US" sz="3200" b="1" dirty="0">
                <a:solidFill>
                  <a:srgbClr val="000000"/>
                </a:solidFill>
                <a:latin typeface="Glacial Indifference Bold"/>
                <a:ea typeface="Glacial Indifference Bold"/>
                <a:cs typeface="Glacial Indifference Bold"/>
                <a:sym typeface="Glacial Indifference Bold"/>
              </a:rPr>
              <a:t>Tujuan Teknik STAR</a:t>
            </a:r>
          </a:p>
          <a:p>
            <a:pPr algn="just">
              <a:lnSpc>
                <a:spcPts val="3919"/>
              </a:lnSpc>
              <a:spcBef>
                <a:spcPct val="0"/>
              </a:spcBef>
            </a:pPr>
            <a:r>
              <a:rPr lang="en-US" sz="3200" dirty="0">
                <a:solidFill>
                  <a:srgbClr val="000000"/>
                </a:solidFill>
                <a:latin typeface="Glacial Indifference"/>
                <a:ea typeface="Glacial Indifference"/>
                <a:cs typeface="Glacial Indifference"/>
                <a:sym typeface="Glacial Indifference"/>
              </a:rPr>
              <a:t>Teknik STAR </a:t>
            </a:r>
            <a:r>
              <a:rPr lang="en-US" sz="3200" dirty="0" err="1">
                <a:solidFill>
                  <a:srgbClr val="000000"/>
                </a:solidFill>
                <a:latin typeface="Glacial Indifference"/>
                <a:ea typeface="Glacial Indifference"/>
                <a:cs typeface="Glacial Indifference"/>
                <a:sym typeface="Glacial Indifference"/>
              </a:rPr>
              <a:t>membantu</a:t>
            </a:r>
            <a:r>
              <a:rPr lang="en-US" sz="3200" dirty="0">
                <a:solidFill>
                  <a:srgbClr val="000000"/>
                </a:solidFill>
                <a:latin typeface="Glacial Indifference"/>
                <a:ea typeface="Glacial Indifference"/>
                <a:cs typeface="Glacial Indifference"/>
                <a:sym typeface="Glacial Indifference"/>
              </a:rPr>
              <a:t> Anda </a:t>
            </a:r>
            <a:r>
              <a:rPr lang="en-US" sz="3200" dirty="0" err="1">
                <a:solidFill>
                  <a:srgbClr val="000000"/>
                </a:solidFill>
                <a:latin typeface="Glacial Indifference"/>
                <a:ea typeface="Glacial Indifference"/>
                <a:cs typeface="Glacial Indifference"/>
                <a:sym typeface="Glacial Indifference"/>
              </a:rPr>
              <a:t>untuk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mengendalikan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negatif</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berpikir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lebih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rasional</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menghasilkan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keputusan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serta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respons</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lebih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bijak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Dengan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menerapkannya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secara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konsisten</a:t>
            </a:r>
            <a:r>
              <a:rPr lang="en-US" sz="3200" dirty="0">
                <a:solidFill>
                  <a:srgbClr val="000000"/>
                </a:solidFill>
                <a:latin typeface="Glacial Indifference"/>
                <a:ea typeface="Glacial Indifference"/>
                <a:cs typeface="Glacial Indifference"/>
                <a:sym typeface="Glacial Indifference"/>
              </a:rPr>
              <a:t>, Anda </a:t>
            </a:r>
            <a:r>
              <a:rPr lang="en-US" sz="3200" dirty="0" err="1">
                <a:solidFill>
                  <a:srgbClr val="000000"/>
                </a:solidFill>
                <a:latin typeface="Glacial Indifference"/>
                <a:ea typeface="Glacial Indifference"/>
                <a:cs typeface="Glacial Indifference"/>
                <a:sym typeface="Glacial Indifference"/>
              </a:rPr>
              <a:t>bisa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mencapai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kehidupan</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lebih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tenang</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positif</a:t>
            </a:r>
            <a:r>
              <a:rPr lang="en-US" sz="3200" dirty="0">
                <a:solidFill>
                  <a:srgbClr val="000000"/>
                </a:solidFill>
                <a:latin typeface="Glacial Indifference"/>
                <a:ea typeface="Glacial Indifference"/>
                <a:cs typeface="Glacial Indifference"/>
                <a:sym typeface="Glacial Indifference"/>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413804"/>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344729" y="8848486"/>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2552339" y="3166139"/>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8584064" y="3632370"/>
            <a:ext cx="258116" cy="382394"/>
          </a:xfrm>
          <a:custGeom>
            <a:avLst/>
            <a:gdLst/>
            <a:ahLst/>
            <a:cxnLst/>
            <a:rect l="l" t="t" r="r" b="b"/>
            <a:pathLst>
              <a:path w="258116" h="382394">
                <a:moveTo>
                  <a:pt x="0" y="0"/>
                </a:moveTo>
                <a:lnTo>
                  <a:pt x="258116" y="0"/>
                </a:lnTo>
                <a:lnTo>
                  <a:pt x="258116" y="382395"/>
                </a:lnTo>
                <a:lnTo>
                  <a:pt x="0" y="38239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7037418" y="987542"/>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6627429" y="168612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rot="271119" flipH="1" flipV="1">
            <a:off x="-2116949" y="-1082445"/>
            <a:ext cx="3870875" cy="4139973"/>
          </a:xfrm>
          <a:custGeom>
            <a:avLst/>
            <a:gdLst/>
            <a:ahLst/>
            <a:cxnLst/>
            <a:rect l="l" t="t" r="r" b="b"/>
            <a:pathLst>
              <a:path w="3870875" h="4139973">
                <a:moveTo>
                  <a:pt x="3870875" y="4139973"/>
                </a:moveTo>
                <a:lnTo>
                  <a:pt x="0" y="4139973"/>
                </a:lnTo>
                <a:lnTo>
                  <a:pt x="0" y="0"/>
                </a:lnTo>
                <a:lnTo>
                  <a:pt x="3870875" y="0"/>
                </a:lnTo>
                <a:lnTo>
                  <a:pt x="3870875" y="4139973"/>
                </a:lnTo>
                <a:close/>
              </a:path>
            </a:pathLst>
          </a:custGeom>
          <a:blipFill>
            <a:blip r:embed="rId6"/>
            <a:stretch>
              <a:fillRect/>
            </a:stretch>
          </a:blipFill>
        </p:spPr>
      </p:sp>
      <p:sp>
        <p:nvSpPr>
          <p:cNvPr id="11" name="Freeform 11"/>
          <p:cNvSpPr/>
          <p:nvPr/>
        </p:nvSpPr>
        <p:spPr>
          <a:xfrm rot="-10211670" flipH="1" flipV="1">
            <a:off x="16655610" y="7289939"/>
            <a:ext cx="3264780" cy="3491743"/>
          </a:xfrm>
          <a:custGeom>
            <a:avLst/>
            <a:gdLst/>
            <a:ahLst/>
            <a:cxnLst/>
            <a:rect l="l" t="t" r="r" b="b"/>
            <a:pathLst>
              <a:path w="3264780" h="3491743">
                <a:moveTo>
                  <a:pt x="3264780" y="3491743"/>
                </a:moveTo>
                <a:lnTo>
                  <a:pt x="0" y="3491743"/>
                </a:lnTo>
                <a:lnTo>
                  <a:pt x="0" y="0"/>
                </a:lnTo>
                <a:lnTo>
                  <a:pt x="3264780" y="0"/>
                </a:lnTo>
                <a:lnTo>
                  <a:pt x="3264780" y="3491743"/>
                </a:lnTo>
                <a:close/>
              </a:path>
            </a:pathLst>
          </a:custGeom>
          <a:blipFill>
            <a:blip r:embed="rId6"/>
            <a:stretch>
              <a:fillRect/>
            </a:stretch>
          </a:blipFill>
        </p:spPr>
      </p:sp>
      <p:sp>
        <p:nvSpPr>
          <p:cNvPr id="12" name="TextBox 12"/>
          <p:cNvSpPr txBox="1"/>
          <p:nvPr/>
        </p:nvSpPr>
        <p:spPr>
          <a:xfrm>
            <a:off x="2307041" y="667704"/>
            <a:ext cx="12898568" cy="977265"/>
          </a:xfrm>
          <a:prstGeom prst="rect">
            <a:avLst/>
          </a:prstGeom>
        </p:spPr>
        <p:txBody>
          <a:bodyPr lIns="0" tIns="0" rIns="0" bIns="0" rtlCol="0" anchor="t">
            <a:spAutoFit/>
          </a:bodyPr>
          <a:lstStyle/>
          <a:p>
            <a:pPr algn="ctr">
              <a:lnSpc>
                <a:spcPts val="6930"/>
              </a:lnSpc>
            </a:pPr>
            <a:endParaRPr/>
          </a:p>
        </p:txBody>
      </p:sp>
      <p:sp>
        <p:nvSpPr>
          <p:cNvPr id="13" name="TextBox 13"/>
          <p:cNvSpPr txBox="1"/>
          <p:nvPr/>
        </p:nvSpPr>
        <p:spPr>
          <a:xfrm>
            <a:off x="475304" y="1810650"/>
            <a:ext cx="17337393" cy="8910955"/>
          </a:xfrm>
          <a:prstGeom prst="rect">
            <a:avLst/>
          </a:prstGeom>
        </p:spPr>
        <p:txBody>
          <a:bodyPr lIns="0" tIns="0" rIns="0" bIns="0" rtlCol="0" anchor="t">
            <a:spAutoFit/>
          </a:bodyPr>
          <a:lstStyle/>
          <a:p>
            <a:pPr algn="just">
              <a:lnSpc>
                <a:spcPts val="3919"/>
              </a:lnSpc>
            </a:pPr>
            <a:r>
              <a:rPr lang="en-US" sz="3200" dirty="0" err="1">
                <a:solidFill>
                  <a:srgbClr val="000000"/>
                </a:solidFill>
                <a:latin typeface="Glacial Indifference"/>
                <a:ea typeface="Glacial Indifference"/>
                <a:cs typeface="Glacial Indifference"/>
                <a:sym typeface="Glacial Indifference"/>
              </a:rPr>
              <a:t>Stres</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Kecemasan</a:t>
            </a:r>
            <a:r>
              <a:rPr lang="en-US" sz="3200" dirty="0">
                <a:solidFill>
                  <a:srgbClr val="000000"/>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000000"/>
                </a:solidFill>
                <a:latin typeface="Glacial Indifference"/>
                <a:ea typeface="Glacial Indifference"/>
                <a:cs typeface="Glacial Indifference"/>
                <a:sym typeface="Glacial Indifference"/>
              </a:rPr>
              <a:t>Pendekatan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ini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membantu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menenangkan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pikiran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dari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kekhawatiran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berlebihan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dengan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memfokuskan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perhatian</a:t>
            </a:r>
            <a:r>
              <a:rPr lang="en-US" sz="3200" dirty="0">
                <a:solidFill>
                  <a:srgbClr val="000000"/>
                </a:solidFill>
                <a:latin typeface="Glacial Indifference"/>
                <a:ea typeface="Glacial Indifference"/>
                <a:cs typeface="Glacial Indifference"/>
                <a:sym typeface="Glacial Indifference"/>
              </a:rPr>
              <a:t> pada </a:t>
            </a:r>
            <a:r>
              <a:rPr lang="en-US" sz="3200" dirty="0" err="1">
                <a:solidFill>
                  <a:srgbClr val="000000"/>
                </a:solidFill>
                <a:latin typeface="Glacial Indifference"/>
                <a:ea typeface="Glacial Indifference"/>
                <a:cs typeface="Glacial Indifference"/>
                <a:sym typeface="Glacial Indifference"/>
              </a:rPr>
              <a:t>hal</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bisa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dikendalikan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bukan</a:t>
            </a:r>
            <a:r>
              <a:rPr lang="en-US" sz="3200" dirty="0">
                <a:solidFill>
                  <a:srgbClr val="000000"/>
                </a:solidFill>
                <a:latin typeface="Glacial Indifference"/>
                <a:ea typeface="Glacial Indifference"/>
                <a:cs typeface="Glacial Indifference"/>
                <a:sym typeface="Glacial Indifference"/>
              </a:rPr>
              <a:t> pada </a:t>
            </a:r>
            <a:r>
              <a:rPr lang="en-US" sz="3200" dirty="0" err="1">
                <a:solidFill>
                  <a:srgbClr val="000000"/>
                </a:solidFill>
                <a:latin typeface="Glacial Indifference"/>
                <a:ea typeface="Glacial Indifference"/>
                <a:cs typeface="Glacial Indifference"/>
                <a:sym typeface="Glacial Indifference"/>
              </a:rPr>
              <a:t>hal</a:t>
            </a:r>
            <a:r>
              <a:rPr lang="en-US" sz="3200" dirty="0">
                <a:solidFill>
                  <a:srgbClr val="000000"/>
                </a:solidFill>
                <a:latin typeface="Glacial Indifference"/>
                <a:ea typeface="Glacial Indifference"/>
                <a:cs typeface="Glacial Indifference"/>
                <a:sym typeface="Glacial Indifference"/>
              </a:rPr>
              <a:t> di </a:t>
            </a:r>
            <a:r>
              <a:rPr lang="en-US" sz="3200" dirty="0" err="1">
                <a:solidFill>
                  <a:srgbClr val="000000"/>
                </a:solidFill>
                <a:latin typeface="Glacial Indifference"/>
                <a:ea typeface="Glacial Indifference"/>
                <a:cs typeface="Glacial Indifference"/>
                <a:sym typeface="Glacial Indifference"/>
              </a:rPr>
              <a:t>luar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kendali</a:t>
            </a:r>
            <a:r>
              <a:rPr lang="en-US" sz="3200" dirty="0">
                <a:solidFill>
                  <a:srgbClr val="000000"/>
                </a:solidFill>
                <a:latin typeface="Glacial Indifference"/>
                <a:ea typeface="Glacial Indifference"/>
                <a:cs typeface="Glacial Indifference"/>
                <a:sym typeface="Glacial Indifference"/>
              </a:rPr>
              <a:t>. </a:t>
            </a:r>
          </a:p>
          <a:p>
            <a:pPr algn="just">
              <a:lnSpc>
                <a:spcPts val="3919"/>
              </a:lnSpc>
            </a:pPr>
            <a:r>
              <a:rPr lang="en-US" sz="3200" dirty="0">
                <a:solidFill>
                  <a:srgbClr val="000000"/>
                </a:solidFill>
                <a:latin typeface="Glacial Indifference"/>
                <a:ea typeface="Glacial Indifference"/>
                <a:cs typeface="Glacial Indifference"/>
                <a:sym typeface="Glacial Indifference"/>
              </a:rPr>
              <a:t>Emosi </a:t>
            </a:r>
            <a:r>
              <a:rPr lang="en-US" sz="3200" dirty="0" err="1">
                <a:solidFill>
                  <a:srgbClr val="000000"/>
                </a:solidFill>
                <a:latin typeface="Glacial Indifference"/>
                <a:ea typeface="Glacial Indifference"/>
                <a:cs typeface="Glacial Indifference"/>
                <a:sym typeface="Glacial Indifference"/>
              </a:rPr>
              <a:t>Negatif</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Intens</a:t>
            </a:r>
            <a:r>
              <a:rPr lang="en-US" sz="3200" dirty="0">
                <a:solidFill>
                  <a:srgbClr val="000000"/>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000000"/>
                </a:solidFill>
                <a:latin typeface="Glacial Indifference"/>
                <a:ea typeface="Glacial Indifference"/>
                <a:cs typeface="Glacial Indifference"/>
                <a:sym typeface="Glacial Indifference"/>
              </a:rPr>
              <a:t>Individu</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kesulitan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mengelola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emosi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seperti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kemarahan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frustrasi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atau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kesedihan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dapat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belajar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untuk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merespons</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secara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lebih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logis</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terkendali</a:t>
            </a:r>
            <a:r>
              <a:rPr lang="en-US" sz="3200" dirty="0">
                <a:solidFill>
                  <a:srgbClr val="000000"/>
                </a:solidFill>
                <a:latin typeface="Glacial Indifference"/>
                <a:ea typeface="Glacial Indifference"/>
                <a:cs typeface="Glacial Indifference"/>
                <a:sym typeface="Glacial Indifference"/>
              </a:rPr>
              <a:t>. </a:t>
            </a:r>
          </a:p>
          <a:p>
            <a:pPr algn="just">
              <a:lnSpc>
                <a:spcPts val="3919"/>
              </a:lnSpc>
            </a:pPr>
            <a:r>
              <a:rPr lang="en-US" sz="3200" dirty="0" err="1">
                <a:solidFill>
                  <a:srgbClr val="000000"/>
                </a:solidFill>
                <a:latin typeface="Glacial Indifference"/>
                <a:ea typeface="Glacial Indifference"/>
                <a:cs typeface="Glacial Indifference"/>
                <a:sym typeface="Glacial Indifference"/>
              </a:rPr>
              <a:t>Kesulitan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Menghadapi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Perubahan</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Kegagalan</a:t>
            </a:r>
            <a:r>
              <a:rPr lang="en-US" sz="3200" dirty="0">
                <a:solidFill>
                  <a:srgbClr val="000000"/>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000000"/>
                </a:solidFill>
                <a:latin typeface="Glacial Indifference"/>
                <a:ea typeface="Glacial Indifference"/>
                <a:cs typeface="Glacial Indifference"/>
                <a:sym typeface="Glacial Indifference"/>
              </a:rPr>
              <a:t>Pendekatan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ini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memperkuat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ketahanan</a:t>
            </a:r>
            <a:r>
              <a:rPr lang="en-US" sz="3200" dirty="0">
                <a:solidFill>
                  <a:srgbClr val="000000"/>
                </a:solidFill>
                <a:latin typeface="Glacial Indifference"/>
                <a:ea typeface="Glacial Indifference"/>
                <a:cs typeface="Glacial Indifference"/>
                <a:sym typeface="Glacial Indifference"/>
              </a:rPr>
              <a:t> mental, </a:t>
            </a:r>
            <a:r>
              <a:rPr lang="en-US" sz="3200" dirty="0" err="1">
                <a:solidFill>
                  <a:srgbClr val="000000"/>
                </a:solidFill>
                <a:latin typeface="Glacial Indifference"/>
                <a:ea typeface="Glacial Indifference"/>
                <a:cs typeface="Glacial Indifference"/>
                <a:sym typeface="Glacial Indifference"/>
              </a:rPr>
              <a:t>membantu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individu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untuk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melihat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kegagalan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sebagai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bagian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dari</a:t>
            </a:r>
            <a:r>
              <a:rPr lang="en-US" sz="3200" dirty="0">
                <a:solidFill>
                  <a:srgbClr val="000000"/>
                </a:solidFill>
                <a:latin typeface="Glacial Indifference"/>
                <a:ea typeface="Glacial Indifference"/>
                <a:cs typeface="Glacial Indifference"/>
                <a:sym typeface="Glacial Indifference"/>
              </a:rPr>
              <a:t> proses dan </a:t>
            </a:r>
            <a:r>
              <a:rPr lang="en-US" sz="3200" dirty="0" err="1">
                <a:solidFill>
                  <a:srgbClr val="000000"/>
                </a:solidFill>
                <a:latin typeface="Glacial Indifference"/>
                <a:ea typeface="Glacial Indifference"/>
                <a:cs typeface="Glacial Indifference"/>
                <a:sym typeface="Glacial Indifference"/>
              </a:rPr>
              <a:t>bangkit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kembali</a:t>
            </a:r>
            <a:r>
              <a:rPr lang="en-US" sz="3200" dirty="0">
                <a:solidFill>
                  <a:srgbClr val="000000"/>
                </a:solidFill>
                <a:latin typeface="Glacial Indifference"/>
                <a:ea typeface="Glacial Indifference"/>
                <a:cs typeface="Glacial Indifference"/>
                <a:sym typeface="Glacial Indifference"/>
              </a:rPr>
              <a:t>. </a:t>
            </a:r>
          </a:p>
          <a:p>
            <a:pPr algn="just">
              <a:lnSpc>
                <a:spcPts val="3919"/>
              </a:lnSpc>
            </a:pPr>
            <a:r>
              <a:rPr lang="en-US" sz="3200" dirty="0" err="1">
                <a:solidFill>
                  <a:srgbClr val="000000"/>
                </a:solidFill>
                <a:latin typeface="Glacial Indifference"/>
                <a:ea typeface="Glacial Indifference"/>
                <a:cs typeface="Glacial Indifference"/>
                <a:sym typeface="Glacial Indifference"/>
              </a:rPr>
              <a:t>Ketidakpastian</a:t>
            </a:r>
            <a:r>
              <a:rPr lang="en-US" sz="3200" dirty="0">
                <a:solidFill>
                  <a:srgbClr val="000000"/>
                </a:solidFill>
                <a:latin typeface="Glacial Indifference"/>
                <a:ea typeface="Glacial Indifference"/>
                <a:cs typeface="Glacial Indifference"/>
                <a:sym typeface="Glacial Indifference"/>
              </a:rPr>
              <a:t> Hidup:</a:t>
            </a:r>
          </a:p>
          <a:p>
            <a:pPr marL="604518" lvl="1" indent="-302259" algn="just">
              <a:lnSpc>
                <a:spcPts val="3919"/>
              </a:lnSpc>
              <a:buFont typeface="Arial"/>
              <a:buChar char="•"/>
            </a:pPr>
            <a:r>
              <a:rPr lang="en-US" sz="3200" dirty="0" err="1">
                <a:solidFill>
                  <a:srgbClr val="000000"/>
                </a:solidFill>
                <a:latin typeface="Glacial Indifference"/>
                <a:ea typeface="Glacial Indifference"/>
                <a:cs typeface="Glacial Indifference"/>
                <a:sym typeface="Glacial Indifference"/>
              </a:rPr>
              <a:t>Stoikisme</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mendorong</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penerimaan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terhadap</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ketidakpastian</a:t>
            </a:r>
            <a:r>
              <a:rPr lang="en-US" sz="3200" dirty="0">
                <a:solidFill>
                  <a:srgbClr val="000000"/>
                </a:solidFill>
                <a:latin typeface="Glacial Indifference"/>
                <a:ea typeface="Glacial Indifference"/>
                <a:cs typeface="Glacial Indifference"/>
                <a:sym typeface="Glacial Indifference"/>
              </a:rPr>
              <a:t> dan </a:t>
            </a:r>
            <a:r>
              <a:rPr lang="en-US" sz="3200" dirty="0" err="1">
                <a:solidFill>
                  <a:srgbClr val="000000"/>
                </a:solidFill>
                <a:latin typeface="Glacial Indifference"/>
                <a:ea typeface="Glacial Indifference"/>
                <a:cs typeface="Glacial Indifference"/>
                <a:sym typeface="Glacial Indifference"/>
              </a:rPr>
              <a:t>fokus</a:t>
            </a:r>
            <a:r>
              <a:rPr lang="en-US" sz="3200" dirty="0">
                <a:solidFill>
                  <a:srgbClr val="000000"/>
                </a:solidFill>
                <a:latin typeface="Glacial Indifference"/>
                <a:ea typeface="Glacial Indifference"/>
                <a:cs typeface="Glacial Indifference"/>
                <a:sym typeface="Glacial Indifference"/>
              </a:rPr>
              <a:t> pada </a:t>
            </a:r>
            <a:r>
              <a:rPr lang="en-US" sz="3200" dirty="0" err="1">
                <a:solidFill>
                  <a:srgbClr val="000000"/>
                </a:solidFill>
                <a:latin typeface="Glacial Indifference"/>
                <a:ea typeface="Glacial Indifference"/>
                <a:cs typeface="Glacial Indifference"/>
                <a:sym typeface="Glacial Indifference"/>
              </a:rPr>
              <a:t>tindakan</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bisa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dilakukan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saat</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ini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alih-alih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cemas</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akan</a:t>
            </a:r>
            <a:r>
              <a:rPr lang="en-US" sz="3200" dirty="0">
                <a:solidFill>
                  <a:srgbClr val="000000"/>
                </a:solidFill>
                <a:latin typeface="Glacial Indifference"/>
                <a:ea typeface="Glacial Indifference"/>
                <a:cs typeface="Glacial Indifference"/>
                <a:sym typeface="Glacial Indifference"/>
              </a:rPr>
              <a:t> masa </a:t>
            </a:r>
            <a:r>
              <a:rPr lang="en-US" sz="3200" dirty="0" err="1">
                <a:solidFill>
                  <a:srgbClr val="000000"/>
                </a:solidFill>
                <a:latin typeface="Glacial Indifference"/>
                <a:ea typeface="Glacial Indifference"/>
                <a:cs typeface="Glacial Indifference"/>
                <a:sym typeface="Glacial Indifference"/>
              </a:rPr>
              <a:t>depan</a:t>
            </a:r>
            <a:r>
              <a:rPr lang="en-US" sz="3200" dirty="0">
                <a:solidFill>
                  <a:srgbClr val="000000"/>
                </a:solidFill>
                <a:latin typeface="Glacial Indifference"/>
                <a:ea typeface="Glacial Indifference"/>
                <a:cs typeface="Glacial Indifference"/>
                <a:sym typeface="Glacial Indifference"/>
              </a:rPr>
              <a:t>. </a:t>
            </a:r>
          </a:p>
          <a:p>
            <a:pPr algn="just">
              <a:lnSpc>
                <a:spcPts val="3919"/>
              </a:lnSpc>
            </a:pPr>
            <a:r>
              <a:rPr lang="en-US" sz="3200" dirty="0" err="1">
                <a:solidFill>
                  <a:srgbClr val="000000"/>
                </a:solidFill>
                <a:latin typeface="Glacial Indifference"/>
                <a:ea typeface="Glacial Indifference"/>
                <a:cs typeface="Glacial Indifference"/>
                <a:sym typeface="Glacial Indifference"/>
              </a:rPr>
              <a:t>Masalah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Hubungan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Sosial</a:t>
            </a:r>
            <a:r>
              <a:rPr lang="en-US" sz="3200" dirty="0">
                <a:solidFill>
                  <a:srgbClr val="000000"/>
                </a:solidFill>
                <a:latin typeface="Glacial Indifference"/>
                <a:ea typeface="Glacial Indifference"/>
                <a:cs typeface="Glacial Indifference"/>
                <a:sym typeface="Glacial Indifference"/>
              </a:rPr>
              <a:t>:</a:t>
            </a:r>
          </a:p>
          <a:p>
            <a:pPr marL="604518" lvl="1" indent="-302259" algn="just">
              <a:lnSpc>
                <a:spcPts val="3919"/>
              </a:lnSpc>
              <a:buFont typeface="Arial"/>
              <a:buChar char="•"/>
            </a:pPr>
            <a:r>
              <a:rPr lang="en-US" sz="3200" dirty="0" err="1">
                <a:solidFill>
                  <a:srgbClr val="000000"/>
                </a:solidFill>
                <a:latin typeface="Glacial Indifference"/>
                <a:ea typeface="Glacial Indifference"/>
                <a:cs typeface="Glacial Indifference"/>
                <a:sym typeface="Glacial Indifference"/>
              </a:rPr>
              <a:t>Pendekatan</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ini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membantu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seseorang</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untuk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tidak</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terlalu</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terpengaruh</a:t>
            </a:r>
            <a:r>
              <a:rPr lang="en-US" sz="3200" dirty="0">
                <a:solidFill>
                  <a:srgbClr val="000000"/>
                </a:solidFill>
                <a:latin typeface="Glacial Indifference"/>
                <a:ea typeface="Glacial Indifference"/>
                <a:cs typeface="Glacial Indifference"/>
                <a:sym typeface="Glacial Indifference"/>
              </a:rPr>
              <a:t> oleh </a:t>
            </a:r>
            <a:r>
              <a:rPr lang="en-US" sz="3200" dirty="0" err="1">
                <a:solidFill>
                  <a:srgbClr val="000000"/>
                </a:solidFill>
                <a:latin typeface="Glacial Indifference"/>
                <a:ea typeface="Glacial Indifference"/>
                <a:cs typeface="Glacial Indifference"/>
                <a:sym typeface="Glacial Indifference"/>
              </a:rPr>
              <a:t>opini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negatif</a:t>
            </a:r>
            <a:r>
              <a:rPr lang="en-US" sz="3200" dirty="0">
                <a:solidFill>
                  <a:srgbClr val="000000"/>
                </a:solidFill>
                <a:latin typeface="Glacial Indifference"/>
                <a:ea typeface="Glacial Indifference"/>
                <a:cs typeface="Glacial Indifference"/>
                <a:sym typeface="Glacial Indifference"/>
              </a:rPr>
              <a:t> orang lain, </a:t>
            </a:r>
            <a:r>
              <a:rPr lang="en-US" sz="3200" dirty="0" err="1">
                <a:solidFill>
                  <a:srgbClr val="000000"/>
                </a:solidFill>
                <a:latin typeface="Glacial Indifference"/>
                <a:ea typeface="Glacial Indifference"/>
                <a:cs typeface="Glacial Indifference"/>
                <a:sym typeface="Glacial Indifference"/>
              </a:rPr>
              <a:t>karena</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pendapat</a:t>
            </a:r>
            <a:r>
              <a:rPr lang="en-US" sz="3200" dirty="0">
                <a:solidFill>
                  <a:srgbClr val="000000"/>
                </a:solidFill>
                <a:latin typeface="Glacial Indifference"/>
                <a:ea typeface="Glacial Indifference"/>
                <a:cs typeface="Glacial Indifference"/>
                <a:sym typeface="Glacial Indifference"/>
              </a:rPr>
              <a:t> orang lain </a:t>
            </a:r>
            <a:r>
              <a:rPr lang="en-US" sz="3200" dirty="0" err="1">
                <a:solidFill>
                  <a:srgbClr val="000000"/>
                </a:solidFill>
                <a:latin typeface="Glacial Indifference"/>
                <a:ea typeface="Glacial Indifference"/>
                <a:cs typeface="Glacial Indifference"/>
                <a:sym typeface="Glacial Indifference"/>
              </a:rPr>
              <a:t>adalah</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hal</a:t>
            </a:r>
            <a:r>
              <a:rPr lang="en-US" sz="3200" dirty="0">
                <a:solidFill>
                  <a:srgbClr val="000000"/>
                </a:solidFill>
                <a:latin typeface="Glacial Indifference"/>
                <a:ea typeface="Glacial Indifference"/>
                <a:cs typeface="Glacial Indifference"/>
                <a:sym typeface="Glacial Indifference"/>
              </a:rPr>
              <a:t> yang </a:t>
            </a:r>
            <a:r>
              <a:rPr lang="en-US" sz="3200" dirty="0" err="1">
                <a:solidFill>
                  <a:srgbClr val="000000"/>
                </a:solidFill>
                <a:latin typeface="Glacial Indifference"/>
                <a:ea typeface="Glacial Indifference"/>
                <a:cs typeface="Glacial Indifference"/>
                <a:sym typeface="Glacial Indifference"/>
              </a:rPr>
              <a:t>berada</a:t>
            </a:r>
            <a:r>
              <a:rPr lang="en-US" sz="3200" dirty="0">
                <a:solidFill>
                  <a:srgbClr val="000000"/>
                </a:solidFill>
                <a:latin typeface="Glacial Indifference"/>
                <a:ea typeface="Glacial Indifference"/>
                <a:cs typeface="Glacial Indifference"/>
                <a:sym typeface="Glacial Indifference"/>
              </a:rPr>
              <a:t> di </a:t>
            </a:r>
            <a:r>
              <a:rPr lang="en-US" sz="3200" dirty="0" err="1">
                <a:solidFill>
                  <a:srgbClr val="000000"/>
                </a:solidFill>
                <a:latin typeface="Glacial Indifference"/>
                <a:ea typeface="Glacial Indifference"/>
                <a:cs typeface="Glacial Indifference"/>
                <a:sym typeface="Glacial Indifference"/>
              </a:rPr>
              <a:t>luar</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kendali</a:t>
            </a:r>
            <a:r>
              <a:rPr lang="en-US" sz="3200" dirty="0">
                <a:solidFill>
                  <a:srgbClr val="000000"/>
                </a:solidFill>
                <a:latin typeface="Glacial Indifference"/>
                <a:ea typeface="Glacial Indifference"/>
                <a:cs typeface="Glacial Indifference"/>
                <a:sym typeface="Glacial Indifference"/>
              </a:rPr>
              <a:t> </a:t>
            </a:r>
            <a:r>
              <a:rPr lang="en-US" sz="3200" dirty="0" err="1">
                <a:solidFill>
                  <a:srgbClr val="000000"/>
                </a:solidFill>
                <a:latin typeface="Glacial Indifference"/>
                <a:ea typeface="Glacial Indifference"/>
                <a:cs typeface="Glacial Indifference"/>
                <a:sym typeface="Glacial Indifference"/>
              </a:rPr>
              <a:t>pribadi</a:t>
            </a:r>
            <a:r>
              <a:rPr lang="en-US" sz="3200" dirty="0">
                <a:solidFill>
                  <a:srgbClr val="000000"/>
                </a:solidFill>
                <a:latin typeface="Glacial Indifference"/>
                <a:ea typeface="Glacial Indifference"/>
                <a:cs typeface="Glacial Indifference"/>
                <a:sym typeface="Glacial Indifference"/>
              </a:rPr>
              <a:t>. </a:t>
            </a:r>
          </a:p>
          <a:p>
            <a:pPr algn="just">
              <a:lnSpc>
                <a:spcPts val="3919"/>
              </a:lnSpc>
            </a:pPr>
            <a:r>
              <a:rPr lang="en-US" sz="3200" dirty="0">
                <a:solidFill>
                  <a:srgbClr val="000000"/>
                </a:solidFill>
                <a:latin typeface="Glacial Indifference"/>
                <a:ea typeface="Glacial Indifference"/>
                <a:cs typeface="Glacial Indifference"/>
                <a:sym typeface="Glacial Indifference"/>
              </a:rPr>
              <a:t>3</a:t>
            </a:r>
          </a:p>
          <a:p>
            <a:pPr algn="just">
              <a:lnSpc>
                <a:spcPts val="3919"/>
              </a:lnSpc>
            </a:pPr>
            <a:endParaRPr lang="en-US" sz="2799" dirty="0">
              <a:solidFill>
                <a:srgbClr val="000000"/>
              </a:solidFill>
              <a:latin typeface="Glacial Indifference"/>
              <a:ea typeface="Glacial Indifference"/>
              <a:cs typeface="Glacial Indifference"/>
              <a:sym typeface="Glacial Indifference"/>
            </a:endParaRPr>
          </a:p>
          <a:p>
            <a:pPr algn="just">
              <a:lnSpc>
                <a:spcPts val="3919"/>
              </a:lnSpc>
              <a:spcBef>
                <a:spcPct val="0"/>
              </a:spcBef>
            </a:pPr>
            <a:endParaRPr lang="en-US" sz="2799" dirty="0">
              <a:solidFill>
                <a:srgbClr val="000000"/>
              </a:solidFill>
              <a:latin typeface="Glacial Indifference"/>
              <a:ea typeface="Glacial Indifference"/>
              <a:cs typeface="Glacial Indifference"/>
              <a:sym typeface="Glacial Indifference"/>
            </a:endParaRPr>
          </a:p>
        </p:txBody>
      </p:sp>
      <p:sp>
        <p:nvSpPr>
          <p:cNvPr id="14" name="TextBox 14"/>
          <p:cNvSpPr txBox="1"/>
          <p:nvPr/>
        </p:nvSpPr>
        <p:spPr>
          <a:xfrm>
            <a:off x="1381343" y="312735"/>
            <a:ext cx="13824265" cy="622175"/>
          </a:xfrm>
          <a:prstGeom prst="rect">
            <a:avLst/>
          </a:prstGeom>
        </p:spPr>
        <p:txBody>
          <a:bodyPr lIns="0" tIns="0" rIns="0" bIns="0" rtlCol="0" anchor="t">
            <a:spAutoFit/>
          </a:bodyPr>
          <a:lstStyle/>
          <a:p>
            <a:pPr algn="just">
              <a:lnSpc>
                <a:spcPts val="4356"/>
              </a:lnSpc>
            </a:pPr>
            <a:r>
              <a:rPr lang="en-US" sz="4400">
                <a:solidFill>
                  <a:srgbClr val="052917"/>
                </a:solidFill>
                <a:latin typeface="Yellowtail"/>
                <a:ea typeface="Yellowtail"/>
                <a:cs typeface="Yellowtail"/>
                <a:sym typeface="Yellowtail"/>
              </a:rPr>
              <a:t>Masalah Umum Yang Cocok Dengan Pendekatan Konseling Stoikisme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a:stretch>
          </a:blipFill>
        </p:spPr>
      </p:sp>
      <p:sp>
        <p:nvSpPr>
          <p:cNvPr id="3" name="Freeform 3"/>
          <p:cNvSpPr/>
          <p:nvPr/>
        </p:nvSpPr>
        <p:spPr>
          <a:xfrm flipH="1">
            <a:off x="12207994" y="-5508842"/>
            <a:ext cx="10869465" cy="11547904"/>
          </a:xfrm>
          <a:custGeom>
            <a:avLst/>
            <a:gdLst/>
            <a:ahLst/>
            <a:cxnLst/>
            <a:rect l="l" t="t" r="r" b="b"/>
            <a:pathLst>
              <a:path w="10869465" h="11547904">
                <a:moveTo>
                  <a:pt x="10869465" y="0"/>
                </a:moveTo>
                <a:lnTo>
                  <a:pt x="0" y="0"/>
                </a:lnTo>
                <a:lnTo>
                  <a:pt x="0" y="11547905"/>
                </a:lnTo>
                <a:lnTo>
                  <a:pt x="10869465" y="11547905"/>
                </a:lnTo>
                <a:lnTo>
                  <a:pt x="10869465" y="0"/>
                </a:lnTo>
                <a:close/>
              </a:path>
            </a:pathLst>
          </a:custGeom>
          <a:blipFill>
            <a:blip r:embed="rId3"/>
            <a:stretch>
              <a:fillRect/>
            </a:stretch>
          </a:blipFill>
        </p:spPr>
      </p:sp>
      <p:sp>
        <p:nvSpPr>
          <p:cNvPr id="4" name="Freeform 4"/>
          <p:cNvSpPr/>
          <p:nvPr/>
        </p:nvSpPr>
        <p:spPr>
          <a:xfrm rot="-5400000" flipH="1" flipV="1">
            <a:off x="-2452360" y="3484348"/>
            <a:ext cx="10869465" cy="11547904"/>
          </a:xfrm>
          <a:custGeom>
            <a:avLst/>
            <a:gdLst/>
            <a:ahLst/>
            <a:cxnLst/>
            <a:rect l="l" t="t" r="r" b="b"/>
            <a:pathLst>
              <a:path w="10869465" h="11547904">
                <a:moveTo>
                  <a:pt x="10869465" y="11547904"/>
                </a:moveTo>
                <a:lnTo>
                  <a:pt x="0" y="11547904"/>
                </a:lnTo>
                <a:lnTo>
                  <a:pt x="0" y="0"/>
                </a:lnTo>
                <a:lnTo>
                  <a:pt x="10869465" y="0"/>
                </a:lnTo>
                <a:lnTo>
                  <a:pt x="10869465" y="11547904"/>
                </a:lnTo>
                <a:close/>
              </a:path>
            </a:pathLst>
          </a:custGeom>
          <a:blipFill>
            <a:blip r:embed="rId3"/>
            <a:stretch>
              <a:fillRect/>
            </a:stretch>
          </a:blipFill>
        </p:spPr>
      </p:sp>
      <p:sp>
        <p:nvSpPr>
          <p:cNvPr id="5" name="Freeform 5"/>
          <p:cNvSpPr/>
          <p:nvPr/>
        </p:nvSpPr>
        <p:spPr>
          <a:xfrm>
            <a:off x="960431" y="8807204"/>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607788" y="8755648"/>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5814368" y="1472091"/>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6498339" y="916014"/>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5461725" y="1420535"/>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6559305" y="7693032"/>
            <a:ext cx="1728695" cy="5667853"/>
          </a:xfrm>
          <a:custGeom>
            <a:avLst/>
            <a:gdLst/>
            <a:ahLst/>
            <a:cxnLst/>
            <a:rect l="l" t="t" r="r" b="b"/>
            <a:pathLst>
              <a:path w="1728695" h="5667853">
                <a:moveTo>
                  <a:pt x="0" y="0"/>
                </a:moveTo>
                <a:lnTo>
                  <a:pt x="1728695" y="0"/>
                </a:lnTo>
                <a:lnTo>
                  <a:pt x="1728695" y="5667852"/>
                </a:lnTo>
                <a:lnTo>
                  <a:pt x="0" y="5667852"/>
                </a:lnTo>
                <a:lnTo>
                  <a:pt x="0" y="0"/>
                </a:lnTo>
                <a:close/>
              </a:path>
            </a:pathLst>
          </a:custGeom>
          <a:blipFill>
            <a:blip r:embed="rId6"/>
            <a:stretch>
              <a:fillRect/>
            </a:stretch>
          </a:blipFill>
        </p:spPr>
      </p:sp>
      <p:sp>
        <p:nvSpPr>
          <p:cNvPr id="11" name="Freeform 11"/>
          <p:cNvSpPr/>
          <p:nvPr/>
        </p:nvSpPr>
        <p:spPr>
          <a:xfrm flipH="1" flipV="1">
            <a:off x="-84293" y="-2979985"/>
            <a:ext cx="1728695" cy="5667853"/>
          </a:xfrm>
          <a:custGeom>
            <a:avLst/>
            <a:gdLst/>
            <a:ahLst/>
            <a:cxnLst/>
            <a:rect l="l" t="t" r="r" b="b"/>
            <a:pathLst>
              <a:path w="1728695" h="5667853">
                <a:moveTo>
                  <a:pt x="1728695" y="5667852"/>
                </a:moveTo>
                <a:lnTo>
                  <a:pt x="0" y="5667852"/>
                </a:lnTo>
                <a:lnTo>
                  <a:pt x="0" y="0"/>
                </a:lnTo>
                <a:lnTo>
                  <a:pt x="1728695" y="0"/>
                </a:lnTo>
                <a:lnTo>
                  <a:pt x="1728695" y="5667852"/>
                </a:lnTo>
                <a:close/>
              </a:path>
            </a:pathLst>
          </a:custGeom>
          <a:blipFill>
            <a:blip r:embed="rId6"/>
            <a:stretch>
              <a:fillRect/>
            </a:stretch>
          </a:blipFill>
        </p:spPr>
      </p:sp>
      <p:sp>
        <p:nvSpPr>
          <p:cNvPr id="12" name="TextBox 12"/>
          <p:cNvSpPr txBox="1"/>
          <p:nvPr/>
        </p:nvSpPr>
        <p:spPr>
          <a:xfrm>
            <a:off x="4284755" y="582930"/>
            <a:ext cx="8943139" cy="977265"/>
          </a:xfrm>
          <a:prstGeom prst="rect">
            <a:avLst/>
          </a:prstGeom>
        </p:spPr>
        <p:txBody>
          <a:bodyPr lIns="0" tIns="0" rIns="0" bIns="0" rtlCol="0" anchor="t">
            <a:spAutoFit/>
          </a:bodyPr>
          <a:lstStyle/>
          <a:p>
            <a:pPr algn="ctr">
              <a:lnSpc>
                <a:spcPts val="6930"/>
              </a:lnSpc>
            </a:pPr>
            <a:r>
              <a:rPr lang="en-US" sz="7000">
                <a:solidFill>
                  <a:srgbClr val="052917"/>
                </a:solidFill>
                <a:latin typeface="Yellowtail"/>
                <a:ea typeface="Yellowtail"/>
                <a:cs typeface="Yellowtail"/>
                <a:sym typeface="Yellowtail"/>
              </a:rPr>
              <a:t>Kesimpulan</a:t>
            </a:r>
          </a:p>
        </p:txBody>
      </p:sp>
      <p:sp>
        <p:nvSpPr>
          <p:cNvPr id="13" name="TextBox 13"/>
          <p:cNvSpPr txBox="1"/>
          <p:nvPr/>
        </p:nvSpPr>
        <p:spPr>
          <a:xfrm>
            <a:off x="2315517" y="2687868"/>
            <a:ext cx="13404324" cy="4978927"/>
          </a:xfrm>
          <a:prstGeom prst="rect">
            <a:avLst/>
          </a:prstGeom>
        </p:spPr>
        <p:txBody>
          <a:bodyPr wrap="square" lIns="0" tIns="0" rIns="0" bIns="0" rtlCol="0" anchor="t">
            <a:spAutoFit/>
          </a:bodyPr>
          <a:lstStyle/>
          <a:p>
            <a:pPr algn="just">
              <a:lnSpc>
                <a:spcPts val="3919"/>
              </a:lnSpc>
            </a:pPr>
            <a:r>
              <a:rPr lang="en-US" sz="3200" b="1" i="1" dirty="0">
                <a:solidFill>
                  <a:srgbClr val="370C0C"/>
                </a:solidFill>
                <a:latin typeface="Glacial Indifference Bold Italics"/>
                <a:ea typeface="Glacial Indifference Bold Italics"/>
                <a:cs typeface="Glacial Indifference Bold Italics"/>
                <a:sym typeface="Glacial Indifference Bold Italics"/>
              </a:rPr>
              <a:t>Inti </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Konseling</a:t>
            </a:r>
            <a:r>
              <a:rPr lang="en-US" sz="3200" b="1" i="1" dirty="0">
                <a:solidFill>
                  <a:srgbClr val="370C0C"/>
                </a:solidFill>
                <a:latin typeface="Glacial Indifference Bold Italics"/>
                <a:ea typeface="Glacial Indifference Bold Italics"/>
                <a:cs typeface="Glacial Indifference Bold Italics"/>
                <a:sym typeface="Glacial Indifference Bold Italics"/>
              </a:rPr>
              <a:t> </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pendekatan</a:t>
            </a:r>
            <a:r>
              <a:rPr lang="en-US" sz="3200" b="1" i="1" dirty="0">
                <a:solidFill>
                  <a:srgbClr val="370C0C"/>
                </a:solidFill>
                <a:latin typeface="Glacial Indifference Bold Italics"/>
                <a:ea typeface="Glacial Indifference Bold Italics"/>
                <a:cs typeface="Glacial Indifference Bold Italics"/>
                <a:sym typeface="Glacial Indifference Bold Italics"/>
              </a:rPr>
              <a:t> </a:t>
            </a:r>
            <a:r>
              <a:rPr lang="en-US" sz="3200" b="1" i="1" dirty="0" err="1">
                <a:solidFill>
                  <a:srgbClr val="370C0C"/>
                </a:solidFill>
                <a:latin typeface="Glacial Indifference Bold Italics"/>
                <a:ea typeface="Glacial Indifference Bold Italics"/>
                <a:cs typeface="Glacial Indifference Bold Italics"/>
                <a:sym typeface="Glacial Indifference Bold Italics"/>
              </a:rPr>
              <a:t>stoikisme</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adalah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fokus</a:t>
            </a:r>
            <a:r>
              <a:rPr lang="en-US" sz="3200" dirty="0">
                <a:solidFill>
                  <a:srgbClr val="370C0C"/>
                </a:solidFill>
                <a:latin typeface="Glacial Indifference"/>
                <a:ea typeface="Glacial Indifference"/>
                <a:cs typeface="Glacial Indifference"/>
                <a:sym typeface="Glacial Indifference"/>
              </a:rPr>
              <a:t> pada </a:t>
            </a:r>
            <a:r>
              <a:rPr lang="en-US" sz="3200" dirty="0" err="1">
                <a:solidFill>
                  <a:srgbClr val="370C0C"/>
                </a:solidFill>
                <a:latin typeface="Glacial Indifference"/>
                <a:ea typeface="Glacial Indifference"/>
                <a:cs typeface="Glacial Indifference"/>
                <a:sym typeface="Glacial Indifference"/>
              </a:rPr>
              <a:t>penerimaan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apa</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dikendalikan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memperkuat</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kontrol</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diri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atas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hal</a:t>
            </a:r>
            <a:r>
              <a:rPr lang="en-US" sz="3200" dirty="0">
                <a:solidFill>
                  <a:srgbClr val="370C0C"/>
                </a:solidFill>
                <a:latin typeface="Glacial Indifference"/>
                <a:ea typeface="Glacial Indifference"/>
                <a:cs typeface="Glacial Indifference"/>
                <a:sym typeface="Glacial Indifference"/>
              </a:rPr>
              <a:t> yang </a:t>
            </a:r>
            <a:r>
              <a:rPr lang="en-US" sz="3200" dirty="0" err="1">
                <a:solidFill>
                  <a:srgbClr val="370C0C"/>
                </a:solidFill>
                <a:latin typeface="Glacial Indifference"/>
                <a:ea typeface="Glacial Indifference"/>
                <a:cs typeface="Glacial Indifference"/>
                <a:sym typeface="Glacial Indifference"/>
              </a:rPr>
              <a:t>bisa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diubah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yaitu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pikiran</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tindakan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individu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Tujuannya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adalah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mencapai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ketenangan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batin</a:t>
            </a:r>
            <a:r>
              <a:rPr lang="en-US" sz="3200" dirty="0">
                <a:solidFill>
                  <a:srgbClr val="370C0C"/>
                </a:solidFill>
                <a:latin typeface="Glacial Indifference"/>
                <a:ea typeface="Glacial Indifference"/>
                <a:cs typeface="Glacial Indifference"/>
                <a:sym typeface="Glacial Indifference"/>
              </a:rPr>
              <a:t> (ataraxia) dan </a:t>
            </a:r>
            <a:r>
              <a:rPr lang="en-US" sz="3200" dirty="0" err="1">
                <a:solidFill>
                  <a:srgbClr val="370C0C"/>
                </a:solidFill>
                <a:latin typeface="Glacial Indifference"/>
                <a:ea typeface="Glacial Indifference"/>
                <a:cs typeface="Glacial Indifference"/>
                <a:sym typeface="Glacial Indifference"/>
              </a:rPr>
              <a:t>kebahagiaan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sejati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dengan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hidup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selaras</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dengan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akal</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kebajikan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serta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menghadapi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tantangan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hidup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secara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rasional</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logis</a:t>
            </a:r>
            <a:r>
              <a:rPr lang="en-US" sz="3200" dirty="0">
                <a:solidFill>
                  <a:srgbClr val="370C0C"/>
                </a:solidFill>
                <a:latin typeface="Glacial Indifference"/>
                <a:ea typeface="Glacial Indifference"/>
                <a:cs typeface="Glacial Indifference"/>
                <a:sym typeface="Glacial Indifference"/>
              </a:rPr>
              <a:t>. </a:t>
            </a:r>
          </a:p>
          <a:p>
            <a:pPr algn="just">
              <a:lnSpc>
                <a:spcPts val="3919"/>
              </a:lnSpc>
            </a:pPr>
            <a:endParaRPr lang="en-US" sz="3200" dirty="0">
              <a:solidFill>
                <a:srgbClr val="370C0C"/>
              </a:solidFill>
              <a:latin typeface="Glacial Indifference"/>
              <a:ea typeface="Glacial Indifference"/>
              <a:cs typeface="Glacial Indifference"/>
              <a:sym typeface="Glacial Indifference"/>
            </a:endParaRPr>
          </a:p>
          <a:p>
            <a:pPr algn="just">
              <a:lnSpc>
                <a:spcPts val="3919"/>
              </a:lnSpc>
            </a:pPr>
            <a:r>
              <a:rPr lang="en-US" sz="3200" dirty="0" err="1">
                <a:solidFill>
                  <a:srgbClr val="370C0C"/>
                </a:solidFill>
                <a:latin typeface="Glacial Indifference"/>
                <a:ea typeface="Glacial Indifference"/>
                <a:cs typeface="Glacial Indifference"/>
                <a:sym typeface="Glacial Indifference"/>
              </a:rPr>
              <a:t>Penerapan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prinsip-prinsip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stoikisme</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dalam</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konseling</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tidak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hanya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membantu</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klien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mengubah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perilaku</a:t>
            </a:r>
            <a:r>
              <a:rPr lang="en-US" sz="3200" dirty="0">
                <a:solidFill>
                  <a:srgbClr val="370C0C"/>
                </a:solidFill>
                <a:latin typeface="Glacial Indifference"/>
                <a:ea typeface="Glacial Indifference"/>
                <a:cs typeface="Glacial Indifference"/>
                <a:sym typeface="Glacial Indifference"/>
              </a:rPr>
              <a:t> dan </a:t>
            </a:r>
            <a:r>
              <a:rPr lang="en-US" sz="3200" dirty="0" err="1">
                <a:solidFill>
                  <a:srgbClr val="370C0C"/>
                </a:solidFill>
                <a:latin typeface="Glacial Indifference"/>
                <a:ea typeface="Glacial Indifference"/>
                <a:cs typeface="Glacial Indifference"/>
                <a:sym typeface="Glacial Indifference"/>
              </a:rPr>
              <a:t>sikap</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tetapi</a:t>
            </a:r>
            <a:r>
              <a:rPr lang="en-US" sz="3200" dirty="0">
                <a:solidFill>
                  <a:srgbClr val="370C0C"/>
                </a:solidFill>
                <a:latin typeface="Glacial Indifference"/>
                <a:ea typeface="Glacial Indifference"/>
                <a:cs typeface="Glacial Indifference"/>
                <a:sym typeface="Glacial Indifference"/>
              </a:rPr>
              <a:t> juga </a:t>
            </a:r>
            <a:r>
              <a:rPr lang="en-US" sz="3200" dirty="0" err="1">
                <a:solidFill>
                  <a:srgbClr val="370C0C"/>
                </a:solidFill>
                <a:latin typeface="Glacial Indifference"/>
                <a:ea typeface="Glacial Indifference"/>
                <a:cs typeface="Glacial Indifference"/>
                <a:sym typeface="Glacial Indifference"/>
              </a:rPr>
              <a:t>mengembangkan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ketahanan</a:t>
            </a:r>
            <a:r>
              <a:rPr lang="en-US" sz="3200" dirty="0">
                <a:solidFill>
                  <a:srgbClr val="370C0C"/>
                </a:solidFill>
                <a:latin typeface="Glacial Indifference"/>
                <a:ea typeface="Glacial Indifference"/>
                <a:cs typeface="Glacial Indifference"/>
                <a:sym typeface="Glacial Indifference"/>
              </a:rPr>
              <a:t> mental </a:t>
            </a:r>
            <a:r>
              <a:rPr lang="en-US" sz="3200" dirty="0" err="1">
                <a:solidFill>
                  <a:srgbClr val="370C0C"/>
                </a:solidFill>
                <a:latin typeface="Glacial Indifference"/>
                <a:ea typeface="Glacial Indifference"/>
                <a:cs typeface="Glacial Indifference"/>
                <a:sym typeface="Glacial Indifference"/>
              </a:rPr>
              <a:t>untuk</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menghadapi</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tantangan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kehidupan</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secara</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lebih</a:t>
            </a:r>
            <a:r>
              <a:rPr lang="en-US" sz="3200" dirty="0">
                <a:solidFill>
                  <a:srgbClr val="370C0C"/>
                </a:solidFill>
                <a:latin typeface="Glacial Indifference"/>
                <a:ea typeface="Glacial Indifference"/>
                <a:cs typeface="Glacial Indifference"/>
                <a:sym typeface="Glacial Indifference"/>
              </a:rPr>
              <a:t> </a:t>
            </a:r>
            <a:r>
              <a:rPr lang="en-US" sz="3200" dirty="0" err="1">
                <a:solidFill>
                  <a:srgbClr val="370C0C"/>
                </a:solidFill>
                <a:latin typeface="Glacial Indifference"/>
                <a:ea typeface="Glacial Indifference"/>
                <a:cs typeface="Glacial Indifference"/>
                <a:sym typeface="Glacial Indifference"/>
              </a:rPr>
              <a:t>efektif</a:t>
            </a:r>
            <a:r>
              <a:rPr lang="en-US" sz="3200" dirty="0">
                <a:solidFill>
                  <a:srgbClr val="370C0C"/>
                </a:solidFill>
                <a:latin typeface="Glacial Indifference"/>
                <a:ea typeface="Glacial Indifference"/>
                <a:cs typeface="Glacial Indifference"/>
                <a:sym typeface="Glacial Indifference"/>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a:off x="-27801" y="5622171"/>
            <a:ext cx="6165106" cy="6593697"/>
          </a:xfrm>
          <a:custGeom>
            <a:avLst/>
            <a:gdLst/>
            <a:ahLst/>
            <a:cxnLst/>
            <a:rect l="l" t="t" r="r" b="b"/>
            <a:pathLst>
              <a:path w="6165106" h="6593697">
                <a:moveTo>
                  <a:pt x="0" y="0"/>
                </a:moveTo>
                <a:lnTo>
                  <a:pt x="6165106" y="0"/>
                </a:lnTo>
                <a:lnTo>
                  <a:pt x="6165106" y="6593697"/>
                </a:lnTo>
                <a:lnTo>
                  <a:pt x="0" y="6593697"/>
                </a:lnTo>
                <a:lnTo>
                  <a:pt x="0" y="0"/>
                </a:lnTo>
                <a:close/>
              </a:path>
            </a:pathLst>
          </a:custGeom>
          <a:blipFill>
            <a:blip r:embed="rId4"/>
            <a:stretch>
              <a:fillRect/>
            </a:stretch>
          </a:blipFill>
        </p:spPr>
      </p:sp>
      <p:sp>
        <p:nvSpPr>
          <p:cNvPr id="5" name="Freeform 5"/>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6" name="Freeform 6"/>
          <p:cNvSpPr/>
          <p:nvPr/>
        </p:nvSpPr>
        <p:spPr>
          <a:xfrm flipH="1" flipV="1">
            <a:off x="10869862" y="-1754993"/>
            <a:ext cx="6102834" cy="6527095"/>
          </a:xfrm>
          <a:custGeom>
            <a:avLst/>
            <a:gdLst/>
            <a:ahLst/>
            <a:cxnLst/>
            <a:rect l="l" t="t" r="r" b="b"/>
            <a:pathLst>
              <a:path w="6102834" h="6527095">
                <a:moveTo>
                  <a:pt x="6102834" y="6527095"/>
                </a:moveTo>
                <a:lnTo>
                  <a:pt x="0" y="6527095"/>
                </a:lnTo>
                <a:lnTo>
                  <a:pt x="0" y="0"/>
                </a:lnTo>
                <a:lnTo>
                  <a:pt x="6102834" y="0"/>
                </a:lnTo>
                <a:lnTo>
                  <a:pt x="6102834" y="6527095"/>
                </a:lnTo>
                <a:close/>
              </a:path>
            </a:pathLst>
          </a:custGeom>
          <a:blipFill>
            <a:blip r:embed="rId4"/>
            <a:stretch>
              <a:fillRect/>
            </a:stretch>
          </a:blipFill>
        </p:spPr>
      </p:sp>
      <p:sp>
        <p:nvSpPr>
          <p:cNvPr id="7" name="Freeform 7"/>
          <p:cNvSpPr/>
          <p:nvPr/>
        </p:nvSpPr>
        <p:spPr>
          <a:xfrm>
            <a:off x="3689562" y="7762615"/>
            <a:ext cx="3228793" cy="3849529"/>
          </a:xfrm>
          <a:custGeom>
            <a:avLst/>
            <a:gdLst/>
            <a:ahLst/>
            <a:cxnLst/>
            <a:rect l="l" t="t" r="r" b="b"/>
            <a:pathLst>
              <a:path w="3228793" h="3849529">
                <a:moveTo>
                  <a:pt x="0" y="0"/>
                </a:moveTo>
                <a:lnTo>
                  <a:pt x="3228793" y="0"/>
                </a:lnTo>
                <a:lnTo>
                  <a:pt x="3228793" y="3849529"/>
                </a:lnTo>
                <a:lnTo>
                  <a:pt x="0" y="3849529"/>
                </a:lnTo>
                <a:lnTo>
                  <a:pt x="0" y="0"/>
                </a:lnTo>
                <a:close/>
              </a:path>
            </a:pathLst>
          </a:custGeom>
          <a:blipFill>
            <a:blip r:embed="rId5"/>
            <a:stretch>
              <a:fillRect/>
            </a:stretch>
          </a:blipFill>
        </p:spPr>
      </p:sp>
      <p:sp>
        <p:nvSpPr>
          <p:cNvPr id="8" name="Freeform 8"/>
          <p:cNvSpPr/>
          <p:nvPr/>
        </p:nvSpPr>
        <p:spPr>
          <a:xfrm flipH="1" flipV="1">
            <a:off x="10869862" y="-1402891"/>
            <a:ext cx="3228793" cy="3849529"/>
          </a:xfrm>
          <a:custGeom>
            <a:avLst/>
            <a:gdLst/>
            <a:ahLst/>
            <a:cxnLst/>
            <a:rect l="l" t="t" r="r" b="b"/>
            <a:pathLst>
              <a:path w="3228793" h="3849529">
                <a:moveTo>
                  <a:pt x="3228793" y="3849530"/>
                </a:moveTo>
                <a:lnTo>
                  <a:pt x="0" y="3849530"/>
                </a:lnTo>
                <a:lnTo>
                  <a:pt x="0" y="0"/>
                </a:lnTo>
                <a:lnTo>
                  <a:pt x="3228793" y="0"/>
                </a:lnTo>
                <a:lnTo>
                  <a:pt x="3228793" y="3849530"/>
                </a:lnTo>
                <a:close/>
              </a:path>
            </a:pathLst>
          </a:custGeom>
          <a:blipFill>
            <a:blip r:embed="rId5"/>
            <a:stretch>
              <a:fillRect/>
            </a:stretch>
          </a:blipFill>
        </p:spPr>
      </p:sp>
      <p:sp>
        <p:nvSpPr>
          <p:cNvPr id="9" name="Freeform 9"/>
          <p:cNvSpPr/>
          <p:nvPr/>
        </p:nvSpPr>
        <p:spPr>
          <a:xfrm>
            <a:off x="15484384" y="7610436"/>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16168355" y="7054359"/>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1" name="Freeform 11"/>
          <p:cNvSpPr/>
          <p:nvPr/>
        </p:nvSpPr>
        <p:spPr>
          <a:xfrm>
            <a:off x="15131741" y="7558880"/>
            <a:ext cx="258116" cy="382394"/>
          </a:xfrm>
          <a:custGeom>
            <a:avLst/>
            <a:gdLst/>
            <a:ahLst/>
            <a:cxnLst/>
            <a:rect l="l" t="t" r="r" b="b"/>
            <a:pathLst>
              <a:path w="258116" h="382394">
                <a:moveTo>
                  <a:pt x="0" y="0"/>
                </a:moveTo>
                <a:lnTo>
                  <a:pt x="258116" y="0"/>
                </a:lnTo>
                <a:lnTo>
                  <a:pt x="258116" y="382394"/>
                </a:lnTo>
                <a:lnTo>
                  <a:pt x="0" y="382394"/>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2" name="Freeform 12"/>
          <p:cNvSpPr/>
          <p:nvPr/>
        </p:nvSpPr>
        <p:spPr>
          <a:xfrm>
            <a:off x="1771659" y="321556"/>
            <a:ext cx="683971" cy="1013290"/>
          </a:xfrm>
          <a:custGeom>
            <a:avLst/>
            <a:gdLst/>
            <a:ahLst/>
            <a:cxnLst/>
            <a:rect l="l" t="t" r="r" b="b"/>
            <a:pathLst>
              <a:path w="683971" h="1013290">
                <a:moveTo>
                  <a:pt x="0" y="0"/>
                </a:moveTo>
                <a:lnTo>
                  <a:pt x="683971" y="0"/>
                </a:lnTo>
                <a:lnTo>
                  <a:pt x="683971" y="1013291"/>
                </a:lnTo>
                <a:lnTo>
                  <a:pt x="0" y="101329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3" name="Freeform 13"/>
          <p:cNvSpPr/>
          <p:nvPr/>
        </p:nvSpPr>
        <p:spPr>
          <a:xfrm>
            <a:off x="8711656" y="1006133"/>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4" name="Freeform 14"/>
          <p:cNvSpPr/>
          <p:nvPr/>
        </p:nvSpPr>
        <p:spPr>
          <a:xfrm>
            <a:off x="5303959" y="445807"/>
            <a:ext cx="258116" cy="382394"/>
          </a:xfrm>
          <a:custGeom>
            <a:avLst/>
            <a:gdLst/>
            <a:ahLst/>
            <a:cxnLst/>
            <a:rect l="l" t="t" r="r" b="b"/>
            <a:pathLst>
              <a:path w="258116" h="382394">
                <a:moveTo>
                  <a:pt x="0" y="0"/>
                </a:moveTo>
                <a:lnTo>
                  <a:pt x="258116" y="0"/>
                </a:lnTo>
                <a:lnTo>
                  <a:pt x="258116" y="382395"/>
                </a:lnTo>
                <a:lnTo>
                  <a:pt x="0" y="382395"/>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5" name="Freeform 15"/>
          <p:cNvSpPr/>
          <p:nvPr/>
        </p:nvSpPr>
        <p:spPr>
          <a:xfrm>
            <a:off x="1422356" y="1663561"/>
            <a:ext cx="5048762" cy="5026323"/>
          </a:xfrm>
          <a:custGeom>
            <a:avLst/>
            <a:gdLst/>
            <a:ahLst/>
            <a:cxnLst/>
            <a:rect l="l" t="t" r="r" b="b"/>
            <a:pathLst>
              <a:path w="5048762" h="5026323">
                <a:moveTo>
                  <a:pt x="0" y="0"/>
                </a:moveTo>
                <a:lnTo>
                  <a:pt x="5048763" y="0"/>
                </a:lnTo>
                <a:lnTo>
                  <a:pt x="5048763" y="5026323"/>
                </a:lnTo>
                <a:lnTo>
                  <a:pt x="0" y="5026323"/>
                </a:lnTo>
                <a:lnTo>
                  <a:pt x="0" y="0"/>
                </a:lnTo>
                <a:close/>
              </a:path>
            </a:pathLst>
          </a:custGeom>
          <a:blipFill>
            <a:blip r:embed="rId8"/>
            <a:stretch>
              <a:fillRect/>
            </a:stretch>
          </a:blipFill>
        </p:spPr>
      </p:sp>
      <p:sp>
        <p:nvSpPr>
          <p:cNvPr id="16" name="TextBox 16"/>
          <p:cNvSpPr txBox="1"/>
          <p:nvPr/>
        </p:nvSpPr>
        <p:spPr>
          <a:xfrm>
            <a:off x="6471119" y="2270532"/>
            <a:ext cx="10261857" cy="4419352"/>
          </a:xfrm>
          <a:prstGeom prst="rect">
            <a:avLst/>
          </a:prstGeom>
        </p:spPr>
        <p:txBody>
          <a:bodyPr lIns="0" tIns="0" rIns="0" bIns="0" rtlCol="0" anchor="t">
            <a:spAutoFit/>
          </a:bodyPr>
          <a:lstStyle/>
          <a:p>
            <a:pPr algn="just">
              <a:lnSpc>
                <a:spcPts val="5937"/>
              </a:lnSpc>
            </a:pPr>
            <a:r>
              <a:rPr lang="en-US" sz="5997">
                <a:solidFill>
                  <a:srgbClr val="052917"/>
                </a:solidFill>
                <a:latin typeface="Yellowtail"/>
                <a:ea typeface="Yellowtail"/>
                <a:cs typeface="Yellowtail"/>
                <a:sym typeface="Yellowtail"/>
              </a:rPr>
              <a:t>“Kebahagiaan dan kebebasan dimulai dengan memahami satu prinsip: beberapa hal berada dalam kendalimu, dan beberapa hal tidak.”</a:t>
            </a:r>
          </a:p>
          <a:p>
            <a:pPr algn="just">
              <a:lnSpc>
                <a:spcPts val="5937"/>
              </a:lnSpc>
            </a:pPr>
            <a:endParaRPr lang="en-US" sz="5997">
              <a:solidFill>
                <a:srgbClr val="052917"/>
              </a:solidFill>
              <a:latin typeface="Yellowtail"/>
              <a:ea typeface="Yellowtail"/>
              <a:cs typeface="Yellowtail"/>
              <a:sym typeface="Yellowtail"/>
            </a:endParaRPr>
          </a:p>
          <a:p>
            <a:pPr algn="just">
              <a:lnSpc>
                <a:spcPts val="4650"/>
              </a:lnSpc>
            </a:pPr>
            <a:r>
              <a:rPr lang="en-US" sz="4697">
                <a:solidFill>
                  <a:srgbClr val="052917"/>
                </a:solidFill>
                <a:latin typeface="Yellowtail"/>
                <a:ea typeface="Yellowtail"/>
                <a:cs typeface="Yellowtail"/>
                <a:sym typeface="Yellowtail"/>
              </a:rPr>
              <a:t>Epictetus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4000500" y="-4000500"/>
            <a:ext cx="10287000" cy="18288000"/>
          </a:xfrm>
          <a:custGeom>
            <a:avLst/>
            <a:gdLst/>
            <a:ahLst/>
            <a:cxnLst/>
            <a:rect l="l" t="t" r="r" b="b"/>
            <a:pathLst>
              <a:path w="10287000" h="18288000">
                <a:moveTo>
                  <a:pt x="10287000" y="18288000"/>
                </a:moveTo>
                <a:lnTo>
                  <a:pt x="10287000" y="0"/>
                </a:lnTo>
                <a:lnTo>
                  <a:pt x="0" y="0"/>
                </a:lnTo>
                <a:lnTo>
                  <a:pt x="0" y="18288000"/>
                </a:lnTo>
                <a:lnTo>
                  <a:pt x="10287000" y="18288000"/>
                </a:lnTo>
                <a:close/>
              </a:path>
            </a:pathLst>
          </a:custGeom>
          <a:blipFill>
            <a:blip r:embed="rId2"/>
            <a:stretch>
              <a:fillRect/>
            </a:stretch>
          </a:blipFill>
        </p:spPr>
      </p:sp>
      <p:sp>
        <p:nvSpPr>
          <p:cNvPr id="3" name="Freeform 3"/>
          <p:cNvSpPr/>
          <p:nvPr/>
        </p:nvSpPr>
        <p:spPr>
          <a:xfrm>
            <a:off x="11537963" y="2687867"/>
            <a:ext cx="10869465" cy="11547904"/>
          </a:xfrm>
          <a:custGeom>
            <a:avLst/>
            <a:gdLst/>
            <a:ahLst/>
            <a:cxnLst/>
            <a:rect l="l" t="t" r="r" b="b"/>
            <a:pathLst>
              <a:path w="10869465" h="11547904">
                <a:moveTo>
                  <a:pt x="0" y="0"/>
                </a:moveTo>
                <a:lnTo>
                  <a:pt x="10869465" y="0"/>
                </a:lnTo>
                <a:lnTo>
                  <a:pt x="10869465" y="11547905"/>
                </a:lnTo>
                <a:lnTo>
                  <a:pt x="0" y="11547905"/>
                </a:lnTo>
                <a:lnTo>
                  <a:pt x="0" y="0"/>
                </a:lnTo>
                <a:close/>
              </a:path>
            </a:pathLst>
          </a:custGeom>
          <a:blipFill>
            <a:blip r:embed="rId3"/>
            <a:stretch>
              <a:fillRect/>
            </a:stretch>
          </a:blipFill>
        </p:spPr>
      </p:sp>
      <p:sp>
        <p:nvSpPr>
          <p:cNvPr id="4" name="Freeform 4"/>
          <p:cNvSpPr/>
          <p:nvPr/>
        </p:nvSpPr>
        <p:spPr>
          <a:xfrm rot="-5400000" flipV="1">
            <a:off x="-2497029" y="-4023057"/>
            <a:ext cx="10869465" cy="11547904"/>
          </a:xfrm>
          <a:custGeom>
            <a:avLst/>
            <a:gdLst/>
            <a:ahLst/>
            <a:cxnLst/>
            <a:rect l="l" t="t" r="r" b="b"/>
            <a:pathLst>
              <a:path w="10869465" h="11547904">
                <a:moveTo>
                  <a:pt x="0" y="11547905"/>
                </a:moveTo>
                <a:lnTo>
                  <a:pt x="10869465" y="11547905"/>
                </a:lnTo>
                <a:lnTo>
                  <a:pt x="10869465" y="0"/>
                </a:lnTo>
                <a:lnTo>
                  <a:pt x="0" y="0"/>
                </a:lnTo>
                <a:lnTo>
                  <a:pt x="0" y="11547905"/>
                </a:lnTo>
                <a:close/>
              </a:path>
            </a:pathLst>
          </a:custGeom>
          <a:blipFill>
            <a:blip r:embed="rId3"/>
            <a:stretch>
              <a:fillRect/>
            </a:stretch>
          </a:blipFill>
        </p:spPr>
      </p:sp>
      <p:sp>
        <p:nvSpPr>
          <p:cNvPr id="5" name="Freeform 5"/>
          <p:cNvSpPr/>
          <p:nvPr/>
        </p:nvSpPr>
        <p:spPr>
          <a:xfrm>
            <a:off x="90094" y="4305168"/>
            <a:ext cx="7460135" cy="7978755"/>
          </a:xfrm>
          <a:custGeom>
            <a:avLst/>
            <a:gdLst/>
            <a:ahLst/>
            <a:cxnLst/>
            <a:rect l="l" t="t" r="r" b="b"/>
            <a:pathLst>
              <a:path w="7460135" h="7978755">
                <a:moveTo>
                  <a:pt x="0" y="0"/>
                </a:moveTo>
                <a:lnTo>
                  <a:pt x="7460136" y="0"/>
                </a:lnTo>
                <a:lnTo>
                  <a:pt x="7460136" y="7978754"/>
                </a:lnTo>
                <a:lnTo>
                  <a:pt x="0" y="7978754"/>
                </a:lnTo>
                <a:lnTo>
                  <a:pt x="0" y="0"/>
                </a:lnTo>
                <a:close/>
              </a:path>
            </a:pathLst>
          </a:custGeom>
          <a:blipFill>
            <a:blip r:embed="rId4"/>
            <a:stretch>
              <a:fillRect/>
            </a:stretch>
          </a:blipFill>
        </p:spPr>
      </p:sp>
      <p:sp>
        <p:nvSpPr>
          <p:cNvPr id="6" name="Freeform 6"/>
          <p:cNvSpPr/>
          <p:nvPr/>
        </p:nvSpPr>
        <p:spPr>
          <a:xfrm flipH="1" flipV="1">
            <a:off x="11283044" y="-1813954"/>
            <a:ext cx="6827786" cy="7302445"/>
          </a:xfrm>
          <a:custGeom>
            <a:avLst/>
            <a:gdLst/>
            <a:ahLst/>
            <a:cxnLst/>
            <a:rect l="l" t="t" r="r" b="b"/>
            <a:pathLst>
              <a:path w="6827786" h="7302445">
                <a:moveTo>
                  <a:pt x="6827786" y="7302445"/>
                </a:moveTo>
                <a:lnTo>
                  <a:pt x="0" y="7302445"/>
                </a:lnTo>
                <a:lnTo>
                  <a:pt x="0" y="0"/>
                </a:lnTo>
                <a:lnTo>
                  <a:pt x="6827786" y="0"/>
                </a:lnTo>
                <a:lnTo>
                  <a:pt x="6827786" y="7302445"/>
                </a:lnTo>
                <a:close/>
              </a:path>
            </a:pathLst>
          </a:custGeom>
          <a:blipFill>
            <a:blip r:embed="rId4"/>
            <a:stretch>
              <a:fillRect/>
            </a:stretch>
          </a:blipFill>
        </p:spPr>
      </p:sp>
      <p:sp>
        <p:nvSpPr>
          <p:cNvPr id="7" name="Freeform 7"/>
          <p:cNvSpPr/>
          <p:nvPr/>
        </p:nvSpPr>
        <p:spPr>
          <a:xfrm>
            <a:off x="13147193" y="7281255"/>
            <a:ext cx="683971" cy="1013290"/>
          </a:xfrm>
          <a:custGeom>
            <a:avLst/>
            <a:gdLst/>
            <a:ahLst/>
            <a:cxnLst/>
            <a:rect l="l" t="t" r="r" b="b"/>
            <a:pathLst>
              <a:path w="683971" h="1013290">
                <a:moveTo>
                  <a:pt x="0" y="0"/>
                </a:moveTo>
                <a:lnTo>
                  <a:pt x="683972" y="0"/>
                </a:lnTo>
                <a:lnTo>
                  <a:pt x="683972" y="1013290"/>
                </a:lnTo>
                <a:lnTo>
                  <a:pt x="0" y="101329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a:off x="13831165" y="6725177"/>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9" name="Freeform 9"/>
          <p:cNvSpPr/>
          <p:nvPr/>
        </p:nvSpPr>
        <p:spPr>
          <a:xfrm>
            <a:off x="12794550" y="7229698"/>
            <a:ext cx="258116" cy="382394"/>
          </a:xfrm>
          <a:custGeom>
            <a:avLst/>
            <a:gdLst/>
            <a:ahLst/>
            <a:cxnLst/>
            <a:rect l="l" t="t" r="r" b="b"/>
            <a:pathLst>
              <a:path w="258116" h="382394">
                <a:moveTo>
                  <a:pt x="0" y="0"/>
                </a:moveTo>
                <a:lnTo>
                  <a:pt x="258117" y="0"/>
                </a:lnTo>
                <a:lnTo>
                  <a:pt x="258117" y="382395"/>
                </a:lnTo>
                <a:lnTo>
                  <a:pt x="0" y="382395"/>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Freeform 10"/>
          <p:cNvSpPr/>
          <p:nvPr/>
        </p:nvSpPr>
        <p:spPr>
          <a:xfrm>
            <a:off x="3808654" y="2459261"/>
            <a:ext cx="683971" cy="1013290"/>
          </a:xfrm>
          <a:custGeom>
            <a:avLst/>
            <a:gdLst/>
            <a:ahLst/>
            <a:cxnLst/>
            <a:rect l="l" t="t" r="r" b="b"/>
            <a:pathLst>
              <a:path w="683971" h="1013290">
                <a:moveTo>
                  <a:pt x="0" y="0"/>
                </a:moveTo>
                <a:lnTo>
                  <a:pt x="683971" y="0"/>
                </a:lnTo>
                <a:lnTo>
                  <a:pt x="683971" y="1013290"/>
                </a:lnTo>
                <a:lnTo>
                  <a:pt x="0" y="101329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1" name="Freeform 11"/>
          <p:cNvSpPr/>
          <p:nvPr/>
        </p:nvSpPr>
        <p:spPr>
          <a:xfrm>
            <a:off x="4492625" y="1903183"/>
            <a:ext cx="443764" cy="657428"/>
          </a:xfrm>
          <a:custGeom>
            <a:avLst/>
            <a:gdLst/>
            <a:ahLst/>
            <a:cxnLst/>
            <a:rect l="l" t="t" r="r" b="b"/>
            <a:pathLst>
              <a:path w="443764" h="657428">
                <a:moveTo>
                  <a:pt x="0" y="0"/>
                </a:moveTo>
                <a:lnTo>
                  <a:pt x="443764" y="0"/>
                </a:lnTo>
                <a:lnTo>
                  <a:pt x="443764" y="657428"/>
                </a:lnTo>
                <a:lnTo>
                  <a:pt x="0" y="65742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2" name="Freeform 12"/>
          <p:cNvSpPr/>
          <p:nvPr/>
        </p:nvSpPr>
        <p:spPr>
          <a:xfrm>
            <a:off x="3456010" y="2407705"/>
            <a:ext cx="258116" cy="382394"/>
          </a:xfrm>
          <a:custGeom>
            <a:avLst/>
            <a:gdLst/>
            <a:ahLst/>
            <a:cxnLst/>
            <a:rect l="l" t="t" r="r" b="b"/>
            <a:pathLst>
              <a:path w="258116" h="382394">
                <a:moveTo>
                  <a:pt x="0" y="0"/>
                </a:moveTo>
                <a:lnTo>
                  <a:pt x="258117" y="0"/>
                </a:lnTo>
                <a:lnTo>
                  <a:pt x="258117" y="382394"/>
                </a:lnTo>
                <a:lnTo>
                  <a:pt x="0" y="3823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3" name="Freeform 13"/>
          <p:cNvSpPr/>
          <p:nvPr/>
        </p:nvSpPr>
        <p:spPr>
          <a:xfrm rot="-866610">
            <a:off x="4031150" y="6525021"/>
            <a:ext cx="4891494" cy="5231544"/>
          </a:xfrm>
          <a:custGeom>
            <a:avLst/>
            <a:gdLst/>
            <a:ahLst/>
            <a:cxnLst/>
            <a:rect l="l" t="t" r="r" b="b"/>
            <a:pathLst>
              <a:path w="4891494" h="5231544">
                <a:moveTo>
                  <a:pt x="0" y="0"/>
                </a:moveTo>
                <a:lnTo>
                  <a:pt x="4891494" y="0"/>
                </a:lnTo>
                <a:lnTo>
                  <a:pt x="4891494" y="5231544"/>
                </a:lnTo>
                <a:lnTo>
                  <a:pt x="0" y="5231544"/>
                </a:lnTo>
                <a:lnTo>
                  <a:pt x="0" y="0"/>
                </a:lnTo>
                <a:close/>
              </a:path>
            </a:pathLst>
          </a:custGeom>
          <a:blipFill>
            <a:blip r:embed="rId4"/>
            <a:stretch>
              <a:fillRect/>
            </a:stretch>
          </a:blipFill>
        </p:spPr>
      </p:sp>
      <p:sp>
        <p:nvSpPr>
          <p:cNvPr id="14" name="Freeform 14"/>
          <p:cNvSpPr/>
          <p:nvPr/>
        </p:nvSpPr>
        <p:spPr>
          <a:xfrm rot="9880566">
            <a:off x="9411236" y="-1260602"/>
            <a:ext cx="4891494" cy="5231544"/>
          </a:xfrm>
          <a:custGeom>
            <a:avLst/>
            <a:gdLst/>
            <a:ahLst/>
            <a:cxnLst/>
            <a:rect l="l" t="t" r="r" b="b"/>
            <a:pathLst>
              <a:path w="4891494" h="5231544">
                <a:moveTo>
                  <a:pt x="0" y="0"/>
                </a:moveTo>
                <a:lnTo>
                  <a:pt x="4891494" y="0"/>
                </a:lnTo>
                <a:lnTo>
                  <a:pt x="4891494" y="5231544"/>
                </a:lnTo>
                <a:lnTo>
                  <a:pt x="0" y="5231544"/>
                </a:lnTo>
                <a:lnTo>
                  <a:pt x="0" y="0"/>
                </a:lnTo>
                <a:close/>
              </a:path>
            </a:pathLst>
          </a:custGeom>
          <a:blipFill>
            <a:blip r:embed="rId4"/>
            <a:stretch>
              <a:fillRect/>
            </a:stretch>
          </a:blipFill>
        </p:spPr>
      </p:sp>
      <p:sp>
        <p:nvSpPr>
          <p:cNvPr id="15" name="TextBox 15"/>
          <p:cNvSpPr txBox="1"/>
          <p:nvPr/>
        </p:nvSpPr>
        <p:spPr>
          <a:xfrm>
            <a:off x="4013071" y="4062315"/>
            <a:ext cx="10261857" cy="1935349"/>
          </a:xfrm>
          <a:prstGeom prst="rect">
            <a:avLst/>
          </a:prstGeom>
        </p:spPr>
        <p:txBody>
          <a:bodyPr lIns="0" tIns="0" rIns="0" bIns="0" rtlCol="0" anchor="t">
            <a:spAutoFit/>
          </a:bodyPr>
          <a:lstStyle/>
          <a:p>
            <a:pPr algn="ctr">
              <a:lnSpc>
                <a:spcPts val="13658"/>
              </a:lnSpc>
            </a:pPr>
            <a:r>
              <a:rPr lang="en-US" sz="13796">
                <a:solidFill>
                  <a:srgbClr val="052917"/>
                </a:solidFill>
                <a:latin typeface="Yellowtail"/>
                <a:ea typeface="Yellowtail"/>
                <a:cs typeface="Yellowtail"/>
                <a:sym typeface="Yellowtail"/>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565</TotalTime>
  <Words>3116</Words>
  <Application>Microsoft Office PowerPoint</Application>
  <PresentationFormat>Custom</PresentationFormat>
  <Paragraphs>179</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Glacial Indifference Bold Italics</vt:lpstr>
      <vt:lpstr>Glacial Indifference</vt:lpstr>
      <vt:lpstr>Yellowtail</vt:lpstr>
      <vt:lpstr>Glacial Indifference Italics</vt:lpstr>
      <vt:lpstr>Calibri</vt:lpstr>
      <vt:lpstr>Glacial Indifference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Salinan dari Penerapan Stoikisme</dc:title>
  <cp:lastModifiedBy>abdi syahputra</cp:lastModifiedBy>
  <cp:revision>9</cp:revision>
  <dcterms:created xsi:type="dcterms:W3CDTF">2006-08-16T00:00:00Z</dcterms:created>
  <dcterms:modified xsi:type="dcterms:W3CDTF">2026-10-14T02:21:03Z</dcterms:modified>
  <dc:identifier>DAHQZxOabBQ</dc:identifier>
</cp:coreProperties>
</file>