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88825" cy="6858000"/>
  <p:notesSz cx="9144000" cy="51435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Nunito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840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hzCtREuo30dCXCBCqmGCDVABv1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98C086-B64D-42A2-B876-8AD35EA2B3B0}">
  <a:tblStyle styleId="{EF98C086-B64D-42A2-B876-8AD35EA2B3B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7" d="100"/>
          <a:sy n="67" d="100"/>
        </p:scale>
        <p:origin x="548" y="32"/>
      </p:cViewPr>
      <p:guideLst>
        <p:guide orient="horz" pos="3840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029336" y="642938"/>
            <a:ext cx="3085200" cy="1736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D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003f9e6eb_0_11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g3e003f9e6e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D"/>
              <a:t>Quizizz sekarang menjadi Wayground</a:t>
            </a:r>
            <a:endParaRPr/>
          </a:p>
        </p:txBody>
      </p:sp>
      <p:sp>
        <p:nvSpPr>
          <p:cNvPr id="192" name="Google Shape;1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0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7" name="Google Shape;2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ID"/>
              <a:t>📣 This is Slido interaction slide, please don't delete it.</a:t>
            </a:r>
            <a:br>
              <a:rPr lang="en-ID"/>
            </a:br>
            <a:r>
              <a:rPr lang="en-ID"/>
              <a:t>✅ Click on 'Present with Slido' and the poll will launch automatically when you get to this slide.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Saja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e003f9e6eb_0_6"/>
          <p:cNvSpPr txBox="1">
            <a:spLocks noGrp="1"/>
          </p:cNvSpPr>
          <p:nvPr>
            <p:ph type="title"/>
          </p:nvPr>
        </p:nvSpPr>
        <p:spPr>
          <a:xfrm>
            <a:off x="837990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43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17" name="Google Shape;17;g3e003f9e6eb_0_6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18" name="Google Shape;18;g3e003f9e6eb_0_6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19" name="Google Shape;19;g3e003f9e6eb_0_6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  <p:grpSp>
        <p:nvGrpSpPr>
          <p:cNvPr id="20" name="Google Shape;20;g3e003f9e6eb_0_6"/>
          <p:cNvGrpSpPr/>
          <p:nvPr/>
        </p:nvGrpSpPr>
        <p:grpSpPr>
          <a:xfrm>
            <a:off x="1" y="0"/>
            <a:ext cx="12226629" cy="174300"/>
            <a:chOff x="-19216" y="6683829"/>
            <a:chExt cx="12230298" cy="174300"/>
          </a:xfrm>
        </p:grpSpPr>
        <p:grpSp>
          <p:nvGrpSpPr>
            <p:cNvPr id="21" name="Google Shape;21;g3e003f9e6eb_0_6"/>
            <p:cNvGrpSpPr/>
            <p:nvPr/>
          </p:nvGrpSpPr>
          <p:grpSpPr>
            <a:xfrm>
              <a:off x="-19216" y="6683829"/>
              <a:ext cx="12230298" cy="174300"/>
              <a:chOff x="-38432" y="-24848"/>
              <a:chExt cx="12230298" cy="174300"/>
            </a:xfrm>
          </p:grpSpPr>
          <p:sp>
            <p:nvSpPr>
              <p:cNvPr id="22" name="Google Shape;22;g3e003f9e6eb_0_6"/>
              <p:cNvSpPr/>
              <p:nvPr/>
            </p:nvSpPr>
            <p:spPr>
              <a:xfrm>
                <a:off x="8135266" y="-24848"/>
                <a:ext cx="4056600" cy="1743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6"/>
                  <a:buFont typeface="Arial"/>
                  <a:buNone/>
                </a:pPr>
                <a:endParaRPr sz="1866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g3e003f9e6eb_0_6"/>
              <p:cNvSpPr/>
              <p:nvPr/>
            </p:nvSpPr>
            <p:spPr>
              <a:xfrm>
                <a:off x="4018302" y="-24848"/>
                <a:ext cx="4056600" cy="174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6"/>
                  <a:buFont typeface="Arial"/>
                  <a:buNone/>
                </a:pPr>
                <a:endParaRPr sz="1866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g3e003f9e6eb_0_6"/>
              <p:cNvSpPr/>
              <p:nvPr/>
            </p:nvSpPr>
            <p:spPr>
              <a:xfrm>
                <a:off x="-38432" y="-24848"/>
                <a:ext cx="4056600" cy="174300"/>
              </a:xfrm>
              <a:prstGeom prst="rect">
                <a:avLst/>
              </a:prstGeom>
              <a:solidFill>
                <a:srgbClr val="ED7E2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6"/>
                  <a:buFont typeface="Arial"/>
                  <a:buNone/>
                </a:pPr>
                <a:endParaRPr sz="1866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" name="Google Shape;25;g3e003f9e6eb_0_6"/>
            <p:cNvSpPr/>
            <p:nvPr/>
          </p:nvSpPr>
          <p:spPr>
            <a:xfrm>
              <a:off x="8154482" y="6683829"/>
              <a:ext cx="4056600" cy="174300"/>
            </a:xfrm>
            <a:prstGeom prst="rect">
              <a:avLst/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6"/>
                <a:buFont typeface="Arial"/>
                <a:buNone/>
              </a:pPr>
              <a:endParaRPr sz="186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" name="Google Shape;26;g3e003f9e6eb_0_6" title="logo Kemendikdasm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8464" y="191855"/>
            <a:ext cx="1528641" cy="369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g3e003f9e6eb_0_6" title="Rabu Dikdas (5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6730" y="238493"/>
            <a:ext cx="1225119" cy="335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song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g3e003f9e6eb_0_19"/>
          <p:cNvGrpSpPr/>
          <p:nvPr/>
        </p:nvGrpSpPr>
        <p:grpSpPr>
          <a:xfrm>
            <a:off x="-19210" y="6683829"/>
            <a:ext cx="12226629" cy="174300"/>
            <a:chOff x="-19216" y="6683829"/>
            <a:chExt cx="12230298" cy="174300"/>
          </a:xfrm>
        </p:grpSpPr>
        <p:grpSp>
          <p:nvGrpSpPr>
            <p:cNvPr id="30" name="Google Shape;30;g3e003f9e6eb_0_19"/>
            <p:cNvGrpSpPr/>
            <p:nvPr/>
          </p:nvGrpSpPr>
          <p:grpSpPr>
            <a:xfrm>
              <a:off x="-19216" y="6683829"/>
              <a:ext cx="12230298" cy="174300"/>
              <a:chOff x="-38432" y="-24848"/>
              <a:chExt cx="12230298" cy="174300"/>
            </a:xfrm>
          </p:grpSpPr>
          <p:sp>
            <p:nvSpPr>
              <p:cNvPr id="31" name="Google Shape;31;g3e003f9e6eb_0_19"/>
              <p:cNvSpPr/>
              <p:nvPr/>
            </p:nvSpPr>
            <p:spPr>
              <a:xfrm>
                <a:off x="8135266" y="-24848"/>
                <a:ext cx="4056600" cy="1743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6"/>
                  <a:buFont typeface="Arial"/>
                  <a:buNone/>
                </a:pPr>
                <a:endParaRPr sz="1866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g3e003f9e6eb_0_19"/>
              <p:cNvSpPr/>
              <p:nvPr/>
            </p:nvSpPr>
            <p:spPr>
              <a:xfrm>
                <a:off x="4018302" y="-24848"/>
                <a:ext cx="4056600" cy="174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6"/>
                  <a:buFont typeface="Arial"/>
                  <a:buNone/>
                </a:pPr>
                <a:endParaRPr sz="1866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g3e003f9e6eb_0_19"/>
              <p:cNvSpPr/>
              <p:nvPr/>
            </p:nvSpPr>
            <p:spPr>
              <a:xfrm>
                <a:off x="-38432" y="-24848"/>
                <a:ext cx="4056600" cy="174300"/>
              </a:xfrm>
              <a:prstGeom prst="rect">
                <a:avLst/>
              </a:prstGeom>
              <a:solidFill>
                <a:srgbClr val="ED7E2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6"/>
                  <a:buFont typeface="Arial"/>
                  <a:buNone/>
                </a:pPr>
                <a:endParaRPr sz="1866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" name="Google Shape;34;g3e003f9e6eb_0_19"/>
            <p:cNvSpPr/>
            <p:nvPr/>
          </p:nvSpPr>
          <p:spPr>
            <a:xfrm>
              <a:off x="8154482" y="6683829"/>
              <a:ext cx="4056600" cy="174300"/>
            </a:xfrm>
            <a:prstGeom prst="rect">
              <a:avLst/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6"/>
                <a:buFont typeface="Arial"/>
                <a:buNone/>
              </a:pPr>
              <a:endParaRPr sz="1866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" name="Google Shape;35;g3e003f9e6eb_0_19" title="logo Kemendikdasm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51160" y="210368"/>
            <a:ext cx="1187595" cy="30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g3e003f9e6eb_0_19" title="Rabu Dikdas (5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55674" y="238493"/>
            <a:ext cx="916174" cy="27565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g3e003f9e6eb_0_19"/>
          <p:cNvSpPr txBox="1"/>
          <p:nvPr/>
        </p:nvSpPr>
        <p:spPr>
          <a:xfrm>
            <a:off x="337930" y="6419933"/>
            <a:ext cx="116784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ID" sz="9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Pelatihan Pembelajaran Mendalam serta Koding dan Kecerdasan Artifisial bagi Pendidik</a:t>
            </a:r>
            <a:endParaRPr sz="9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Judul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e003f9e6eb_0_29"/>
          <p:cNvSpPr txBox="1">
            <a:spLocks noGrp="1"/>
          </p:cNvSpPr>
          <p:nvPr>
            <p:ph type="ctrTitle"/>
          </p:nvPr>
        </p:nvSpPr>
        <p:spPr>
          <a:xfrm>
            <a:off x="1523619" y="1122363"/>
            <a:ext cx="91416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9"/>
              <a:buFont typeface="Calibri"/>
              <a:buNone/>
              <a:defRPr sz="59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40" name="Google Shape;40;g3e003f9e6eb_0_29"/>
          <p:cNvSpPr txBox="1">
            <a:spLocks noGrp="1"/>
          </p:cNvSpPr>
          <p:nvPr>
            <p:ph type="subTitle" idx="1"/>
          </p:nvPr>
        </p:nvSpPr>
        <p:spPr>
          <a:xfrm>
            <a:off x="1523619" y="3602038"/>
            <a:ext cx="91416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1866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g3e003f9e6eb_0_29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42" name="Google Shape;42;g3e003f9e6eb_0_29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43" name="Google Shape;43;g3e003f9e6eb_0_29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Konten" type="obj">
  <p:cSld name="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e003f9e6eb_0_35"/>
          <p:cNvSpPr txBox="1">
            <a:spLocks noGrp="1"/>
          </p:cNvSpPr>
          <p:nvPr>
            <p:ph type="title"/>
          </p:nvPr>
        </p:nvSpPr>
        <p:spPr>
          <a:xfrm>
            <a:off x="837990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43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46" name="Google Shape;46;g3e003f9e6eb_0_35"/>
          <p:cNvSpPr txBox="1">
            <a:spLocks noGrp="1"/>
          </p:cNvSpPr>
          <p:nvPr>
            <p:ph type="body" idx="1"/>
          </p:nvPr>
        </p:nvSpPr>
        <p:spPr>
          <a:xfrm>
            <a:off x="837990" y="1825625"/>
            <a:ext cx="105129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091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800"/>
            </a:lvl1pPr>
            <a:lvl2pPr marL="914400" lvl="1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400"/>
            </a:lvl2pPr>
            <a:lvl3pPr marL="1371600" lvl="2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000"/>
            </a:lvl3pPr>
            <a:lvl4pPr marL="1828800" lvl="3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4pPr>
            <a:lvl5pPr marL="2286000" lvl="4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5pPr>
            <a:lvl6pPr marL="2743200" lvl="5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6pPr>
            <a:lvl7pPr marL="3200400" lvl="6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7pPr>
            <a:lvl8pPr marL="3657600" lvl="7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8pPr>
            <a:lvl9pPr marL="4114800" lvl="8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9pPr>
          </a:lstStyle>
          <a:p>
            <a:endParaRPr/>
          </a:p>
        </p:txBody>
      </p:sp>
      <p:sp>
        <p:nvSpPr>
          <p:cNvPr id="47" name="Google Shape;47;g3e003f9e6eb_0_35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48" name="Google Shape;48;g3e003f9e6eb_0_35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49" name="Google Shape;49;g3e003f9e6eb_0_35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Bagian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003f9e6eb_0_41"/>
          <p:cNvSpPr txBox="1">
            <a:spLocks noGrp="1"/>
          </p:cNvSpPr>
          <p:nvPr>
            <p:ph type="title"/>
          </p:nvPr>
        </p:nvSpPr>
        <p:spPr>
          <a:xfrm>
            <a:off x="831642" y="1709738"/>
            <a:ext cx="105129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99"/>
              <a:buFont typeface="Calibri"/>
              <a:buNone/>
              <a:defRPr sz="59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52" name="Google Shape;52;g3e003f9e6eb_0_41"/>
          <p:cNvSpPr txBox="1">
            <a:spLocks noGrp="1"/>
          </p:cNvSpPr>
          <p:nvPr>
            <p:ph type="body" idx="1"/>
          </p:nvPr>
        </p:nvSpPr>
        <p:spPr>
          <a:xfrm>
            <a:off x="831642" y="4589463"/>
            <a:ext cx="105129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866"/>
              <a:buNone/>
              <a:defRPr sz="1866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g3e003f9e6eb_0_41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54" name="Google Shape;54;g3e003f9e6eb_0_41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55" name="Google Shape;55;g3e003f9e6eb_0_41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 Konten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003f9e6eb_0_47"/>
          <p:cNvSpPr txBox="1">
            <a:spLocks noGrp="1"/>
          </p:cNvSpPr>
          <p:nvPr>
            <p:ph type="title"/>
          </p:nvPr>
        </p:nvSpPr>
        <p:spPr>
          <a:xfrm>
            <a:off x="837990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43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58" name="Google Shape;58;g3e003f9e6eb_0_47"/>
          <p:cNvSpPr txBox="1">
            <a:spLocks noGrp="1"/>
          </p:cNvSpPr>
          <p:nvPr>
            <p:ph type="body" idx="1"/>
          </p:nvPr>
        </p:nvSpPr>
        <p:spPr>
          <a:xfrm>
            <a:off x="837990" y="1825625"/>
            <a:ext cx="51804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091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800"/>
            </a:lvl1pPr>
            <a:lvl2pPr marL="914400" lvl="1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400"/>
            </a:lvl2pPr>
            <a:lvl3pPr marL="1371600" lvl="2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000"/>
            </a:lvl3pPr>
            <a:lvl4pPr marL="1828800" lvl="3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4pPr>
            <a:lvl5pPr marL="2286000" lvl="4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5pPr>
            <a:lvl6pPr marL="2743200" lvl="5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6pPr>
            <a:lvl7pPr marL="3200400" lvl="6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7pPr>
            <a:lvl8pPr marL="3657600" lvl="7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8pPr>
            <a:lvl9pPr marL="4114800" lvl="8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9pPr>
          </a:lstStyle>
          <a:p>
            <a:endParaRPr/>
          </a:p>
        </p:txBody>
      </p:sp>
      <p:sp>
        <p:nvSpPr>
          <p:cNvPr id="59" name="Google Shape;59;g3e003f9e6eb_0_47"/>
          <p:cNvSpPr txBox="1">
            <a:spLocks noGrp="1"/>
          </p:cNvSpPr>
          <p:nvPr>
            <p:ph type="body" idx="2"/>
          </p:nvPr>
        </p:nvSpPr>
        <p:spPr>
          <a:xfrm>
            <a:off x="6170656" y="1825625"/>
            <a:ext cx="51804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091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800"/>
            </a:lvl1pPr>
            <a:lvl2pPr marL="914400" lvl="1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400"/>
            </a:lvl2pPr>
            <a:lvl3pPr marL="1371600" lvl="2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000"/>
            </a:lvl3pPr>
            <a:lvl4pPr marL="1828800" lvl="3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4pPr>
            <a:lvl5pPr marL="2286000" lvl="4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5pPr>
            <a:lvl6pPr marL="2743200" lvl="5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6pPr>
            <a:lvl7pPr marL="3200400" lvl="6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7pPr>
            <a:lvl8pPr marL="3657600" lvl="7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8pPr>
            <a:lvl9pPr marL="4114800" lvl="8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9pPr>
          </a:lstStyle>
          <a:p>
            <a:endParaRPr/>
          </a:p>
        </p:txBody>
      </p:sp>
      <p:sp>
        <p:nvSpPr>
          <p:cNvPr id="60" name="Google Shape;60;g3e003f9e6eb_0_47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61" name="Google Shape;61;g3e003f9e6eb_0_47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62" name="Google Shape;62;g3e003f9e6eb_0_47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bandinga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003f9e6eb_0_54"/>
          <p:cNvSpPr txBox="1">
            <a:spLocks noGrp="1"/>
          </p:cNvSpPr>
          <p:nvPr>
            <p:ph type="title"/>
          </p:nvPr>
        </p:nvSpPr>
        <p:spPr>
          <a:xfrm>
            <a:off x="839578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43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65" name="Google Shape;65;g3e003f9e6eb_0_54"/>
          <p:cNvSpPr txBox="1">
            <a:spLocks noGrp="1"/>
          </p:cNvSpPr>
          <p:nvPr>
            <p:ph type="body" idx="1"/>
          </p:nvPr>
        </p:nvSpPr>
        <p:spPr>
          <a:xfrm>
            <a:off x="839578" y="1681163"/>
            <a:ext cx="51564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1866" b="1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g3e003f9e6eb_0_54"/>
          <p:cNvSpPr txBox="1">
            <a:spLocks noGrp="1"/>
          </p:cNvSpPr>
          <p:nvPr>
            <p:ph type="body" idx="2"/>
          </p:nvPr>
        </p:nvSpPr>
        <p:spPr>
          <a:xfrm>
            <a:off x="839578" y="2505075"/>
            <a:ext cx="51564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091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800"/>
            </a:lvl1pPr>
            <a:lvl2pPr marL="914400" lvl="1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400"/>
            </a:lvl2pPr>
            <a:lvl3pPr marL="1371600" lvl="2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000"/>
            </a:lvl3pPr>
            <a:lvl4pPr marL="1828800" lvl="3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4pPr>
            <a:lvl5pPr marL="2286000" lvl="4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5pPr>
            <a:lvl6pPr marL="2743200" lvl="5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6pPr>
            <a:lvl7pPr marL="3200400" lvl="6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7pPr>
            <a:lvl8pPr marL="3657600" lvl="7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8pPr>
            <a:lvl9pPr marL="4114800" lvl="8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9pPr>
          </a:lstStyle>
          <a:p>
            <a:endParaRPr/>
          </a:p>
        </p:txBody>
      </p:sp>
      <p:sp>
        <p:nvSpPr>
          <p:cNvPr id="67" name="Google Shape;67;g3e003f9e6eb_0_54"/>
          <p:cNvSpPr txBox="1">
            <a:spLocks noGrp="1"/>
          </p:cNvSpPr>
          <p:nvPr>
            <p:ph type="body" idx="3"/>
          </p:nvPr>
        </p:nvSpPr>
        <p:spPr>
          <a:xfrm>
            <a:off x="6170656" y="1681163"/>
            <a:ext cx="51819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1866" b="1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g3e003f9e6eb_0_54"/>
          <p:cNvSpPr txBox="1">
            <a:spLocks noGrp="1"/>
          </p:cNvSpPr>
          <p:nvPr>
            <p:ph type="body" idx="4"/>
          </p:nvPr>
        </p:nvSpPr>
        <p:spPr>
          <a:xfrm>
            <a:off x="6170656" y="2505075"/>
            <a:ext cx="51819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091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800"/>
            </a:lvl1pPr>
            <a:lvl2pPr marL="914400" lvl="1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400"/>
            </a:lvl2pPr>
            <a:lvl3pPr marL="1371600" lvl="2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000"/>
            </a:lvl3pPr>
            <a:lvl4pPr marL="1828800" lvl="3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4pPr>
            <a:lvl5pPr marL="2286000" lvl="4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5pPr>
            <a:lvl6pPr marL="2743200" lvl="5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6pPr>
            <a:lvl7pPr marL="3200400" lvl="6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7pPr>
            <a:lvl8pPr marL="3657600" lvl="7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8pPr>
            <a:lvl9pPr marL="4114800" lvl="8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9pPr>
          </a:lstStyle>
          <a:p>
            <a:endParaRPr/>
          </a:p>
        </p:txBody>
      </p:sp>
      <p:sp>
        <p:nvSpPr>
          <p:cNvPr id="69" name="Google Shape;69;g3e003f9e6eb_0_54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70" name="Google Shape;70;g3e003f9e6eb_0_54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71" name="Google Shape;71;g3e003f9e6eb_0_54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nten dengan Keterangan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003f9e6eb_0_63"/>
          <p:cNvSpPr txBox="1">
            <a:spLocks noGrp="1"/>
          </p:cNvSpPr>
          <p:nvPr>
            <p:ph type="title"/>
          </p:nvPr>
        </p:nvSpPr>
        <p:spPr>
          <a:xfrm>
            <a:off x="839578" y="457200"/>
            <a:ext cx="39315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9"/>
              <a:buFont typeface="Calibri"/>
              <a:buNone/>
              <a:defRPr sz="31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74" name="Google Shape;74;g3e003f9e6eb_0_63"/>
          <p:cNvSpPr txBox="1">
            <a:spLocks noGrp="1"/>
          </p:cNvSpPr>
          <p:nvPr>
            <p:ph type="body" idx="1"/>
          </p:nvPr>
        </p:nvSpPr>
        <p:spPr>
          <a:xfrm>
            <a:off x="5181891" y="987425"/>
            <a:ext cx="61710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737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3199"/>
              <a:buChar char="•"/>
              <a:defRPr sz="3199"/>
            </a:lvl1pPr>
            <a:lvl2pPr marL="914400" lvl="1" indent="-4064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g3e003f9e6eb_0_63"/>
          <p:cNvSpPr txBox="1">
            <a:spLocks noGrp="1"/>
          </p:cNvSpPr>
          <p:nvPr>
            <p:ph type="body" idx="2"/>
          </p:nvPr>
        </p:nvSpPr>
        <p:spPr>
          <a:xfrm>
            <a:off x="839578" y="2057400"/>
            <a:ext cx="39315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9pPr>
          </a:lstStyle>
          <a:p>
            <a:endParaRPr/>
          </a:p>
        </p:txBody>
      </p:sp>
      <p:sp>
        <p:nvSpPr>
          <p:cNvPr id="76" name="Google Shape;76;g3e003f9e6eb_0_63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77" name="Google Shape;77;g3e003f9e6eb_0_63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78" name="Google Shape;78;g3e003f9e6eb_0_63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mbar dengan Keterangan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e003f9e6eb_0_70"/>
          <p:cNvSpPr txBox="1">
            <a:spLocks noGrp="1"/>
          </p:cNvSpPr>
          <p:nvPr>
            <p:ph type="title"/>
          </p:nvPr>
        </p:nvSpPr>
        <p:spPr>
          <a:xfrm>
            <a:off x="839578" y="457200"/>
            <a:ext cx="39315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9"/>
              <a:buFont typeface="Calibri"/>
              <a:buNone/>
              <a:defRPr sz="31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81" name="Google Shape;81;g3e003f9e6eb_0_70"/>
          <p:cNvSpPr>
            <a:spLocks noGrp="1"/>
          </p:cNvSpPr>
          <p:nvPr>
            <p:ph type="pic" idx="2"/>
          </p:nvPr>
        </p:nvSpPr>
        <p:spPr>
          <a:xfrm>
            <a:off x="5181891" y="987425"/>
            <a:ext cx="61710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g3e003f9e6eb_0_70"/>
          <p:cNvSpPr txBox="1">
            <a:spLocks noGrp="1"/>
          </p:cNvSpPr>
          <p:nvPr>
            <p:ph type="body" idx="1"/>
          </p:nvPr>
        </p:nvSpPr>
        <p:spPr>
          <a:xfrm>
            <a:off x="839578" y="2057400"/>
            <a:ext cx="39315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066"/>
              <a:buNone/>
              <a:defRPr sz="1066"/>
            </a:lvl9pPr>
          </a:lstStyle>
          <a:p>
            <a:endParaRPr/>
          </a:p>
        </p:txBody>
      </p:sp>
      <p:sp>
        <p:nvSpPr>
          <p:cNvPr id="83" name="Google Shape;83;g3e003f9e6eb_0_70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84" name="Google Shape;84;g3e003f9e6eb_0_70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85" name="Google Shape;85;g3e003f9e6eb_0_70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Teks Vertikal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e003f9e6eb_0_77"/>
          <p:cNvSpPr txBox="1">
            <a:spLocks noGrp="1"/>
          </p:cNvSpPr>
          <p:nvPr>
            <p:ph type="title"/>
          </p:nvPr>
        </p:nvSpPr>
        <p:spPr>
          <a:xfrm>
            <a:off x="837990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43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88" name="Google Shape;88;g3e003f9e6eb_0_77"/>
          <p:cNvSpPr txBox="1">
            <a:spLocks noGrp="1"/>
          </p:cNvSpPr>
          <p:nvPr>
            <p:ph type="body" idx="1"/>
          </p:nvPr>
        </p:nvSpPr>
        <p:spPr>
          <a:xfrm rot="5400000">
            <a:off x="3918910" y="-1255225"/>
            <a:ext cx="4351200" cy="105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091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800"/>
            </a:lvl1pPr>
            <a:lvl2pPr marL="914400" lvl="1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400"/>
            </a:lvl2pPr>
            <a:lvl3pPr marL="1371600" lvl="2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000"/>
            </a:lvl3pPr>
            <a:lvl4pPr marL="1828800" lvl="3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4pPr>
            <a:lvl5pPr marL="2286000" lvl="4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5pPr>
            <a:lvl6pPr marL="2743200" lvl="5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6pPr>
            <a:lvl7pPr marL="3200400" lvl="6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7pPr>
            <a:lvl8pPr marL="3657600" lvl="7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8pPr>
            <a:lvl9pPr marL="4114800" lvl="8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9pPr>
          </a:lstStyle>
          <a:p>
            <a:endParaRPr/>
          </a:p>
        </p:txBody>
      </p:sp>
      <p:sp>
        <p:nvSpPr>
          <p:cNvPr id="89" name="Google Shape;89;g3e003f9e6eb_0_77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90" name="Google Shape;90;g3e003f9e6eb_0_77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91" name="Google Shape;91;g3e003f9e6eb_0_77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Vertikal dan Teks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e003f9e6eb_0_83"/>
          <p:cNvSpPr txBox="1">
            <a:spLocks noGrp="1"/>
          </p:cNvSpPr>
          <p:nvPr>
            <p:ph type="title"/>
          </p:nvPr>
        </p:nvSpPr>
        <p:spPr>
          <a:xfrm rot="5400000">
            <a:off x="7131010" y="1957075"/>
            <a:ext cx="5811900" cy="26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6"/>
              <a:buNone/>
              <a:defRPr sz="43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94" name="Google Shape;94;g3e003f9e6eb_0_83"/>
          <p:cNvSpPr txBox="1">
            <a:spLocks noGrp="1"/>
          </p:cNvSpPr>
          <p:nvPr>
            <p:ph type="body" idx="1"/>
          </p:nvPr>
        </p:nvSpPr>
        <p:spPr>
          <a:xfrm rot="5400000">
            <a:off x="1798155" y="-595175"/>
            <a:ext cx="5811900" cy="77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091" algn="l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800"/>
            </a:lvl1pPr>
            <a:lvl2pPr marL="914400" lvl="1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400"/>
            </a:lvl2pPr>
            <a:lvl3pPr marL="1371600" lvl="2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2000"/>
            </a:lvl3pPr>
            <a:lvl4pPr marL="1828800" lvl="3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4pPr>
            <a:lvl5pPr marL="2286000" lvl="4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5pPr>
            <a:lvl6pPr marL="2743200" lvl="5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6pPr>
            <a:lvl7pPr marL="3200400" lvl="6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7pPr>
            <a:lvl8pPr marL="3657600" lvl="7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8pPr>
            <a:lvl9pPr marL="4114800" lvl="8" indent="-347091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Char char="•"/>
              <a:defRPr sz="1866"/>
            </a:lvl9pPr>
          </a:lstStyle>
          <a:p>
            <a:endParaRPr/>
          </a:p>
        </p:txBody>
      </p:sp>
      <p:sp>
        <p:nvSpPr>
          <p:cNvPr id="95" name="Google Shape;95;g3e003f9e6eb_0_83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96" name="Google Shape;96;g3e003f9e6eb_0_83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97" name="Google Shape;97;g3e003f9e6eb_0_83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OBJECT_1"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e003f9e6eb_0_89"/>
          <p:cNvSpPr txBox="1">
            <a:spLocks noGrp="1"/>
          </p:cNvSpPr>
          <p:nvPr>
            <p:ph type="ftr" idx="11"/>
          </p:nvPr>
        </p:nvSpPr>
        <p:spPr>
          <a:xfrm>
            <a:off x="4144243" y="6377940"/>
            <a:ext cx="3900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100" name="Google Shape;100;g3e003f9e6eb_0_89"/>
          <p:cNvSpPr txBox="1">
            <a:spLocks noGrp="1"/>
          </p:cNvSpPr>
          <p:nvPr>
            <p:ph type="dt" idx="10"/>
          </p:nvPr>
        </p:nvSpPr>
        <p:spPr>
          <a:xfrm>
            <a:off x="609447" y="6377940"/>
            <a:ext cx="2803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200"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6"/>
              <a:buNone/>
              <a:defRPr sz="1866"/>
            </a:lvl9pPr>
          </a:lstStyle>
          <a:p>
            <a:endParaRPr/>
          </a:p>
        </p:txBody>
      </p:sp>
      <p:sp>
        <p:nvSpPr>
          <p:cNvPr id="101" name="Google Shape;101;g3e003f9e6eb_0_89"/>
          <p:cNvSpPr txBox="1">
            <a:spLocks noGrp="1"/>
          </p:cNvSpPr>
          <p:nvPr>
            <p:ph type="sldNum" idx="12"/>
          </p:nvPr>
        </p:nvSpPr>
        <p:spPr>
          <a:xfrm>
            <a:off x="8776044" y="6377940"/>
            <a:ext cx="2803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Point ">
  <p:cSld name="10. Point 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e003f9e6eb_0_93"/>
          <p:cNvSpPr>
            <a:spLocks noGrp="1"/>
          </p:cNvSpPr>
          <p:nvPr>
            <p:ph type="pic" idx="2"/>
          </p:nvPr>
        </p:nvSpPr>
        <p:spPr>
          <a:xfrm>
            <a:off x="1414779" y="2552561"/>
            <a:ext cx="2622900" cy="2622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4" name="Google Shape;104;g3e003f9e6eb_0_93"/>
          <p:cNvSpPr txBox="1">
            <a:spLocks noGrp="1"/>
          </p:cNvSpPr>
          <p:nvPr>
            <p:ph type="title"/>
          </p:nvPr>
        </p:nvSpPr>
        <p:spPr>
          <a:xfrm>
            <a:off x="6714820" y="593367"/>
            <a:ext cx="49629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None/>
              <a:defRPr sz="43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33"/>
              <a:buNone/>
              <a:defRPr sz="186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33"/>
              <a:buNone/>
              <a:defRPr sz="186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33"/>
              <a:buNone/>
              <a:defRPr sz="186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33"/>
              <a:buNone/>
              <a:defRPr sz="186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33"/>
              <a:buNone/>
              <a:defRPr sz="186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33"/>
              <a:buNone/>
              <a:defRPr sz="186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33"/>
              <a:buNone/>
              <a:defRPr sz="186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33"/>
              <a:buNone/>
              <a:defRPr sz="1866"/>
            </a:lvl9pPr>
          </a:lstStyle>
          <a:p>
            <a:endParaRPr/>
          </a:p>
        </p:txBody>
      </p:sp>
      <p:sp>
        <p:nvSpPr>
          <p:cNvPr id="105" name="Google Shape;105;g3e003f9e6eb_0_93"/>
          <p:cNvSpPr txBox="1">
            <a:spLocks noGrp="1"/>
          </p:cNvSpPr>
          <p:nvPr>
            <p:ph type="body" idx="1"/>
          </p:nvPr>
        </p:nvSpPr>
        <p:spPr>
          <a:xfrm>
            <a:off x="5104123" y="1796133"/>
            <a:ext cx="6562500" cy="4179900"/>
          </a:xfrm>
          <a:prstGeom prst="rect">
            <a:avLst/>
          </a:prstGeom>
          <a:solidFill>
            <a:srgbClr val="0890D1"/>
          </a:solidFill>
          <a:ln>
            <a:noFill/>
          </a:ln>
        </p:spPr>
        <p:txBody>
          <a:bodyPr spcFirstLastPara="1" wrap="square" lIns="239950" tIns="239950" rIns="239950" bIns="23995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●"/>
              <a:defRPr sz="2800">
                <a:solidFill>
                  <a:srgbClr val="FFFFFF"/>
                </a:solidFill>
              </a:defRPr>
            </a:lvl1pPr>
            <a:lvl2pPr marL="914400" lvl="1" indent="-3470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6"/>
              <a:buFont typeface="Calibri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470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6"/>
              <a:buFont typeface="Calibri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470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6"/>
              <a:buFont typeface="Calibri"/>
              <a:buChar char="●"/>
              <a:defRPr sz="1866">
                <a:solidFill>
                  <a:srgbClr val="FFFFFF"/>
                </a:solidFill>
              </a:defRPr>
            </a:lvl4pPr>
            <a:lvl5pPr marL="2286000" lvl="4" indent="-3470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6"/>
              <a:buFont typeface="Calibri"/>
              <a:buChar char="○"/>
              <a:defRPr sz="1866">
                <a:solidFill>
                  <a:srgbClr val="FFFFFF"/>
                </a:solidFill>
              </a:defRPr>
            </a:lvl5pPr>
            <a:lvl6pPr marL="2743200" lvl="5" indent="-3470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6"/>
              <a:buFont typeface="Calibri"/>
              <a:buChar char="■"/>
              <a:defRPr sz="1866">
                <a:solidFill>
                  <a:srgbClr val="FFFFFF"/>
                </a:solidFill>
              </a:defRPr>
            </a:lvl6pPr>
            <a:lvl7pPr marL="3200400" lvl="6" indent="-3470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6"/>
              <a:buFont typeface="Calibri"/>
              <a:buChar char="●"/>
              <a:defRPr sz="1866">
                <a:solidFill>
                  <a:srgbClr val="FFFFFF"/>
                </a:solidFill>
              </a:defRPr>
            </a:lvl7pPr>
            <a:lvl8pPr marL="3657600" lvl="7" indent="-3470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6"/>
              <a:buFont typeface="Calibri"/>
              <a:buChar char="○"/>
              <a:defRPr sz="1866">
                <a:solidFill>
                  <a:srgbClr val="FFFFFF"/>
                </a:solidFill>
              </a:defRPr>
            </a:lvl8pPr>
            <a:lvl9pPr marL="4114800" lvl="8" indent="-34709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6"/>
              <a:buFont typeface="Calibri"/>
              <a:buChar char="■"/>
              <a:defRPr sz="1866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e003f9e6eb_0_0"/>
          <p:cNvSpPr txBox="1">
            <a:spLocks noGrp="1"/>
          </p:cNvSpPr>
          <p:nvPr>
            <p:ph type="title"/>
          </p:nvPr>
        </p:nvSpPr>
        <p:spPr>
          <a:xfrm>
            <a:off x="837990" y="365125"/>
            <a:ext cx="10512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9"/>
              <a:buFont typeface="Calibri"/>
              <a:buNone/>
              <a:defRPr sz="43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3e003f9e6eb_0_0"/>
          <p:cNvSpPr txBox="1">
            <a:spLocks noGrp="1"/>
          </p:cNvSpPr>
          <p:nvPr>
            <p:ph type="body" idx="1"/>
          </p:nvPr>
        </p:nvSpPr>
        <p:spPr>
          <a:xfrm>
            <a:off x="837990" y="1825625"/>
            <a:ext cx="105129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709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709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709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709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709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709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66"/>
              <a:buFont typeface="Arial"/>
              <a:buChar char="•"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g3e003f9e6eb_0_0"/>
          <p:cNvSpPr txBox="1">
            <a:spLocks noGrp="1"/>
          </p:cNvSpPr>
          <p:nvPr>
            <p:ph type="dt" idx="10"/>
          </p:nvPr>
        </p:nvSpPr>
        <p:spPr>
          <a:xfrm>
            <a:off x="837990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g3e003f9e6eb_0_0"/>
          <p:cNvSpPr txBox="1">
            <a:spLocks noGrp="1"/>
          </p:cNvSpPr>
          <p:nvPr>
            <p:ph type="ftr" idx="11"/>
          </p:nvPr>
        </p:nvSpPr>
        <p:spPr>
          <a:xfrm>
            <a:off x="4037590" y="6356350"/>
            <a:ext cx="4113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  <a:defRPr sz="18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g3e003f9e6eb_0_0"/>
          <p:cNvSpPr txBox="1">
            <a:spLocks noGrp="1"/>
          </p:cNvSpPr>
          <p:nvPr>
            <p:ph type="sldNum" idx="12"/>
          </p:nvPr>
        </p:nvSpPr>
        <p:spPr>
          <a:xfrm>
            <a:off x="8608446" y="6356350"/>
            <a:ext cx="2742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/>
          <p:nvPr/>
        </p:nvSpPr>
        <p:spPr>
          <a:xfrm>
            <a:off x="5064198" y="1002137"/>
            <a:ext cx="61422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ID" sz="4800" b="1" i="0" u="none" strike="noStrike" cap="none" dirty="0" err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Pemanfaatan</a:t>
            </a:r>
            <a:r>
              <a:rPr lang="en-ID" sz="4800" b="1" i="0" u="none" strike="noStrike" cap="none" dirty="0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 dan Integrasi PID </a:t>
            </a:r>
            <a:r>
              <a:rPr lang="en-ID" sz="4800" b="1" i="0" u="none" strike="noStrike" cap="none" dirty="0" err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ID" sz="4800" b="1" i="0" u="none" strike="noStrike" cap="none" dirty="0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ID" sz="4800" b="1" i="0" u="none" strike="noStrike" cap="none" dirty="0" err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Pembelajaran</a:t>
            </a:r>
            <a:endParaRPr sz="4800" b="1" i="0" u="none" strike="noStrike" cap="none" dirty="0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2" name="Google Shape;11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82792" y="2365151"/>
            <a:ext cx="7226440" cy="46071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10;p2">
            <a:extLst>
              <a:ext uri="{FF2B5EF4-FFF2-40B4-BE49-F238E27FC236}">
                <a16:creationId xmlns:a16="http://schemas.microsoft.com/office/drawing/2014/main" id="{C78A5E0F-0F10-7C29-1EC2-E5BD7BC25E26}"/>
              </a:ext>
            </a:extLst>
          </p:cNvPr>
          <p:cNvSpPr txBox="1"/>
          <p:nvPr/>
        </p:nvSpPr>
        <p:spPr>
          <a:xfrm>
            <a:off x="9753598" y="6090755"/>
            <a:ext cx="2276477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ID" sz="3000" b="1" i="0" u="none" strike="noStrike" cap="none" dirty="0" err="1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Syahrianda</a:t>
            </a:r>
            <a:endParaRPr sz="3000" b="1" i="0" u="none" strike="noStrike" cap="none" dirty="0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e003f9e6eb_0_116"/>
          <p:cNvSpPr txBox="1"/>
          <p:nvPr/>
        </p:nvSpPr>
        <p:spPr>
          <a:xfrm>
            <a:off x="489413" y="1474250"/>
            <a:ext cx="10586626" cy="296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Calibri"/>
              <a:buNone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Setelah mengikuti topik ini peserta mampu: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Mengetahui strategi dalam pemanfaatan PID </a:t>
            </a:r>
            <a:endParaRPr/>
          </a:p>
          <a:p>
            <a:pPr marL="457200" marR="0" lvl="0" indent="-4191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Memahami pelibatan aktivitas dalam pemanfaatan PID </a:t>
            </a:r>
            <a:endParaRPr/>
          </a:p>
          <a:p>
            <a:pPr marL="457200" marR="0" lvl="0" indent="-4191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Memahami penguatan kapasitas guru dalam pemanfaatan PID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" name="Google Shape;118;g3e003f9e6eb_0_116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e003f9e6eb_0_116"/>
          <p:cNvSpPr txBox="1"/>
          <p:nvPr/>
        </p:nvSpPr>
        <p:spPr>
          <a:xfrm>
            <a:off x="489425" y="318200"/>
            <a:ext cx="7368216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Tujuan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Indikator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489425" y="1600200"/>
            <a:ext cx="9846600" cy="296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Calibri"/>
              <a:buNone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Setelah mengikuti topik ini peserta mampu: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4191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memilih strategi dalam pemanfaatan PID </a:t>
            </a:r>
            <a:endParaRPr/>
          </a:p>
          <a:p>
            <a:pPr marL="457200" marR="0" lvl="0" indent="-4191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menjelaskan aktivitas dalam pemanfaatan PID </a:t>
            </a:r>
            <a:endParaRPr/>
          </a:p>
          <a:p>
            <a:pPr marL="457200" marR="0" lvl="0" indent="-4191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Merencanakan penguatan kapasitas guru dalam pemanfaatan PID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/>
          <p:nvPr/>
        </p:nvSpPr>
        <p:spPr>
          <a:xfrm>
            <a:off x="489427" y="1623300"/>
            <a:ext cx="11086800" cy="39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Refleksi Awal (5 menit)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Arial"/>
              <a:buNone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Pertanyaan Refleksi: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20900" marR="0" lvl="0" indent="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Jika di satuan Pendidikan telah memiliki Papan Interaktif Digital (PID) Apakah Bapak Ibu sebagai pendidik telah mengoptimalkan pemanfaatan PID dengan mengintegrasikan konten   interaktif digital ? Atau Perangkat PID masih tersimpan rapi dan belum dimanfaatkan?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"/>
          <p:cNvSpPr txBox="1"/>
          <p:nvPr/>
        </p:nvSpPr>
        <p:spPr>
          <a:xfrm>
            <a:off x="210457" y="1029800"/>
            <a:ext cx="11086800" cy="6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Refleksi Awal (10 menit)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1" name="Google Shape;141;p1"/>
          <p:cNvPicPr preferRelativeResize="0"/>
          <p:nvPr/>
        </p:nvPicPr>
        <p:blipFill rotWithShape="1">
          <a:blip r:embed="rId3">
            <a:alphaModFix/>
          </a:blip>
          <a:srcRect t="6712" b="6242"/>
          <a:stretch/>
        </p:blipFill>
        <p:spPr>
          <a:xfrm>
            <a:off x="-226653" y="1575269"/>
            <a:ext cx="12188825" cy="4779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"/>
          <p:cNvSpPr txBox="1"/>
          <p:nvPr/>
        </p:nvSpPr>
        <p:spPr>
          <a:xfrm>
            <a:off x="210457" y="1029800"/>
            <a:ext cx="11086800" cy="6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Refleksi Awal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9" name="Google Shape;149;p13"/>
          <p:cNvPicPr preferRelativeResize="0"/>
          <p:nvPr/>
        </p:nvPicPr>
        <p:blipFill rotWithShape="1">
          <a:blip r:embed="rId3">
            <a:alphaModFix/>
          </a:blip>
          <a:srcRect t="6159" b="3782"/>
          <a:stretch/>
        </p:blipFill>
        <p:spPr>
          <a:xfrm>
            <a:off x="44058" y="1683755"/>
            <a:ext cx="12027297" cy="4686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4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" name="Google Shape;156;p14"/>
          <p:cNvSpPr txBox="1"/>
          <p:nvPr/>
        </p:nvSpPr>
        <p:spPr>
          <a:xfrm>
            <a:off x="187544" y="1329163"/>
            <a:ext cx="4043493" cy="3202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Strategi dalam pemanfaatan PID  (10 menit)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8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Peserta Curah Pendapat :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4461747" y="1860077"/>
            <a:ext cx="7470182" cy="2671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24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Pertanyaan Curah Pendapat:</a:t>
            </a:r>
            <a:endParaRPr sz="24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Penggunaan teknologi dalam pembelajaran</a:t>
            </a:r>
            <a:endParaRPr sz="2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tentunya bukan hanya untuk presentasi saja,</a:t>
            </a:r>
            <a:endParaRPr/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tantangan terbesar apa yang Pendidik</a:t>
            </a:r>
            <a:endParaRPr sz="2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hadapi saat di kelas untuk membuat murid</a:t>
            </a:r>
            <a:endParaRPr/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benar-benar terlibat menggunakan teknologi?</a:t>
            </a:r>
            <a:endParaRPr sz="2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5"/>
          <p:cNvSpPr txBox="1"/>
          <p:nvPr/>
        </p:nvSpPr>
        <p:spPr>
          <a:xfrm>
            <a:off x="210457" y="1029800"/>
            <a:ext cx="11086800" cy="6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Strategi dalam pemanfaatan PID (10 menit)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5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5" name="Google Shape;16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425" y="1683755"/>
            <a:ext cx="11086800" cy="4660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 txBox="1"/>
          <p:nvPr/>
        </p:nvSpPr>
        <p:spPr>
          <a:xfrm>
            <a:off x="210457" y="1029800"/>
            <a:ext cx="11086800" cy="6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Strategi dalam pemanfaatan PID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6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73" name="Google Shape;17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910" y="1700905"/>
            <a:ext cx="9468470" cy="4644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7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" name="Google Shape;180;p17"/>
          <p:cNvSpPr txBox="1"/>
          <p:nvPr/>
        </p:nvSpPr>
        <p:spPr>
          <a:xfrm>
            <a:off x="187544" y="1329163"/>
            <a:ext cx="4043400" cy="46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Pelibatan Aktivitas dalam Pemanfaatan PID   (15 menit)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8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Peserta berkelompok berdiskusi :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8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Mana yang paling mendukung pembelajaran mendalam? Mengapa?</a:t>
            </a:r>
            <a:endParaRPr sz="28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1" name="Google Shape;181;p17"/>
          <p:cNvSpPr txBox="1"/>
          <p:nvPr/>
        </p:nvSpPr>
        <p:spPr>
          <a:xfrm>
            <a:off x="4231038" y="1134597"/>
            <a:ext cx="7470182" cy="479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24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Contoh Kasus:</a:t>
            </a:r>
            <a:endParaRPr sz="24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1.Murid menonton video YouTube tentang fotosintesis</a:t>
            </a:r>
            <a:endParaRPr sz="2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2.Murid menggunakan simulasi PhET untuk menyelidiki pengaruh faktor terhadap laju fotosintesis</a:t>
            </a:r>
            <a:endParaRPr sz="2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3.Murid berkolaborasi dengan murid sekolah lain secara virtual untuk membandingkan data eksperimen fotosintesis di berbagai iklim</a:t>
            </a:r>
            <a:endParaRPr sz="2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57188" marR="0" lvl="0" indent="-2635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4.Murid membuat infografis dengan Canva tentang fotosintesis</a:t>
            </a:r>
            <a:endParaRPr sz="2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/>
          <p:nvPr/>
        </p:nvSpPr>
        <p:spPr>
          <a:xfrm>
            <a:off x="210457" y="1029800"/>
            <a:ext cx="11086800" cy="547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Pelibatan Aktivitas dalam Pemanfaatan PID (15 menit)</a:t>
            </a:r>
            <a:endParaRPr sz="24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8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89" name="Google Shape;18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417" y="1652758"/>
            <a:ext cx="11211794" cy="4639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 txBox="1"/>
          <p:nvPr/>
        </p:nvSpPr>
        <p:spPr>
          <a:xfrm>
            <a:off x="210457" y="1029800"/>
            <a:ext cx="11086800" cy="547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Calibri"/>
              <a:buNone/>
            </a:pPr>
            <a:r>
              <a:rPr lang="en-ID" sz="24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Pelibatan Aktivitas dalam Pemanfaatan PID</a:t>
            </a:r>
            <a:endParaRPr/>
          </a:p>
        </p:txBody>
      </p:sp>
      <p:sp>
        <p:nvSpPr>
          <p:cNvPr id="195" name="Google Shape;195;p19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97" name="Google Shape;197;p19"/>
          <p:cNvPicPr preferRelativeResize="0"/>
          <p:nvPr/>
        </p:nvPicPr>
        <p:blipFill rotWithShape="1">
          <a:blip r:embed="rId3">
            <a:alphaModFix/>
          </a:blip>
          <a:srcRect t="6303" b="5463"/>
          <a:stretch/>
        </p:blipFill>
        <p:spPr>
          <a:xfrm>
            <a:off x="47459" y="1565329"/>
            <a:ext cx="12063876" cy="4850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"/>
          <p:cNvSpPr txBox="1"/>
          <p:nvPr/>
        </p:nvSpPr>
        <p:spPr>
          <a:xfrm>
            <a:off x="210457" y="1029800"/>
            <a:ext cx="11086800" cy="547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6"/>
              <a:buFont typeface="Calibri"/>
              <a:buNone/>
            </a:pPr>
            <a:r>
              <a:rPr lang="en-ID" sz="24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Pelibatan Aktivitas dalam Pemanfaatan PID</a:t>
            </a:r>
            <a:endParaRPr/>
          </a:p>
        </p:txBody>
      </p:sp>
      <p:sp>
        <p:nvSpPr>
          <p:cNvPr id="203" name="Google Shape;203;p20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5" name="Google Shape;20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460" y="1525034"/>
            <a:ext cx="11767911" cy="4860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187544" y="1329163"/>
            <a:ext cx="4043493" cy="483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Pelibatan Aktivitas dalam Pemanfaatan PID   (20 menit)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8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Peserta berkelompok berdiskusi :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Mari mengembangkan pembelajaran mendalam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dengan memanfaatkan konten digital dan PID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Gunakan LK 01 </a:t>
            </a:r>
            <a:endParaRPr sz="24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4299977" y="1414452"/>
            <a:ext cx="7470182" cy="1928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24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Lembar Kerja 01. Pelibatan Aktivitas dalam Pemanfaatan PID:</a:t>
            </a:r>
            <a:endParaRPr sz="24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3663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8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Rancanglah tiga aktivitas pembelajaran mendalam yang spesifik, di  mana masing-masing aktivitas memanfaatkan Konten Digital dan Perangkat Interaktif yang berbeda secara strategis.</a:t>
            </a:r>
            <a:endParaRPr/>
          </a:p>
        </p:txBody>
      </p:sp>
      <p:graphicFrame>
        <p:nvGraphicFramePr>
          <p:cNvPr id="214" name="Google Shape;214;p21"/>
          <p:cNvGraphicFramePr/>
          <p:nvPr/>
        </p:nvGraphicFramePr>
        <p:xfrm>
          <a:off x="4346471" y="3342601"/>
          <a:ext cx="7470200" cy="2260630"/>
        </p:xfrm>
        <a:graphic>
          <a:graphicData uri="http://schemas.openxmlformats.org/drawingml/2006/table">
            <a:tbl>
              <a:tblPr firstRow="1" bandRow="1">
                <a:noFill/>
                <a:tableStyleId>{EF98C086-B64D-42A2-B876-8AD35EA2B3B0}</a:tableStyleId>
              </a:tblPr>
              <a:tblGrid>
                <a:gridCol w="146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7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Jenis Konten Digital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Papan Interaktif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Sumber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Aktivitas murid 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Geogebra (contoh)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Simulasi Interaktif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(contoh)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Geogebra.org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(contoh)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Anotasi – langsung mengaktifkan fitur menggambar atau menulis di layar yang sedang tampil.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Pada aplikasi geogebra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(contoh)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…………………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……………….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……….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D" sz="1400" u="none" strike="noStrike" cap="none">
                          <a:solidFill>
                            <a:schemeClr val="dk1"/>
                          </a:solidFill>
                        </a:rPr>
                        <a:t>…………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5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1" name="Google Shape;221;p5"/>
          <p:cNvSpPr txBox="1"/>
          <p:nvPr/>
        </p:nvSpPr>
        <p:spPr>
          <a:xfrm>
            <a:off x="187545" y="1329163"/>
            <a:ext cx="3935004" cy="4901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Permainan Puzzle  (15 menit)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Peserta berkelompok menyusun permainan puzzle penguatan kapasitas guru dalam pemanfaatan PID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atau digital  https://bit.ly/puzpid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22" name="Google Shape;22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3742" y="1152963"/>
            <a:ext cx="6726301" cy="511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40129" y="3961751"/>
            <a:ext cx="2447225" cy="244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2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0" name="Google Shape;230;p22"/>
          <p:cNvSpPr txBox="1"/>
          <p:nvPr/>
        </p:nvSpPr>
        <p:spPr>
          <a:xfrm>
            <a:off x="110052" y="1029800"/>
            <a:ext cx="11529175" cy="6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kapasitas guru dalam pemanfaatan PID(10 menit)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31" name="Google Shape;23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2925" y="1884964"/>
            <a:ext cx="8718980" cy="4368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3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3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8" name="Google Shape;238;p23"/>
          <p:cNvSpPr txBox="1"/>
          <p:nvPr/>
        </p:nvSpPr>
        <p:spPr>
          <a:xfrm>
            <a:off x="1406011" y="1240981"/>
            <a:ext cx="9376801" cy="61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8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Kapasitas Guru Dalam Pemanfaatan PID</a:t>
            </a:r>
            <a:endParaRPr/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3">
            <a:alphaModFix/>
          </a:blip>
          <a:srcRect l="5057" t="19127" r="4629" b="6592"/>
          <a:stretch/>
        </p:blipFill>
        <p:spPr>
          <a:xfrm>
            <a:off x="666427" y="2123268"/>
            <a:ext cx="10631837" cy="4200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4"/>
          <p:cNvSpPr/>
          <p:nvPr/>
        </p:nvSpPr>
        <p:spPr>
          <a:xfrm>
            <a:off x="-226653" y="3010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4"/>
          <p:cNvSpPr txBox="1"/>
          <p:nvPr/>
        </p:nvSpPr>
        <p:spPr>
          <a:xfrm>
            <a:off x="489425" y="3182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Kegiatan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6" name="Google Shape;246;p24"/>
          <p:cNvSpPr txBox="1"/>
          <p:nvPr/>
        </p:nvSpPr>
        <p:spPr>
          <a:xfrm>
            <a:off x="110052" y="1029800"/>
            <a:ext cx="11529175" cy="6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9"/>
              <a:buFont typeface="Calibri"/>
              <a:buNone/>
            </a:pPr>
            <a:r>
              <a:rPr lang="en-ID" sz="30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penguatan kapasitas guru dalam pemanfaatan PID </a:t>
            </a:r>
            <a:endParaRPr sz="30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47" name="Google Shape;24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2305" y="1561419"/>
            <a:ext cx="6927742" cy="4818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389" y="6190785"/>
            <a:ext cx="296388" cy="296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2784" y="1895231"/>
            <a:ext cx="4239272" cy="390765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2"/>
          <p:cNvSpPr txBox="1"/>
          <p:nvPr/>
        </p:nvSpPr>
        <p:spPr>
          <a:xfrm>
            <a:off x="5042105" y="2149967"/>
            <a:ext cx="6653100" cy="3308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Pertanyaan Refleksi Akhir: (10 menit)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14249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Apakah pengalaman belajar pemahaman apa yang dikuasai atau masih menjadi kendala mengenai Pemanfaatan Dan Integrasi PID Dalam Pembelajaran?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-74253" y="453450"/>
            <a:ext cx="93768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641825" y="470600"/>
            <a:ext cx="637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ID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Refleksi Akhir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519</Words>
  <Application>Microsoft Office PowerPoint</Application>
  <PresentationFormat>Custom</PresentationFormat>
  <Paragraphs>87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Nunito</vt:lpstr>
      <vt:lpstr>Calibri</vt:lpstr>
      <vt:lpstr>Arial</vt:lpstr>
      <vt:lpstr>Tema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SYAHRIANDA MD</cp:lastModifiedBy>
  <cp:revision>2</cp:revision>
  <dcterms:created xsi:type="dcterms:W3CDTF">2026-04-07T01:14:32Z</dcterms:created>
  <dcterms:modified xsi:type="dcterms:W3CDTF">2026-09-29T10:53:31Z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2026-04-07T00:00:00Z</vt:filetime>
  </property>
  <property fmtid="{D5CDD505-2E9C-101B-9397-08002B2CF9AE}" pid="3" name="Creator">
    <vt:lpwstr>Google</vt:lpwstr>
  </property>
  <property fmtid="{D5CDD505-2E9C-101B-9397-08002B2CF9AE}" pid="4" name="LastSaved">
    <vt:filetime>2026-04-07T00:00:00Z</vt:filetime>
  </property>
</Properties>
</file>