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457200" y="457200"/>
            <a:ext cx="640080" cy="640080"/>
          </a:xfrm>
          <a:prstGeom prst="ellipse">
            <a:avLst/>
          </a:prstGeom>
          <a:solidFill>
            <a:srgbClr val="F1C4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566928"/>
            <a:ext cx="64008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800" b="1">
                <a:solidFill>
                  <a:srgbClr val="1F2D3D"/>
                </a:solidFill>
                <a:latin typeface="Aptos"/>
              </a:rPr>
              <a:t>+</a:t>
            </a:r>
          </a:p>
        </p:txBody>
      </p:sp>
      <p:sp>
        <p:nvSpPr>
          <p:cNvPr id="5" name="Oval 4"/>
          <p:cNvSpPr/>
          <p:nvPr/>
        </p:nvSpPr>
        <p:spPr>
          <a:xfrm>
            <a:off x="10789920" y="502920"/>
            <a:ext cx="640080" cy="64008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789920" y="612648"/>
            <a:ext cx="64008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800" b="1">
                <a:solidFill>
                  <a:srgbClr val="1F2D3D"/>
                </a:solidFill>
                <a:latin typeface="Aptos"/>
              </a:rPr>
              <a:t>×</a:t>
            </a:r>
          </a:p>
        </p:txBody>
      </p:sp>
      <p:sp>
        <p:nvSpPr>
          <p:cNvPr id="7" name="Oval 6"/>
          <p:cNvSpPr/>
          <p:nvPr/>
        </p:nvSpPr>
        <p:spPr>
          <a:xfrm>
            <a:off x="914400" y="5577840"/>
            <a:ext cx="640080" cy="64008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5687568"/>
            <a:ext cx="64008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800" b="1">
                <a:solidFill>
                  <a:srgbClr val="1F2D3D"/>
                </a:solidFill>
                <a:latin typeface="Aptos"/>
              </a:rPr>
              <a:t>÷</a:t>
            </a:r>
          </a:p>
        </p:txBody>
      </p:sp>
      <p:sp>
        <p:nvSpPr>
          <p:cNvPr id="9" name="Oval 8"/>
          <p:cNvSpPr/>
          <p:nvPr/>
        </p:nvSpPr>
        <p:spPr>
          <a:xfrm>
            <a:off x="10698480" y="5577840"/>
            <a:ext cx="640080" cy="64008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698480" y="5687568"/>
            <a:ext cx="64008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800" b="1">
                <a:solidFill>
                  <a:srgbClr val="1F2D3D"/>
                </a:solidFill>
                <a:latin typeface="Aptos"/>
              </a:rPr>
              <a:t>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1417320"/>
            <a:ext cx="10789920" cy="10972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ptos"/>
              </a:rPr>
              <a:t>MODUL AJAR INTEGRATIF
&amp; REFLEKSI PRAKTIK BAIK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2880360"/>
            <a:ext cx="8503920" cy="5486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2100" b="1">
                <a:solidFill>
                  <a:srgbClr val="F1C40F"/>
                </a:solidFill>
                <a:latin typeface="Aptos"/>
              </a:rPr>
              <a:t>Mata Pelajaran Matematika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1680" y="3703320"/>
            <a:ext cx="8138160" cy="8229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Aptos"/>
              </a:rPr>
              <a:t>Menghubungkan konsep, konteks nyata,
kolaborasi, asesmen, dan refleksi pembelajaran.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920240" y="4892040"/>
            <a:ext cx="1783080" cy="658368"/>
          </a:xfrm>
          <a:prstGeom prst="round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920240" y="5065776"/>
            <a:ext cx="17830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KONSEP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69080" y="4892040"/>
            <a:ext cx="1783080" cy="658368"/>
          </a:xfrm>
          <a:prstGeom prst="round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069080" y="5065776"/>
            <a:ext cx="17830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KONTEKS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4892040"/>
            <a:ext cx="1783080" cy="658368"/>
          </a:xfrm>
          <a:prstGeom prst="round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17920" y="5065776"/>
            <a:ext cx="17830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AKTIVITAS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66760" y="4892040"/>
            <a:ext cx="1783080" cy="658368"/>
          </a:xfrm>
          <a:prstGeom prst="roundRect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66760" y="5065776"/>
            <a:ext cx="17830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REFLEKSI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F2D3D"/>
                </a:solidFill>
                <a:latin typeface="Aptos Display"/>
              </a:rPr>
              <a:t>1. Mengapa Modul Ajar Integratif?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51560"/>
            <a:ext cx="1143000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0" y="932688"/>
            <a:ext cx="9509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6973"/>
                </a:solidFill>
                <a:latin typeface="Aptos"/>
              </a:defRPr>
            </a:pPr>
            <a:r>
              <a:t>Dari pembelajaran matematika yang terpisah menuju pengalaman belajar yang bermakna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1" y="1581912"/>
            <a:ext cx="502920" cy="502920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6276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19" y="1581912"/>
            <a:ext cx="246888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3498DB"/>
                </a:solidFill>
                <a:latin typeface="Aptos"/>
              </a:rPr>
              <a:t>Matematika sebagai alat berpikir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2075688"/>
            <a:ext cx="2377440" cy="10058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Peserta didik tidak hanya menghitung, tetapi menjelaskan alasan, memilih strategi, memeriksa hasil, dan mengambil keputusan.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41732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507992" y="1581912"/>
            <a:ext cx="502920" cy="50292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07992" y="16276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20640" y="1581912"/>
            <a:ext cx="246888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1ABC9C"/>
                </a:solidFill>
                <a:latin typeface="Aptos"/>
              </a:rPr>
              <a:t>Terhubung dengan kehidupan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0640" y="2075688"/>
            <a:ext cx="2377440" cy="10058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Konsep matematika dikaitkan dengan uang, waktu, ukuran, data, lingkungan, teknologi, dan masalah sehari-hari.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41732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211312" y="1581912"/>
            <a:ext cx="502920" cy="5029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11312" y="16276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23960" y="1581912"/>
            <a:ext cx="246888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E67E22"/>
                </a:solidFill>
                <a:latin typeface="Aptos"/>
              </a:rPr>
              <a:t>Belajar lintas kompetensi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23960" y="2075688"/>
            <a:ext cx="2377440" cy="10058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Menguatkan literasi, numerasi, komunikasi, kolaborasi, kreativitas, dan karakter melalui satu pengalaman belajar.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703320"/>
            <a:ext cx="1069848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300" b="1">
                <a:solidFill>
                  <a:srgbClr val="1F2D3D"/>
                </a:solidFill>
                <a:latin typeface="Aptos"/>
              </a:rPr>
              <a:t>ALUR INTEGRASI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68680" y="4251960"/>
            <a:ext cx="1645920" cy="731520"/>
          </a:xfrm>
          <a:prstGeom prst="round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4462272"/>
            <a:ext cx="164592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Tujuan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87752" y="4443984"/>
            <a:ext cx="50292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2000" b="1">
                <a:solidFill>
                  <a:srgbClr val="5F6973"/>
                </a:solidFill>
                <a:latin typeface="Aptos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108960" y="4251960"/>
            <a:ext cx="1645920" cy="731520"/>
          </a:xfrm>
          <a:prstGeom prst="round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108960" y="4462272"/>
            <a:ext cx="164592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Konteks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28032" y="4443984"/>
            <a:ext cx="50292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2000" b="1">
                <a:solidFill>
                  <a:srgbClr val="5F6973"/>
                </a:solidFill>
                <a:latin typeface="Aptos"/>
              </a:rP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349240" y="4251960"/>
            <a:ext cx="1645920" cy="731520"/>
          </a:xfrm>
          <a:prstGeom prst="round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349240" y="4462272"/>
            <a:ext cx="164592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Eksplorasi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68312" y="4443984"/>
            <a:ext cx="50292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2000" b="1">
                <a:solidFill>
                  <a:srgbClr val="5F6973"/>
                </a:solidFill>
                <a:latin typeface="Aptos"/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589520" y="4251960"/>
            <a:ext cx="1645920" cy="731520"/>
          </a:xfrm>
          <a:prstGeom prst="roundRect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589520" y="4462272"/>
            <a:ext cx="164592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Produk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08592" y="4443984"/>
            <a:ext cx="50292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2000" b="1">
                <a:solidFill>
                  <a:srgbClr val="5F6973"/>
                </a:solidFill>
                <a:latin typeface="Aptos"/>
              </a:rPr>
              <a:t>→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829800" y="4251960"/>
            <a:ext cx="1645920" cy="731520"/>
          </a:xfrm>
          <a:prstGeom prst="roundRect">
            <a:avLst/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829800" y="4462272"/>
            <a:ext cx="164592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Refleksi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6492240"/>
            <a:ext cx="106984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900" b="0">
                <a:solidFill>
                  <a:srgbClr val="5F6973"/>
                </a:solidFill>
                <a:latin typeface="Aptos"/>
              </a:rPr>
              <a:t>Modul Ajar Integratif &amp; Refleksi Praktik Baik • Matematika     2/10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F2D3D"/>
                </a:solidFill>
                <a:latin typeface="Aptos Display"/>
              </a:rPr>
              <a:t>2. Struktur Modul Ajar Integratif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51560"/>
            <a:ext cx="1143000" cy="73152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0" y="932688"/>
            <a:ext cx="9509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6973"/>
                </a:solidFill>
                <a:latin typeface="Aptos"/>
              </a:defRPr>
            </a:pPr>
            <a:r>
              <a:t>Komponen yang perlu selaras dari awal hingga refleksi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58952" y="1581912"/>
            <a:ext cx="502920" cy="502920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8952" y="16276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581912"/>
            <a:ext cx="242316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3498DB"/>
                </a:solidFill>
                <a:latin typeface="Aptos"/>
              </a:rPr>
              <a:t>Identitas &amp; tujuan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075688"/>
            <a:ext cx="2331720" cy="8686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Sasaran belajar, kompetensi, alokasi waktu, dan konteks pembelajaran.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41732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553712" y="1581912"/>
            <a:ext cx="502920" cy="50292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53712" y="16276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66360" y="1581912"/>
            <a:ext cx="242316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1ABC9C"/>
                </a:solidFill>
                <a:latin typeface="Aptos"/>
              </a:rPr>
              <a:t>Pemantik &amp; asesmen awal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6360" y="2075688"/>
            <a:ext cx="2331720" cy="8686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Pertanyaan kontekstual untuk mengetahui pengetahuan awal.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80" y="141732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48472" y="1581912"/>
            <a:ext cx="502920" cy="5029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48472" y="16276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0" y="1581912"/>
            <a:ext cx="242316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E67E22"/>
                </a:solidFill>
                <a:latin typeface="Aptos"/>
              </a:rPr>
              <a:t>Kegiatan inti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0" y="2075688"/>
            <a:ext cx="2331720" cy="8686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Eksplorasi → diskusi → pemodelan → latihan bermakna.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" y="347472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758952" y="3639312"/>
            <a:ext cx="502920" cy="502920"/>
          </a:xfrm>
          <a:prstGeom prst="ellipse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8952" y="36850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3639312"/>
            <a:ext cx="242316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8E44AD"/>
                </a:solidFill>
                <a:latin typeface="Aptos"/>
              </a:rPr>
              <a:t>Asesmen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133087"/>
            <a:ext cx="2331720" cy="8686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Diagnostik, formatif, dan sumatif dengan bukti belajar yang jelas.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0" y="347472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4553712" y="3639312"/>
            <a:ext cx="502920" cy="50292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553712" y="36850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66360" y="3639312"/>
            <a:ext cx="242316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E74C3C"/>
                </a:solidFill>
                <a:latin typeface="Aptos"/>
              </a:rPr>
              <a:t>Diferensiasi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66360" y="4133087"/>
            <a:ext cx="2331720" cy="8686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Pilihan dukungan, tingkat tantangan, dan produk sesuai kebutuhan.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83880" y="347472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8348472" y="3639312"/>
            <a:ext cx="502920" cy="50292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348472" y="36850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61120" y="3639312"/>
            <a:ext cx="242316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27AE60"/>
                </a:solidFill>
                <a:latin typeface="Aptos"/>
              </a:rPr>
              <a:t>Refleksi &amp; tindak lanjut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961120" y="4133087"/>
            <a:ext cx="2331720" cy="8686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Apa yang berhasil, apa yang perlu diperbaiki, dan langkah berikutnya.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6492240"/>
            <a:ext cx="106984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900" b="0">
                <a:solidFill>
                  <a:srgbClr val="5F6973"/>
                </a:solidFill>
                <a:latin typeface="Aptos"/>
              </a:rPr>
              <a:t>Modul Ajar Integratif &amp; Refleksi Praktik Baik • Matematika     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F2D3D"/>
                </a:solidFill>
                <a:latin typeface="Aptos Display"/>
              </a:rPr>
              <a:t>3. Contoh Konteks: Matematika dalam Kehidupan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51560"/>
            <a:ext cx="1143000" cy="7315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0" y="932688"/>
            <a:ext cx="9509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6973"/>
                </a:solidFill>
                <a:latin typeface="Aptos"/>
              </a:defRPr>
            </a:pPr>
            <a:r>
              <a:t>Topik: Persentase, perbandingan, dan pengambilan keputusan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4480560" cy="4572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800" b="1">
                <a:solidFill>
                  <a:srgbClr val="E67E22"/>
                </a:solidFill>
                <a:latin typeface="Aptos"/>
              </a:rPr>
              <a:t>PROYEK MINI: “BELANJA CERDAS”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65960"/>
            <a:ext cx="4389120" cy="10972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0">
                <a:solidFill>
                  <a:srgbClr val="2A3440"/>
                </a:solidFill>
                <a:latin typeface="Aptos"/>
              </a:rPr>
              <a:t>Peserta didik membandingkan harga, diskon, pajak/biaya, dan anggaran untuk menentukan pilihan yang masuk akal.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337560"/>
            <a:ext cx="44805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50392" y="3502152"/>
            <a:ext cx="502920" cy="50292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354787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3502152"/>
            <a:ext cx="34747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1ABC9C"/>
                </a:solidFill>
                <a:latin typeface="Aptos"/>
              </a:rPr>
              <a:t>Pertanyaan pemantik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3995928"/>
            <a:ext cx="3383280" cy="5943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“Apakah diskon 30% selalu membuat barang menjadi lebih murah?”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52160" y="1920240"/>
            <a:ext cx="438912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172200" y="2240280"/>
            <a:ext cx="1005840" cy="1143000"/>
          </a:xfrm>
          <a:prstGeom prst="round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172200" y="2441448"/>
            <a:ext cx="10058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2788920"/>
            <a:ext cx="100584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Rp80k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2240280"/>
            <a:ext cx="1005840" cy="1143000"/>
          </a:xfrm>
          <a:prstGeom prst="round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498079" y="2441448"/>
            <a:ext cx="10058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79" y="2788920"/>
            <a:ext cx="100584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Rp100k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23960" y="2240280"/>
            <a:ext cx="1005840" cy="1143000"/>
          </a:xfrm>
          <a:prstGeom prst="round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23960" y="2441448"/>
            <a:ext cx="10058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23960" y="2788920"/>
            <a:ext cx="100584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Rp120k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26480" y="4343400"/>
            <a:ext cx="3931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Aptos"/>
              </a:rPr>
              <a:t>Data → model matematika → keputusan → alasan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92240" y="4892040"/>
            <a:ext cx="3383280" cy="685800"/>
          </a:xfrm>
          <a:prstGeom prst="roundRect">
            <a:avLst/>
          </a:prstGeom>
          <a:solidFill>
            <a:srgbClr val="F1C4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37960" y="5093208"/>
            <a:ext cx="32918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Aptos"/>
              </a:rPr>
              <a:t>Harga akhir = harga awal × (1 − diskon)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492240"/>
            <a:ext cx="106984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900" b="0">
                <a:solidFill>
                  <a:srgbClr val="5F6973"/>
                </a:solidFill>
                <a:latin typeface="Aptos"/>
              </a:rPr>
              <a:t>Modul Ajar Integratif &amp; Refleksi Praktik Baik • Matematika     4/10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F2D3D"/>
                </a:solidFill>
                <a:latin typeface="Aptos Display"/>
              </a:rPr>
              <a:t>4. Integrasi Literasi, Numerasi, dan Karakter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51560"/>
            <a:ext cx="1143000" cy="73152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0" y="932688"/>
            <a:ext cx="9509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6973"/>
                </a:solidFill>
                <a:latin typeface="Aptos"/>
              </a:defRPr>
            </a:pPr>
            <a:r>
              <a:t>Satu aktivitas dapat menghasilkan banyak bukti belajar</a:t>
            </a:r>
          </a:p>
        </p:txBody>
      </p:sp>
      <p:sp>
        <p:nvSpPr>
          <p:cNvPr id="6" name="Oval 5"/>
          <p:cNvSpPr/>
          <p:nvPr/>
        </p:nvSpPr>
        <p:spPr>
          <a:xfrm>
            <a:off x="4892040" y="2148840"/>
            <a:ext cx="2377440" cy="2377440"/>
          </a:xfrm>
          <a:prstGeom prst="ellipse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74920" y="2788920"/>
            <a:ext cx="2011680" cy="8229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MASALAH
MATEMATIKA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417320"/>
            <a:ext cx="26060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8992" y="1581912"/>
            <a:ext cx="502920" cy="502920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8992" y="16276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1581912"/>
            <a:ext cx="160020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3498DB"/>
                </a:solidFill>
                <a:latin typeface="Aptos"/>
              </a:rPr>
              <a:t>Literasi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2075688"/>
            <a:ext cx="1508760" cy="5943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Membaca informasi,
menjelaskan alasan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20440" y="2075688"/>
            <a:ext cx="1325880" cy="36576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778240" y="1417320"/>
            <a:ext cx="26060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942832" y="1581912"/>
            <a:ext cx="502920" cy="50292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42832" y="16276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55480" y="1581912"/>
            <a:ext cx="160020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1ABC9C"/>
                </a:solidFill>
                <a:latin typeface="Aptos"/>
              </a:rPr>
              <a:t>Kolaborasi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55480" y="2075688"/>
            <a:ext cx="1508760" cy="5943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Berbagi peran,
menyepakati strategi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69480" y="2075688"/>
            <a:ext cx="1325880" cy="36576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14400" y="4480560"/>
            <a:ext cx="26060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8992" y="4645152"/>
            <a:ext cx="502920" cy="5029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78992" y="469087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4645152"/>
            <a:ext cx="160020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E67E22"/>
                </a:solidFill>
                <a:latin typeface="Aptos"/>
              </a:rPr>
              <a:t>Karakter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1640" y="5138928"/>
            <a:ext cx="1508760" cy="5943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Teliti, jujur,
bertanggung jawab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20440" y="5138928"/>
            <a:ext cx="1325880" cy="36576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778240" y="4480560"/>
            <a:ext cx="26060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942832" y="4645152"/>
            <a:ext cx="502920" cy="50292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942832" y="469087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55480" y="4645152"/>
            <a:ext cx="160020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27AE60"/>
                </a:solidFill>
                <a:latin typeface="Aptos"/>
              </a:rPr>
              <a:t>Numerasi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55480" y="5138928"/>
            <a:ext cx="1508760" cy="5943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Mengolah data,
mengestimasi hasil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269480" y="5138928"/>
            <a:ext cx="1325880" cy="36576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794760" y="5440680"/>
            <a:ext cx="457200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1">
                <a:solidFill>
                  <a:srgbClr val="1F2D3D"/>
                </a:solidFill>
                <a:latin typeface="Aptos"/>
              </a:rPr>
              <a:t>Bukti belajar: jawaban + strategi + penjelasan + refleksi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6492240"/>
            <a:ext cx="106984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900" b="0">
                <a:solidFill>
                  <a:srgbClr val="5F6973"/>
                </a:solidFill>
                <a:latin typeface="Aptos"/>
              </a:rPr>
              <a:t>Modul Ajar Integratif &amp; Refleksi Praktik Baik • Matematika     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F2D3D"/>
                </a:solidFill>
                <a:latin typeface="Aptos Display"/>
              </a:rPr>
              <a:t>5. Desain Aktivitas Pembelajaran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51560"/>
            <a:ext cx="1143000" cy="73152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0" y="932688"/>
            <a:ext cx="9509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6973"/>
                </a:solidFill>
                <a:latin typeface="Aptos"/>
              </a:defRPr>
            </a:pPr>
            <a:r>
              <a:t>Contoh alur 2 × 40 menit</a:t>
            </a:r>
          </a:p>
        </p:txBody>
      </p:sp>
      <p:sp>
        <p:nvSpPr>
          <p:cNvPr id="6" name="Oval 5"/>
          <p:cNvSpPr/>
          <p:nvPr/>
        </p:nvSpPr>
        <p:spPr>
          <a:xfrm>
            <a:off x="1298448" y="1508760"/>
            <a:ext cx="822960" cy="82296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98448" y="1755648"/>
            <a:ext cx="82296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10’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14600"/>
            <a:ext cx="210312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500" b="1">
                <a:solidFill>
                  <a:srgbClr val="1ABC9C"/>
                </a:solidFill>
                <a:latin typeface="Aptos"/>
              </a:rPr>
              <a:t>Orientasi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71800"/>
            <a:ext cx="2103120" cy="10972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0">
                <a:solidFill>
                  <a:srgbClr val="2A3440"/>
                </a:solidFill>
                <a:latin typeface="Aptos"/>
              </a:rPr>
              <a:t>Situasi nyata &amp; pertanyaan pemantik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600" y="1737360"/>
            <a:ext cx="41148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800" b="1">
                <a:solidFill>
                  <a:srgbClr val="5F6973"/>
                </a:solidFill>
                <a:latin typeface="Aptos"/>
              </a:rPr>
              <a:t>→</a:t>
            </a:r>
          </a:p>
        </p:txBody>
      </p:sp>
      <p:sp>
        <p:nvSpPr>
          <p:cNvPr id="11" name="Oval 10"/>
          <p:cNvSpPr/>
          <p:nvPr/>
        </p:nvSpPr>
        <p:spPr>
          <a:xfrm>
            <a:off x="3566159" y="1508760"/>
            <a:ext cx="822960" cy="822960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566159" y="1755648"/>
            <a:ext cx="82296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15’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07791" y="2514600"/>
            <a:ext cx="210312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500" b="1">
                <a:solidFill>
                  <a:srgbClr val="3498DB"/>
                </a:solidFill>
                <a:latin typeface="Aptos"/>
              </a:rPr>
              <a:t>Eksplorasi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07791" y="2971800"/>
            <a:ext cx="2103120" cy="10972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0">
                <a:solidFill>
                  <a:srgbClr val="2A3440"/>
                </a:solidFill>
                <a:latin typeface="Aptos"/>
              </a:rPr>
              <a:t>Mengumpulkan data / mencoba strategi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82312" y="1737360"/>
            <a:ext cx="41148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800" b="1">
                <a:solidFill>
                  <a:srgbClr val="5F6973"/>
                </a:solidFill>
                <a:latin typeface="Aptos"/>
              </a:rPr>
              <a:t>→</a:t>
            </a:r>
          </a:p>
        </p:txBody>
      </p:sp>
      <p:sp>
        <p:nvSpPr>
          <p:cNvPr id="16" name="Oval 15"/>
          <p:cNvSpPr/>
          <p:nvPr/>
        </p:nvSpPr>
        <p:spPr>
          <a:xfrm>
            <a:off x="5833872" y="1508760"/>
            <a:ext cx="822960" cy="82296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833872" y="1755648"/>
            <a:ext cx="82296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20’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75504" y="2514600"/>
            <a:ext cx="210312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500" b="1">
                <a:solidFill>
                  <a:srgbClr val="E67E22"/>
                </a:solidFill>
                <a:latin typeface="Aptos"/>
              </a:rPr>
              <a:t>Kolaborasi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75504" y="2971800"/>
            <a:ext cx="2103120" cy="10972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0">
                <a:solidFill>
                  <a:srgbClr val="2A3440"/>
                </a:solidFill>
                <a:latin typeface="Aptos"/>
              </a:rPr>
              <a:t>Membandingkan cara &amp; memodelkan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0024" y="1737360"/>
            <a:ext cx="41148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800" b="1">
                <a:solidFill>
                  <a:srgbClr val="5F6973"/>
                </a:solidFill>
                <a:latin typeface="Aptos"/>
              </a:rPr>
              <a:t>→</a:t>
            </a:r>
          </a:p>
        </p:txBody>
      </p:sp>
      <p:sp>
        <p:nvSpPr>
          <p:cNvPr id="21" name="Oval 20"/>
          <p:cNvSpPr/>
          <p:nvPr/>
        </p:nvSpPr>
        <p:spPr>
          <a:xfrm>
            <a:off x="8101583" y="1508760"/>
            <a:ext cx="822960" cy="822960"/>
          </a:xfrm>
          <a:prstGeom prst="ellipse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101583" y="1755648"/>
            <a:ext cx="82296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15’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43215" y="2514600"/>
            <a:ext cx="210312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500" b="1">
                <a:solidFill>
                  <a:srgbClr val="8E44AD"/>
                </a:solidFill>
                <a:latin typeface="Aptos"/>
              </a:rPr>
              <a:t>Komunikasi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43215" y="2971800"/>
            <a:ext cx="2103120" cy="10972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0">
                <a:solidFill>
                  <a:srgbClr val="2A3440"/>
                </a:solidFill>
                <a:latin typeface="Aptos"/>
              </a:rPr>
              <a:t>Presentasi singkat / gallery walk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5" y="1737360"/>
            <a:ext cx="41148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800" b="1">
                <a:solidFill>
                  <a:srgbClr val="5F6973"/>
                </a:solidFill>
                <a:latin typeface="Aptos"/>
              </a:rPr>
              <a:t>→</a:t>
            </a:r>
          </a:p>
        </p:txBody>
      </p:sp>
      <p:sp>
        <p:nvSpPr>
          <p:cNvPr id="26" name="Oval 25"/>
          <p:cNvSpPr/>
          <p:nvPr/>
        </p:nvSpPr>
        <p:spPr>
          <a:xfrm>
            <a:off x="10369296" y="1508760"/>
            <a:ext cx="822960" cy="82296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369296" y="1755648"/>
            <a:ext cx="82296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20’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10928" y="2514600"/>
            <a:ext cx="210312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500" b="1">
                <a:solidFill>
                  <a:srgbClr val="E74C3C"/>
                </a:solidFill>
                <a:latin typeface="Aptos"/>
              </a:rPr>
              <a:t>Refleksi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10928" y="2971800"/>
            <a:ext cx="2103120" cy="10972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200" b="0">
                <a:solidFill>
                  <a:srgbClr val="2A3440"/>
                </a:solidFill>
                <a:latin typeface="Aptos"/>
              </a:rPr>
              <a:t>Exit ticket &amp; tindak lanjut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" y="4480560"/>
            <a:ext cx="333756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96112" y="4645152"/>
            <a:ext cx="502920" cy="50292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96112" y="469087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08760" y="4645152"/>
            <a:ext cx="23317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1ABC9C"/>
                </a:solidFill>
                <a:latin typeface="Aptos"/>
              </a:rPr>
              <a:t>Diferensiasi dukungan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08760" y="4953996"/>
            <a:ext cx="2240279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 dirty="0" err="1">
                <a:solidFill>
                  <a:srgbClr val="2A3440"/>
                </a:solidFill>
                <a:latin typeface="Aptos"/>
              </a:rPr>
              <a:t>Gunakan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tabel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,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contoh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terstruktur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,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atau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pertanyaan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penuntun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34840" y="4480560"/>
            <a:ext cx="333756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4599431" y="4645152"/>
            <a:ext cx="502920" cy="5029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599431" y="469087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12079" y="4645152"/>
            <a:ext cx="23317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E67E22"/>
                </a:solidFill>
                <a:latin typeface="Aptos"/>
              </a:rPr>
              <a:t>Diferensiasi tantangan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12079" y="4902623"/>
            <a:ext cx="224028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 dirty="0">
                <a:solidFill>
                  <a:srgbClr val="2A3440"/>
                </a:solidFill>
                <a:latin typeface="Aptos"/>
              </a:rPr>
              <a:t>Minta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peserta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didik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membuat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skenario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baru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dan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menguji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asumsi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138160" y="4480560"/>
            <a:ext cx="333756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8302752" y="4645152"/>
            <a:ext cx="502920" cy="502920"/>
          </a:xfrm>
          <a:prstGeom prst="ellipse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302752" y="469087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915400" y="4645152"/>
            <a:ext cx="23317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8E44AD"/>
                </a:solidFill>
                <a:latin typeface="Aptos"/>
              </a:rPr>
              <a:t>Produk belajar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15400" y="5036188"/>
            <a:ext cx="224028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 dirty="0">
                <a:solidFill>
                  <a:srgbClr val="2A3440"/>
                </a:solidFill>
                <a:latin typeface="Aptos"/>
              </a:rPr>
              <a:t>Poster,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tabel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perhitungan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,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presentasi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,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atau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jurnal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singkat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" y="6492240"/>
            <a:ext cx="106984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900" b="0">
                <a:solidFill>
                  <a:srgbClr val="5F6973"/>
                </a:solidFill>
                <a:latin typeface="Aptos"/>
              </a:rPr>
              <a:t>Modul Ajar Integratif &amp; Refleksi Praktik Baik • Matematika     6/10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F2D3D"/>
                </a:solidFill>
                <a:latin typeface="Aptos Display"/>
              </a:rPr>
              <a:t>6. Asesmen Autentik &amp; Rubrik Sederhana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51560"/>
            <a:ext cx="1143000" cy="73152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0" y="932688"/>
            <a:ext cx="9509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6973"/>
                </a:solidFill>
                <a:latin typeface="Aptos"/>
              </a:defRPr>
            </a:pPr>
            <a:r>
              <a:t>Menilai proses berpikir, bukan hanya jawaban akhir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417320"/>
            <a:ext cx="2011680" cy="594360"/>
          </a:xfrm>
          <a:prstGeom prst="rect">
            <a:avLst/>
          </a:prstGeom>
          <a:solidFill>
            <a:srgbClr val="1F2D3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600200"/>
            <a:ext cx="20116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Kriteria</a:t>
            </a:r>
          </a:p>
        </p:txBody>
      </p:sp>
      <p:sp>
        <p:nvSpPr>
          <p:cNvPr id="8" name="Rectangle 7"/>
          <p:cNvSpPr/>
          <p:nvPr/>
        </p:nvSpPr>
        <p:spPr>
          <a:xfrm>
            <a:off x="2560320" y="1417320"/>
            <a:ext cx="2834640" cy="594360"/>
          </a:xfrm>
          <a:prstGeom prst="rect">
            <a:avLst/>
          </a:prstGeom>
          <a:solidFill>
            <a:srgbClr val="3498D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560320" y="1600200"/>
            <a:ext cx="2834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Mulai berkembang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94960" y="1417320"/>
            <a:ext cx="2834640" cy="594360"/>
          </a:xfrm>
          <a:prstGeom prst="rect">
            <a:avLst/>
          </a:prstGeom>
          <a:solidFill>
            <a:srgbClr val="1ABC9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394960" y="1600200"/>
            <a:ext cx="2834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Cakap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0" y="1417320"/>
            <a:ext cx="3383280" cy="594360"/>
          </a:xfrm>
          <a:prstGeom prst="rect">
            <a:avLst/>
          </a:prstGeom>
          <a:solidFill>
            <a:srgbClr val="8E44A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0" y="1600200"/>
            <a:ext cx="33832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Mahir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011680"/>
            <a:ext cx="20116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2212848"/>
            <a:ext cx="186537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1">
                <a:solidFill>
                  <a:srgbClr val="2A3440"/>
                </a:solidFill>
                <a:latin typeface="Aptos"/>
              </a:rPr>
              <a:t>Konsep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60320" y="2011680"/>
            <a:ext cx="28346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633472" y="2212848"/>
            <a:ext cx="268833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Ada miskonsepsi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94960" y="2011680"/>
            <a:ext cx="28346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468112" y="2212848"/>
            <a:ext cx="268833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Konsep benar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29600" y="2011680"/>
            <a:ext cx="33832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02752" y="2212848"/>
            <a:ext cx="323697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Benar + menjelaskan hubungan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2926080"/>
            <a:ext cx="2011680" cy="914400"/>
          </a:xfrm>
          <a:prstGeom prst="rect">
            <a:avLst/>
          </a:prstGeom>
          <a:solidFill>
            <a:srgbClr val="EFF4F9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21792" y="3127248"/>
            <a:ext cx="186537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1">
                <a:solidFill>
                  <a:srgbClr val="2A3440"/>
                </a:solidFill>
                <a:latin typeface="Aptos"/>
              </a:rPr>
              <a:t>Strategi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60320" y="2926080"/>
            <a:ext cx="2834640" cy="914400"/>
          </a:xfrm>
          <a:prstGeom prst="rect">
            <a:avLst/>
          </a:prstGeom>
          <a:solidFill>
            <a:srgbClr val="EFF4F9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633472" y="3127248"/>
            <a:ext cx="268833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Mencoba tanpa alasan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394960" y="2926080"/>
            <a:ext cx="2834640" cy="914400"/>
          </a:xfrm>
          <a:prstGeom prst="rect">
            <a:avLst/>
          </a:prstGeom>
          <a:solidFill>
            <a:srgbClr val="EFF4F9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468112" y="3127248"/>
            <a:ext cx="268833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Strategi sesuai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0" y="2926080"/>
            <a:ext cx="3383280" cy="914400"/>
          </a:xfrm>
          <a:prstGeom prst="rect">
            <a:avLst/>
          </a:prstGeom>
          <a:solidFill>
            <a:srgbClr val="EFF4F9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02752" y="3127248"/>
            <a:ext cx="323697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Strategi efisien + membandingkan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40480"/>
            <a:ext cx="20116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21792" y="4041648"/>
            <a:ext cx="186537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1">
                <a:solidFill>
                  <a:srgbClr val="2A3440"/>
                </a:solidFill>
                <a:latin typeface="Aptos"/>
              </a:rPr>
              <a:t>Komunikasi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60320" y="3840480"/>
            <a:ext cx="28346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2633472" y="4041648"/>
            <a:ext cx="268833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Penjelasan belum runtut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394960" y="3840480"/>
            <a:ext cx="28346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468112" y="4041648"/>
            <a:ext cx="268833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Runtut dan cukup jelas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29600" y="3840480"/>
            <a:ext cx="33832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302752" y="4041648"/>
            <a:ext cx="323697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Jelas, berbasis bukti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754880"/>
            <a:ext cx="2011680" cy="914400"/>
          </a:xfrm>
          <a:prstGeom prst="rect">
            <a:avLst/>
          </a:prstGeom>
          <a:solidFill>
            <a:srgbClr val="EFF4F9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21792" y="4956048"/>
            <a:ext cx="186537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1">
                <a:solidFill>
                  <a:srgbClr val="2A3440"/>
                </a:solidFill>
                <a:latin typeface="Aptos"/>
              </a:rPr>
              <a:t>Refleksi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560320" y="4754880"/>
            <a:ext cx="2834640" cy="914400"/>
          </a:xfrm>
          <a:prstGeom prst="rect">
            <a:avLst/>
          </a:prstGeom>
          <a:solidFill>
            <a:srgbClr val="EFF4F9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2633472" y="4956048"/>
            <a:ext cx="268833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Menyebut hasil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394960" y="4754880"/>
            <a:ext cx="2834640" cy="914400"/>
          </a:xfrm>
          <a:prstGeom prst="rect">
            <a:avLst/>
          </a:prstGeom>
          <a:solidFill>
            <a:srgbClr val="EFF4F9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468112" y="4956048"/>
            <a:ext cx="268833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Mengidentifikasi kesulitan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229600" y="4754880"/>
            <a:ext cx="3383280" cy="914400"/>
          </a:xfrm>
          <a:prstGeom prst="rect">
            <a:avLst/>
          </a:prstGeom>
          <a:solidFill>
            <a:srgbClr val="EFF4F9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302752" y="4956048"/>
            <a:ext cx="3236976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50" b="0">
                <a:solidFill>
                  <a:srgbClr val="2A3440"/>
                </a:solidFill>
                <a:latin typeface="Aptos"/>
              </a:rPr>
              <a:t>Menentukan perbaikan spesifik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1520" y="5897880"/>
            <a:ext cx="10698480" cy="36576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27AE60"/>
                </a:solidFill>
                <a:latin typeface="Aptos"/>
              </a:rPr>
              <a:t>Tip: gunakan rubrik untuk umpan balik formatif sebelum penilaian akhir.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80" y="6492240"/>
            <a:ext cx="106984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900" b="0">
                <a:solidFill>
                  <a:srgbClr val="5F6973"/>
                </a:solidFill>
                <a:latin typeface="Aptos"/>
              </a:rPr>
              <a:t>Modul Ajar Integratif &amp; Refleksi Praktik Baik • Matematika     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F2D3D"/>
                </a:solidFill>
                <a:latin typeface="Aptos Display"/>
              </a:rPr>
              <a:t>7. Refleksi Praktik Baik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51560"/>
            <a:ext cx="1143000" cy="73152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0" y="932688"/>
            <a:ext cx="9509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6973"/>
                </a:solidFill>
                <a:latin typeface="Aptos"/>
              </a:defRPr>
            </a:pPr>
            <a:r>
              <a:t>Refleksi yang baik mengubah pengalaman menjadi perbaikan yang terencana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23215" y="1775629"/>
            <a:ext cx="2194560" cy="1005840"/>
          </a:xfrm>
          <a:prstGeom prst="round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68935" y="1985941"/>
            <a:ext cx="2103120" cy="25603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DESKRIPSI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14655" y="2296837"/>
            <a:ext cx="2011680" cy="292608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Aptos"/>
              </a:rPr>
              <a:t>Apa yang terjadi?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23215" y="4167970"/>
            <a:ext cx="2194560" cy="1005840"/>
          </a:xfrm>
          <a:prstGeom prst="round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968935" y="4378282"/>
            <a:ext cx="2103120" cy="25603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BUKTI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4655" y="4689178"/>
            <a:ext cx="2011680" cy="292608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Aptos"/>
              </a:rPr>
              <a:t>Apa data/buktinya?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43744" y="4167970"/>
            <a:ext cx="2194560" cy="1005840"/>
          </a:xfrm>
          <a:prstGeom prst="round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347307" y="4378282"/>
            <a:ext cx="2103120" cy="25603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ANALISIS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67990" y="4658461"/>
            <a:ext cx="2011680" cy="292608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0" dirty="0" err="1">
                <a:solidFill>
                  <a:srgbClr val="FFFFFF"/>
                </a:solidFill>
                <a:latin typeface="Aptos"/>
              </a:rPr>
              <a:t>Mengapa</a:t>
            </a:r>
            <a:r>
              <a:rPr sz="10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ptos"/>
              </a:rPr>
              <a:t>terjadi</a:t>
            </a:r>
            <a:r>
              <a:rPr sz="1000" b="0" dirty="0">
                <a:solidFill>
                  <a:srgbClr val="FFFFFF"/>
                </a:solidFill>
                <a:latin typeface="Aptos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85110" y="1775629"/>
            <a:ext cx="2194560" cy="1005840"/>
          </a:xfrm>
          <a:prstGeom prst="roundRect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347307" y="1985941"/>
            <a:ext cx="2103120" cy="25603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AKSI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23437" y="2276855"/>
            <a:ext cx="2011680" cy="292608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0" dirty="0">
                <a:solidFill>
                  <a:srgbClr val="FFFFFF"/>
                </a:solidFill>
                <a:latin typeface="Aptos"/>
              </a:rPr>
              <a:t>Apa yang </a:t>
            </a:r>
            <a:r>
              <a:rPr sz="1000" b="0" dirty="0" err="1">
                <a:solidFill>
                  <a:srgbClr val="FFFFFF"/>
                </a:solidFill>
                <a:latin typeface="Aptos"/>
              </a:rPr>
              <a:t>diubah</a:t>
            </a:r>
            <a:r>
              <a:rPr sz="1000" b="0" dirty="0">
                <a:solidFill>
                  <a:srgbClr val="FFFFFF"/>
                </a:solidFill>
                <a:latin typeface="Aptos"/>
              </a:rPr>
              <a:t>?</a:t>
            </a:r>
          </a:p>
        </p:txBody>
      </p:sp>
      <p:sp>
        <p:nvSpPr>
          <p:cNvPr id="18" name="Oval 17"/>
          <p:cNvSpPr/>
          <p:nvPr/>
        </p:nvSpPr>
        <p:spPr>
          <a:xfrm>
            <a:off x="5074920" y="2788920"/>
            <a:ext cx="2011680" cy="1371600"/>
          </a:xfrm>
          <a:prstGeom prst="ellipse">
            <a:avLst/>
          </a:prstGeom>
          <a:solidFill>
            <a:srgbClr val="1F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257800" y="3172968"/>
            <a:ext cx="1645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SIKLUS
REFLEKSI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1424771"/>
            <a:ext cx="33375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04671" y="1627632"/>
            <a:ext cx="502920" cy="50292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4671" y="167335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19" y="1627632"/>
            <a:ext cx="23317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1ABC9C"/>
                </a:solidFill>
                <a:latin typeface="Aptos"/>
              </a:rPr>
              <a:t>Bukti yang dikumpulkan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2121408"/>
            <a:ext cx="2240279" cy="5486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Hasil kerja siswa, foto aktivitas, exit ticket, catatan observasi, dan umpan balik.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3154680"/>
            <a:ext cx="33375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04671" y="3319272"/>
            <a:ext cx="502920" cy="5029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04671" y="336499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19" y="3319272"/>
            <a:ext cx="23317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E67E22"/>
                </a:solidFill>
                <a:latin typeface="Aptos"/>
              </a:rPr>
              <a:t>Pertanyaan reflektif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19" y="3813048"/>
            <a:ext cx="2240279" cy="5486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Apa yang paling membantu siswa? Di bagian mana mereka masih kesulitan?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4846320"/>
            <a:ext cx="33375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04671" y="5010912"/>
            <a:ext cx="502920" cy="502920"/>
          </a:xfrm>
          <a:prstGeom prst="ellipse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04671" y="505663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17319" y="5010912"/>
            <a:ext cx="23317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8E44AD"/>
                </a:solidFill>
                <a:latin typeface="Aptos"/>
              </a:rPr>
              <a:t>Tindak lanjut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83158" y="5313795"/>
            <a:ext cx="2240279" cy="27431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 dirty="0" err="1">
                <a:solidFill>
                  <a:srgbClr val="2A3440"/>
                </a:solidFill>
                <a:latin typeface="Aptos"/>
              </a:rPr>
              <a:t>Pertahankan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yang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efektif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;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ubah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satu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hal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 yang paling </a:t>
            </a:r>
            <a:r>
              <a:rPr sz="1250" b="0" dirty="0" err="1">
                <a:solidFill>
                  <a:srgbClr val="2A3440"/>
                </a:solidFill>
                <a:latin typeface="Aptos"/>
              </a:rPr>
              <a:t>berdampak</a:t>
            </a:r>
            <a:r>
              <a:rPr sz="1250" b="0" dirty="0">
                <a:solidFill>
                  <a:srgbClr val="2A3440"/>
                </a:solidFill>
                <a:latin typeface="Aptos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6492240"/>
            <a:ext cx="106984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900" b="0">
                <a:solidFill>
                  <a:srgbClr val="5F6973"/>
                </a:solidFill>
                <a:latin typeface="Aptos"/>
              </a:rPr>
              <a:t>Modul Ajar Integratif &amp; Refleksi Praktik Baik • Matematika     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F2D3D"/>
                </a:solidFill>
                <a:latin typeface="Aptos Display"/>
              </a:rPr>
              <a:t>8. Contoh Refleksi Praktik Baik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51560"/>
            <a:ext cx="1143000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0" y="932688"/>
            <a:ext cx="9509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6973"/>
                </a:solidFill>
                <a:latin typeface="Aptos"/>
              </a:defRPr>
            </a:pPr>
            <a:r>
              <a:t>Gunakan data sederhana untuk melihat perubahan pembelajaran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663440"/>
            <a:ext cx="4754880" cy="18288"/>
          </a:xfrm>
          <a:prstGeom prst="rect">
            <a:avLst/>
          </a:prstGeom>
          <a:solidFill>
            <a:srgbClr val="5F69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24128" y="2926398"/>
            <a:ext cx="1056640" cy="1737041"/>
          </a:xfrm>
          <a:prstGeom prst="roundRect">
            <a:avLst/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2670366"/>
            <a:ext cx="1056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2A3440"/>
                </a:solidFill>
                <a:latin typeface="Aptos"/>
              </a:rPr>
              <a:t>62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4736592"/>
            <a:ext cx="105664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900" b="0">
                <a:solidFill>
                  <a:srgbClr val="5F6973"/>
                </a:solidFill>
                <a:latin typeface="Aptos"/>
              </a:rPr>
              <a:t>Awal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09088" y="2478130"/>
            <a:ext cx="1056640" cy="2185309"/>
          </a:xfrm>
          <a:prstGeom prst="round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609088" y="2222098"/>
            <a:ext cx="1056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2A3440"/>
                </a:solidFill>
                <a:latin typeface="Aptos"/>
              </a:rPr>
              <a:t>78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09088" y="4736592"/>
            <a:ext cx="105664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900" b="0">
                <a:solidFill>
                  <a:srgbClr val="5F6973"/>
                </a:solidFill>
                <a:latin typeface="Aptos"/>
              </a:rPr>
              <a:t>Formatif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94048" y="2253996"/>
            <a:ext cx="1056640" cy="2409444"/>
          </a:xfrm>
          <a:prstGeom prst="round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194048" y="1997963"/>
            <a:ext cx="1056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2A3440"/>
                </a:solidFill>
                <a:latin typeface="Aptos"/>
              </a:rPr>
              <a:t>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94048" y="4736592"/>
            <a:ext cx="1056640" cy="2743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900" b="0">
                <a:solidFill>
                  <a:srgbClr val="5F6973"/>
                </a:solidFill>
                <a:latin typeface="Aptos"/>
              </a:rPr>
              <a:t>Akhir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983480"/>
            <a:ext cx="4754880" cy="5029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100" b="0">
                <a:solidFill>
                  <a:srgbClr val="5F6973"/>
                </a:solidFill>
                <a:latin typeface="Aptos"/>
              </a:rPr>
              <a:t>Contoh data ilustratif: proporsi siswa yang memenuhi indikator pemahaman.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1554480"/>
            <a:ext cx="49377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336792" y="1719072"/>
            <a:ext cx="502920" cy="50292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36792" y="176479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9440" y="1719072"/>
            <a:ext cx="39319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1ABC9C"/>
                </a:solidFill>
                <a:latin typeface="Aptos"/>
              </a:rPr>
              <a:t>Temuan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49440" y="2212848"/>
            <a:ext cx="3840480" cy="50291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Siswa lebih aktif ketika soal menggunakan konteks yang dekat dengan pengalaman mereka.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3108960"/>
            <a:ext cx="49377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336792" y="3273552"/>
            <a:ext cx="502920" cy="50292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36792" y="331927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49440" y="3273552"/>
            <a:ext cx="39319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E67E22"/>
                </a:solidFill>
                <a:latin typeface="Aptos"/>
              </a:rPr>
              <a:t>Tantangan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49440" y="3767328"/>
            <a:ext cx="3840480" cy="50291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Sebagian siswa masih membutuhkan dukungan saat menjelaskan alasan, bukan sekadar menghitung.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72200" y="4663440"/>
            <a:ext cx="49377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336792" y="4828031"/>
            <a:ext cx="502920" cy="502920"/>
          </a:xfrm>
          <a:prstGeom prst="ellipse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336792" y="4873752"/>
            <a:ext cx="502920" cy="32004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→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49440" y="4828031"/>
            <a:ext cx="393192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500" b="1">
                <a:solidFill>
                  <a:srgbClr val="8E44AD"/>
                </a:solidFill>
                <a:latin typeface="Aptos"/>
              </a:rPr>
              <a:t>Perbaikan berikutnya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49440" y="5321807"/>
            <a:ext cx="3840480" cy="50291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0">
                <a:solidFill>
                  <a:srgbClr val="2A3440"/>
                </a:solidFill>
                <a:latin typeface="Aptos"/>
              </a:rPr>
              <a:t>Tambahkan contoh non-contoh, kalimat bantu, dan kesempatan presentasi singkat.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492240"/>
            <a:ext cx="1069848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900" b="0">
                <a:solidFill>
                  <a:srgbClr val="5F6973"/>
                </a:solidFill>
                <a:latin typeface="Aptos"/>
              </a:rPr>
              <a:t>Modul Ajar Integratif &amp; Refleksi Praktik Baik • Matematika     9/10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6400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9. CHECKLIST SIAP PAKAI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34440" y="1417320"/>
            <a:ext cx="97383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417320" y="1499616"/>
            <a:ext cx="365760" cy="365760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81328" y="1554480"/>
            <a:ext cx="228600" cy="1828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545336"/>
            <a:ext cx="8549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1">
                <a:solidFill>
                  <a:srgbClr val="1F2D3D"/>
                </a:solidFill>
                <a:latin typeface="Aptos"/>
              </a:rPr>
              <a:t>Tujuan belajar jelas dan terukur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34440" y="2130552"/>
            <a:ext cx="97383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417320" y="2212848"/>
            <a:ext cx="365760" cy="36576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81328" y="2267712"/>
            <a:ext cx="228600" cy="1828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2258568"/>
            <a:ext cx="8549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1">
                <a:solidFill>
                  <a:srgbClr val="1F2D3D"/>
                </a:solidFill>
                <a:latin typeface="Aptos"/>
              </a:rPr>
              <a:t>Konteks nyata memantik rasa ingin tahu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34440" y="2843784"/>
            <a:ext cx="97383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417320" y="2926080"/>
            <a:ext cx="365760" cy="365760"/>
          </a:xfrm>
          <a:prstGeom prst="ellipse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81328" y="2980944"/>
            <a:ext cx="228600" cy="1828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2971800"/>
            <a:ext cx="8549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1">
                <a:solidFill>
                  <a:srgbClr val="1F2D3D"/>
                </a:solidFill>
                <a:latin typeface="Aptos"/>
              </a:rPr>
              <a:t>Aktivitas memberi ruang eksplorasi &amp; kolaborasi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34440" y="3557015"/>
            <a:ext cx="97383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417320" y="3639311"/>
            <a:ext cx="365760" cy="365760"/>
          </a:xfrm>
          <a:prstGeom prst="ellipse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481328" y="3694176"/>
            <a:ext cx="228600" cy="1828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5960" y="3685031"/>
            <a:ext cx="8549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1">
                <a:solidFill>
                  <a:srgbClr val="1F2D3D"/>
                </a:solidFill>
                <a:latin typeface="Aptos"/>
              </a:rPr>
              <a:t>Asesmen selaras dengan tujuan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34440" y="4270248"/>
            <a:ext cx="97383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417320" y="4352544"/>
            <a:ext cx="365760" cy="36576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481328" y="4407408"/>
            <a:ext cx="228600" cy="1828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4398264"/>
            <a:ext cx="8549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1">
                <a:solidFill>
                  <a:srgbClr val="1F2D3D"/>
                </a:solidFill>
                <a:latin typeface="Aptos"/>
              </a:rPr>
              <a:t>Diferensiasi tersedia untuk kebutuhan siswa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234440" y="4983480"/>
            <a:ext cx="97383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417320" y="5065776"/>
            <a:ext cx="365760" cy="36576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481328" y="5120640"/>
            <a:ext cx="228600" cy="1828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65960" y="5111496"/>
            <a:ext cx="8549640" cy="22860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l"/>
            <a:r>
              <a:rPr sz="1250" b="1">
                <a:solidFill>
                  <a:srgbClr val="1F2D3D"/>
                </a:solidFill>
                <a:latin typeface="Aptos"/>
              </a:rPr>
              <a:t>Refleksi menghasilkan aksi perbaikan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11680" y="5989320"/>
            <a:ext cx="8138160" cy="4114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400" b="1">
                <a:solidFill>
                  <a:srgbClr val="F1C40F"/>
                </a:solidFill>
                <a:latin typeface="Aptos"/>
              </a:rPr>
              <a:t>“Rancang • Laksanakan • Kumpulkan bukti • Refleksikan • Perbaiki”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6446520"/>
            <a:ext cx="6583680" cy="18288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 algn="ctr"/>
            <a:r>
              <a:rPr sz="1000" b="0">
                <a:solidFill>
                  <a:srgbClr val="BECDDC"/>
                </a:solidFill>
                <a:latin typeface="Aptos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841</Words>
  <Application>Microsoft Office PowerPoint</Application>
  <PresentationFormat>Widescreen</PresentationFormat>
  <Paragraphs>197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Digitalisasi</cp:lastModifiedBy>
  <cp:revision>3</cp:revision>
  <dcterms:created xsi:type="dcterms:W3CDTF">2013-01-27T09:14:16Z</dcterms:created>
  <dcterms:modified xsi:type="dcterms:W3CDTF">2026-09-29T04:35:17Z</dcterms:modified>
  <cp:category/>
</cp:coreProperties>
</file>