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Poppins"/>
      <p:regular r:id="rId19"/>
      <p:bold r:id="rId20"/>
      <p:italic r:id="rId21"/>
      <p:boldItalic r:id="rId22"/>
    </p:embeddedFont>
    <p:embeddedFont>
      <p:font typeface="Plus Jakarta Sans"/>
      <p:regular r:id="rId23"/>
      <p:bold r:id="rId24"/>
      <p:italic r:id="rId25"/>
      <p:boldItalic r:id="rId26"/>
    </p:embeddedFont>
    <p:embeddedFont>
      <p:font typeface="Plus Jakarta Sans SemiBold"/>
      <p:regular r:id="rId27"/>
      <p:bold r:id="rId28"/>
      <p:italic r:id="rId29"/>
      <p:boldItalic r:id="rId30"/>
    </p:embeddedFont>
    <p:embeddedFont>
      <p:font typeface="Poppins SemiBold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1F590FC-8875-4C3A-9629-118EC243B533}">
  <a:tblStyle styleId="{61F590FC-8875-4C3A-9629-118EC243B53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bold.fntdata"/><Relationship Id="rId22" Type="http://schemas.openxmlformats.org/officeDocument/2006/relationships/font" Target="fonts/Poppins-boldItalic.fntdata"/><Relationship Id="rId21" Type="http://schemas.openxmlformats.org/officeDocument/2006/relationships/font" Target="fonts/Poppins-italic.fntdata"/><Relationship Id="rId24" Type="http://schemas.openxmlformats.org/officeDocument/2006/relationships/font" Target="fonts/PlusJakartaSans-bold.fntdata"/><Relationship Id="rId23" Type="http://schemas.openxmlformats.org/officeDocument/2006/relationships/font" Target="fonts/PlusJakarta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PlusJakartaSans-boldItalic.fntdata"/><Relationship Id="rId25" Type="http://schemas.openxmlformats.org/officeDocument/2006/relationships/font" Target="fonts/PlusJakartaSans-italic.fntdata"/><Relationship Id="rId28" Type="http://schemas.openxmlformats.org/officeDocument/2006/relationships/font" Target="fonts/PlusJakartaSansSemiBold-bold.fntdata"/><Relationship Id="rId27" Type="http://schemas.openxmlformats.org/officeDocument/2006/relationships/font" Target="fonts/PlusJakartaSansSemiBold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PlusJakartaSansSemiBold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oppinsSemiBold-regular.fntdata"/><Relationship Id="rId30" Type="http://schemas.openxmlformats.org/officeDocument/2006/relationships/font" Target="fonts/PlusJakartaSansSemiBold-boldItalic.fntdata"/><Relationship Id="rId11" Type="http://schemas.openxmlformats.org/officeDocument/2006/relationships/slide" Target="slides/slide5.xml"/><Relationship Id="rId33" Type="http://schemas.openxmlformats.org/officeDocument/2006/relationships/font" Target="fonts/PoppinsSemiBold-italic.fntdata"/><Relationship Id="rId10" Type="http://schemas.openxmlformats.org/officeDocument/2006/relationships/slide" Target="slides/slide4.xml"/><Relationship Id="rId32" Type="http://schemas.openxmlformats.org/officeDocument/2006/relationships/font" Target="fonts/PoppinsSemiBold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PoppinsSemiBold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Poppins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1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2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32.png"/><Relationship Id="rId5" Type="http://schemas.openxmlformats.org/officeDocument/2006/relationships/image" Target="../media/image17.png"/><Relationship Id="rId6" Type="http://schemas.openxmlformats.org/officeDocument/2006/relationships/image" Target="../media/image28.png"/><Relationship Id="rId7" Type="http://schemas.openxmlformats.org/officeDocument/2006/relationships/image" Target="../media/image13.png"/><Relationship Id="rId8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3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20.png"/><Relationship Id="rId6" Type="http://schemas.openxmlformats.org/officeDocument/2006/relationships/image" Target="../media/image22.png"/><Relationship Id="rId7" Type="http://schemas.openxmlformats.org/officeDocument/2006/relationships/image" Target="../media/image8.png"/><Relationship Id="rId8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24.png"/><Relationship Id="rId5" Type="http://schemas.openxmlformats.org/officeDocument/2006/relationships/image" Target="../media/image12.png"/><Relationship Id="rId6" Type="http://schemas.openxmlformats.org/officeDocument/2006/relationships/image" Target="../media/image35.png"/><Relationship Id="rId7" Type="http://schemas.openxmlformats.org/officeDocument/2006/relationships/image" Target="../media/image18.png"/><Relationship Id="rId8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3.png"/><Relationship Id="rId11" Type="http://schemas.openxmlformats.org/officeDocument/2006/relationships/image" Target="../media/image36.png"/><Relationship Id="rId10" Type="http://schemas.openxmlformats.org/officeDocument/2006/relationships/image" Target="../media/image41.png"/><Relationship Id="rId9" Type="http://schemas.openxmlformats.org/officeDocument/2006/relationships/image" Target="../media/image27.png"/><Relationship Id="rId5" Type="http://schemas.openxmlformats.org/officeDocument/2006/relationships/image" Target="../media/image33.png"/><Relationship Id="rId6" Type="http://schemas.openxmlformats.org/officeDocument/2006/relationships/image" Target="../media/image42.png"/><Relationship Id="rId7" Type="http://schemas.openxmlformats.org/officeDocument/2006/relationships/image" Target="../media/image25.png"/><Relationship Id="rId8" Type="http://schemas.openxmlformats.org/officeDocument/2006/relationships/image" Target="../media/image3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38.png"/><Relationship Id="rId5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4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6.png"/><Relationship Id="rId5" Type="http://schemas.openxmlformats.org/officeDocument/2006/relationships/image" Target="../media/image44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33712" y="1631602"/>
            <a:ext cx="4981575" cy="314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6" name="Google Shape;8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0912" y="3873698"/>
            <a:ext cx="406717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7" name="Google Shape;8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11049000" cy="5905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1569005" y="2174527"/>
            <a:ext cx="7910988" cy="5942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Pengembangan Materi &amp; Soal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1714500" y="2959298"/>
            <a:ext cx="7620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BD5E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Memanfaatkan Media Elektronik Terkini yang Relevan untuk Meningkatkan Keterlibatan dan Pemahaman Konseptual Siswa</a:t>
            </a:r>
            <a:endParaRPr/>
          </a:p>
        </p:txBody>
      </p:sp>
      <p:pic>
        <p:nvPicPr>
          <p:cNvPr descr="image.png" id="90" name="Google Shape;90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95637" y="1726852"/>
            <a:ext cx="19050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1" name="Google Shape;91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90912" y="4097535"/>
            <a:ext cx="1905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/>
          <p:nvPr/>
        </p:nvSpPr>
        <p:spPr>
          <a:xfrm>
            <a:off x="0" y="2914650"/>
            <a:ext cx="110490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7" name="Google Shape;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8" name="Google Shape;9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76250"/>
            <a:ext cx="11049000" cy="5905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9" name="Google Shape;9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19675" y="2238375"/>
            <a:ext cx="21526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3485673" y="2676525"/>
            <a:ext cx="5220652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Urgensi Media Digital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5715000" y="3743325"/>
            <a:ext cx="762000" cy="3810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2524125" y="4010025"/>
            <a:ext cx="71437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Mengapa Pendidikan Pancasila membutuhkan transformasi berbasis teknologi digital interaktif di era generasi Gen-Z dan Gen-Alpha?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7" name="Google Shape;1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8" name="Google Shape;10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496442"/>
            <a:ext cx="3530649" cy="2505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9" name="Google Shape;10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30749" y="2496442"/>
            <a:ext cx="3530649" cy="2505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" name="Google Shape;110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89999" y="2496442"/>
            <a:ext cx="3530649" cy="250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809625" y="3382267"/>
            <a:ext cx="3207119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Kontekstual &amp; Visual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809625" y="3810892"/>
            <a:ext cx="305439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Menghubungkan nilai-nilai Pancasila dengan realitas sosial murid melalui infografis, komik digital, dan studi kasus berbasis media populer.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4568874" y="3382267"/>
            <a:ext cx="3207119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Interaktif &amp; Gamifikasi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4568874" y="3810892"/>
            <a:ext cx="305439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Mengubah pembelajaran pasif menjadi aktif dengan kuis interaktif, tantangan simulasi, dan platform kolaborasi real-time.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8328124" y="3382267"/>
            <a:ext cx="3207119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Evaluasi Presisi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8328124" y="3810892"/>
            <a:ext cx="305439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Memanfaatkan analisis data otomatis dari aplikasi evaluasi untuk mengukur daya serap dan penalaran moral peserta didik secara obyektif.</a:t>
            </a:r>
            <a:endParaRPr/>
          </a:p>
        </p:txBody>
      </p:sp>
      <p:pic>
        <p:nvPicPr>
          <p:cNvPr descr="image.png" id="117" name="Google Shape;117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9625" y="2858392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8" name="Google Shape;118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68874" y="2858392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9" name="Google Shape;119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28124" y="2858392"/>
            <a:ext cx="39052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/>
        </p:nvSpPr>
        <p:spPr>
          <a:xfrm>
            <a:off x="723900" y="476250"/>
            <a:ext cx="11441430" cy="41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3 Pilar Media Digital</a:t>
            </a:r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571500" y="476250"/>
            <a:ext cx="47625" cy="41136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6" name="Google Shape;12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7" name="Google Shape;127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7450" y="1939230"/>
            <a:ext cx="535305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571500" y="2436911"/>
            <a:ext cx="5353050" cy="517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Strategi menyusun materi Pendidikan Pancasila elektronik yang menarik dan bermakna:</a:t>
            </a: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800100" y="3107233"/>
            <a:ext cx="5124450" cy="517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E-Book Interaktif:</a:t>
            </a:r>
            <a:r>
              <a:rPr b="0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Menggabungkan narasi teks dengan tautan video kebhinekaan dan fitur flipped-page.</a:t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800100" y="3758505"/>
            <a:ext cx="5124450" cy="517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Video Studi Kasus:</a:t>
            </a:r>
            <a:r>
              <a:rPr b="0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Mengangkat isu kewarganegaraan riil untuk melatih empati dan analisis kritis.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800100" y="4409777"/>
            <a:ext cx="5124450" cy="517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Infografis Komik Pancasila:</a:t>
            </a:r>
            <a:r>
              <a:rPr b="0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Menyederhanakan konsep konstitusi dan norma hukum menjadi bentuk visual menarik.</a:t>
            </a:r>
            <a:endParaRPr/>
          </a:p>
        </p:txBody>
      </p:sp>
      <p:pic>
        <p:nvPicPr>
          <p:cNvPr descr="image.png" id="132" name="Google Shape;13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76975" y="1948755"/>
            <a:ext cx="533400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571500" y="3069133"/>
            <a:ext cx="1524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571500" y="3720405"/>
            <a:ext cx="1524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35" name="Google Shape;135;p16"/>
          <p:cNvSpPr txBox="1"/>
          <p:nvPr/>
        </p:nvSpPr>
        <p:spPr>
          <a:xfrm>
            <a:off x="571500" y="4371677"/>
            <a:ext cx="1524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991B1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723900" y="476250"/>
            <a:ext cx="11441430" cy="41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Pengembangan Materi Ajar</a:t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571500" y="476250"/>
            <a:ext cx="47625" cy="41136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2" name="Google Shape;14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3" name="Google Shape;143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463105"/>
            <a:ext cx="11049000" cy="25716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7"/>
          <p:cNvSpPr txBox="1"/>
          <p:nvPr/>
        </p:nvSpPr>
        <p:spPr>
          <a:xfrm>
            <a:off x="1381125" y="2777430"/>
            <a:ext cx="9848850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Canva for Education: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Menyusun LKPD digital interaktif, komik karakter Pancasila, dan poster nilai kebangsaan.</a:t>
            </a:r>
            <a:endParaRPr/>
          </a:p>
        </p:txBody>
      </p:sp>
      <p:sp>
        <p:nvSpPr>
          <p:cNvPr id="145" name="Google Shape;145;p17"/>
          <p:cNvSpPr txBox="1"/>
          <p:nvPr/>
        </p:nvSpPr>
        <p:spPr>
          <a:xfrm>
            <a:off x="1381125" y="3242220"/>
            <a:ext cx="9848850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Quizizz &amp; Educaplay: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Menyajikan kuis evaluasi berbasis gamifikasi, kuis kelompok, dan tes kepribadian moral.</a:t>
            </a:r>
            <a:endParaRPr/>
          </a:p>
        </p:txBody>
      </p:sp>
      <p:sp>
        <p:nvSpPr>
          <p:cNvPr id="146" name="Google Shape;146;p17"/>
          <p:cNvSpPr txBox="1"/>
          <p:nvPr/>
        </p:nvSpPr>
        <p:spPr>
          <a:xfrm>
            <a:off x="1381125" y="3707010"/>
            <a:ext cx="9848850" cy="274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Heyzine &amp; AnyFlip: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Mengubah dokumen Modul Ajar PDF menjadi e-book digital berpindah halaman interaktif.</a:t>
            </a:r>
            <a:endParaRPr/>
          </a:p>
        </p:txBody>
      </p:sp>
      <p:sp>
        <p:nvSpPr>
          <p:cNvPr id="147" name="Google Shape;147;p17"/>
          <p:cNvSpPr txBox="1"/>
          <p:nvPr/>
        </p:nvSpPr>
        <p:spPr>
          <a:xfrm>
            <a:off x="1381125" y="4171801"/>
            <a:ext cx="984885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Wordwall &amp; Genially:</a:t>
            </a:r>
            <a:r>
              <a:rPr b="0" i="0" lang="en-US" sz="135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Membuat permainan pencocokan sila, peta interaktif Kebinekaan, dan ruang pelarian (escape room) Pancasila.</a:t>
            </a:r>
            <a:endParaRPr/>
          </a:p>
        </p:txBody>
      </p:sp>
      <p:pic>
        <p:nvPicPr>
          <p:cNvPr descr="image.png" id="148" name="Google Shape;14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2025" y="2791717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9" name="Google Shape;14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2025" y="3256508"/>
            <a:ext cx="26670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0" name="Google Shape;150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2025" y="3721298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1" name="Google Shape;151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62025" y="4186088"/>
            <a:ext cx="238125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7"/>
          <p:cNvSpPr txBox="1"/>
          <p:nvPr/>
        </p:nvSpPr>
        <p:spPr>
          <a:xfrm>
            <a:off x="723900" y="476250"/>
            <a:ext cx="11441430" cy="41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Platform Media Terkini</a:t>
            </a:r>
            <a:endParaRPr/>
          </a:p>
        </p:txBody>
      </p:sp>
      <p:sp>
        <p:nvSpPr>
          <p:cNvPr id="153" name="Google Shape;153;p17"/>
          <p:cNvSpPr/>
          <p:nvPr/>
        </p:nvSpPr>
        <p:spPr>
          <a:xfrm>
            <a:off x="571500" y="476250"/>
            <a:ext cx="47625" cy="41136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8" name="Google Shape;15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9" name="Google Shape;15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76250"/>
            <a:ext cx="11049000" cy="5905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0" name="Google Shape;16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05400" y="2238375"/>
            <a:ext cx="198120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8"/>
          <p:cNvSpPr txBox="1"/>
          <p:nvPr/>
        </p:nvSpPr>
        <p:spPr>
          <a:xfrm>
            <a:off x="2755582" y="2676525"/>
            <a:ext cx="6680835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Evaluasi &amp; Asesmen Digital</a:t>
            </a:r>
            <a:endParaRPr/>
          </a:p>
        </p:txBody>
      </p:sp>
      <p:sp>
        <p:nvSpPr>
          <p:cNvPr id="162" name="Google Shape;162;p18"/>
          <p:cNvSpPr/>
          <p:nvPr/>
        </p:nvSpPr>
        <p:spPr>
          <a:xfrm>
            <a:off x="5715000" y="3743325"/>
            <a:ext cx="762000" cy="3810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8"/>
          <p:cNvSpPr txBox="1"/>
          <p:nvPr/>
        </p:nvSpPr>
        <p:spPr>
          <a:xfrm>
            <a:off x="2524125" y="4010025"/>
            <a:ext cx="71437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Merancang instrumen soal bernalar tingkat tinggi (HOTS) yang dikemas secara elektronik dan interaktif.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8" name="Google Shape;16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9" name="Google Shape;16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133004"/>
            <a:ext cx="11049000" cy="3231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0" name="Google Shape;17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2025" y="2972692"/>
            <a:ext cx="3333750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 txBox="1"/>
          <p:nvPr/>
        </p:nvSpPr>
        <p:spPr>
          <a:xfrm>
            <a:off x="1152525" y="3258442"/>
            <a:ext cx="295275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HOTS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1152525" y="4020442"/>
            <a:ext cx="2952750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FECACA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HIGHER ORDER THINKING</a:t>
            </a:r>
            <a:endParaRPr/>
          </a:p>
        </p:txBody>
      </p:sp>
      <p:sp>
        <p:nvSpPr>
          <p:cNvPr id="173" name="Google Shape;173;p19"/>
          <p:cNvSpPr txBox="1"/>
          <p:nvPr/>
        </p:nvSpPr>
        <p:spPr>
          <a:xfrm>
            <a:off x="4676775" y="2523529"/>
            <a:ext cx="688086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Soal Evaluasi Pancasila Digital</a:t>
            </a:r>
            <a:endParaRPr/>
          </a:p>
        </p:txBody>
      </p:sp>
      <p:sp>
        <p:nvSpPr>
          <p:cNvPr id="174" name="Google Shape;174;p19"/>
          <p:cNvSpPr txBox="1"/>
          <p:nvPr/>
        </p:nvSpPr>
        <p:spPr>
          <a:xfrm>
            <a:off x="4676775" y="3047404"/>
            <a:ext cx="6553200" cy="517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Soal Pendidikan Pancasila digital tidak sekadar menguji hafalan sila atau pasal, melainkan melatih </a:t>
            </a:r>
            <a:r>
              <a:rPr b="1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penalaran moral dan pengambilan keputusan</a:t>
            </a:r>
            <a:r>
              <a:rPr b="0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</a:t>
            </a:r>
            <a:endParaRPr/>
          </a:p>
        </p:txBody>
      </p:sp>
      <p:sp>
        <p:nvSpPr>
          <p:cNvPr id="175" name="Google Shape;175;p19"/>
          <p:cNvSpPr txBox="1"/>
          <p:nvPr/>
        </p:nvSpPr>
        <p:spPr>
          <a:xfrm>
            <a:off x="4676775" y="3679626"/>
            <a:ext cx="6553200" cy="12948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• Menggunakan stimulus berupa studi kasus nyata, berita terkini, atau klip video pendek.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• Menuntut siswa menganalisis dilema etika kewarganegaraan.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275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• Memberikan umpan balik (feedback) otomatis dan penjelasan konseptual langsung setelah siswa menjawab.</a:t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723900" y="476250"/>
            <a:ext cx="11441430" cy="41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Karakteristik Soal HOTS</a:t>
            </a:r>
            <a:endParaRPr/>
          </a:p>
        </p:txBody>
      </p:sp>
      <p:sp>
        <p:nvSpPr>
          <p:cNvPr id="177" name="Google Shape;177;p19"/>
          <p:cNvSpPr/>
          <p:nvPr/>
        </p:nvSpPr>
        <p:spPr>
          <a:xfrm>
            <a:off x="571500" y="476250"/>
            <a:ext cx="47625" cy="41136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2" name="Google Shape;18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3" name="Google Shape;18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86905"/>
            <a:ext cx="11049000" cy="2724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20"/>
          <p:cNvGraphicFramePr/>
          <p:nvPr/>
        </p:nvGraphicFramePr>
        <p:xfrm>
          <a:off x="581025" y="23964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{61F590FC-8875-4C3A-9629-118EC243B533}</a:tableStyleId>
              </a:tblPr>
              <a:tblGrid>
                <a:gridCol w="1972725"/>
                <a:gridCol w="2205925"/>
                <a:gridCol w="4577050"/>
                <a:gridCol w="2274250"/>
              </a:tblGrid>
              <a:tr h="541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Bentuk Evaluasi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Platform Elektronik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Keunggulan Utama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Level Kognitif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F172A"/>
                    </a:solidFill>
                  </a:tcPr>
                </a:tc>
              </a:tr>
              <a:tr h="541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Kuis Gamifikasi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Quizizz / Kahoot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Ranking real-time, analisis statistik salah/benar instan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C2 - C3 (Pemahaman)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1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Studi Kasus Dilema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Google Forms / Educaplay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Menampung esai analisis moral dan refleksi kritis siswa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C4 - C5 (Analisis &amp; Evaluasi)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  <a:tr h="541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Drag &amp; Drop Matching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Wordwall / Genially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Memasangkan nilai Pancasila dengan contoh penerapannya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C2 - C3 (Aplikasi)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1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Portofolio Proyek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Padlet / Canva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Siswa mengunggah poster/video aksi nyata Pancasila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125" u="none" cap="none" strike="noStrike">
                          <a:solidFill>
                            <a:srgbClr val="334155"/>
                          </a:solidFill>
                          <a:latin typeface="Plus Jakarta Sans"/>
                          <a:ea typeface="Plus Jakarta Sans"/>
                          <a:cs typeface="Plus Jakarta Sans"/>
                          <a:sym typeface="Plus Jakarta Sans"/>
                        </a:rPr>
                        <a:t>C6 (Mencipta)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185" name="Google Shape;185;p20"/>
          <p:cNvSpPr/>
          <p:nvPr/>
        </p:nvSpPr>
        <p:spPr>
          <a:xfrm>
            <a:off x="581025" y="3467992"/>
            <a:ext cx="197271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0"/>
          <p:cNvSpPr/>
          <p:nvPr/>
        </p:nvSpPr>
        <p:spPr>
          <a:xfrm>
            <a:off x="2553741" y="3467992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4759672" y="3467992"/>
            <a:ext cx="457706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9336732" y="3467992"/>
            <a:ext cx="227424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0"/>
          <p:cNvSpPr/>
          <p:nvPr/>
        </p:nvSpPr>
        <p:spPr>
          <a:xfrm>
            <a:off x="581025" y="4010917"/>
            <a:ext cx="197271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2553741" y="4010917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4759672" y="4010917"/>
            <a:ext cx="457706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9336732" y="4010917"/>
            <a:ext cx="227424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581025" y="4553842"/>
            <a:ext cx="197271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2553741" y="4553842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4759672" y="4553842"/>
            <a:ext cx="457706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9336732" y="4553842"/>
            <a:ext cx="227424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97" name="Google Shape;19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44241" y="3091755"/>
            <a:ext cx="11334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8" name="Google Shape;19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44241" y="3634680"/>
            <a:ext cx="1781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9" name="Google Shape;199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44241" y="4177605"/>
            <a:ext cx="134302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0" name="Google Shape;200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44241" y="4720530"/>
            <a:ext cx="10668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0"/>
          <p:cNvSpPr txBox="1"/>
          <p:nvPr/>
        </p:nvSpPr>
        <p:spPr>
          <a:xfrm>
            <a:off x="723900" y="476250"/>
            <a:ext cx="11441430" cy="41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Matriks Tool &amp; Bentuk Soal</a:t>
            </a:r>
            <a:endParaRPr/>
          </a:p>
        </p:txBody>
      </p:sp>
      <p:sp>
        <p:nvSpPr>
          <p:cNvPr id="202" name="Google Shape;202;p20"/>
          <p:cNvSpPr/>
          <p:nvPr/>
        </p:nvSpPr>
        <p:spPr>
          <a:xfrm>
            <a:off x="571500" y="476250"/>
            <a:ext cx="47625" cy="41136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7" name="Google Shape;20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8" name="Google Shape;20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3455" y="2675632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9" name="Google Shape;20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3532882"/>
            <a:ext cx="2430660" cy="14799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0" name="Google Shape;21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26135" y="2675632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1" name="Google Shape;21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44180" y="3532882"/>
            <a:ext cx="2430660" cy="12933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2" name="Google Shape;212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198816" y="2675632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3" name="Google Shape;213;p2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316860" y="3532882"/>
            <a:ext cx="2430660" cy="12933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4" name="Google Shape;214;p2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071496" y="2675632"/>
            <a:ext cx="6667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5" name="Google Shape;215;p2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189541" y="3532882"/>
            <a:ext cx="2430660" cy="1293316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1"/>
          <p:cNvSpPr/>
          <p:nvPr/>
        </p:nvSpPr>
        <p:spPr>
          <a:xfrm>
            <a:off x="1123950" y="3825180"/>
            <a:ext cx="9944100" cy="381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1"/>
          <p:cNvSpPr txBox="1"/>
          <p:nvPr/>
        </p:nvSpPr>
        <p:spPr>
          <a:xfrm>
            <a:off x="680754" y="3732907"/>
            <a:ext cx="2212151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Analisis CP &amp; TP</a:t>
            </a:r>
            <a:endParaRPr/>
          </a:p>
        </p:txBody>
      </p:sp>
      <p:sp>
        <p:nvSpPr>
          <p:cNvPr id="218" name="Google Shape;218;p21"/>
          <p:cNvSpPr txBox="1"/>
          <p:nvPr/>
        </p:nvSpPr>
        <p:spPr>
          <a:xfrm>
            <a:off x="733425" y="4066282"/>
            <a:ext cx="2106810" cy="7465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Menentukan Capaian Pembelajaran dan Tujuan Pembelajaran Pancasila yang disasar.</a:t>
            </a:r>
            <a:endParaRPr/>
          </a:p>
        </p:txBody>
      </p:sp>
      <p:sp>
        <p:nvSpPr>
          <p:cNvPr id="219" name="Google Shape;219;p21"/>
          <p:cNvSpPr txBox="1"/>
          <p:nvPr/>
        </p:nvSpPr>
        <p:spPr>
          <a:xfrm>
            <a:off x="3553435" y="3732907"/>
            <a:ext cx="2212151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Desain Stimulus</a:t>
            </a:r>
            <a:endParaRPr/>
          </a:p>
        </p:txBody>
      </p:sp>
      <p:sp>
        <p:nvSpPr>
          <p:cNvPr id="220" name="Google Shape;220;p21"/>
          <p:cNvSpPr txBox="1"/>
          <p:nvPr/>
        </p:nvSpPr>
        <p:spPr>
          <a:xfrm>
            <a:off x="3606105" y="4066282"/>
            <a:ext cx="2106810" cy="559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Mencari gambar, kasus berita, atau video pendek sebagai materi pemantik.</a:t>
            </a:r>
            <a:endParaRPr/>
          </a:p>
        </p:txBody>
      </p:sp>
      <p:sp>
        <p:nvSpPr>
          <p:cNvPr id="221" name="Google Shape;221;p21"/>
          <p:cNvSpPr txBox="1"/>
          <p:nvPr/>
        </p:nvSpPr>
        <p:spPr>
          <a:xfrm>
            <a:off x="6426115" y="3732907"/>
            <a:ext cx="2212151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Penyusunan Media</a:t>
            </a:r>
            <a:endParaRPr/>
          </a:p>
        </p:txBody>
      </p:sp>
      <p:sp>
        <p:nvSpPr>
          <p:cNvPr id="222" name="Google Shape;222;p21"/>
          <p:cNvSpPr txBox="1"/>
          <p:nvPr/>
        </p:nvSpPr>
        <p:spPr>
          <a:xfrm>
            <a:off x="6478785" y="4066282"/>
            <a:ext cx="2106810" cy="559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Mengonstruksi materi di Canva &amp; membuat soal interaktif di Quizizz/Wordwall.</a:t>
            </a:r>
            <a:endParaRPr/>
          </a:p>
        </p:txBody>
      </p:sp>
      <p:sp>
        <p:nvSpPr>
          <p:cNvPr id="223" name="Google Shape;223;p21"/>
          <p:cNvSpPr txBox="1"/>
          <p:nvPr/>
        </p:nvSpPr>
        <p:spPr>
          <a:xfrm>
            <a:off x="9298796" y="3732907"/>
            <a:ext cx="2212151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Uji &amp; Analisis</a:t>
            </a:r>
            <a:endParaRPr/>
          </a:p>
        </p:txBody>
      </p:sp>
      <p:sp>
        <p:nvSpPr>
          <p:cNvPr id="224" name="Google Shape;224;p21"/>
          <p:cNvSpPr txBox="1"/>
          <p:nvPr/>
        </p:nvSpPr>
        <p:spPr>
          <a:xfrm>
            <a:off x="9351466" y="4066282"/>
            <a:ext cx="2106810" cy="5598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Melaksanakan asesmen dan memanfaatkan rekap data otomatis untuk remediasi.</a:t>
            </a:r>
            <a:endParaRPr/>
          </a:p>
        </p:txBody>
      </p:sp>
      <p:sp>
        <p:nvSpPr>
          <p:cNvPr id="225" name="Google Shape;225;p21"/>
          <p:cNvSpPr txBox="1"/>
          <p:nvPr/>
        </p:nvSpPr>
        <p:spPr>
          <a:xfrm>
            <a:off x="723900" y="476250"/>
            <a:ext cx="11441430" cy="41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Alur Kerja Pengembangan</a:t>
            </a:r>
            <a:endParaRPr/>
          </a:p>
        </p:txBody>
      </p:sp>
      <p:sp>
        <p:nvSpPr>
          <p:cNvPr id="226" name="Google Shape;226;p21"/>
          <p:cNvSpPr/>
          <p:nvPr/>
        </p:nvSpPr>
        <p:spPr>
          <a:xfrm>
            <a:off x="571500" y="476250"/>
            <a:ext cx="47625" cy="41136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1" name="Google Shape;23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2" name="Google Shape;232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4825305"/>
            <a:ext cx="11049000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3" name="Google Shape;233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116210"/>
            <a:ext cx="11049000" cy="5265539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2"/>
          <p:cNvSpPr txBox="1"/>
          <p:nvPr/>
        </p:nvSpPr>
        <p:spPr>
          <a:xfrm>
            <a:off x="723900" y="476250"/>
            <a:ext cx="11441430" cy="41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Dampak Media Interaktif</a:t>
            </a:r>
            <a:endParaRPr/>
          </a:p>
        </p:txBody>
      </p:sp>
      <p:sp>
        <p:nvSpPr>
          <p:cNvPr id="235" name="Google Shape;235;p22"/>
          <p:cNvSpPr/>
          <p:nvPr/>
        </p:nvSpPr>
        <p:spPr>
          <a:xfrm>
            <a:off x="571500" y="476250"/>
            <a:ext cx="47625" cy="41136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0" name="Google Shape;24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41" name="Google Shape;24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09750" y="2239267"/>
            <a:ext cx="8572500" cy="301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3"/>
          <p:cNvSpPr txBox="1"/>
          <p:nvPr/>
        </p:nvSpPr>
        <p:spPr>
          <a:xfrm>
            <a:off x="2295525" y="2725042"/>
            <a:ext cx="760095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0F172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"Teknologi tidak akan pernah menggantikan peran guru yang hebat, tetapi teknologi di tangan guru yang hebat akan bertransformasi menjadi kekuatan yang luar biasa."</a:t>
            </a:r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2295525" y="4553842"/>
            <a:ext cx="7600950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991B1B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— Refleksi Edukator Pancasila Modern</a:t>
            </a:r>
            <a:endParaRPr/>
          </a:p>
        </p:txBody>
      </p:sp>
      <p:sp>
        <p:nvSpPr>
          <p:cNvPr id="244" name="Google Shape;244;p23"/>
          <p:cNvSpPr txBox="1"/>
          <p:nvPr/>
        </p:nvSpPr>
        <p:spPr>
          <a:xfrm>
            <a:off x="723900" y="476250"/>
            <a:ext cx="11441430" cy="41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Inspirasi Guru Pancasila</a:t>
            </a:r>
            <a:endParaRPr/>
          </a:p>
        </p:txBody>
      </p:sp>
      <p:sp>
        <p:nvSpPr>
          <p:cNvPr id="245" name="Google Shape;245;p23"/>
          <p:cNvSpPr/>
          <p:nvPr/>
        </p:nvSpPr>
        <p:spPr>
          <a:xfrm>
            <a:off x="571500" y="476250"/>
            <a:ext cx="47625" cy="411360"/>
          </a:xfrm>
          <a:prstGeom prst="rect">
            <a:avLst/>
          </a:prstGeom>
          <a:solidFill>
            <a:srgbClr val="991B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0" name="Google Shape;25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1" name="Google Shape;25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1049000" cy="590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4"/>
          <p:cNvSpPr txBox="1"/>
          <p:nvPr/>
        </p:nvSpPr>
        <p:spPr>
          <a:xfrm>
            <a:off x="1684019" y="1842194"/>
            <a:ext cx="7680960" cy="904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Diskusi &amp; Tanya Jawab</a:t>
            </a:r>
            <a:endParaRPr/>
          </a:p>
        </p:txBody>
      </p:sp>
      <p:sp>
        <p:nvSpPr>
          <p:cNvPr id="253" name="Google Shape;253;p24"/>
          <p:cNvSpPr txBox="1"/>
          <p:nvPr/>
        </p:nvSpPr>
        <p:spPr>
          <a:xfrm>
            <a:off x="1924050" y="2899469"/>
            <a:ext cx="7200900" cy="335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Mari Berbagi Inovasi Pembelajaran Pendidikan Pancasila di Sekolah Anda</a:t>
            </a:r>
            <a:endParaRPr/>
          </a:p>
        </p:txBody>
      </p:sp>
      <p:pic>
        <p:nvPicPr>
          <p:cNvPr descr="image.png" id="254" name="Google Shape;25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28925" y="3539430"/>
            <a:ext cx="5391150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4"/>
          <p:cNvSpPr txBox="1"/>
          <p:nvPr/>
        </p:nvSpPr>
        <p:spPr>
          <a:xfrm>
            <a:off x="3429000" y="3701355"/>
            <a:ext cx="1228725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1F5F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Sesi Tanya Jawab</a:t>
            </a:r>
            <a:endParaRPr/>
          </a:p>
        </p:txBody>
      </p:sp>
      <p:sp>
        <p:nvSpPr>
          <p:cNvPr id="256" name="Google Shape;256;p24"/>
          <p:cNvSpPr txBox="1"/>
          <p:nvPr/>
        </p:nvSpPr>
        <p:spPr>
          <a:xfrm>
            <a:off x="4943475" y="3701355"/>
            <a:ext cx="47625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1F5F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|</a:t>
            </a:r>
            <a:endParaRPr/>
          </a:p>
        </p:txBody>
      </p:sp>
      <p:sp>
        <p:nvSpPr>
          <p:cNvPr id="257" name="Google Shape;257;p24"/>
          <p:cNvSpPr txBox="1"/>
          <p:nvPr/>
        </p:nvSpPr>
        <p:spPr>
          <a:xfrm>
            <a:off x="5562600" y="3701355"/>
            <a:ext cx="23431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1F5F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Komunitas Guru Pancasila Digital</a:t>
            </a:r>
            <a:endParaRPr/>
          </a:p>
        </p:txBody>
      </p:sp>
      <p:pic>
        <p:nvPicPr>
          <p:cNvPr descr="image.png" id="258" name="Google Shape;258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43250" y="3725167"/>
            <a:ext cx="1905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9" name="Google Shape;259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76850" y="3725167"/>
            <a:ext cx="19050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