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E061-F74E-4067-B000-EDB086A8A3B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71EB-7994-4606-96E8-DA2FEAFF5B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E061-F74E-4067-B000-EDB086A8A3B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71EB-7994-4606-96E8-DA2FEAFF5B6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E061-F74E-4067-B000-EDB086A8A3B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71EB-7994-4606-96E8-DA2FEAFF5B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E061-F74E-4067-B000-EDB086A8A3B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71EB-7994-4606-96E8-DA2FEAFF5B6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E061-F74E-4067-B000-EDB086A8A3B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71EB-7994-4606-96E8-DA2FEAFF5B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E061-F74E-4067-B000-EDB086A8A3B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71EB-7994-4606-96E8-DA2FEAFF5B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E061-F74E-4067-B000-EDB086A8A3B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71EB-7994-4606-96E8-DA2FEAFF5B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E061-F74E-4067-B000-EDB086A8A3B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71EB-7994-4606-96E8-DA2FEAFF5B6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E061-F74E-4067-B000-EDB086A8A3B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71EB-7994-4606-96E8-DA2FEAFF5B6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E061-F74E-4067-B000-EDB086A8A3B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71EB-7994-4606-96E8-DA2FEAFF5B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E061-F74E-4067-B000-EDB086A8A3B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071EB-7994-4606-96E8-DA2FEAFF5B6E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023E061-F74E-4067-B000-EDB086A8A3B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9C071EB-7994-4606-96E8-DA2FEAFF5B6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PENYUSUNAN PERENCANAAN MODUL AJAR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OLEH : NELLY RACHMAWATY SIHOTANG, </a:t>
            </a:r>
            <a:r>
              <a:rPr lang="en-US" dirty="0" err="1" smtClean="0"/>
              <a:t>S.Th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395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 Ajar?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Modul</a:t>
            </a:r>
            <a:r>
              <a:rPr lang="en-US" dirty="0" smtClean="0"/>
              <a:t> </a:t>
            </a:r>
            <a:r>
              <a:rPr lang="en-US" dirty="0"/>
              <a:t>ajar </a:t>
            </a:r>
            <a:r>
              <a:rPr lang="en-US" dirty="0" err="1"/>
              <a:t>adalah</a:t>
            </a:r>
            <a:r>
              <a:rPr lang="en-US" dirty="0"/>
              <a:t> unit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utuh</a:t>
            </a:r>
            <a:r>
              <a:rPr lang="en-US" dirty="0"/>
              <a:t> yang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(TP)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kurun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534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BAGIAN 1 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KONSEP </a:t>
            </a:r>
            <a:r>
              <a:rPr lang="en-US" dirty="0"/>
              <a:t>DASAR MODUL AJAR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092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Disusunnya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 Ajar</a:t>
            </a:r>
          </a:p>
          <a:p>
            <a:pPr lvl="0"/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pendidik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Kurikulum</a:t>
            </a:r>
            <a:r>
              <a:rPr lang="en-US" dirty="0"/>
              <a:t> </a:t>
            </a:r>
            <a:r>
              <a:rPr lang="en-US" dirty="0" err="1"/>
              <a:t>Merdeka</a:t>
            </a:r>
            <a:endParaRPr lang="en-US" dirty="0"/>
          </a:p>
          <a:p>
            <a:pPr lvl="0"/>
            <a:r>
              <a:rPr lang="en-US" dirty="0" err="1"/>
              <a:t>Memfasilitasi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bertahap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menyeluruh</a:t>
            </a:r>
            <a:endParaRPr lang="en-US" dirty="0"/>
          </a:p>
          <a:p>
            <a:pPr lvl="0"/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panduan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yang </a:t>
            </a:r>
            <a:r>
              <a:rPr lang="en-US" dirty="0" err="1"/>
              <a:t>sistematis</a:t>
            </a:r>
            <a:r>
              <a:rPr lang="en-US" dirty="0"/>
              <a:t>, </a:t>
            </a:r>
            <a:r>
              <a:rPr lang="en-US" dirty="0" err="1"/>
              <a:t>mandiri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utuh</a:t>
            </a:r>
            <a:endParaRPr lang="en-US" dirty="0"/>
          </a:p>
          <a:p>
            <a:pPr lvl="0"/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fleksibilitas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pendidik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konteks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020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2018207"/>
              </p:ext>
            </p:extLst>
          </p:nvPr>
        </p:nvGraphicFramePr>
        <p:xfrm>
          <a:off x="457200" y="1828800"/>
          <a:ext cx="8229600" cy="45371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14779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Aspek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RPP (Kurikulum 2013)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Modul Ajar (Kurikulum Merdeka)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Ruang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Lingkup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Per pertemuan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Beberapa pertemuan / satu unit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Acuan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Kompetensi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Dasar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Tujuan Pembelajaran &amp; Alur TP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Karakteristik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Lebih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kaku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Lebih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luwes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kontekstual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Fokus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Penguasaan materi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Pengembangan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kompetensi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berkelanjutan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6200" marR="76200" marT="76200" marB="76200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30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534400" cy="5029200"/>
          </a:xfrm>
        </p:spPr>
        <p:txBody>
          <a:bodyPr>
            <a:normAutofit/>
          </a:bodyPr>
          <a:lstStyle/>
          <a:p>
            <a:pPr lvl="0"/>
            <a:r>
              <a:rPr lang="en-US" dirty="0" err="1"/>
              <a:t>Berpusat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— </a:t>
            </a:r>
            <a:r>
              <a:rPr lang="en-US" dirty="0" err="1"/>
              <a:t>mempertimbangkan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, </a:t>
            </a:r>
            <a:r>
              <a:rPr lang="en-US" dirty="0" err="1"/>
              <a:t>minat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endParaRPr lang="en-US" dirty="0"/>
          </a:p>
          <a:p>
            <a:pPr lvl="0"/>
            <a:r>
              <a:rPr lang="en-US" dirty="0" err="1"/>
              <a:t>Berdiferensiasi</a:t>
            </a:r>
            <a:r>
              <a:rPr lang="en-US" dirty="0"/>
              <a:t> — </a:t>
            </a:r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, </a:t>
            </a:r>
            <a:r>
              <a:rPr lang="en-US" dirty="0" err="1"/>
              <a:t>materi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kebutuhan</a:t>
            </a:r>
            <a:endParaRPr lang="en-US" dirty="0"/>
          </a:p>
          <a:p>
            <a:pPr lvl="0"/>
            <a:r>
              <a:rPr lang="en-US" dirty="0" err="1"/>
              <a:t>Kontekstual</a:t>
            </a:r>
            <a:r>
              <a:rPr lang="en-US" dirty="0"/>
              <a:t> — </a:t>
            </a:r>
            <a:r>
              <a:rPr lang="en-US" dirty="0" err="1"/>
              <a:t>menghubungkan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sekitar</a:t>
            </a:r>
            <a:endParaRPr lang="en-US" dirty="0"/>
          </a:p>
          <a:p>
            <a:pPr lvl="0"/>
            <a:r>
              <a:rPr lang="en-US" dirty="0" err="1"/>
              <a:t>Holistik</a:t>
            </a:r>
            <a:r>
              <a:rPr lang="en-US" dirty="0"/>
              <a:t> — </a:t>
            </a:r>
            <a:r>
              <a:rPr lang="en-US" dirty="0" err="1"/>
              <a:t>memadukan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, </a:t>
            </a:r>
            <a:r>
              <a:rPr lang="en-US" dirty="0" err="1"/>
              <a:t>keterampilan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sikap</a:t>
            </a:r>
            <a:endParaRPr lang="en-US" dirty="0"/>
          </a:p>
          <a:p>
            <a:pPr lvl="0"/>
            <a:r>
              <a:rPr lang="en-US" dirty="0" err="1"/>
              <a:t>Berkelanjutan</a:t>
            </a:r>
            <a:r>
              <a:rPr lang="en-US" dirty="0"/>
              <a:t> —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mendukung</a:t>
            </a:r>
            <a:r>
              <a:rPr lang="en-US" dirty="0"/>
              <a:t> </a:t>
            </a:r>
            <a:r>
              <a:rPr lang="en-US" dirty="0" err="1"/>
              <a:t>pencapaian</a:t>
            </a:r>
            <a:r>
              <a:rPr lang="en-US" dirty="0"/>
              <a:t> </a:t>
            </a:r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en-US" dirty="0"/>
          </a:p>
          <a:p>
            <a:pPr lvl="0"/>
            <a:r>
              <a:rPr lang="en-US" dirty="0" err="1"/>
              <a:t>Menyenangkan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Menantang</a:t>
            </a:r>
            <a:r>
              <a:rPr lang="en-US" dirty="0"/>
              <a:t> — </a:t>
            </a:r>
            <a:r>
              <a:rPr lang="en-US" dirty="0" err="1"/>
              <a:t>memotivasi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aktif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 fontScale="90000"/>
          </a:bodyPr>
          <a:lstStyle/>
          <a:p>
            <a:r>
              <a:rPr lang="en-US" dirty="0"/>
              <a:t>BAGIAN </a:t>
            </a:r>
            <a:r>
              <a:rPr lang="en-US" dirty="0" smtClean="0"/>
              <a:t>2</a:t>
            </a:r>
            <a:br>
              <a:rPr lang="en-US" dirty="0" smtClean="0"/>
            </a:br>
            <a:r>
              <a:rPr lang="en-US" dirty="0" smtClean="0"/>
              <a:t>PRINSIP </a:t>
            </a:r>
            <a:r>
              <a:rPr lang="en-US" dirty="0"/>
              <a:t>PENYUSUNAN MODUL AJAR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30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</p:spPr>
        <p:txBody>
          <a:bodyPr>
            <a:normAutofit/>
          </a:bodyPr>
          <a:lstStyle/>
          <a:p>
            <a:pPr lvl="0"/>
            <a:r>
              <a:rPr lang="en-US" dirty="0" err="1"/>
              <a:t>Identitas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 —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penyusun</a:t>
            </a:r>
            <a:r>
              <a:rPr lang="en-US" dirty="0"/>
              <a:t>,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,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pelajaran</a:t>
            </a:r>
            <a:r>
              <a:rPr lang="en-US" dirty="0"/>
              <a:t>, </a:t>
            </a:r>
            <a:r>
              <a:rPr lang="en-US" dirty="0" err="1"/>
              <a:t>kelas</a:t>
            </a:r>
            <a:r>
              <a:rPr lang="en-US" dirty="0"/>
              <a:t>/</a:t>
            </a:r>
            <a:r>
              <a:rPr lang="en-US" dirty="0" err="1"/>
              <a:t>fase</a:t>
            </a:r>
            <a:r>
              <a:rPr lang="en-US" dirty="0"/>
              <a:t>,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penyusunan</a:t>
            </a:r>
            <a:r>
              <a:rPr lang="en-US" dirty="0"/>
              <a:t>, </a:t>
            </a:r>
            <a:r>
              <a:rPr lang="en-US" dirty="0" err="1"/>
              <a:t>dll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Kompetensi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— </a:t>
            </a:r>
            <a:r>
              <a:rPr lang="en-US" dirty="0" err="1"/>
              <a:t>kemampuan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sebelumnya</a:t>
            </a:r>
            <a:endParaRPr lang="en-US" dirty="0"/>
          </a:p>
          <a:p>
            <a:pPr lvl="0"/>
            <a:r>
              <a:rPr lang="en-US" dirty="0" err="1"/>
              <a:t>Profil</a:t>
            </a:r>
            <a:r>
              <a:rPr lang="en-US" dirty="0"/>
              <a:t> </a:t>
            </a:r>
            <a:r>
              <a:rPr lang="en-US" dirty="0" err="1"/>
              <a:t>Pelajar</a:t>
            </a:r>
            <a:r>
              <a:rPr lang="en-US" dirty="0"/>
              <a:t> </a:t>
            </a:r>
            <a:r>
              <a:rPr lang="en-US" dirty="0" err="1"/>
              <a:t>Pancasila</a:t>
            </a:r>
            <a:r>
              <a:rPr lang="en-US" dirty="0"/>
              <a:t> — </a:t>
            </a:r>
            <a:r>
              <a:rPr lang="en-US" dirty="0" err="1"/>
              <a:t>dimensi</a:t>
            </a:r>
            <a:r>
              <a:rPr lang="en-US" dirty="0"/>
              <a:t> yang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modul</a:t>
            </a:r>
            <a:endParaRPr lang="en-US" dirty="0"/>
          </a:p>
          <a:p>
            <a:pPr lvl="0"/>
            <a:r>
              <a:rPr lang="en-US" dirty="0" err="1"/>
              <a:t>Sarana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Prasarana</a:t>
            </a:r>
            <a:r>
              <a:rPr lang="en-US" dirty="0"/>
              <a:t> —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endParaRPr lang="en-US" dirty="0"/>
          </a:p>
          <a:p>
            <a:pPr lvl="0"/>
            <a:r>
              <a:rPr lang="en-US" dirty="0"/>
              <a:t>Target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—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endParaRPr lang="en-US" dirty="0"/>
          </a:p>
          <a:p>
            <a:pPr lvl="0"/>
            <a:r>
              <a:rPr lang="en-US" dirty="0"/>
              <a:t>Model </a:t>
            </a:r>
            <a:r>
              <a:rPr lang="en-US" dirty="0" err="1"/>
              <a:t>Pembelajaran</a:t>
            </a:r>
            <a:r>
              <a:rPr lang="en-US" dirty="0"/>
              <a:t> — </a:t>
            </a:r>
            <a:r>
              <a:rPr lang="en-US" dirty="0" err="1"/>
              <a:t>pendekatan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1447800"/>
          </a:xfrm>
        </p:spPr>
        <p:txBody>
          <a:bodyPr>
            <a:normAutofit fontScale="90000"/>
          </a:bodyPr>
          <a:lstStyle/>
          <a:p>
            <a:r>
              <a:rPr lang="en-US" dirty="0"/>
              <a:t>BAGIAN 3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STRUKTUR </a:t>
            </a:r>
            <a:r>
              <a:rPr lang="en-US" dirty="0"/>
              <a:t>DAN KOMPONEN MODUL AJAR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22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1054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TUJUAN PEMBELAJARAN — </a:t>
            </a:r>
            <a:r>
              <a:rPr lang="en-US" dirty="0" err="1"/>
              <a:t>kompetensi</a:t>
            </a:r>
            <a:r>
              <a:rPr lang="en-US" dirty="0"/>
              <a:t> yang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dicapai</a:t>
            </a:r>
            <a:r>
              <a:rPr lang="en-US" dirty="0"/>
              <a:t> (</a:t>
            </a:r>
            <a:r>
              <a:rPr lang="en-US" dirty="0" err="1"/>
              <a:t>spesifik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terukur</a:t>
            </a:r>
            <a:r>
              <a:rPr lang="en-US" dirty="0"/>
              <a:t>)</a:t>
            </a:r>
          </a:p>
          <a:p>
            <a:pPr lvl="0"/>
            <a:r>
              <a:rPr lang="en-US" dirty="0" err="1"/>
              <a:t>Pemahaman</a:t>
            </a:r>
            <a:r>
              <a:rPr lang="en-US" dirty="0"/>
              <a:t> </a:t>
            </a:r>
            <a:r>
              <a:rPr lang="en-US" dirty="0" err="1"/>
              <a:t>Bermakna</a:t>
            </a:r>
            <a:r>
              <a:rPr lang="en-US" dirty="0"/>
              <a:t> — </a:t>
            </a:r>
            <a:r>
              <a:rPr lang="en-US" dirty="0" err="1"/>
              <a:t>gagasan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yang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dipahami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endParaRPr lang="en-US" dirty="0"/>
          </a:p>
          <a:p>
            <a:pPr lvl="0"/>
            <a:r>
              <a:rPr lang="en-US" dirty="0" err="1"/>
              <a:t>Pertanyaan</a:t>
            </a:r>
            <a:r>
              <a:rPr lang="en-US" dirty="0"/>
              <a:t> </a:t>
            </a:r>
            <a:r>
              <a:rPr lang="en-US" dirty="0" err="1"/>
              <a:t>Pemantik</a:t>
            </a:r>
            <a:r>
              <a:rPr lang="en-US" dirty="0"/>
              <a:t> — </a:t>
            </a:r>
            <a:r>
              <a:rPr lang="en-US" dirty="0" err="1"/>
              <a:t>pertanyaan</a:t>
            </a:r>
            <a:r>
              <a:rPr lang="en-US" dirty="0"/>
              <a:t> </a:t>
            </a:r>
            <a:r>
              <a:rPr lang="en-US" dirty="0" err="1"/>
              <a:t>pengarah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en-US" dirty="0"/>
          </a:p>
          <a:p>
            <a:pPr lvl="0"/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— </a:t>
            </a:r>
            <a:r>
              <a:rPr lang="en-US" dirty="0" err="1"/>
              <a:t>uraian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pendahuluan</a:t>
            </a:r>
            <a:r>
              <a:rPr lang="en-US" dirty="0"/>
              <a:t>, </a:t>
            </a:r>
            <a:r>
              <a:rPr lang="en-US" dirty="0" err="1"/>
              <a:t>inti</a:t>
            </a:r>
            <a:r>
              <a:rPr lang="en-US" dirty="0"/>
              <a:t>, </a:t>
            </a:r>
            <a:r>
              <a:rPr lang="en-US" dirty="0" err="1"/>
              <a:t>penutup</a:t>
            </a:r>
            <a:endParaRPr lang="en-US" dirty="0"/>
          </a:p>
          <a:p>
            <a:pPr lvl="0"/>
            <a:r>
              <a:rPr lang="en-US" dirty="0" err="1"/>
              <a:t>Asesmen</a:t>
            </a:r>
            <a:r>
              <a:rPr lang="en-US" dirty="0"/>
              <a:t> / </a:t>
            </a:r>
            <a:r>
              <a:rPr lang="en-US" dirty="0" err="1"/>
              <a:t>Penilaian</a:t>
            </a:r>
            <a:r>
              <a:rPr lang="en-US" dirty="0"/>
              <a:t> —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ketercapaian</a:t>
            </a:r>
            <a:r>
              <a:rPr lang="en-US" dirty="0"/>
              <a:t> </a:t>
            </a:r>
            <a:r>
              <a:rPr lang="en-US" dirty="0" err="1"/>
              <a:t>tujuan</a:t>
            </a:r>
            <a:endParaRPr lang="en-US" dirty="0"/>
          </a:p>
          <a:p>
            <a:pPr lvl="0"/>
            <a:r>
              <a:rPr lang="en-US" dirty="0" err="1"/>
              <a:t>Pengayaan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Remedial —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kemampuannya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094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</p:spPr>
        <p:txBody>
          <a:bodyPr>
            <a:noAutofit/>
          </a:bodyPr>
          <a:lstStyle/>
          <a:p>
            <a:pPr lvl="0"/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Pelajari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Capaian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Pembelajaran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(CP) —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pahami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kompetensi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dicapai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Pelajari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Alur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Pembelajaran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(ATP) —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urutan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pencapaian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logis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Tetapkan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Pembelajaran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(TP) —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rumuskan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spesifik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terukur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Susun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Pembelajaran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pilih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media yang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sesuai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Tetapkan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Cara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Penilaian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asesmen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awal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asesmen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formatif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asesmen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sumatif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Lengkapi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Komponen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Pendukung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sarana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pelajar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pancasila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diferensiasi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dll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Tulis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Sistematis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ikuti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struktur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ditetapkan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Coba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Sempurnakan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perbaikan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setelah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diterapkan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 fontScale="90000"/>
          </a:bodyPr>
          <a:lstStyle/>
          <a:p>
            <a:r>
              <a:rPr lang="en-US" dirty="0"/>
              <a:t>BAGIAN </a:t>
            </a:r>
            <a:r>
              <a:rPr lang="en-US" dirty="0" smtClean="0"/>
              <a:t>4</a:t>
            </a:r>
            <a:br>
              <a:rPr lang="en-US" dirty="0" smtClean="0"/>
            </a:br>
            <a:r>
              <a:rPr lang="en-US" dirty="0" smtClean="0"/>
              <a:t>LANGKAH-LANGKAH </a:t>
            </a:r>
            <a:r>
              <a:rPr lang="en-US" dirty="0"/>
              <a:t>PENYUSUNAN MODUL AJAR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53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Mata </a:t>
            </a:r>
            <a:r>
              <a:rPr lang="en-US" dirty="0" err="1"/>
              <a:t>Pelajaran</a:t>
            </a:r>
            <a:r>
              <a:rPr lang="en-US" dirty="0"/>
              <a:t>: </a:t>
            </a:r>
            <a:r>
              <a:rPr lang="en-US" dirty="0" err="1"/>
              <a:t>Matematika</a:t>
            </a:r>
            <a:r>
              <a:rPr lang="en-US" dirty="0"/>
              <a:t> | </a:t>
            </a:r>
            <a:r>
              <a:rPr lang="en-US" dirty="0" err="1"/>
              <a:t>Kelas</a:t>
            </a:r>
            <a:r>
              <a:rPr lang="en-US" dirty="0"/>
              <a:t>: XI SMA | </a:t>
            </a:r>
            <a:r>
              <a:rPr lang="en-US" dirty="0" err="1"/>
              <a:t>Fase</a:t>
            </a:r>
            <a:r>
              <a:rPr lang="en-US" dirty="0"/>
              <a:t>: E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Materi</a:t>
            </a:r>
            <a:r>
              <a:rPr lang="en-US" dirty="0"/>
              <a:t>: </a:t>
            </a:r>
            <a:r>
              <a:rPr lang="en-US" dirty="0" err="1"/>
              <a:t>Barisan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Deret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/>
              <a:t>Pembelajaran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membedakan</a:t>
            </a:r>
            <a:r>
              <a:rPr lang="en-US" dirty="0"/>
              <a:t> </a:t>
            </a:r>
            <a:r>
              <a:rPr lang="en-US" dirty="0" err="1"/>
              <a:t>barisan</a:t>
            </a:r>
            <a:r>
              <a:rPr lang="en-US" dirty="0"/>
              <a:t> </a:t>
            </a:r>
            <a:r>
              <a:rPr lang="en-US" dirty="0" err="1"/>
              <a:t>aritmatika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geometri</a:t>
            </a:r>
            <a:endParaRPr lang="en-US" dirty="0"/>
          </a:p>
          <a:p>
            <a:pPr lvl="0"/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suku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-n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n </a:t>
            </a:r>
            <a:r>
              <a:rPr lang="en-US" dirty="0" err="1"/>
              <a:t>suku</a:t>
            </a:r>
            <a:r>
              <a:rPr lang="en-US" dirty="0"/>
              <a:t> </a:t>
            </a:r>
            <a:r>
              <a:rPr lang="en-US" dirty="0" err="1"/>
              <a:t>pertama</a:t>
            </a:r>
            <a:endParaRPr lang="en-US" dirty="0"/>
          </a:p>
          <a:p>
            <a:pPr lvl="0"/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kontekstual</a:t>
            </a:r>
            <a:endParaRPr lang="en-US" dirty="0"/>
          </a:p>
          <a:p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:</a:t>
            </a:r>
          </a:p>
          <a:p>
            <a:pPr lvl="0"/>
            <a:r>
              <a:rPr lang="en-US" i="1" dirty="0" err="1"/>
              <a:t>Pendahuluan</a:t>
            </a:r>
            <a:r>
              <a:rPr lang="en-US" i="1" dirty="0"/>
              <a:t>:</a:t>
            </a:r>
            <a:r>
              <a:rPr lang="en-US" dirty="0"/>
              <a:t> </a:t>
            </a:r>
            <a:r>
              <a:rPr lang="en-US" dirty="0" err="1"/>
              <a:t>Mengaitkan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tabungan</a:t>
            </a:r>
            <a:r>
              <a:rPr lang="en-US" dirty="0"/>
              <a:t>, </a:t>
            </a:r>
            <a:r>
              <a:rPr lang="en-US" dirty="0" err="1"/>
              <a:t>pertumbuhan</a:t>
            </a:r>
            <a:r>
              <a:rPr lang="en-US" dirty="0"/>
              <a:t> </a:t>
            </a:r>
            <a:r>
              <a:rPr lang="en-US" dirty="0" err="1"/>
              <a:t>penduduk</a:t>
            </a:r>
            <a:endParaRPr lang="en-US" dirty="0"/>
          </a:p>
          <a:p>
            <a:pPr lvl="0"/>
            <a:r>
              <a:rPr lang="en-US" i="1" dirty="0" err="1"/>
              <a:t>Inti</a:t>
            </a:r>
            <a:r>
              <a:rPr lang="en-US" i="1" dirty="0"/>
              <a:t>:</a:t>
            </a:r>
            <a:r>
              <a:rPr lang="en-US" dirty="0"/>
              <a:t> </a:t>
            </a:r>
            <a:r>
              <a:rPr lang="en-US" dirty="0" err="1"/>
              <a:t>Diskusi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, </a:t>
            </a:r>
            <a:r>
              <a:rPr lang="en-US" dirty="0" err="1"/>
              <a:t>penemuan</a:t>
            </a:r>
            <a:r>
              <a:rPr lang="en-US" dirty="0"/>
              <a:t> </a:t>
            </a:r>
            <a:r>
              <a:rPr lang="en-US" dirty="0" err="1"/>
              <a:t>rumus</a:t>
            </a:r>
            <a:r>
              <a:rPr lang="en-US" dirty="0"/>
              <a:t>, </a:t>
            </a:r>
            <a:r>
              <a:rPr lang="en-US" dirty="0" err="1"/>
              <a:t>latihan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</a:t>
            </a:r>
            <a:r>
              <a:rPr lang="en-US" dirty="0" err="1"/>
              <a:t>kontekstual</a:t>
            </a:r>
            <a:endParaRPr lang="en-US" dirty="0"/>
          </a:p>
          <a:p>
            <a:pPr lvl="0"/>
            <a:r>
              <a:rPr lang="en-US" i="1" dirty="0" err="1"/>
              <a:t>Penutup</a:t>
            </a:r>
            <a:r>
              <a:rPr lang="en-US" i="1" dirty="0"/>
              <a:t>:</a:t>
            </a:r>
            <a:r>
              <a:rPr lang="en-US" dirty="0"/>
              <a:t> </a:t>
            </a:r>
            <a:r>
              <a:rPr lang="en-US" dirty="0" err="1"/>
              <a:t>Refleksi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kesimpulan</a:t>
            </a:r>
            <a:endParaRPr lang="en-US" dirty="0"/>
          </a:p>
          <a:p>
            <a:r>
              <a:rPr lang="en-US" dirty="0" err="1"/>
              <a:t>Penilaian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tertulis</a:t>
            </a:r>
            <a:r>
              <a:rPr lang="en-US" dirty="0"/>
              <a:t> +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pertumbuhan</a:t>
            </a:r>
            <a:r>
              <a:rPr lang="en-US" dirty="0"/>
              <a:t> </a:t>
            </a:r>
            <a:r>
              <a:rPr lang="en-US" dirty="0" err="1"/>
              <a:t>tanaman</a:t>
            </a:r>
            <a:r>
              <a:rPr lang="en-US" dirty="0"/>
              <a:t>/</a:t>
            </a:r>
            <a:r>
              <a:rPr lang="en-US" dirty="0" err="1"/>
              <a:t>tabungan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BAGIAN </a:t>
            </a:r>
            <a:r>
              <a:rPr lang="en-US" dirty="0" smtClean="0"/>
              <a:t>5</a:t>
            </a:r>
            <a:br>
              <a:rPr lang="en-US" dirty="0" smtClean="0"/>
            </a:br>
            <a:r>
              <a:rPr lang="en-US" dirty="0" smtClean="0"/>
              <a:t>CONTOH </a:t>
            </a:r>
            <a:r>
              <a:rPr lang="en-US" dirty="0"/>
              <a:t>MODUL AJAR SINGKAT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207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0"/>
            <a:ext cx="8915400" cy="54864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✅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ditulis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jelas</a:t>
            </a:r>
            <a:r>
              <a:rPr lang="en-US" dirty="0"/>
              <a:t>, </a:t>
            </a:r>
            <a:r>
              <a:rPr lang="en-US" dirty="0" err="1"/>
              <a:t>terukur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diamati</a:t>
            </a:r>
            <a:endParaRPr lang="en-US" dirty="0"/>
          </a:p>
          <a:p>
            <a:pPr lvl="0"/>
            <a:r>
              <a:rPr lang="en-US" dirty="0"/>
              <a:t>✅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beragam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ceramah</a:t>
            </a:r>
            <a:endParaRPr lang="en-US" dirty="0"/>
          </a:p>
          <a:p>
            <a:pPr lvl="0"/>
            <a:r>
              <a:rPr lang="en-US" dirty="0"/>
              <a:t>✅ </a:t>
            </a:r>
            <a:r>
              <a:rPr lang="en-US" dirty="0" err="1"/>
              <a:t>Sertakan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berdiferensiasi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berkemampuan</a:t>
            </a:r>
            <a:r>
              <a:rPr lang="en-US" dirty="0"/>
              <a:t> </a:t>
            </a:r>
            <a:r>
              <a:rPr lang="en-US" dirty="0" err="1"/>
              <a:t>berbeda</a:t>
            </a:r>
            <a:endParaRPr lang="en-US" dirty="0"/>
          </a:p>
          <a:p>
            <a:pPr lvl="0"/>
            <a:r>
              <a:rPr lang="en-US" dirty="0"/>
              <a:t>✅ </a:t>
            </a:r>
            <a:r>
              <a:rPr lang="en-US" dirty="0" err="1"/>
              <a:t>Hubungkan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sekitar</a:t>
            </a:r>
            <a:endParaRPr lang="en-US" dirty="0"/>
          </a:p>
          <a:p>
            <a:pPr lvl="0"/>
            <a:r>
              <a:rPr lang="en-US" dirty="0"/>
              <a:t>✅ </a:t>
            </a:r>
            <a:r>
              <a:rPr lang="en-US" dirty="0" err="1"/>
              <a:t>Masukkan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Profil</a:t>
            </a:r>
            <a:r>
              <a:rPr lang="en-US" dirty="0"/>
              <a:t> </a:t>
            </a:r>
            <a:r>
              <a:rPr lang="en-US" dirty="0" err="1"/>
              <a:t>Pelajar</a:t>
            </a:r>
            <a:r>
              <a:rPr lang="en-US" dirty="0"/>
              <a:t> </a:t>
            </a:r>
            <a:r>
              <a:rPr lang="en-US" dirty="0" err="1"/>
              <a:t>Pancasila</a:t>
            </a:r>
            <a:endParaRPr lang="en-US" dirty="0"/>
          </a:p>
          <a:p>
            <a:pPr lvl="0"/>
            <a:r>
              <a:rPr lang="en-US" dirty="0"/>
              <a:t>✅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disesuaikan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en-US" dirty="0"/>
          </a:p>
          <a:p>
            <a:pPr lvl="0"/>
            <a:r>
              <a:rPr lang="en-US" dirty="0"/>
              <a:t>✅ </a:t>
            </a:r>
            <a:r>
              <a:rPr lang="en-US" dirty="0" err="1"/>
              <a:t>Bahasa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jelas</a:t>
            </a:r>
            <a:r>
              <a:rPr lang="en-US" dirty="0"/>
              <a:t>, </a:t>
            </a:r>
            <a:r>
              <a:rPr lang="en-US" dirty="0" err="1"/>
              <a:t>sederhana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dipahami</a:t>
            </a:r>
            <a:endParaRPr lang="en-US" dirty="0"/>
          </a:p>
          <a:p>
            <a:pPr lvl="0"/>
            <a:r>
              <a:rPr lang="en-US" dirty="0"/>
              <a:t>✅ </a:t>
            </a:r>
            <a:r>
              <a:rPr lang="en-US" dirty="0" err="1"/>
              <a:t>Sertakan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sarana</a:t>
            </a:r>
            <a:r>
              <a:rPr lang="en-US" dirty="0"/>
              <a:t> </a:t>
            </a:r>
            <a:r>
              <a:rPr lang="en-US" dirty="0" err="1"/>
              <a:t>terbatas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BAGIAN 6 </a:t>
            </a:r>
            <a:br>
              <a:rPr lang="en-US" dirty="0"/>
            </a:br>
            <a:r>
              <a:rPr lang="en-US" dirty="0" smtClean="0"/>
              <a:t>TIPS </a:t>
            </a:r>
            <a:r>
              <a:rPr lang="en-US" dirty="0"/>
              <a:t>PENYUSUNAN YANG BAIK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843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Hal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Diingat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Modul</a:t>
            </a:r>
            <a:r>
              <a:rPr lang="en-US" dirty="0" smtClean="0"/>
              <a:t> </a:t>
            </a:r>
            <a:r>
              <a:rPr lang="en-US" dirty="0"/>
              <a:t>ajar </a:t>
            </a:r>
            <a:r>
              <a:rPr lang="en-US" dirty="0" err="1"/>
              <a:t>bukanlah</a:t>
            </a:r>
            <a:r>
              <a:rPr lang="en-US" dirty="0"/>
              <a:t> </a:t>
            </a:r>
            <a:r>
              <a:rPr lang="en-US" dirty="0" err="1"/>
              <a:t>dokumen</a:t>
            </a:r>
            <a:r>
              <a:rPr lang="en-US" dirty="0"/>
              <a:t> yang </a:t>
            </a:r>
            <a:r>
              <a:rPr lang="en-US" dirty="0" err="1"/>
              <a:t>kaku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sempurna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. </a:t>
            </a:r>
            <a:r>
              <a:rPr lang="en-US" dirty="0" err="1"/>
              <a:t>Modul</a:t>
            </a:r>
            <a:r>
              <a:rPr lang="en-US" dirty="0"/>
              <a:t> ajar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rancangan</a:t>
            </a:r>
            <a:r>
              <a:rPr lang="en-US" dirty="0"/>
              <a:t> yang </a:t>
            </a:r>
            <a:r>
              <a:rPr lang="en-US" dirty="0" err="1"/>
              <a:t>hidup</a:t>
            </a:r>
            <a:r>
              <a:rPr lang="en-US" dirty="0"/>
              <a:t> —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diperbaiki</a:t>
            </a:r>
            <a:r>
              <a:rPr lang="en-US" dirty="0"/>
              <a:t>, </a:t>
            </a:r>
            <a:r>
              <a:rPr lang="en-US" dirty="0" err="1"/>
              <a:t>disesuaikan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terus-menerus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BAGIAN </a:t>
            </a:r>
            <a:r>
              <a:rPr lang="en-US" dirty="0" smtClean="0"/>
              <a:t>7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/>
              <a:t>PENUTUP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1690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</TotalTime>
  <Words>587</Words>
  <Application>Microsoft Office PowerPoint</Application>
  <PresentationFormat>On-screen Show (4:3)</PresentationFormat>
  <Paragraphs>79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Waveform</vt:lpstr>
      <vt:lpstr>PENYUSUNAN PERENCANAAN MODUL AJAR</vt:lpstr>
      <vt:lpstr>BAGIAN 1   KONSEP DASAR MODUL AJAR </vt:lpstr>
      <vt:lpstr>PowerPoint Presentation</vt:lpstr>
      <vt:lpstr>PowerPoint Presentation</vt:lpstr>
      <vt:lpstr>BAGIAN 2 PRINSIP PENYUSUNAN MODUL AJAR </vt:lpstr>
      <vt:lpstr>BAGIAN 3  STRUKTUR DAN KOMPONEN MODUL AJAR </vt:lpstr>
      <vt:lpstr>PowerPoint Presentation</vt:lpstr>
      <vt:lpstr>BAGIAN 4 LANGKAH-LANGKAH PENYUSUNAN MODUL AJAR </vt:lpstr>
      <vt:lpstr>BAGIAN 5 CONTOH MODUL AJAR SINGKAT </vt:lpstr>
      <vt:lpstr>BAGIAN 6  TIPS PENYUSUNAN YANG BAIK </vt:lpstr>
      <vt:lpstr>BAGIAN 7  PENUTUP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Toshiba</cp:lastModifiedBy>
  <cp:revision>2</cp:revision>
  <dcterms:created xsi:type="dcterms:W3CDTF">2026-08-12T07:30:15Z</dcterms:created>
  <dcterms:modified xsi:type="dcterms:W3CDTF">2026-08-12T07:45:40Z</dcterms:modified>
</cp:coreProperties>
</file>