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Lst>
  <p:sldSz cx="9753600" cy="7315200"/>
  <p:notesSz cx="6858000" cy="9144000"/>
  <p:embeddedFontLst>
    <p:embeddedFont>
      <p:font typeface="Arial" charset="1" panose="020B0604020202020204"/>
      <p:regular r:id="rId17"/>
    </p:embeddedFont>
    <p:embeddedFont>
      <p:font typeface="Pagkaki" charset="1" panose="00000500000000000000"/>
      <p:regular r:id="rId18"/>
    </p:embeddedFont>
    <p:embeddedFont>
      <p:font typeface="Comic Sans Bold" charset="1" panose="03000902030302020204"/>
      <p:regular r:id="rId19"/>
    </p:embeddedFont>
    <p:embeddedFont>
      <p:font typeface="Calibri (MS)" charset="1" panose="020F0502020204030204"/>
      <p:regular r:id="rId20"/>
    </p:embeddedFont>
    <p:embeddedFont>
      <p:font typeface="Times New Roman MT" charset="1" panose="02030502070405020303"/>
      <p:regular r:id="rId21"/>
    </p:embeddedFont>
    <p:embeddedFont>
      <p:font typeface="Times New Roman" charset="1" panose="02020603050405020304"/>
      <p:regular r:id="rId22"/>
    </p:embeddedFont>
    <p:embeddedFont>
      <p:font typeface="Times New Roman MT Bold" charset="1" panose="02030802070405020303"/>
      <p:regular r:id="rId23"/>
    </p:embeddedFont>
    <p:embeddedFont>
      <p:font typeface="Comic Sans" charset="1" panose="03000702030302020204"/>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 Id="rId3" Target="../media/image4.png" Type="http://schemas.openxmlformats.org/officeDocument/2006/relationships/image"/><Relationship Id="rId4" Target="../media/image5.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 Id="rId3" Target="../media/image7.png" Type="http://schemas.openxmlformats.org/officeDocument/2006/relationships/image"/><Relationship Id="rId4" Target="../media/image8.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 Id="rId3" Target="../media/image10.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 Id="rId3" Target="../media/image13.svg" Type="http://schemas.openxmlformats.org/officeDocument/2006/relationships/image"/><Relationship Id="rId4" Target="../media/image14.png" Type="http://schemas.openxmlformats.org/officeDocument/2006/relationships/image"/><Relationship Id="rId5" Target="../media/image15.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 Id="rId3" Target="../media/image19.png" Type="http://schemas.openxmlformats.org/officeDocument/2006/relationships/image"/><Relationship Id="rId4" Target="../media/image20.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 Id="rId3" Target="../media/image21.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9753600" cy="7315200"/>
          </a:xfrm>
          <a:custGeom>
            <a:avLst/>
            <a:gdLst/>
            <a:ahLst/>
            <a:cxnLst/>
            <a:rect r="r" b="b" t="t" l="l"/>
            <a:pathLst>
              <a:path h="7315200" w="9753600">
                <a:moveTo>
                  <a:pt x="0" y="0"/>
                </a:moveTo>
                <a:lnTo>
                  <a:pt x="9753600" y="0"/>
                </a:lnTo>
                <a:lnTo>
                  <a:pt x="9753600" y="7315200"/>
                </a:lnTo>
                <a:lnTo>
                  <a:pt x="0" y="7315200"/>
                </a:lnTo>
                <a:lnTo>
                  <a:pt x="0" y="0"/>
                </a:lnTo>
                <a:close/>
              </a:path>
            </a:pathLst>
          </a:custGeom>
          <a:blipFill>
            <a:blip r:embed="rId2"/>
            <a:stretch>
              <a:fillRect l="-6390" t="0" r="-6390" b="0"/>
            </a:stretch>
          </a:blipFill>
        </p:spPr>
      </p:sp>
      <p:sp>
        <p:nvSpPr>
          <p:cNvPr name="TextBox 3" id="3"/>
          <p:cNvSpPr txBox="true"/>
          <p:nvPr/>
        </p:nvSpPr>
        <p:spPr>
          <a:xfrm rot="0">
            <a:off x="83991" y="6819748"/>
            <a:ext cx="90764" cy="520027"/>
          </a:xfrm>
          <a:prstGeom prst="rect">
            <a:avLst/>
          </a:prstGeom>
        </p:spPr>
        <p:txBody>
          <a:bodyPr anchor="t" rtlCol="false" tIns="0" lIns="0" bIns="0" rIns="0">
            <a:spAutoFit/>
          </a:bodyPr>
          <a:lstStyle/>
          <a:p>
            <a:pPr algn="l">
              <a:lnSpc>
                <a:spcPts val="1791"/>
              </a:lnSpc>
            </a:pPr>
            <a:r>
              <a:rPr lang="en-US" sz="1493">
                <a:solidFill>
                  <a:srgbClr val="8A8A8A"/>
                </a:solidFill>
                <a:latin typeface="Arial"/>
                <a:ea typeface="Arial"/>
                <a:cs typeface="Arial"/>
                <a:sym typeface="Arial"/>
              </a:rPr>
              <a:t>-</a:t>
            </a:r>
          </a:p>
          <a:p>
            <a:pPr algn="l">
              <a:lnSpc>
                <a:spcPts val="1791"/>
              </a:lnSpc>
            </a:pPr>
            <a:r>
              <a:rPr lang="en-US" sz="1493">
                <a:solidFill>
                  <a:srgbClr val="8A8A8A"/>
                </a:solidFill>
                <a:latin typeface="Arial"/>
                <a:ea typeface="Arial"/>
                <a:cs typeface="Arial"/>
                <a:sym typeface="Arial"/>
              </a:rPr>
              <a:t>-</a:t>
            </a:r>
          </a:p>
        </p:txBody>
      </p:sp>
      <p:sp>
        <p:nvSpPr>
          <p:cNvPr name="TextBox 4" id="4"/>
          <p:cNvSpPr txBox="true"/>
          <p:nvPr/>
        </p:nvSpPr>
        <p:spPr>
          <a:xfrm rot="0">
            <a:off x="1755110" y="576079"/>
            <a:ext cx="6179712" cy="3427688"/>
          </a:xfrm>
          <a:prstGeom prst="rect">
            <a:avLst/>
          </a:prstGeom>
        </p:spPr>
        <p:txBody>
          <a:bodyPr anchor="t" rtlCol="false" tIns="0" lIns="0" bIns="0" rIns="0">
            <a:spAutoFit/>
          </a:bodyPr>
          <a:lstStyle/>
          <a:p>
            <a:pPr algn="ctr">
              <a:lnSpc>
                <a:spcPts val="9113"/>
              </a:lnSpc>
            </a:pPr>
            <a:r>
              <a:rPr lang="en-US" sz="6509">
                <a:solidFill>
                  <a:srgbClr val="FFD200"/>
                </a:solidFill>
                <a:latin typeface="Pagkaki"/>
                <a:ea typeface="Pagkaki"/>
                <a:cs typeface="Pagkaki"/>
                <a:sym typeface="Pagkaki"/>
              </a:rPr>
              <a:t>ANAK BERKEBUTUHAN KHUSUS</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9753600" cy="7315200"/>
          </a:xfrm>
          <a:custGeom>
            <a:avLst/>
            <a:gdLst/>
            <a:ahLst/>
            <a:cxnLst/>
            <a:rect r="r" b="b" t="t" l="l"/>
            <a:pathLst>
              <a:path h="7315200" w="9753600">
                <a:moveTo>
                  <a:pt x="0" y="0"/>
                </a:moveTo>
                <a:lnTo>
                  <a:pt x="9753600" y="0"/>
                </a:lnTo>
                <a:lnTo>
                  <a:pt x="9753600" y="7315200"/>
                </a:lnTo>
                <a:lnTo>
                  <a:pt x="0" y="7315200"/>
                </a:lnTo>
                <a:lnTo>
                  <a:pt x="0" y="0"/>
                </a:lnTo>
                <a:close/>
              </a:path>
            </a:pathLst>
          </a:custGeom>
          <a:blipFill>
            <a:blip r:embed="rId2"/>
            <a:stretch>
              <a:fillRect l="-6390" t="0" r="-6390" b="0"/>
            </a:stretch>
          </a:blipFill>
        </p:spPr>
      </p:sp>
      <p:grpSp>
        <p:nvGrpSpPr>
          <p:cNvPr name="Group 3" id="3"/>
          <p:cNvGrpSpPr/>
          <p:nvPr/>
        </p:nvGrpSpPr>
        <p:grpSpPr>
          <a:xfrm rot="0">
            <a:off x="500980" y="3748370"/>
            <a:ext cx="8856269" cy="3191495"/>
            <a:chOff x="0" y="0"/>
            <a:chExt cx="11704320" cy="4217835"/>
          </a:xfrm>
        </p:grpSpPr>
        <p:sp>
          <p:nvSpPr>
            <p:cNvPr name="Freeform 4" id="4"/>
            <p:cNvSpPr/>
            <p:nvPr/>
          </p:nvSpPr>
          <p:spPr>
            <a:xfrm flipH="false" flipV="false" rot="0">
              <a:off x="0" y="0"/>
              <a:ext cx="11703812" cy="4217588"/>
            </a:xfrm>
            <a:custGeom>
              <a:avLst/>
              <a:gdLst/>
              <a:ahLst/>
              <a:cxnLst/>
              <a:rect r="r" b="b" t="t" l="l"/>
              <a:pathLst>
                <a:path h="4217588" w="11703812">
                  <a:moveTo>
                    <a:pt x="11703812" y="0"/>
                  </a:moveTo>
                  <a:lnTo>
                    <a:pt x="0" y="0"/>
                  </a:lnTo>
                  <a:lnTo>
                    <a:pt x="0" y="4217588"/>
                  </a:lnTo>
                  <a:lnTo>
                    <a:pt x="5852160" y="4217588"/>
                  </a:lnTo>
                  <a:lnTo>
                    <a:pt x="11703812" y="4217588"/>
                  </a:lnTo>
                  <a:lnTo>
                    <a:pt x="11703812" y="0"/>
                  </a:lnTo>
                  <a:close/>
                </a:path>
              </a:pathLst>
            </a:custGeom>
            <a:solidFill>
              <a:srgbClr val="548DD4"/>
            </a:solidFill>
          </p:spPr>
        </p:sp>
      </p:grpSp>
      <p:sp>
        <p:nvSpPr>
          <p:cNvPr name="TextBox 5" id="5"/>
          <p:cNvSpPr txBox="true"/>
          <p:nvPr/>
        </p:nvSpPr>
        <p:spPr>
          <a:xfrm rot="0">
            <a:off x="679864" y="4013113"/>
            <a:ext cx="8498500" cy="2671534"/>
          </a:xfrm>
          <a:prstGeom prst="rect">
            <a:avLst/>
          </a:prstGeom>
        </p:spPr>
        <p:txBody>
          <a:bodyPr anchor="t" rtlCol="false" tIns="0" lIns="0" bIns="0" rIns="0">
            <a:spAutoFit/>
          </a:bodyPr>
          <a:lstStyle/>
          <a:p>
            <a:pPr algn="ctr">
              <a:lnSpc>
                <a:spcPts val="3071"/>
              </a:lnSpc>
            </a:pPr>
            <a:r>
              <a:rPr lang="en-US" sz="2559" b="true">
                <a:solidFill>
                  <a:srgbClr val="000000"/>
                </a:solidFill>
                <a:latin typeface="Comic Sans Bold"/>
                <a:ea typeface="Comic Sans Bold"/>
                <a:cs typeface="Comic Sans Bold"/>
                <a:sym typeface="Comic Sans Bold"/>
              </a:rPr>
              <a:t>Pengertian Anak Berkebutuhan Khusus</a:t>
            </a:r>
          </a:p>
          <a:p>
            <a:pPr algn="ctr">
              <a:lnSpc>
                <a:spcPts val="2559"/>
              </a:lnSpc>
            </a:pPr>
            <a:r>
              <a:rPr lang="en-US" sz="2133">
                <a:solidFill>
                  <a:srgbClr val="000000"/>
                </a:solidFill>
                <a:latin typeface="Calibri (MS)"/>
                <a:ea typeface="Calibri (MS)"/>
                <a:cs typeface="Calibri (MS)"/>
                <a:sym typeface="Calibri (MS)"/>
              </a:rPr>
              <a:t>Anak berkebutuhan khusus adalah anak dengan karakteristik khusus yang berbeda dengan anak pada umumnya tanpa selalu menunjukan pada ketidakmampuan mental, emosi atau fisik. Anak dengan kebutuhan khusus adalah anak yang secara signifikan mengalami kelainan/ penyimpangan (fisik, mental-intelektual, sosial, dan emosional) dalam proses pertumbuhkembangannya dibandingkan dengan anak-anak lain yang seusia sehingga memerlukan pelayanan pendidikan khusus.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9761254" cy="5561839"/>
            <a:chOff x="0" y="0"/>
            <a:chExt cx="10803471" cy="6155681"/>
          </a:xfrm>
        </p:grpSpPr>
        <p:sp>
          <p:nvSpPr>
            <p:cNvPr name="Freeform 3" id="3"/>
            <p:cNvSpPr/>
            <p:nvPr/>
          </p:nvSpPr>
          <p:spPr>
            <a:xfrm flipH="false" flipV="false" rot="0">
              <a:off x="0" y="0"/>
              <a:ext cx="10803509" cy="6155719"/>
            </a:xfrm>
            <a:custGeom>
              <a:avLst/>
              <a:gdLst/>
              <a:ahLst/>
              <a:cxnLst/>
              <a:rect r="r" b="b" t="t" l="l"/>
              <a:pathLst>
                <a:path h="6155719" w="10803509">
                  <a:moveTo>
                    <a:pt x="0" y="0"/>
                  </a:moveTo>
                  <a:lnTo>
                    <a:pt x="10803509" y="0"/>
                  </a:lnTo>
                  <a:lnTo>
                    <a:pt x="10803509" y="6155719"/>
                  </a:lnTo>
                  <a:lnTo>
                    <a:pt x="0" y="6155719"/>
                  </a:lnTo>
                  <a:lnTo>
                    <a:pt x="0" y="0"/>
                  </a:lnTo>
                  <a:close/>
                </a:path>
              </a:pathLst>
            </a:custGeom>
            <a:blipFill>
              <a:blip r:embed="rId2"/>
              <a:stretch>
                <a:fillRect l="-647" t="0" r="-647" b="0"/>
              </a:stretch>
            </a:blipFill>
          </p:spPr>
        </p:sp>
      </p:grpSp>
      <p:sp>
        <p:nvSpPr>
          <p:cNvPr name="Freeform 4" id="4"/>
          <p:cNvSpPr/>
          <p:nvPr/>
        </p:nvSpPr>
        <p:spPr>
          <a:xfrm flipH="false" flipV="false" rot="0">
            <a:off x="-172563" y="5064380"/>
            <a:ext cx="3462800" cy="2250820"/>
          </a:xfrm>
          <a:custGeom>
            <a:avLst/>
            <a:gdLst/>
            <a:ahLst/>
            <a:cxnLst/>
            <a:rect r="r" b="b" t="t" l="l"/>
            <a:pathLst>
              <a:path h="2250820" w="3462800">
                <a:moveTo>
                  <a:pt x="0" y="0"/>
                </a:moveTo>
                <a:lnTo>
                  <a:pt x="3462800" y="0"/>
                </a:lnTo>
                <a:lnTo>
                  <a:pt x="3462800" y="2250820"/>
                </a:lnTo>
                <a:lnTo>
                  <a:pt x="0" y="2250820"/>
                </a:lnTo>
                <a:lnTo>
                  <a:pt x="0" y="0"/>
                </a:lnTo>
                <a:close/>
              </a:path>
            </a:pathLst>
          </a:custGeom>
          <a:blipFill>
            <a:blip r:embed="rId3"/>
            <a:stretch>
              <a:fillRect l="0" t="0" r="0" b="0"/>
            </a:stretch>
          </a:blipFill>
        </p:spPr>
      </p:sp>
      <p:sp>
        <p:nvSpPr>
          <p:cNvPr name="Freeform 5" id="5"/>
          <p:cNvSpPr/>
          <p:nvPr/>
        </p:nvSpPr>
        <p:spPr>
          <a:xfrm flipH="false" flipV="false" rot="0">
            <a:off x="6527219" y="4779405"/>
            <a:ext cx="3073691" cy="2535795"/>
          </a:xfrm>
          <a:custGeom>
            <a:avLst/>
            <a:gdLst/>
            <a:ahLst/>
            <a:cxnLst/>
            <a:rect r="r" b="b" t="t" l="l"/>
            <a:pathLst>
              <a:path h="2535795" w="3073691">
                <a:moveTo>
                  <a:pt x="0" y="0"/>
                </a:moveTo>
                <a:lnTo>
                  <a:pt x="3073692" y="0"/>
                </a:lnTo>
                <a:lnTo>
                  <a:pt x="3073692" y="2535795"/>
                </a:lnTo>
                <a:lnTo>
                  <a:pt x="0" y="2535795"/>
                </a:lnTo>
                <a:lnTo>
                  <a:pt x="0" y="0"/>
                </a:lnTo>
                <a:close/>
              </a:path>
            </a:pathLst>
          </a:custGeom>
          <a:blipFill>
            <a:blip r:embed="rId4"/>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7654" y="0"/>
            <a:ext cx="9761254" cy="5490783"/>
            <a:chOff x="0" y="0"/>
            <a:chExt cx="10803471" cy="6077039"/>
          </a:xfrm>
        </p:grpSpPr>
        <p:sp>
          <p:nvSpPr>
            <p:cNvPr name="Freeform 3" id="3"/>
            <p:cNvSpPr/>
            <p:nvPr/>
          </p:nvSpPr>
          <p:spPr>
            <a:xfrm flipH="false" flipV="false" rot="0">
              <a:off x="0" y="0"/>
              <a:ext cx="10803509" cy="6077077"/>
            </a:xfrm>
            <a:custGeom>
              <a:avLst/>
              <a:gdLst/>
              <a:ahLst/>
              <a:cxnLst/>
              <a:rect r="r" b="b" t="t" l="l"/>
              <a:pathLst>
                <a:path h="6077077" w="10803509">
                  <a:moveTo>
                    <a:pt x="0" y="0"/>
                  </a:moveTo>
                  <a:lnTo>
                    <a:pt x="10803509" y="0"/>
                  </a:lnTo>
                  <a:lnTo>
                    <a:pt x="10803509" y="6077077"/>
                  </a:lnTo>
                  <a:lnTo>
                    <a:pt x="0" y="6077077"/>
                  </a:lnTo>
                  <a:lnTo>
                    <a:pt x="0" y="0"/>
                  </a:lnTo>
                  <a:close/>
                </a:path>
              </a:pathLst>
            </a:custGeom>
            <a:blipFill>
              <a:blip r:embed="rId2"/>
              <a:stretch>
                <a:fillRect l="0" t="0" r="0" b="0"/>
              </a:stretch>
            </a:blipFill>
          </p:spPr>
        </p:sp>
      </p:grpSp>
      <p:sp>
        <p:nvSpPr>
          <p:cNvPr name="Freeform 4" id="4"/>
          <p:cNvSpPr/>
          <p:nvPr/>
        </p:nvSpPr>
        <p:spPr>
          <a:xfrm flipH="false" flipV="false" rot="0">
            <a:off x="0" y="4389120"/>
            <a:ext cx="3363310" cy="2926080"/>
          </a:xfrm>
          <a:custGeom>
            <a:avLst/>
            <a:gdLst/>
            <a:ahLst/>
            <a:cxnLst/>
            <a:rect r="r" b="b" t="t" l="l"/>
            <a:pathLst>
              <a:path h="2926080" w="3363310">
                <a:moveTo>
                  <a:pt x="0" y="0"/>
                </a:moveTo>
                <a:lnTo>
                  <a:pt x="3363310" y="0"/>
                </a:lnTo>
                <a:lnTo>
                  <a:pt x="3363310" y="2926080"/>
                </a:lnTo>
                <a:lnTo>
                  <a:pt x="0" y="292608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6390290" y="4519108"/>
            <a:ext cx="3363310" cy="2926080"/>
          </a:xfrm>
          <a:custGeom>
            <a:avLst/>
            <a:gdLst/>
            <a:ahLst/>
            <a:cxnLst/>
            <a:rect r="r" b="b" t="t" l="l"/>
            <a:pathLst>
              <a:path h="2926080" w="3363310">
                <a:moveTo>
                  <a:pt x="0" y="0"/>
                </a:moveTo>
                <a:lnTo>
                  <a:pt x="3363310" y="0"/>
                </a:lnTo>
                <a:lnTo>
                  <a:pt x="3363310" y="2926080"/>
                </a:lnTo>
                <a:lnTo>
                  <a:pt x="0" y="292608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1824417"/>
            <a:ext cx="9761254" cy="5490783"/>
            <a:chOff x="0" y="0"/>
            <a:chExt cx="10803471" cy="6077039"/>
          </a:xfrm>
        </p:grpSpPr>
        <p:sp>
          <p:nvSpPr>
            <p:cNvPr name="Freeform 3" id="3"/>
            <p:cNvSpPr/>
            <p:nvPr/>
          </p:nvSpPr>
          <p:spPr>
            <a:xfrm flipH="false" flipV="false" rot="0">
              <a:off x="0" y="0"/>
              <a:ext cx="10803509" cy="6077077"/>
            </a:xfrm>
            <a:custGeom>
              <a:avLst/>
              <a:gdLst/>
              <a:ahLst/>
              <a:cxnLst/>
              <a:rect r="r" b="b" t="t" l="l"/>
              <a:pathLst>
                <a:path h="6077077" w="10803509">
                  <a:moveTo>
                    <a:pt x="0" y="0"/>
                  </a:moveTo>
                  <a:lnTo>
                    <a:pt x="10803509" y="0"/>
                  </a:lnTo>
                  <a:lnTo>
                    <a:pt x="10803509" y="6077077"/>
                  </a:lnTo>
                  <a:lnTo>
                    <a:pt x="0" y="6077077"/>
                  </a:lnTo>
                  <a:lnTo>
                    <a:pt x="0" y="0"/>
                  </a:lnTo>
                  <a:close/>
                </a:path>
              </a:pathLst>
            </a:custGeom>
            <a:blipFill>
              <a:blip r:embed="rId2"/>
              <a:stretch>
                <a:fillRect l="0" t="0" r="0" b="0"/>
              </a:stretch>
            </a:blipFill>
          </p:spPr>
        </p:sp>
      </p:grpSp>
      <p:sp>
        <p:nvSpPr>
          <p:cNvPr name="Freeform 4" id="4"/>
          <p:cNvSpPr/>
          <p:nvPr/>
        </p:nvSpPr>
        <p:spPr>
          <a:xfrm flipH="false" flipV="false" rot="0">
            <a:off x="3525200" y="152261"/>
            <a:ext cx="2703200" cy="2649136"/>
          </a:xfrm>
          <a:custGeom>
            <a:avLst/>
            <a:gdLst/>
            <a:ahLst/>
            <a:cxnLst/>
            <a:rect r="r" b="b" t="t" l="l"/>
            <a:pathLst>
              <a:path h="2649136" w="2703200">
                <a:moveTo>
                  <a:pt x="0" y="0"/>
                </a:moveTo>
                <a:lnTo>
                  <a:pt x="2703200" y="0"/>
                </a:lnTo>
                <a:lnTo>
                  <a:pt x="2703200" y="2649136"/>
                </a:lnTo>
                <a:lnTo>
                  <a:pt x="0" y="2649136"/>
                </a:lnTo>
                <a:lnTo>
                  <a:pt x="0" y="0"/>
                </a:lnTo>
                <a:close/>
              </a:path>
            </a:pathLst>
          </a:custGeom>
          <a:blipFill>
            <a:blip r:embed="rId3"/>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663267" y="731520"/>
            <a:ext cx="3891686" cy="5852160"/>
          </a:xfrm>
          <a:custGeom>
            <a:avLst/>
            <a:gdLst/>
            <a:ahLst/>
            <a:cxnLst/>
            <a:rect r="r" b="b" t="t" l="l"/>
            <a:pathLst>
              <a:path h="5852160" w="3891686">
                <a:moveTo>
                  <a:pt x="0" y="0"/>
                </a:moveTo>
                <a:lnTo>
                  <a:pt x="3891686" y="0"/>
                </a:lnTo>
                <a:lnTo>
                  <a:pt x="3891686" y="5852160"/>
                </a:lnTo>
                <a:lnTo>
                  <a:pt x="0" y="5852160"/>
                </a:lnTo>
                <a:lnTo>
                  <a:pt x="0" y="0"/>
                </a:lnTo>
                <a:close/>
              </a:path>
            </a:pathLst>
          </a:custGeom>
          <a:blipFill>
            <a:blip r:embed="rId2"/>
            <a:stretch>
              <a:fillRect l="0" t="0" r="0" b="0"/>
            </a:stretch>
          </a:blipFill>
        </p:spPr>
      </p:sp>
      <p:sp>
        <p:nvSpPr>
          <p:cNvPr name="TextBox 3" id="3"/>
          <p:cNvSpPr txBox="true"/>
          <p:nvPr/>
        </p:nvSpPr>
        <p:spPr>
          <a:xfrm rot="0">
            <a:off x="487680" y="1949638"/>
            <a:ext cx="7347635" cy="4294216"/>
          </a:xfrm>
          <a:prstGeom prst="rect">
            <a:avLst/>
          </a:prstGeom>
        </p:spPr>
        <p:txBody>
          <a:bodyPr anchor="t" rtlCol="false" tIns="0" lIns="0" bIns="0" rIns="0">
            <a:spAutoFit/>
          </a:bodyPr>
          <a:lstStyle/>
          <a:p>
            <a:pPr algn="l">
              <a:lnSpc>
                <a:spcPts val="3051"/>
              </a:lnSpc>
            </a:pPr>
            <a:r>
              <a:rPr lang="en-US" sz="2543">
                <a:solidFill>
                  <a:srgbClr val="000000"/>
                </a:solidFill>
                <a:latin typeface="Times New Roman MT"/>
                <a:ea typeface="Times New Roman MT"/>
                <a:cs typeface="Times New Roman MT"/>
                <a:sym typeface="Times New Roman MT"/>
              </a:rPr>
              <a:t>Berikut klasifikasi anak ABK:</a:t>
            </a:r>
          </a:p>
          <a:p>
            <a:pPr algn="l" marL="342619" indent="-171309" lvl="1">
              <a:lnSpc>
                <a:spcPts val="3051"/>
              </a:lnSpc>
              <a:buAutoNum type="arabicPeriod" startAt="1"/>
            </a:pPr>
            <a:r>
              <a:rPr lang="en-US" sz="2543" spc="-12">
                <a:solidFill>
                  <a:srgbClr val="000000"/>
                </a:solidFill>
                <a:latin typeface="Times New Roman MT"/>
                <a:ea typeface="Times New Roman MT"/>
                <a:cs typeface="Times New Roman MT"/>
                <a:sym typeface="Times New Roman MT"/>
              </a:rPr>
              <a:t>Tunanetra</a:t>
            </a:r>
          </a:p>
          <a:p>
            <a:pPr algn="l" marL="342619" indent="-171309" lvl="1">
              <a:lnSpc>
                <a:spcPts val="3051"/>
              </a:lnSpc>
              <a:buAutoNum type="arabicPeriod" startAt="1"/>
            </a:pPr>
            <a:r>
              <a:rPr lang="en-US" sz="2543" spc="-12">
                <a:solidFill>
                  <a:srgbClr val="000000"/>
                </a:solidFill>
                <a:latin typeface="Times New Roman MT"/>
                <a:ea typeface="Times New Roman MT"/>
                <a:cs typeface="Times New Roman MT"/>
                <a:sym typeface="Times New Roman MT"/>
              </a:rPr>
              <a:t>Tunarungu</a:t>
            </a:r>
          </a:p>
          <a:p>
            <a:pPr algn="l" marL="342619" indent="-171309" lvl="1">
              <a:lnSpc>
                <a:spcPts val="3051"/>
              </a:lnSpc>
              <a:buAutoNum type="arabicPeriod" startAt="1"/>
            </a:pPr>
            <a:r>
              <a:rPr lang="en-US" sz="2543" spc="-12">
                <a:solidFill>
                  <a:srgbClr val="000000"/>
                </a:solidFill>
                <a:latin typeface="Times New Roman MT"/>
                <a:ea typeface="Times New Roman MT"/>
                <a:cs typeface="Times New Roman MT"/>
                <a:sym typeface="Times New Roman MT"/>
              </a:rPr>
              <a:t>Tunagrahita</a:t>
            </a:r>
          </a:p>
          <a:p>
            <a:pPr algn="l" marL="342619" indent="-171309" lvl="1">
              <a:lnSpc>
                <a:spcPts val="3051"/>
              </a:lnSpc>
              <a:buAutoNum type="arabicPeriod" startAt="1"/>
            </a:pPr>
            <a:r>
              <a:rPr lang="en-US" sz="2543" spc="-12">
                <a:solidFill>
                  <a:srgbClr val="000000"/>
                </a:solidFill>
                <a:latin typeface="Times New Roman MT"/>
                <a:ea typeface="Times New Roman MT"/>
                <a:cs typeface="Times New Roman MT"/>
                <a:sym typeface="Times New Roman MT"/>
              </a:rPr>
              <a:t>Tunadaksa</a:t>
            </a:r>
          </a:p>
          <a:p>
            <a:pPr algn="l" marL="342619" indent="-171309" lvl="1">
              <a:lnSpc>
                <a:spcPts val="3051"/>
              </a:lnSpc>
              <a:buAutoNum type="arabicPeriod" startAt="1"/>
            </a:pPr>
            <a:r>
              <a:rPr lang="en-US" sz="2543" spc="-12">
                <a:solidFill>
                  <a:srgbClr val="000000"/>
                </a:solidFill>
                <a:latin typeface="Times New Roman MT"/>
                <a:ea typeface="Times New Roman MT"/>
                <a:cs typeface="Times New Roman MT"/>
                <a:sym typeface="Times New Roman MT"/>
              </a:rPr>
              <a:t>Tunalaras</a:t>
            </a:r>
          </a:p>
          <a:p>
            <a:pPr algn="l" marL="342619" indent="-171309" lvl="1">
              <a:lnSpc>
                <a:spcPts val="3051"/>
              </a:lnSpc>
              <a:buAutoNum type="arabicPeriod" startAt="1"/>
            </a:pPr>
            <a:r>
              <a:rPr lang="en-US" sz="2543" spc="-12">
                <a:solidFill>
                  <a:srgbClr val="000000"/>
                </a:solidFill>
                <a:latin typeface="Times New Roman MT"/>
                <a:ea typeface="Times New Roman MT"/>
                <a:cs typeface="Times New Roman MT"/>
                <a:sym typeface="Times New Roman MT"/>
              </a:rPr>
              <a:t>Autisme</a:t>
            </a:r>
          </a:p>
          <a:p>
            <a:pPr algn="l" marL="342619" indent="-171309" lvl="1">
              <a:lnSpc>
                <a:spcPts val="3051"/>
              </a:lnSpc>
              <a:buAutoNum type="arabicPeriod" startAt="1"/>
            </a:pPr>
            <a:r>
              <a:rPr lang="en-US" sz="2543" spc="-12">
                <a:solidFill>
                  <a:srgbClr val="000000"/>
                </a:solidFill>
                <a:latin typeface="Times New Roman MT"/>
                <a:ea typeface="Times New Roman MT"/>
                <a:cs typeface="Times New Roman MT"/>
                <a:sym typeface="Times New Roman MT"/>
              </a:rPr>
              <a:t>ADHD (Attention Deficit Diperatif Desorder)</a:t>
            </a:r>
          </a:p>
          <a:p>
            <a:pPr algn="l" marL="342619" indent="-171309" lvl="1">
              <a:lnSpc>
                <a:spcPts val="3051"/>
              </a:lnSpc>
              <a:buAutoNum type="arabicPeriod" startAt="1"/>
            </a:pPr>
            <a:r>
              <a:rPr lang="en-US" sz="2543" spc="-12">
                <a:solidFill>
                  <a:srgbClr val="000000"/>
                </a:solidFill>
                <a:latin typeface="Times New Roman MT"/>
                <a:ea typeface="Times New Roman MT"/>
                <a:cs typeface="Times New Roman MT"/>
                <a:sym typeface="Times New Roman MT"/>
              </a:rPr>
              <a:t>Lamban Belajar (Slow Learner)</a:t>
            </a:r>
          </a:p>
          <a:p>
            <a:pPr algn="l" marL="342619" indent="-171309" lvl="1">
              <a:lnSpc>
                <a:spcPts val="3051"/>
              </a:lnSpc>
              <a:buAutoNum type="arabicPeriod" startAt="1"/>
            </a:pPr>
            <a:r>
              <a:rPr lang="en-US" sz="2543" spc="-12">
                <a:solidFill>
                  <a:srgbClr val="000000"/>
                </a:solidFill>
                <a:latin typeface="Times New Roman MT"/>
                <a:ea typeface="Times New Roman MT"/>
                <a:cs typeface="Times New Roman MT"/>
                <a:sym typeface="Times New Roman MT"/>
              </a:rPr>
              <a:t>Anak Berbakat</a:t>
            </a:r>
          </a:p>
          <a:p>
            <a:pPr algn="l" marL="342619" indent="-171309" lvl="1">
              <a:lnSpc>
                <a:spcPts val="3051"/>
              </a:lnSpc>
              <a:buAutoNum type="arabicPeriod" startAt="1"/>
            </a:pPr>
            <a:r>
              <a:rPr lang="en-US" sz="2543" spc="-12">
                <a:solidFill>
                  <a:srgbClr val="000000"/>
                </a:solidFill>
                <a:latin typeface="Times New Roman MT"/>
                <a:ea typeface="Times New Roman MT"/>
                <a:cs typeface="Times New Roman MT"/>
                <a:sym typeface="Times New Roman MT"/>
              </a:rPr>
              <a:t>Anak Kesulitan Belajar Spesifik</a:t>
            </a:r>
          </a:p>
        </p:txBody>
      </p:sp>
      <p:sp>
        <p:nvSpPr>
          <p:cNvPr name="TextBox 4" id="4"/>
          <p:cNvSpPr txBox="true"/>
          <p:nvPr/>
        </p:nvSpPr>
        <p:spPr>
          <a:xfrm rot="0">
            <a:off x="509359" y="563579"/>
            <a:ext cx="8512721" cy="914400"/>
          </a:xfrm>
          <a:prstGeom prst="rect">
            <a:avLst/>
          </a:prstGeom>
        </p:spPr>
        <p:txBody>
          <a:bodyPr anchor="t" rtlCol="false" tIns="0" lIns="0" bIns="0" rIns="0">
            <a:spAutoFit/>
          </a:bodyPr>
          <a:lstStyle/>
          <a:p>
            <a:pPr algn="l">
              <a:lnSpc>
                <a:spcPts val="3583"/>
              </a:lnSpc>
            </a:pPr>
            <a:r>
              <a:rPr lang="en-US" sz="2986" spc="-10">
                <a:solidFill>
                  <a:srgbClr val="000000"/>
                </a:solidFill>
                <a:latin typeface="Times New Roman"/>
                <a:ea typeface="Times New Roman"/>
                <a:cs typeface="Times New Roman"/>
                <a:sym typeface="Times New Roman"/>
              </a:rPr>
              <a:t>KLASIFIKASI ANAK BERKEBUTUHAN KHUSUS (ABK) DISABILITAS ATAU DIFABILITAS</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265680" y="2157889"/>
            <a:ext cx="8756400" cy="2790825"/>
          </a:xfrm>
          <a:prstGeom prst="rect">
            <a:avLst/>
          </a:prstGeom>
        </p:spPr>
        <p:txBody>
          <a:bodyPr anchor="t" rtlCol="false" tIns="0" lIns="0" bIns="0" rIns="0">
            <a:spAutoFit/>
          </a:bodyPr>
          <a:lstStyle/>
          <a:p>
            <a:pPr algn="l" marL="771047" indent="-385523" lvl="1">
              <a:lnSpc>
                <a:spcPts val="3123"/>
              </a:lnSpc>
              <a:buAutoNum type="arabicPeriod" startAt="1"/>
            </a:pPr>
            <a:r>
              <a:rPr lang="en-US" sz="2602">
                <a:solidFill>
                  <a:srgbClr val="000000"/>
                </a:solidFill>
                <a:latin typeface="Times New Roman MT"/>
                <a:ea typeface="Times New Roman MT"/>
                <a:cs typeface="Times New Roman MT"/>
                <a:sym typeface="Times New Roman MT"/>
              </a:rPr>
              <a:t>PrenatalTimbulnya disabilitas terjadi sewaktu masih dalam kandungan atau sebelum lahir.</a:t>
            </a:r>
          </a:p>
          <a:p>
            <a:pPr algn="l" marL="771047" indent="-385523" lvl="1">
              <a:lnSpc>
                <a:spcPts val="3123"/>
              </a:lnSpc>
              <a:buAutoNum type="arabicPeriod" startAt="1"/>
            </a:pPr>
            <a:r>
              <a:rPr lang="en-US" sz="2602">
                <a:solidFill>
                  <a:srgbClr val="000000"/>
                </a:solidFill>
                <a:latin typeface="Times New Roman MT"/>
                <a:ea typeface="Times New Roman MT"/>
                <a:cs typeface="Times New Roman MT"/>
                <a:sym typeface="Times New Roman MT"/>
              </a:rPr>
              <a:t>Perinatal atau NatalWaktu terjadinya pada sesaat sebelum lahir, saat kelahiran, atau sesaat setelah lahir.</a:t>
            </a:r>
          </a:p>
          <a:p>
            <a:pPr algn="l" marL="771047" indent="-385523" lvl="1">
              <a:lnSpc>
                <a:spcPts val="3123"/>
              </a:lnSpc>
              <a:buAutoNum type="arabicPeriod" startAt="1"/>
            </a:pPr>
            <a:r>
              <a:rPr lang="en-US" sz="2602">
                <a:solidFill>
                  <a:srgbClr val="000000"/>
                </a:solidFill>
                <a:latin typeface="Times New Roman MT"/>
                <a:ea typeface="Times New Roman MT"/>
                <a:cs typeface="Times New Roman MT"/>
                <a:sym typeface="Times New Roman MT"/>
              </a:rPr>
              <a:t>PascanatalTerjadinya setelah anak lahir dan dalam kurun waktu kurang lebih 18 tahun atau sebelum masa perkembangan usai.</a:t>
            </a:r>
          </a:p>
        </p:txBody>
      </p:sp>
      <p:sp>
        <p:nvSpPr>
          <p:cNvPr name="Freeform 3" id="3"/>
          <p:cNvSpPr/>
          <p:nvPr/>
        </p:nvSpPr>
        <p:spPr>
          <a:xfrm flipH="false" flipV="false" rot="0">
            <a:off x="8123583" y="218813"/>
            <a:ext cx="1517605" cy="1623107"/>
          </a:xfrm>
          <a:custGeom>
            <a:avLst/>
            <a:gdLst/>
            <a:ahLst/>
            <a:cxnLst/>
            <a:rect r="r" b="b" t="t" l="l"/>
            <a:pathLst>
              <a:path h="1623107" w="1517605">
                <a:moveTo>
                  <a:pt x="0" y="0"/>
                </a:moveTo>
                <a:lnTo>
                  <a:pt x="1517605" y="0"/>
                </a:lnTo>
                <a:lnTo>
                  <a:pt x="1517605" y="1623107"/>
                </a:lnTo>
                <a:lnTo>
                  <a:pt x="0" y="162310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794134" y="4708356"/>
            <a:ext cx="8409173" cy="2606844"/>
          </a:xfrm>
          <a:custGeom>
            <a:avLst/>
            <a:gdLst/>
            <a:ahLst/>
            <a:cxnLst/>
            <a:rect r="r" b="b" t="t" l="l"/>
            <a:pathLst>
              <a:path h="2606844" w="8409173">
                <a:moveTo>
                  <a:pt x="0" y="0"/>
                </a:moveTo>
                <a:lnTo>
                  <a:pt x="8409172" y="0"/>
                </a:lnTo>
                <a:lnTo>
                  <a:pt x="8409172" y="2606844"/>
                </a:lnTo>
                <a:lnTo>
                  <a:pt x="0" y="260684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5" id="5"/>
          <p:cNvSpPr txBox="true"/>
          <p:nvPr/>
        </p:nvSpPr>
        <p:spPr>
          <a:xfrm rot="0">
            <a:off x="731520" y="963691"/>
            <a:ext cx="8534400" cy="981075"/>
          </a:xfrm>
          <a:prstGeom prst="rect">
            <a:avLst/>
          </a:prstGeom>
        </p:spPr>
        <p:txBody>
          <a:bodyPr anchor="t" rtlCol="false" tIns="0" lIns="0" bIns="0" rIns="0">
            <a:spAutoFit/>
          </a:bodyPr>
          <a:lstStyle/>
          <a:p>
            <a:pPr algn="l">
              <a:lnSpc>
                <a:spcPts val="3639"/>
              </a:lnSpc>
            </a:pPr>
            <a:r>
              <a:rPr lang="en-US" b="true" sz="3033">
                <a:solidFill>
                  <a:srgbClr val="196FD9"/>
                </a:solidFill>
                <a:latin typeface="Times New Roman MT Bold"/>
                <a:ea typeface="Times New Roman MT Bold"/>
                <a:cs typeface="Times New Roman MT Bold"/>
                <a:sym typeface="Times New Roman MT Bold"/>
              </a:rPr>
              <a:t>Penyebab Anak Berkebutuhan Khusus dibagi menjadi tiga berdasarkan waktu kejadiannya:</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487680" y="292989"/>
            <a:ext cx="8778240" cy="1251709"/>
            <a:chOff x="0" y="0"/>
            <a:chExt cx="11704320" cy="1668945"/>
          </a:xfrm>
        </p:grpSpPr>
        <p:sp>
          <p:nvSpPr>
            <p:cNvPr name="Freeform 3" id="3"/>
            <p:cNvSpPr/>
            <p:nvPr/>
          </p:nvSpPr>
          <p:spPr>
            <a:xfrm flipH="false" flipV="false" rot="0">
              <a:off x="0" y="0"/>
              <a:ext cx="11703812" cy="1668145"/>
            </a:xfrm>
            <a:custGeom>
              <a:avLst/>
              <a:gdLst/>
              <a:ahLst/>
              <a:cxnLst/>
              <a:rect r="r" b="b" t="t" l="l"/>
              <a:pathLst>
                <a:path h="1668145" w="11703812">
                  <a:moveTo>
                    <a:pt x="11703812" y="0"/>
                  </a:moveTo>
                  <a:lnTo>
                    <a:pt x="0" y="0"/>
                  </a:lnTo>
                  <a:lnTo>
                    <a:pt x="0" y="1668145"/>
                  </a:lnTo>
                  <a:lnTo>
                    <a:pt x="5852160" y="1668145"/>
                  </a:lnTo>
                  <a:lnTo>
                    <a:pt x="11703812" y="1668145"/>
                  </a:lnTo>
                  <a:lnTo>
                    <a:pt x="11703812" y="0"/>
                  </a:lnTo>
                  <a:close/>
                </a:path>
              </a:pathLst>
            </a:custGeom>
            <a:solidFill>
              <a:srgbClr val="D89593"/>
            </a:solidFill>
          </p:spPr>
        </p:sp>
      </p:grpSp>
      <p:sp>
        <p:nvSpPr>
          <p:cNvPr name="TextBox 4" id="4"/>
          <p:cNvSpPr txBox="true"/>
          <p:nvPr/>
        </p:nvSpPr>
        <p:spPr>
          <a:xfrm rot="0">
            <a:off x="845458" y="548878"/>
            <a:ext cx="7700962" cy="657225"/>
          </a:xfrm>
          <a:prstGeom prst="rect">
            <a:avLst/>
          </a:prstGeom>
        </p:spPr>
        <p:txBody>
          <a:bodyPr anchor="t" rtlCol="false" tIns="0" lIns="0" bIns="0" rIns="0">
            <a:spAutoFit/>
          </a:bodyPr>
          <a:lstStyle/>
          <a:p>
            <a:pPr algn="l">
              <a:lnSpc>
                <a:spcPts val="4608"/>
              </a:lnSpc>
            </a:pPr>
            <a:r>
              <a:rPr lang="en-US" sz="3840">
                <a:solidFill>
                  <a:srgbClr val="000000"/>
                </a:solidFill>
                <a:latin typeface="Times New Roman MT"/>
                <a:ea typeface="Times New Roman MT"/>
                <a:cs typeface="Times New Roman MT"/>
                <a:sym typeface="Times New Roman MT"/>
              </a:rPr>
              <a:t>Ciri-ciri Anak Berkebutuhan Khusus</a:t>
            </a:r>
          </a:p>
        </p:txBody>
      </p:sp>
      <p:grpSp>
        <p:nvGrpSpPr>
          <p:cNvPr name="Group 5" id="5"/>
          <p:cNvGrpSpPr/>
          <p:nvPr/>
        </p:nvGrpSpPr>
        <p:grpSpPr>
          <a:xfrm rot="0">
            <a:off x="5608320" y="1544060"/>
            <a:ext cx="3657219" cy="5120259"/>
            <a:chOff x="0" y="0"/>
            <a:chExt cx="4876292" cy="6827012"/>
          </a:xfrm>
        </p:grpSpPr>
        <p:sp>
          <p:nvSpPr>
            <p:cNvPr name="Freeform 6" id="6"/>
            <p:cNvSpPr/>
            <p:nvPr/>
          </p:nvSpPr>
          <p:spPr>
            <a:xfrm flipH="false" flipV="false" rot="0">
              <a:off x="0" y="0"/>
              <a:ext cx="4876292" cy="6827012"/>
            </a:xfrm>
            <a:custGeom>
              <a:avLst/>
              <a:gdLst/>
              <a:ahLst/>
              <a:cxnLst/>
              <a:rect r="r" b="b" t="t" l="l"/>
              <a:pathLst>
                <a:path h="6827012" w="4876292">
                  <a:moveTo>
                    <a:pt x="0" y="0"/>
                  </a:moveTo>
                  <a:lnTo>
                    <a:pt x="4876292" y="0"/>
                  </a:lnTo>
                  <a:lnTo>
                    <a:pt x="4876292" y="6827012"/>
                  </a:lnTo>
                  <a:lnTo>
                    <a:pt x="0" y="6827012"/>
                  </a:lnTo>
                  <a:lnTo>
                    <a:pt x="0" y="0"/>
                  </a:lnTo>
                  <a:close/>
                </a:path>
              </a:pathLst>
            </a:custGeom>
            <a:blipFill>
              <a:blip r:embed="rId2"/>
              <a:stretch>
                <a:fillRect l="-53860" t="0" r="-53860" b="0"/>
              </a:stretch>
            </a:blipFill>
          </p:spPr>
        </p:sp>
      </p:grpSp>
      <p:grpSp>
        <p:nvGrpSpPr>
          <p:cNvPr name="Group 7" id="7"/>
          <p:cNvGrpSpPr/>
          <p:nvPr/>
        </p:nvGrpSpPr>
        <p:grpSpPr>
          <a:xfrm rot="0">
            <a:off x="531447" y="1544060"/>
            <a:ext cx="5076615" cy="4388444"/>
            <a:chOff x="0" y="0"/>
            <a:chExt cx="6768821" cy="5851258"/>
          </a:xfrm>
        </p:grpSpPr>
        <p:sp>
          <p:nvSpPr>
            <p:cNvPr name="Freeform 8" id="8"/>
            <p:cNvSpPr/>
            <p:nvPr/>
          </p:nvSpPr>
          <p:spPr>
            <a:xfrm flipH="false" flipV="false" rot="0">
              <a:off x="0" y="0"/>
              <a:ext cx="6768084" cy="5850636"/>
            </a:xfrm>
            <a:custGeom>
              <a:avLst/>
              <a:gdLst/>
              <a:ahLst/>
              <a:cxnLst/>
              <a:rect r="r" b="b" t="t" l="l"/>
              <a:pathLst>
                <a:path h="5850636" w="6768084">
                  <a:moveTo>
                    <a:pt x="6768084" y="0"/>
                  </a:moveTo>
                  <a:lnTo>
                    <a:pt x="0" y="0"/>
                  </a:lnTo>
                  <a:lnTo>
                    <a:pt x="0" y="5850636"/>
                  </a:lnTo>
                  <a:lnTo>
                    <a:pt x="3384296" y="5850636"/>
                  </a:lnTo>
                  <a:lnTo>
                    <a:pt x="6768084" y="5850636"/>
                  </a:lnTo>
                  <a:lnTo>
                    <a:pt x="6768084" y="0"/>
                  </a:lnTo>
                  <a:close/>
                </a:path>
              </a:pathLst>
            </a:custGeom>
            <a:solidFill>
              <a:srgbClr val="C5D8F0"/>
            </a:solidFill>
          </p:spPr>
        </p:sp>
      </p:grpSp>
      <p:sp>
        <p:nvSpPr>
          <p:cNvPr name="TextBox 9" id="9"/>
          <p:cNvSpPr txBox="true"/>
          <p:nvPr/>
        </p:nvSpPr>
        <p:spPr>
          <a:xfrm rot="0">
            <a:off x="531447" y="1785657"/>
            <a:ext cx="4626188" cy="3857625"/>
          </a:xfrm>
          <a:prstGeom prst="rect">
            <a:avLst/>
          </a:prstGeom>
        </p:spPr>
        <p:txBody>
          <a:bodyPr anchor="t" rtlCol="false" tIns="0" lIns="0" bIns="0" rIns="0">
            <a:spAutoFit/>
          </a:bodyPr>
          <a:lstStyle/>
          <a:p>
            <a:pPr algn="l" marL="342325" indent="-171163" lvl="1">
              <a:lnSpc>
                <a:spcPts val="3071"/>
              </a:lnSpc>
              <a:buAutoNum type="arabicPeriod" startAt="1"/>
            </a:pPr>
            <a:r>
              <a:rPr lang="en-US" sz="2559">
                <a:solidFill>
                  <a:srgbClr val="000000"/>
                </a:solidFill>
                <a:latin typeface="Times New Roman MT"/>
                <a:ea typeface="Times New Roman MT"/>
                <a:cs typeface="Times New Roman MT"/>
                <a:sym typeface="Times New Roman MT"/>
              </a:rPr>
              <a:t>Sulit memperhatikan detail</a:t>
            </a:r>
          </a:p>
          <a:p>
            <a:pPr algn="l" marL="342325" indent="-171163" lvl="1">
              <a:lnSpc>
                <a:spcPts val="3071"/>
              </a:lnSpc>
              <a:buAutoNum type="arabicPeriod" startAt="1"/>
            </a:pPr>
            <a:r>
              <a:rPr lang="en-US" sz="2559">
                <a:solidFill>
                  <a:srgbClr val="000000"/>
                </a:solidFill>
                <a:latin typeface="Times New Roman MT"/>
                <a:ea typeface="Times New Roman MT"/>
                <a:cs typeface="Times New Roman MT"/>
                <a:sym typeface="Times New Roman MT"/>
              </a:rPr>
              <a:t>Kontak mata tidak fokus</a:t>
            </a:r>
          </a:p>
          <a:p>
            <a:pPr algn="l" marL="342325" indent="-171163" lvl="1">
              <a:lnSpc>
                <a:spcPts val="3071"/>
              </a:lnSpc>
              <a:buAutoNum type="arabicPeriod" startAt="1"/>
            </a:pPr>
            <a:r>
              <a:rPr lang="en-US" sz="2559" spc="-10">
                <a:solidFill>
                  <a:srgbClr val="000000"/>
                </a:solidFill>
                <a:latin typeface="Times New Roman MT"/>
                <a:ea typeface="Times New Roman MT"/>
                <a:cs typeface="Times New Roman MT"/>
                <a:sym typeface="Times New Roman MT"/>
              </a:rPr>
              <a:t>Emosional</a:t>
            </a:r>
          </a:p>
          <a:p>
            <a:pPr algn="l" marL="342325" indent="-171163" lvl="1">
              <a:lnSpc>
                <a:spcPts val="3071"/>
              </a:lnSpc>
              <a:buAutoNum type="arabicPeriod" startAt="1"/>
            </a:pPr>
            <a:r>
              <a:rPr lang="en-US" sz="2559" spc="-10">
                <a:solidFill>
                  <a:srgbClr val="000000"/>
                </a:solidFill>
                <a:latin typeface="Times New Roman MT"/>
                <a:ea typeface="Times New Roman MT"/>
                <a:cs typeface="Times New Roman MT"/>
                <a:sym typeface="Times New Roman MT"/>
              </a:rPr>
              <a:t>Sulit berhitung</a:t>
            </a:r>
          </a:p>
          <a:p>
            <a:pPr algn="l" marL="342325" indent="-171163" lvl="1">
              <a:lnSpc>
                <a:spcPts val="3071"/>
              </a:lnSpc>
              <a:buAutoNum type="arabicPeriod" startAt="1"/>
            </a:pPr>
            <a:r>
              <a:rPr lang="en-US" sz="2559" spc="-10">
                <a:solidFill>
                  <a:srgbClr val="000000"/>
                </a:solidFill>
                <a:latin typeface="Times New Roman MT"/>
                <a:ea typeface="Times New Roman MT"/>
                <a:cs typeface="Times New Roman MT"/>
                <a:sym typeface="Times New Roman MT"/>
              </a:rPr>
              <a:t>Kesulitan berkomunikasi</a:t>
            </a:r>
          </a:p>
          <a:p>
            <a:pPr algn="l" marL="342325" indent="-171163" lvl="1">
              <a:lnSpc>
                <a:spcPts val="3071"/>
              </a:lnSpc>
              <a:buAutoNum type="arabicPeriod" startAt="1"/>
            </a:pPr>
            <a:r>
              <a:rPr lang="en-US" sz="2559" spc="-10">
                <a:solidFill>
                  <a:srgbClr val="000000"/>
                </a:solidFill>
                <a:latin typeface="Times New Roman MT"/>
                <a:ea typeface="Times New Roman MT"/>
                <a:cs typeface="Times New Roman MT"/>
                <a:sym typeface="Times New Roman MT"/>
              </a:rPr>
              <a:t>Terlalu banyak bicara</a:t>
            </a:r>
          </a:p>
          <a:p>
            <a:pPr algn="l" marL="342325" indent="-171163" lvl="1">
              <a:lnSpc>
                <a:spcPts val="3071"/>
              </a:lnSpc>
              <a:buAutoNum type="arabicPeriod" startAt="1"/>
            </a:pPr>
            <a:r>
              <a:rPr lang="en-US" sz="2559" spc="-10">
                <a:solidFill>
                  <a:srgbClr val="000000"/>
                </a:solidFill>
                <a:latin typeface="Times New Roman MT"/>
                <a:ea typeface="Times New Roman MT"/>
                <a:cs typeface="Times New Roman MT"/>
                <a:sym typeface="Times New Roman MT"/>
              </a:rPr>
              <a:t>Lebih suka menyendiri</a:t>
            </a:r>
          </a:p>
          <a:p>
            <a:pPr algn="l" marL="342325" indent="-171163" lvl="1">
              <a:lnSpc>
                <a:spcPts val="3071"/>
              </a:lnSpc>
              <a:buAutoNum type="arabicPeriod" startAt="1"/>
            </a:pPr>
            <a:r>
              <a:rPr lang="en-US" sz="2559" spc="-10">
                <a:solidFill>
                  <a:srgbClr val="000000"/>
                </a:solidFill>
                <a:latin typeface="Times New Roman MT"/>
                <a:ea typeface="Times New Roman MT"/>
                <a:cs typeface="Times New Roman MT"/>
                <a:sym typeface="Times New Roman MT"/>
              </a:rPr>
              <a:t>Memiliki ekspresi yg bebeda</a:t>
            </a:r>
          </a:p>
          <a:p>
            <a:pPr algn="l" marL="342325" indent="-171163" lvl="1">
              <a:lnSpc>
                <a:spcPts val="3071"/>
              </a:lnSpc>
              <a:buAutoNum type="arabicPeriod" startAt="1"/>
            </a:pPr>
            <a:r>
              <a:rPr lang="en-US" sz="2559" spc="-10">
                <a:solidFill>
                  <a:srgbClr val="000000"/>
                </a:solidFill>
                <a:latin typeface="Times New Roman MT"/>
                <a:ea typeface="Times New Roman MT"/>
                <a:cs typeface="Times New Roman MT"/>
                <a:sym typeface="Times New Roman MT"/>
              </a:rPr>
              <a:t>Mengabaikan latihan1</a:t>
            </a:r>
          </a:p>
          <a:p>
            <a:pPr algn="l" marL="342325" indent="-171163" lvl="1">
              <a:lnSpc>
                <a:spcPts val="3071"/>
              </a:lnSpc>
              <a:buAutoNum type="arabicPeriod" startAt="1"/>
            </a:pPr>
            <a:r>
              <a:rPr lang="en-US" sz="2559" spc="-10">
                <a:solidFill>
                  <a:srgbClr val="000000"/>
                </a:solidFill>
                <a:latin typeface="Times New Roman MT"/>
                <a:ea typeface="Times New Roman MT"/>
                <a:cs typeface="Times New Roman MT"/>
                <a:sym typeface="Times New Roman MT"/>
              </a:rPr>
              <a:t>Sulit berorganisasi</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916035"/>
            <a:ext cx="9761254" cy="5490783"/>
            <a:chOff x="0" y="0"/>
            <a:chExt cx="10803471" cy="6077039"/>
          </a:xfrm>
        </p:grpSpPr>
        <p:sp>
          <p:nvSpPr>
            <p:cNvPr name="Freeform 3" id="3"/>
            <p:cNvSpPr/>
            <p:nvPr/>
          </p:nvSpPr>
          <p:spPr>
            <a:xfrm flipH="false" flipV="false" rot="0">
              <a:off x="0" y="0"/>
              <a:ext cx="10803509" cy="6077077"/>
            </a:xfrm>
            <a:custGeom>
              <a:avLst/>
              <a:gdLst/>
              <a:ahLst/>
              <a:cxnLst/>
              <a:rect r="r" b="b" t="t" l="l"/>
              <a:pathLst>
                <a:path h="6077077" w="10803509">
                  <a:moveTo>
                    <a:pt x="0" y="0"/>
                  </a:moveTo>
                  <a:lnTo>
                    <a:pt x="10803509" y="0"/>
                  </a:lnTo>
                  <a:lnTo>
                    <a:pt x="10803509" y="6077077"/>
                  </a:lnTo>
                  <a:lnTo>
                    <a:pt x="0" y="6077077"/>
                  </a:lnTo>
                  <a:lnTo>
                    <a:pt x="0" y="0"/>
                  </a:lnTo>
                  <a:close/>
                </a:path>
              </a:pathLst>
            </a:custGeom>
            <a:blipFill>
              <a:blip r:embed="rId2"/>
              <a:stretch>
                <a:fillRect l="0" t="0" r="0" b="0"/>
              </a:stretch>
            </a:blipFill>
          </p:spPr>
        </p:sp>
      </p:gr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487680" y="292989"/>
            <a:ext cx="8778240" cy="1219200"/>
            <a:chOff x="0" y="0"/>
            <a:chExt cx="11704320" cy="1625600"/>
          </a:xfrm>
        </p:grpSpPr>
        <p:sp>
          <p:nvSpPr>
            <p:cNvPr name="Freeform 3" id="3"/>
            <p:cNvSpPr/>
            <p:nvPr/>
          </p:nvSpPr>
          <p:spPr>
            <a:xfrm flipH="false" flipV="false" rot="0">
              <a:off x="0" y="0"/>
              <a:ext cx="11703812" cy="1625092"/>
            </a:xfrm>
            <a:custGeom>
              <a:avLst/>
              <a:gdLst/>
              <a:ahLst/>
              <a:cxnLst/>
              <a:rect r="r" b="b" t="t" l="l"/>
              <a:pathLst>
                <a:path h="1625092" w="11703812">
                  <a:moveTo>
                    <a:pt x="11703812" y="0"/>
                  </a:moveTo>
                  <a:lnTo>
                    <a:pt x="0" y="0"/>
                  </a:lnTo>
                  <a:lnTo>
                    <a:pt x="0" y="1625092"/>
                  </a:lnTo>
                  <a:lnTo>
                    <a:pt x="5852160" y="1625092"/>
                  </a:lnTo>
                  <a:lnTo>
                    <a:pt x="11703812" y="1625092"/>
                  </a:lnTo>
                  <a:lnTo>
                    <a:pt x="11703812" y="0"/>
                  </a:lnTo>
                  <a:close/>
                </a:path>
              </a:pathLst>
            </a:custGeom>
            <a:blipFill>
              <a:blip r:embed="rId2"/>
              <a:stretch>
                <a:fillRect l="0" t="-288491" r="0" b="-288491"/>
              </a:stretch>
            </a:blipFill>
          </p:spPr>
        </p:sp>
      </p:grpSp>
      <p:grpSp>
        <p:nvGrpSpPr>
          <p:cNvPr name="Group 4" id="4"/>
          <p:cNvGrpSpPr/>
          <p:nvPr/>
        </p:nvGrpSpPr>
        <p:grpSpPr>
          <a:xfrm rot="0">
            <a:off x="487680" y="1706880"/>
            <a:ext cx="8778240" cy="4827356"/>
            <a:chOff x="0" y="0"/>
            <a:chExt cx="11704320" cy="6436474"/>
          </a:xfrm>
        </p:grpSpPr>
        <p:sp>
          <p:nvSpPr>
            <p:cNvPr name="Freeform 5" id="5"/>
            <p:cNvSpPr/>
            <p:nvPr/>
          </p:nvSpPr>
          <p:spPr>
            <a:xfrm flipH="false" flipV="false" rot="0">
              <a:off x="0" y="0"/>
              <a:ext cx="11703812" cy="6436360"/>
            </a:xfrm>
            <a:custGeom>
              <a:avLst/>
              <a:gdLst/>
              <a:ahLst/>
              <a:cxnLst/>
              <a:rect r="r" b="b" t="t" l="l"/>
              <a:pathLst>
                <a:path h="6436360" w="11703812">
                  <a:moveTo>
                    <a:pt x="11703812" y="0"/>
                  </a:moveTo>
                  <a:lnTo>
                    <a:pt x="0" y="0"/>
                  </a:lnTo>
                  <a:lnTo>
                    <a:pt x="0" y="6436360"/>
                  </a:lnTo>
                  <a:lnTo>
                    <a:pt x="5852160" y="6436360"/>
                  </a:lnTo>
                  <a:lnTo>
                    <a:pt x="11703812" y="6436360"/>
                  </a:lnTo>
                  <a:lnTo>
                    <a:pt x="11703812" y="0"/>
                  </a:lnTo>
                  <a:close/>
                </a:path>
              </a:pathLst>
            </a:custGeom>
            <a:solidFill>
              <a:srgbClr val="DBE5F1"/>
            </a:solidFill>
          </p:spPr>
        </p:sp>
      </p:grpSp>
      <p:sp>
        <p:nvSpPr>
          <p:cNvPr name="Freeform 6" id="6"/>
          <p:cNvSpPr/>
          <p:nvPr/>
        </p:nvSpPr>
        <p:spPr>
          <a:xfrm flipH="false" flipV="false" rot="0">
            <a:off x="7237121" y="4389120"/>
            <a:ext cx="2384755" cy="2926080"/>
          </a:xfrm>
          <a:custGeom>
            <a:avLst/>
            <a:gdLst/>
            <a:ahLst/>
            <a:cxnLst/>
            <a:rect r="r" b="b" t="t" l="l"/>
            <a:pathLst>
              <a:path h="2926080" w="2384755">
                <a:moveTo>
                  <a:pt x="0" y="0"/>
                </a:moveTo>
                <a:lnTo>
                  <a:pt x="2384755" y="0"/>
                </a:lnTo>
                <a:lnTo>
                  <a:pt x="2384755" y="2926080"/>
                </a:lnTo>
                <a:lnTo>
                  <a:pt x="0" y="292608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7" id="7"/>
          <p:cNvSpPr txBox="true"/>
          <p:nvPr/>
        </p:nvSpPr>
        <p:spPr>
          <a:xfrm rot="0">
            <a:off x="571671" y="1734217"/>
            <a:ext cx="8468020" cy="4275582"/>
          </a:xfrm>
          <a:prstGeom prst="rect">
            <a:avLst/>
          </a:prstGeom>
        </p:spPr>
        <p:txBody>
          <a:bodyPr anchor="t" rtlCol="false" tIns="0" lIns="0" bIns="0" rIns="0">
            <a:spAutoFit/>
          </a:bodyPr>
          <a:lstStyle/>
          <a:p>
            <a:pPr algn="l">
              <a:lnSpc>
                <a:spcPts val="3583"/>
              </a:lnSpc>
            </a:pPr>
            <a:r>
              <a:rPr lang="en-US" sz="2986">
                <a:solidFill>
                  <a:srgbClr val="000000"/>
                </a:solidFill>
                <a:latin typeface="Times New Roman"/>
                <a:ea typeface="Times New Roman"/>
                <a:cs typeface="Times New Roman"/>
                <a:sym typeface="Times New Roman"/>
              </a:rPr>
              <a:t>Kesulitan belajar menurut Mark Selikowitz dibagi menjadi dua kelompok kesulitan belajar, yaitu</a:t>
            </a:r>
          </a:p>
          <a:p>
            <a:pPr algn="l" marL="397911" indent="-198956" lvl="1">
              <a:lnSpc>
                <a:spcPts val="3583"/>
              </a:lnSpc>
              <a:buAutoNum type="arabicPeriod" startAt="1"/>
            </a:pPr>
            <a:r>
              <a:rPr lang="en-US" sz="2986">
                <a:solidFill>
                  <a:srgbClr val="000000"/>
                </a:solidFill>
                <a:latin typeface="Times New Roman"/>
                <a:ea typeface="Times New Roman"/>
                <a:cs typeface="Times New Roman"/>
                <a:sym typeface="Times New Roman"/>
              </a:rPr>
              <a:t>kelompok pertama kesulitan dalam kemampuan dasar akademik diantaranya membaca (dyslexia), menulis (dysgraphia), mengeja (spelling), berhitung (diskalkulia) dan bahasa (aphasia),</a:t>
            </a:r>
          </a:p>
          <a:p>
            <a:pPr algn="l" marL="397911" indent="-198956" lvl="1">
              <a:lnSpc>
                <a:spcPts val="3573"/>
              </a:lnSpc>
              <a:buAutoNum type="arabicPeriod" startAt="1"/>
            </a:pPr>
            <a:r>
              <a:rPr lang="en-US" sz="2986">
                <a:solidFill>
                  <a:srgbClr val="000000"/>
                </a:solidFill>
                <a:latin typeface="Times New Roman"/>
                <a:ea typeface="Times New Roman"/>
                <a:cs typeface="Times New Roman"/>
                <a:sym typeface="Times New Roman"/>
              </a:rPr>
              <a:t>kelompok kedua antara lain kesulitan pada kemampuan organisasi, mengontrol perilaku, kemampuan sosial, dan kemampuan koordinasi.</a:t>
            </a:r>
          </a:p>
        </p:txBody>
      </p:sp>
      <p:sp>
        <p:nvSpPr>
          <p:cNvPr name="TextBox 8" id="8"/>
          <p:cNvSpPr txBox="true"/>
          <p:nvPr/>
        </p:nvSpPr>
        <p:spPr>
          <a:xfrm rot="0">
            <a:off x="1609239" y="622144"/>
            <a:ext cx="6522720" cy="554317"/>
          </a:xfrm>
          <a:prstGeom prst="rect">
            <a:avLst/>
          </a:prstGeom>
        </p:spPr>
        <p:txBody>
          <a:bodyPr anchor="t" rtlCol="false" tIns="0" lIns="0" bIns="0" rIns="0">
            <a:spAutoFit/>
          </a:bodyPr>
          <a:lstStyle/>
          <a:p>
            <a:pPr algn="l">
              <a:lnSpc>
                <a:spcPts val="4095"/>
              </a:lnSpc>
            </a:pPr>
            <a:r>
              <a:rPr lang="en-US" sz="3413">
                <a:solidFill>
                  <a:srgbClr val="000000"/>
                </a:solidFill>
                <a:latin typeface="Times New Roman"/>
                <a:ea typeface="Times New Roman"/>
                <a:cs typeface="Times New Roman"/>
                <a:sym typeface="Times New Roman"/>
              </a:rPr>
              <a:t>Klasifikasi anak kesulitan BELAJAR</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487680" y="292989"/>
            <a:ext cx="8778240" cy="1219200"/>
            <a:chOff x="0" y="0"/>
            <a:chExt cx="11704320" cy="1625600"/>
          </a:xfrm>
        </p:grpSpPr>
        <p:sp>
          <p:nvSpPr>
            <p:cNvPr name="Freeform 3" id="3"/>
            <p:cNvSpPr/>
            <p:nvPr/>
          </p:nvSpPr>
          <p:spPr>
            <a:xfrm flipH="false" flipV="false" rot="0">
              <a:off x="0" y="0"/>
              <a:ext cx="11703812" cy="1625092"/>
            </a:xfrm>
            <a:custGeom>
              <a:avLst/>
              <a:gdLst/>
              <a:ahLst/>
              <a:cxnLst/>
              <a:rect r="r" b="b" t="t" l="l"/>
              <a:pathLst>
                <a:path h="1625092" w="11703812">
                  <a:moveTo>
                    <a:pt x="11703812" y="0"/>
                  </a:moveTo>
                  <a:lnTo>
                    <a:pt x="0" y="0"/>
                  </a:lnTo>
                  <a:lnTo>
                    <a:pt x="0" y="1625092"/>
                  </a:lnTo>
                  <a:lnTo>
                    <a:pt x="5852160" y="1625092"/>
                  </a:lnTo>
                  <a:lnTo>
                    <a:pt x="11703812" y="1625092"/>
                  </a:lnTo>
                  <a:lnTo>
                    <a:pt x="11703812" y="0"/>
                  </a:lnTo>
                  <a:close/>
                </a:path>
              </a:pathLst>
            </a:custGeom>
            <a:blipFill>
              <a:blip r:embed="rId2"/>
              <a:stretch>
                <a:fillRect l="0" t="-288491" r="0" b="-288491"/>
              </a:stretch>
            </a:blipFill>
          </p:spPr>
        </p:sp>
      </p:grpSp>
      <p:sp>
        <p:nvSpPr>
          <p:cNvPr name="TextBox 4" id="4"/>
          <p:cNvSpPr txBox="true"/>
          <p:nvPr/>
        </p:nvSpPr>
        <p:spPr>
          <a:xfrm rot="0">
            <a:off x="487680" y="1880751"/>
            <a:ext cx="8464639" cy="4248150"/>
          </a:xfrm>
          <a:prstGeom prst="rect">
            <a:avLst/>
          </a:prstGeom>
        </p:spPr>
        <p:txBody>
          <a:bodyPr anchor="t" rtlCol="false" tIns="0" lIns="0" bIns="0" rIns="0">
            <a:spAutoFit/>
          </a:bodyPr>
          <a:lstStyle/>
          <a:p>
            <a:pPr algn="l">
              <a:lnSpc>
                <a:spcPts val="3071"/>
              </a:lnSpc>
            </a:pPr>
            <a:r>
              <a:rPr lang="en-US" sz="2559">
                <a:solidFill>
                  <a:srgbClr val="000000"/>
                </a:solidFill>
                <a:latin typeface="Comic Sans"/>
                <a:ea typeface="Comic Sans"/>
                <a:cs typeface="Comic Sans"/>
                <a:sym typeface="Comic Sans"/>
              </a:rPr>
              <a:t>Karakteristik kesulitan belajar Menurut Clement dalam Hallahan dan Kauffman, yaitu:</a:t>
            </a:r>
          </a:p>
          <a:p>
            <a:pPr algn="l">
              <a:lnSpc>
                <a:spcPts val="3071"/>
              </a:lnSpc>
            </a:pPr>
          </a:p>
          <a:p>
            <a:pPr algn="l" marL="342325" indent="-171163" lvl="1">
              <a:lnSpc>
                <a:spcPts val="3071"/>
              </a:lnSpc>
              <a:buAutoNum type="arabicPeriod" startAt="1"/>
            </a:pPr>
            <a:r>
              <a:rPr lang="en-US" sz="2559" spc="-10">
                <a:solidFill>
                  <a:srgbClr val="000000"/>
                </a:solidFill>
                <a:latin typeface="Comic Sans"/>
                <a:ea typeface="Comic Sans"/>
                <a:cs typeface="Comic Sans"/>
                <a:sym typeface="Comic Sans"/>
              </a:rPr>
              <a:t>hiperaktif</a:t>
            </a:r>
          </a:p>
          <a:p>
            <a:pPr algn="l" marL="342325" indent="-171163" lvl="1">
              <a:lnSpc>
                <a:spcPts val="3071"/>
              </a:lnSpc>
              <a:buAutoNum type="arabicPeriod" startAt="1"/>
            </a:pPr>
            <a:r>
              <a:rPr lang="en-US" sz="2559" spc="-10">
                <a:solidFill>
                  <a:srgbClr val="000000"/>
                </a:solidFill>
                <a:latin typeface="Comic Sans"/>
                <a:ea typeface="Comic Sans"/>
                <a:cs typeface="Comic Sans"/>
                <a:sym typeface="Comic Sans"/>
              </a:rPr>
              <a:t>gangguan presepsi motorik</a:t>
            </a:r>
          </a:p>
          <a:p>
            <a:pPr algn="l" marL="342325" indent="-171163" lvl="1">
              <a:lnSpc>
                <a:spcPts val="3071"/>
              </a:lnSpc>
              <a:buAutoNum type="arabicPeriod" startAt="1"/>
            </a:pPr>
            <a:r>
              <a:rPr lang="en-US" sz="2559" spc="-10">
                <a:solidFill>
                  <a:srgbClr val="000000"/>
                </a:solidFill>
                <a:latin typeface="Comic Sans"/>
                <a:ea typeface="Comic Sans"/>
                <a:cs typeface="Comic Sans"/>
                <a:sym typeface="Comic Sans"/>
              </a:rPr>
              <a:t>emosi yang labil</a:t>
            </a:r>
          </a:p>
          <a:p>
            <a:pPr algn="l" marL="342325" indent="-171163" lvl="1">
              <a:lnSpc>
                <a:spcPts val="3071"/>
              </a:lnSpc>
              <a:buAutoNum type="arabicPeriod" startAt="1"/>
            </a:pPr>
            <a:r>
              <a:rPr lang="en-US" sz="2559" spc="-10">
                <a:solidFill>
                  <a:srgbClr val="000000"/>
                </a:solidFill>
                <a:latin typeface="Comic Sans"/>
                <a:ea typeface="Comic Sans"/>
                <a:cs typeface="Comic Sans"/>
                <a:sym typeface="Comic Sans"/>
              </a:rPr>
              <a:t>kurangnya koordinasi</a:t>
            </a:r>
          </a:p>
          <a:p>
            <a:pPr algn="l" marL="343001" indent="-171501" lvl="1">
              <a:lnSpc>
                <a:spcPts val="3581"/>
              </a:lnSpc>
              <a:buAutoNum type="arabicPeriod" startAt="1"/>
            </a:pPr>
            <a:r>
              <a:rPr lang="en-US" sz="2559" spc="-10">
                <a:solidFill>
                  <a:srgbClr val="000000"/>
                </a:solidFill>
                <a:latin typeface="Comic Sans"/>
                <a:ea typeface="Comic Sans"/>
                <a:cs typeface="Comic Sans"/>
                <a:sym typeface="Comic Sans"/>
              </a:rPr>
              <a:t>gangguan perhatian 6 ) impulsif</a:t>
            </a:r>
          </a:p>
          <a:p>
            <a:pPr algn="l" marL="342325" indent="-171163" lvl="1">
              <a:lnSpc>
                <a:spcPts val="3071"/>
              </a:lnSpc>
              <a:buAutoNum type="arabicPeriod" startAt="1"/>
            </a:pPr>
            <a:r>
              <a:rPr lang="en-US" sz="2559" spc="-10">
                <a:solidFill>
                  <a:srgbClr val="000000"/>
                </a:solidFill>
                <a:latin typeface="Comic Sans"/>
                <a:ea typeface="Comic Sans"/>
                <a:cs typeface="Comic Sans"/>
                <a:sym typeface="Comic Sans"/>
              </a:rPr>
              <a:t>gangguan	memori	dan	berpikir</a:t>
            </a:r>
          </a:p>
          <a:p>
            <a:pPr algn="l" marL="343001" indent="-171501" lvl="1">
              <a:lnSpc>
                <a:spcPts val="3071"/>
              </a:lnSpc>
              <a:buAutoNum type="arabicPeriod" startAt="1"/>
            </a:pPr>
            <a:r>
              <a:rPr lang="en-US" sz="2559" spc="-10">
                <a:solidFill>
                  <a:srgbClr val="000000"/>
                </a:solidFill>
                <a:latin typeface="Comic Sans"/>
                <a:ea typeface="Comic Sans"/>
                <a:cs typeface="Comic Sans"/>
                <a:sym typeface="Comic Sans"/>
              </a:rPr>
              <a:t>kesulitan	pada	akademik (membca, menulis, berhitung</a:t>
            </a:r>
          </a:p>
          <a:p>
            <a:pPr algn="l" marL="342325" indent="-171163" lvl="1">
              <a:lnSpc>
                <a:spcPts val="3071"/>
              </a:lnSpc>
              <a:buAutoNum type="arabicPeriod" startAt="1"/>
            </a:pPr>
            <a:r>
              <a:rPr lang="en-US" sz="2559" spc="-10">
                <a:solidFill>
                  <a:srgbClr val="000000"/>
                </a:solidFill>
                <a:latin typeface="Comic Sans"/>
                <a:ea typeface="Comic Sans"/>
                <a:cs typeface="Comic Sans"/>
                <a:sym typeface="Comic Sans"/>
              </a:rPr>
              <a:t>kesulitan dalam menyimak.</a:t>
            </a:r>
          </a:p>
        </p:txBody>
      </p:sp>
      <p:grpSp>
        <p:nvGrpSpPr>
          <p:cNvPr name="Group 5" id="5"/>
          <p:cNvGrpSpPr/>
          <p:nvPr/>
        </p:nvGrpSpPr>
        <p:grpSpPr>
          <a:xfrm rot="0">
            <a:off x="6550258" y="2571264"/>
            <a:ext cx="2715662" cy="2172672"/>
            <a:chOff x="0" y="0"/>
            <a:chExt cx="3792385" cy="3034106"/>
          </a:xfrm>
        </p:grpSpPr>
        <p:sp>
          <p:nvSpPr>
            <p:cNvPr name="Freeform 6" id="6"/>
            <p:cNvSpPr/>
            <p:nvPr/>
          </p:nvSpPr>
          <p:spPr>
            <a:xfrm flipH="false" flipV="false" rot="0">
              <a:off x="0" y="0"/>
              <a:ext cx="3792347" cy="3034157"/>
            </a:xfrm>
            <a:custGeom>
              <a:avLst/>
              <a:gdLst/>
              <a:ahLst/>
              <a:cxnLst/>
              <a:rect r="r" b="b" t="t" l="l"/>
              <a:pathLst>
                <a:path h="3034157" w="3792347">
                  <a:moveTo>
                    <a:pt x="0" y="0"/>
                  </a:moveTo>
                  <a:lnTo>
                    <a:pt x="3792347" y="0"/>
                  </a:lnTo>
                  <a:lnTo>
                    <a:pt x="3792347" y="3034157"/>
                  </a:lnTo>
                  <a:lnTo>
                    <a:pt x="0" y="3034157"/>
                  </a:lnTo>
                  <a:lnTo>
                    <a:pt x="0" y="0"/>
                  </a:lnTo>
                  <a:close/>
                </a:path>
              </a:pathLst>
            </a:custGeom>
            <a:blipFill>
              <a:blip r:embed="rId3"/>
              <a:stretch>
                <a:fillRect l="-42209" t="0" r="-42210" b="1"/>
              </a:stretch>
            </a:blipFill>
          </p:spPr>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DAHYVngRSyI</dc:identifier>
  <dcterms:modified xsi:type="dcterms:W3CDTF">2011-08-01T06:04:30Z</dcterms:modified>
  <cp:revision>1</cp:revision>
  <dc:title>Anak berkebutuhan khusus</dc:title>
</cp:coreProperties>
</file>