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1" r:id="rId8"/>
  </p:sldIdLst>
  <p:sldSz cx="1219136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presProps" Target="presProps.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bleStyles" Target="tableStyles.xml"/><Relationship Id="rId10" Type="http://schemas.openxmlformats.org/officeDocument/2006/relationships/viewProps" Target="view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5BCAD085-E8A6-8845-BD4E-CB4CCA059FC4}" type="datetimeFigureOut">
              <a:rPr lang="en-US" smtClean="0"/>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0F20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529080"/>
            <a:ext cx="10362895" cy="4502785"/>
          </a:xfrm>
          <a:prstGeom prst="rect">
            <a:avLst/>
          </a:prstGeom>
          <a:noFill/>
        </p:spPr>
        <p:txBody>
          <a:bodyPr wrap="square">
            <a:spAutoFit/>
          </a:bodyPr>
          <a:lstStyle/>
          <a:p>
            <a:pPr algn="ctr">
              <a:defRPr sz="4400" b="1">
                <a:solidFill>
                  <a:srgbClr val="FFFFFF"/>
                </a:solidFill>
                <a:latin typeface="Arial" panose="020B0604020202020204"/>
              </a:defRPr>
            </a:pPr>
            <a:r>
              <a:rPr sz="6600"/>
              <a:t>Pemetaan Kontur dengan</a:t>
            </a:r>
            <a:br>
              <a:rPr sz="6600"/>
            </a:br>
            <a:r>
              <a:rPr sz="6600"/>
              <a:t>Autodesk Civil 3D</a:t>
            </a:r>
            <a:endParaRPr sz="6600"/>
          </a:p>
          <a:p>
            <a:pPr algn="ctr">
              <a:defRPr sz="4400" b="1">
                <a:solidFill>
                  <a:srgbClr val="FFFFFF"/>
                </a:solidFill>
                <a:latin typeface="Arial" panose="020B0604020202020204"/>
              </a:defRPr>
            </a:pPr>
            <a:endParaRPr sz="6600"/>
          </a:p>
          <a:p>
            <a:pPr algn="ctr">
              <a:spcBef>
                <a:spcPts val="2000"/>
              </a:spcBef>
              <a:defRPr sz="2000">
                <a:solidFill>
                  <a:srgbClr val="B4C8DC"/>
                </a:solidFill>
                <a:latin typeface="Arial" panose="020B0604020202020204"/>
              </a:defRPr>
            </a:pPr>
            <a:r>
              <a:rPr sz="3600"/>
              <a:t>Panduan Terstruktur Pembuatan &amp; Pengaturan Surface Kontur</a:t>
            </a:r>
            <a:endParaRPr sz="36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548640"/>
            <a:ext cx="10362895" cy="914400"/>
          </a:xfrm>
          <a:prstGeom prst="rect">
            <a:avLst/>
          </a:prstGeom>
          <a:noFill/>
        </p:spPr>
        <p:txBody>
          <a:bodyPr wrap="none">
            <a:spAutoFit/>
          </a:bodyPr>
          <a:lstStyle/>
          <a:p>
            <a:pPr>
              <a:defRPr sz="2800" b="1">
                <a:solidFill>
                  <a:srgbClr val="0F2043"/>
                </a:solidFill>
                <a:latin typeface="Arial" panose="020B0604020202020204"/>
              </a:defRPr>
            </a:pPr>
            <a:r>
              <a:t>1. Pengantar &amp; Konsep Dasar</a:t>
            </a:r>
          </a:p>
        </p:txBody>
      </p:sp>
      <p:sp>
        <p:nvSpPr>
          <p:cNvPr id="4" name="Rounded Rectangle 3"/>
          <p:cNvSpPr/>
          <p:nvPr/>
        </p:nvSpPr>
        <p:spPr>
          <a:xfrm>
            <a:off x="914400" y="1828800"/>
            <a:ext cx="4937760" cy="41148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defRPr sz="2200" b="1">
                <a:solidFill>
                  <a:srgbClr val="2E7559"/>
                </a:solidFill>
              </a:defRPr>
            </a:pPr>
            <a:r>
              <a:rPr sz="2800"/>
              <a:t>Points (Titik Koordinat)</a:t>
            </a:r>
            <a:endParaRPr sz="2800"/>
          </a:p>
          <a:p>
            <a:pPr>
              <a:defRPr sz="1600">
                <a:solidFill>
                  <a:srgbClr val="282828"/>
                </a:solidFill>
              </a:defRPr>
            </a:pPr>
            <a:br>
              <a:rPr sz="2000"/>
            </a:br>
            <a:r>
              <a:rPr sz="2000"/>
              <a:t>• Data hasil survei aktual lapangan (X, Y, Z).</a:t>
            </a:r>
            <a:br>
              <a:rPr sz="2000"/>
            </a:br>
            <a:r>
              <a:rPr sz="2000"/>
              <a:t>• Menggunakan format standar PENZD (Point Number, Easting, Northing, Elevation, Description).</a:t>
            </a:r>
            <a:br>
              <a:rPr sz="2000"/>
            </a:br>
            <a:r>
              <a:rPr sz="2000"/>
              <a:t>• Menjadi fondasi utama pembentukan objek 3D.</a:t>
            </a:r>
            <a:endParaRPr sz="2000"/>
          </a:p>
        </p:txBody>
      </p:sp>
      <p:sp>
        <p:nvSpPr>
          <p:cNvPr id="5" name="Rounded Rectangle 4"/>
          <p:cNvSpPr/>
          <p:nvPr/>
        </p:nvSpPr>
        <p:spPr>
          <a:xfrm>
            <a:off x="6309360" y="1828800"/>
            <a:ext cx="4937760" cy="41148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l">
              <a:defRPr sz="2200" b="1">
                <a:solidFill>
                  <a:srgbClr val="2E7559"/>
                </a:solidFill>
              </a:defRPr>
            </a:pPr>
            <a:r>
              <a:rPr sz="2800"/>
              <a:t>Surface (Permukaan 3D)</a:t>
            </a:r>
            <a:endParaRPr sz="2800"/>
          </a:p>
          <a:p>
            <a:pPr algn="l">
              <a:defRPr sz="1600">
                <a:solidFill>
                  <a:srgbClr val="282828"/>
                </a:solidFill>
              </a:defRPr>
            </a:pPr>
            <a:br>
              <a:rPr sz="2000"/>
            </a:br>
            <a:r>
              <a:rPr sz="2000"/>
              <a:t>• Model digital 3D area yang dibentuk oleh Civil 3D.</a:t>
            </a:r>
            <a:br>
              <a:rPr sz="2000"/>
            </a:br>
            <a:r>
              <a:rPr sz="2000"/>
              <a:t>• Menggunakan metode TIN (Triangulated Irregular Network).</a:t>
            </a:r>
            <a:br>
              <a:rPr sz="2000"/>
            </a:br>
            <a:r>
              <a:rPr sz="2000"/>
              <a:t>• Garis kontur dihasilkan secara otomatis berdasarkan kalkulasi matematis antar-titik.</a:t>
            </a:r>
            <a:endParaRPr sz="20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548640"/>
            <a:ext cx="10362895" cy="914400"/>
          </a:xfrm>
          <a:prstGeom prst="rect">
            <a:avLst/>
          </a:prstGeom>
          <a:noFill/>
        </p:spPr>
        <p:txBody>
          <a:bodyPr wrap="none">
            <a:spAutoFit/>
          </a:bodyPr>
          <a:lstStyle/>
          <a:p>
            <a:pPr>
              <a:defRPr sz="2800" b="1">
                <a:solidFill>
                  <a:srgbClr val="0F2043"/>
                </a:solidFill>
                <a:latin typeface="Arial" panose="020B0604020202020204"/>
              </a:defRPr>
            </a:pPr>
            <a:r>
              <a:t>2. Alur Kerja Pembuatan Kontur (Bagian 1)</a:t>
            </a:r>
          </a:p>
        </p:txBody>
      </p:sp>
      <p:sp>
        <p:nvSpPr>
          <p:cNvPr id="4" name="Rounded Rectangle 3"/>
          <p:cNvSpPr/>
          <p:nvPr/>
        </p:nvSpPr>
        <p:spPr>
          <a:xfrm>
            <a:off x="914400" y="1828800"/>
            <a:ext cx="4937760" cy="41148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defRPr sz="2000" b="1">
                <a:solidFill>
                  <a:srgbClr val="0F2043"/>
                </a:solidFill>
              </a:defRPr>
            </a:pPr>
            <a:r>
              <a:rPr sz="2800"/>
              <a:t>Langkah 1: Import Points</a:t>
            </a:r>
            <a:endParaRPr sz="2800"/>
          </a:p>
          <a:p>
            <a:pPr>
              <a:defRPr sz="1500">
                <a:solidFill>
                  <a:srgbClr val="282828"/>
                </a:solidFill>
              </a:defRPr>
            </a:pPr>
            <a:br>
              <a:rPr sz="1800"/>
            </a:br>
            <a:r>
              <a:rPr sz="1800"/>
              <a:t>1. Siapkan file koordinat (.txt / .csv).</a:t>
            </a:r>
            <a:br>
              <a:rPr sz="1800"/>
            </a:br>
            <a:r>
              <a:rPr sz="1800"/>
              <a:t>2. Masuk ke Home ➔ Create Ground Data ➔ Points ➔ Point Creation Tools.</a:t>
            </a:r>
            <a:br>
              <a:rPr sz="1800"/>
            </a:br>
            <a:r>
              <a:rPr sz="1800"/>
              <a:t>3. Klik Import Points (+).</a:t>
            </a:r>
            <a:br>
              <a:rPr sz="1800"/>
            </a:br>
            <a:r>
              <a:rPr sz="1800"/>
              <a:t>4. Pilih format data (misal: PENZD comma delimited).</a:t>
            </a:r>
            <a:br>
              <a:rPr sz="1800"/>
            </a:br>
            <a:r>
              <a:rPr sz="1800"/>
              <a:t>5. Centang Add Points to Point Group, beri nama grup, lalu OK.</a:t>
            </a:r>
            <a:endParaRPr sz="1800"/>
          </a:p>
        </p:txBody>
      </p:sp>
      <p:sp>
        <p:nvSpPr>
          <p:cNvPr id="5" name="Rounded Rectangle 4"/>
          <p:cNvSpPr/>
          <p:nvPr/>
        </p:nvSpPr>
        <p:spPr>
          <a:xfrm>
            <a:off x="6309360" y="1828800"/>
            <a:ext cx="4937760" cy="41148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defRPr sz="2000" b="1">
                <a:solidFill>
                  <a:srgbClr val="0F2043"/>
                </a:solidFill>
              </a:defRPr>
            </a:pPr>
            <a:r>
              <a:rPr sz="2800"/>
              <a:t>Langkah 2: Create Surface</a:t>
            </a:r>
            <a:endParaRPr sz="2800"/>
          </a:p>
          <a:p>
            <a:pPr>
              <a:defRPr sz="1500">
                <a:solidFill>
                  <a:srgbClr val="282828"/>
                </a:solidFill>
              </a:defRPr>
            </a:pPr>
            <a:br>
              <a:rPr sz="1800"/>
            </a:br>
            <a:r>
              <a:rPr sz="1800"/>
              <a:t>1. Buka Toolspace di sisi kiri layar, pilih tab Prospector.</a:t>
            </a:r>
            <a:br>
              <a:rPr sz="1800"/>
            </a:br>
            <a:r>
              <a:rPr sz="1800"/>
              <a:t>2. Klik kanan Surfaces ➔ Create Surface.</a:t>
            </a:r>
            <a:br>
              <a:rPr sz="1800"/>
            </a:br>
            <a:r>
              <a:rPr sz="1800"/>
              <a:t>3. Pada dialog box, atur:</a:t>
            </a:r>
            <a:br>
              <a:rPr sz="1800"/>
            </a:br>
            <a:r>
              <a:rPr sz="1800"/>
              <a:t>   • Type: TIN Surface</a:t>
            </a:r>
            <a:br>
              <a:rPr sz="1800"/>
            </a:br>
            <a:r>
              <a:rPr sz="1800"/>
              <a:t>   • Name: Isi nama wadah (misal: Topografi)</a:t>
            </a:r>
            <a:br>
              <a:rPr sz="1800"/>
            </a:br>
            <a:r>
              <a:rPr sz="1800"/>
              <a:t>   • Style: Tentukan interval awal kontur.</a:t>
            </a:r>
            <a:br>
              <a:rPr sz="1800"/>
            </a:br>
            <a:r>
              <a:rPr sz="1800"/>
              <a:t>4. Klik OK.</a:t>
            </a:r>
            <a:endParaRPr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548640"/>
            <a:ext cx="10362895" cy="914400"/>
          </a:xfrm>
          <a:prstGeom prst="rect">
            <a:avLst/>
          </a:prstGeom>
          <a:noFill/>
        </p:spPr>
        <p:txBody>
          <a:bodyPr wrap="none">
            <a:spAutoFit/>
          </a:bodyPr>
          <a:lstStyle/>
          <a:p>
            <a:pPr>
              <a:defRPr sz="2800" b="1">
                <a:solidFill>
                  <a:srgbClr val="0F2043"/>
                </a:solidFill>
                <a:latin typeface="Arial" panose="020B0604020202020204"/>
              </a:defRPr>
            </a:pPr>
            <a:r>
              <a:t>2. Alur Kerja Pembuatan Kontur (Bagian 2)</a:t>
            </a:r>
          </a:p>
        </p:txBody>
      </p:sp>
      <p:sp>
        <p:nvSpPr>
          <p:cNvPr id="4" name="Rounded Rectangle 3"/>
          <p:cNvSpPr/>
          <p:nvPr/>
        </p:nvSpPr>
        <p:spPr>
          <a:xfrm>
            <a:off x="914400" y="1828800"/>
            <a:ext cx="4937760" cy="41148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defRPr sz="2000" b="1">
                <a:solidFill>
                  <a:srgbClr val="0F2043"/>
                </a:solidFill>
              </a:defRPr>
            </a:pPr>
            <a:r>
              <a:rPr sz="2800"/>
              <a:t>Langkah 3: Add Data to Surface</a:t>
            </a:r>
            <a:endParaRPr sz="2800"/>
          </a:p>
          <a:p>
            <a:pPr>
              <a:defRPr sz="1500">
                <a:solidFill>
                  <a:srgbClr val="282828"/>
                </a:solidFill>
              </a:defRPr>
            </a:pPr>
            <a:br>
              <a:rPr sz="1800"/>
            </a:br>
            <a:r>
              <a:rPr sz="1800"/>
              <a:t>1. Di tab Prospector, expand menu Surfaces ➔ [Nama Surface Anda].</a:t>
            </a:r>
            <a:br>
              <a:rPr sz="1800"/>
            </a:br>
            <a:r>
              <a:rPr sz="1800"/>
              <a:t>2. Expand menu Definition.</a:t>
            </a:r>
            <a:br>
              <a:rPr sz="1800"/>
            </a:br>
            <a:r>
              <a:rPr sz="1800"/>
              <a:t>3. Klik kanan Point Groups ➔ klik Add.</a:t>
            </a:r>
            <a:br>
              <a:rPr sz="1800"/>
            </a:br>
            <a:r>
              <a:rPr sz="1800"/>
              <a:t>4. Pilih nama grup titik yang telah dibuat pada Langkah 1.</a:t>
            </a:r>
            <a:br>
              <a:rPr sz="1800"/>
            </a:br>
            <a:r>
              <a:rPr sz="1800"/>
              <a:t>5. Klik OK. Kontur otomatis terbentuk secara instan.</a:t>
            </a:r>
            <a:endParaRPr sz="1800"/>
          </a:p>
        </p:txBody>
      </p:sp>
      <p:sp>
        <p:nvSpPr>
          <p:cNvPr id="5" name="Rounded Rectangle 4"/>
          <p:cNvSpPr/>
          <p:nvPr/>
        </p:nvSpPr>
        <p:spPr>
          <a:xfrm>
            <a:off x="6309360" y="1828800"/>
            <a:ext cx="4937760" cy="411480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wrap="square" lIns="274320" tIns="274320" rIns="274320" rtlCol="0" anchor="ctr"/>
          <a:lstStyle/>
          <a:p>
            <a:pPr algn="ctr">
              <a:defRPr sz="2000" b="1">
                <a:solidFill>
                  <a:srgbClr val="0F2043"/>
                </a:solidFill>
              </a:defRPr>
            </a:pPr>
            <a:r>
              <a:rPr sz="2800"/>
              <a:t>Langkah 4: Styling &amp; Labeling</a:t>
            </a:r>
            <a:endParaRPr sz="2800"/>
          </a:p>
          <a:p>
            <a:pPr>
              <a:defRPr sz="1500">
                <a:solidFill>
                  <a:srgbClr val="282828"/>
                </a:solidFill>
              </a:defRPr>
            </a:pPr>
            <a:br>
              <a:rPr sz="1800"/>
            </a:br>
            <a:r>
              <a:rPr sz="1800"/>
              <a:t>• Mengubah Interval: Klik kanan Surface ➔ Surface Properties ➔ Ganti tipe interval kontur.</a:t>
            </a:r>
            <a:br>
              <a:rPr sz="1800"/>
            </a:br>
            <a:r>
              <a:rPr sz="1800"/>
              <a:t>• Menghaluskan Garis: Edit Style ➔ Tab Contours ➔ Contour Smoothing = True (geser ke Maksimum).</a:t>
            </a:r>
            <a:br>
              <a:rPr sz="1800"/>
            </a:br>
            <a:r>
              <a:rPr sz="1800"/>
              <a:t>• Memberi Label Elevasi: Klik Surface ➔ Add Labels ➔ Contour - Multiple (tarik garis memotong kontur).</a:t>
            </a:r>
            <a:endParaRPr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548640"/>
            <a:ext cx="10362895" cy="914400"/>
          </a:xfrm>
          <a:prstGeom prst="rect">
            <a:avLst/>
          </a:prstGeom>
          <a:noFill/>
        </p:spPr>
        <p:txBody>
          <a:bodyPr wrap="none">
            <a:spAutoFit/>
          </a:bodyPr>
          <a:lstStyle/>
          <a:p>
            <a:pPr>
              <a:defRPr sz="2800" b="1">
                <a:solidFill>
                  <a:srgbClr val="0F2043"/>
                </a:solidFill>
                <a:latin typeface="Arial" panose="020B0604020202020204"/>
              </a:defRPr>
            </a:pPr>
            <a:r>
              <a:t>3. Perbandingan: AutoCAD 2D vs Civil 3D</a:t>
            </a:r>
          </a:p>
        </p:txBody>
      </p:sp>
      <p:graphicFrame>
        <p:nvGraphicFramePr>
          <p:cNvPr id="4" name="Table 3"/>
          <p:cNvGraphicFramePr>
            <a:graphicFrameLocks noGrp="1"/>
          </p:cNvGraphicFramePr>
          <p:nvPr/>
        </p:nvGraphicFramePr>
        <p:xfrm>
          <a:off x="914400" y="1828800"/>
          <a:ext cx="10361980" cy="4114800"/>
        </p:xfrm>
        <a:graphic>
          <a:graphicData uri="http://schemas.openxmlformats.org/drawingml/2006/table">
            <a:tbl>
              <a:tblPr firstRow="1" bandRow="1">
                <a:tableStyleId>{5C22544A-7EE6-4342-B048-85BDC9FD1C3A}</a:tableStyleId>
              </a:tblPr>
              <a:tblGrid>
                <a:gridCol w="2743200"/>
                <a:gridCol w="3809390"/>
                <a:gridCol w="3809390"/>
              </a:tblGrid>
              <a:tr h="1028700">
                <a:tc>
                  <a:txBody>
                    <a:bodyPr/>
                    <a:lstStyle/>
                    <a:p>
                      <a:pPr algn="ctr">
                        <a:defRPr sz="1600" b="1">
                          <a:solidFill>
                            <a:srgbClr val="FFFFFF"/>
                          </a:solidFill>
                        </a:defRPr>
                      </a:pPr>
                      <a:r>
                        <a:t>Fitur / Parameter</a:t>
                      </a:r>
                    </a:p>
                  </a:txBody>
                  <a:tcPr>
                    <a:solidFill>
                      <a:srgbClr val="0F2043"/>
                    </a:solidFill>
                  </a:tcPr>
                </a:tc>
                <a:tc>
                  <a:txBody>
                    <a:bodyPr/>
                    <a:lstStyle/>
                    <a:p>
                      <a:pPr algn="ctr">
                        <a:defRPr sz="1600" b="1">
                          <a:solidFill>
                            <a:srgbClr val="FFFFFF"/>
                          </a:solidFill>
                        </a:defRPr>
                      </a:pPr>
                      <a:r>
                        <a:t>AutoCAD Biasa (2D)</a:t>
                      </a:r>
                    </a:p>
                  </a:txBody>
                  <a:tcPr>
                    <a:solidFill>
                      <a:srgbClr val="0F2043"/>
                    </a:solidFill>
                  </a:tcPr>
                </a:tc>
                <a:tc>
                  <a:txBody>
                    <a:bodyPr/>
                    <a:lstStyle/>
                    <a:p>
                      <a:pPr algn="ctr">
                        <a:defRPr sz="1600" b="1">
                          <a:solidFill>
                            <a:srgbClr val="FFFFFF"/>
                          </a:solidFill>
                        </a:defRPr>
                      </a:pPr>
                      <a:r>
                        <a:t>Autodesk Civil 3D (BIM)</a:t>
                      </a:r>
                    </a:p>
                  </a:txBody>
                  <a:tcPr>
                    <a:solidFill>
                      <a:srgbClr val="0F2043"/>
                    </a:solidFill>
                  </a:tcPr>
                </a:tc>
              </a:tr>
              <a:tr h="1028700">
                <a:tc>
                  <a:txBody>
                    <a:bodyPr/>
                    <a:lstStyle/>
                    <a:p>
                      <a:pPr>
                        <a:defRPr sz="1400" b="1">
                          <a:solidFill>
                            <a:srgbClr val="282828"/>
                          </a:solidFill>
                        </a:defRPr>
                      </a:pPr>
                      <a:r>
                        <a:t>Metode Pembuatan</a:t>
                      </a:r>
                    </a:p>
                  </a:txBody>
                  <a:tcPr>
                    <a:solidFill>
                      <a:srgbClr val="FFFFFF"/>
                    </a:solidFill>
                  </a:tcPr>
                </a:tc>
                <a:tc>
                  <a:txBody>
                    <a:bodyPr/>
                    <a:lstStyle/>
                    <a:p>
                      <a:pPr>
                        <a:defRPr sz="1400">
                          <a:solidFill>
                            <a:srgbClr val="282828"/>
                          </a:solidFill>
                        </a:defRPr>
                      </a:pPr>
                      <a:r>
                        <a:t>Menggambar manual garis demi garis memakai Polyline.</a:t>
                      </a:r>
                    </a:p>
                  </a:txBody>
                  <a:tcPr>
                    <a:solidFill>
                      <a:srgbClr val="FFFFFF"/>
                    </a:solidFill>
                  </a:tcPr>
                </a:tc>
                <a:tc>
                  <a:txBody>
                    <a:bodyPr/>
                    <a:lstStyle/>
                    <a:p>
                      <a:pPr>
                        <a:defRPr sz="1400">
                          <a:solidFill>
                            <a:srgbClr val="282828"/>
                          </a:solidFill>
                        </a:defRPr>
                      </a:pPr>
                      <a:r>
                        <a:t>Otomatis dihitung dari data titik koordinat aktual (TIN).</a:t>
                      </a:r>
                    </a:p>
                  </a:txBody>
                  <a:tcPr>
                    <a:solidFill>
                      <a:srgbClr val="FFFFFF"/>
                    </a:solidFill>
                  </a:tcPr>
                </a:tc>
              </a:tr>
              <a:tr h="1028700">
                <a:tc>
                  <a:txBody>
                    <a:bodyPr/>
                    <a:lstStyle/>
                    <a:p>
                      <a:pPr>
                        <a:defRPr sz="1400" b="1">
                          <a:solidFill>
                            <a:srgbClr val="282828"/>
                          </a:solidFill>
                        </a:defRPr>
                      </a:pPr>
                      <a:r>
                        <a:t>Sifat Data</a:t>
                      </a:r>
                    </a:p>
                  </a:txBody>
                  <a:tcPr>
                    <a:solidFill>
                      <a:srgbClr val="F0F3F6"/>
                    </a:solidFill>
                  </a:tcPr>
                </a:tc>
                <a:tc>
                  <a:txBody>
                    <a:bodyPr/>
                    <a:lstStyle/>
                    <a:p>
                      <a:pPr>
                        <a:defRPr sz="1400">
                          <a:solidFill>
                            <a:srgbClr val="282828"/>
                          </a:solidFill>
                        </a:defRPr>
                      </a:pPr>
                      <a:r>
                        <a:t>Statis. Jika ada perubahan koordinat lapangan, wajib gambar ulang.</a:t>
                      </a:r>
                    </a:p>
                  </a:txBody>
                  <a:tcPr>
                    <a:solidFill>
                      <a:srgbClr val="F0F3F6"/>
                    </a:solidFill>
                  </a:tcPr>
                </a:tc>
                <a:tc>
                  <a:txBody>
                    <a:bodyPr/>
                    <a:lstStyle/>
                    <a:p>
                      <a:pPr>
                        <a:defRPr sz="1400">
                          <a:solidFill>
                            <a:srgbClr val="282828"/>
                          </a:solidFill>
                        </a:defRPr>
                      </a:pPr>
                      <a:r>
                        <a:t>Dinamis. Jika data koordinat berubah, garis kontur ter-update otomatis.</a:t>
                      </a:r>
                    </a:p>
                  </a:txBody>
                  <a:tcPr>
                    <a:solidFill>
                      <a:srgbClr val="F0F3F6"/>
                    </a:solidFill>
                  </a:tcPr>
                </a:tc>
              </a:tr>
              <a:tr h="1028700">
                <a:tc>
                  <a:txBody>
                    <a:bodyPr/>
                    <a:lstStyle/>
                    <a:p>
                      <a:pPr>
                        <a:defRPr sz="1400" b="1">
                          <a:solidFill>
                            <a:srgbClr val="282828"/>
                          </a:solidFill>
                        </a:defRPr>
                      </a:pPr>
                      <a:r>
                        <a:t>Analisis Lanjutan</a:t>
                      </a:r>
                    </a:p>
                  </a:txBody>
                  <a:tcPr>
                    <a:solidFill>
                      <a:srgbClr val="FFFFFF"/>
                    </a:solidFill>
                  </a:tcPr>
                </a:tc>
                <a:tc>
                  <a:txBody>
                    <a:bodyPr/>
                    <a:lstStyle/>
                    <a:p>
                      <a:pPr>
                        <a:defRPr sz="1400">
                          <a:solidFill>
                            <a:srgbClr val="282828"/>
                          </a:solidFill>
                        </a:defRPr>
                      </a:pPr>
                      <a:r>
                        <a:t>Sangat terbatas dan sulit untuk modifikasi.</a:t>
                      </a:r>
                    </a:p>
                  </a:txBody>
                  <a:tcPr>
                    <a:solidFill>
                      <a:srgbClr val="FFFFFF"/>
                    </a:solidFill>
                  </a:tcPr>
                </a:tc>
                <a:tc>
                  <a:txBody>
                    <a:bodyPr/>
                    <a:lstStyle/>
                    <a:p>
                      <a:pPr>
                        <a:defRPr sz="1400">
                          <a:solidFill>
                            <a:srgbClr val="282828"/>
                          </a:solidFill>
                        </a:defRPr>
                      </a:pPr>
                      <a:r>
                        <a:t>Mendukung analisis Cut &amp; Fill, daerah aliran air, profile &amp; cross section.</a:t>
                      </a:r>
                    </a:p>
                  </a:txBody>
                  <a:tcPr>
                    <a:solidFill>
                      <a:srgbClr val="FFFFFF"/>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548640"/>
            <a:ext cx="10362895" cy="914400"/>
          </a:xfrm>
          <a:prstGeom prst="rect">
            <a:avLst/>
          </a:prstGeom>
          <a:noFill/>
        </p:spPr>
        <p:txBody>
          <a:bodyPr wrap="none">
            <a:spAutoFit/>
          </a:bodyPr>
          <a:lstStyle/>
          <a:p>
            <a:pPr>
              <a:defRPr sz="2800" b="1">
                <a:solidFill>
                  <a:srgbClr val="0F2043"/>
                </a:solidFill>
                <a:latin typeface="Arial" panose="020B0604020202020204"/>
              </a:defRPr>
            </a:pPr>
            <a:r>
              <a:t>4. Tips Penting Pemetaan Kontur</a:t>
            </a:r>
          </a:p>
        </p:txBody>
      </p:sp>
      <p:sp>
        <p:nvSpPr>
          <p:cNvPr id="4" name="Rounded Rectangle 3"/>
          <p:cNvSpPr/>
          <p:nvPr/>
        </p:nvSpPr>
        <p:spPr>
          <a:xfrm>
            <a:off x="914400" y="2011680"/>
            <a:ext cx="10362895" cy="164592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wrap="square" lIns="182880" tIns="182880" rIns="182880" rtlCol="0" anchor="ctr"/>
          <a:lstStyle/>
          <a:p>
            <a:pPr algn="ctr">
              <a:defRPr sz="1800" b="1">
                <a:solidFill>
                  <a:srgbClr val="2E7559"/>
                </a:solidFill>
              </a:defRPr>
            </a:pPr>
            <a:r>
              <a:rPr sz="2400"/>
              <a:t>Pembersihan Data (Data Cleaning)</a:t>
            </a:r>
            <a:endParaRPr sz="2400"/>
          </a:p>
          <a:p>
            <a:pPr algn="just">
              <a:spcBef>
                <a:spcPts val="500"/>
              </a:spcBef>
              <a:defRPr sz="1400">
                <a:solidFill>
                  <a:srgbClr val="282828"/>
                </a:solidFill>
              </a:defRPr>
            </a:pPr>
            <a:r>
              <a:rPr sz="1800"/>
              <a:t>Selalu pastikan tidak ada kesalahan ketik koordinat atau elevasi ekstrem (seperti nilai 0 di area pegunungan) sebelum melakukan import. Elevasi yang salah akan membuat model interpolasi segitiga TIN menjadi eror dan merusak visualisasi kontur.</a:t>
            </a:r>
            <a:endParaRPr sz="1800"/>
          </a:p>
        </p:txBody>
      </p:sp>
      <p:sp>
        <p:nvSpPr>
          <p:cNvPr id="5" name="Rounded Rectangle 4"/>
          <p:cNvSpPr/>
          <p:nvPr/>
        </p:nvSpPr>
        <p:spPr>
          <a:xfrm>
            <a:off x="914400" y="4023360"/>
            <a:ext cx="10362895" cy="1645920"/>
          </a:xfrm>
          <a:prstGeom prst="roundRect">
            <a:avLst/>
          </a:prstGeom>
          <a:solidFill>
            <a:srgbClr val="FFFFFF"/>
          </a:solidFill>
          <a:ln>
            <a:solidFill>
              <a:srgbClr val="DCE1E6"/>
            </a:solidFill>
          </a:ln>
        </p:spPr>
        <p:style>
          <a:lnRef idx="1">
            <a:schemeClr val="accent1"/>
          </a:lnRef>
          <a:fillRef idx="3">
            <a:schemeClr val="accent1"/>
          </a:fillRef>
          <a:effectRef idx="2">
            <a:schemeClr val="accent1"/>
          </a:effectRef>
          <a:fontRef idx="minor">
            <a:schemeClr val="lt1"/>
          </a:fontRef>
        </p:style>
        <p:txBody>
          <a:bodyPr wrap="square" lIns="182880" tIns="182880" rIns="182880" rtlCol="0" anchor="ctr"/>
          <a:lstStyle/>
          <a:p>
            <a:pPr algn="ctr">
              <a:defRPr sz="1800" b="1">
                <a:solidFill>
                  <a:srgbClr val="2E7559"/>
                </a:solidFill>
              </a:defRPr>
            </a:pPr>
            <a:r>
              <a:rPr sz="2400"/>
              <a:t>Batasi Wilayah Menggunakan Boundary</a:t>
            </a:r>
            <a:endParaRPr sz="2400"/>
          </a:p>
          <a:p>
            <a:pPr algn="just">
              <a:spcBef>
                <a:spcPts val="500"/>
              </a:spcBef>
              <a:defRPr sz="1400">
                <a:solidFill>
                  <a:srgbClr val="282828"/>
                </a:solidFill>
              </a:defRPr>
            </a:pPr>
            <a:r>
              <a:rPr sz="1800"/>
              <a:t>Civil 3D secara otomatis menginterpolasi semua titik luar sehingga kadang garis kontur melebar keluar area survei yang sebenarnya. Gunakan fitur Boundary di bawah menu Definition untuk memotong dan mengunci kontur agar presisi sesuai batas lahan asli.</a:t>
            </a:r>
            <a:endParaRPr sz="18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2880</Words>
  <Application>WPS Presentation</Application>
  <PresentationFormat>On-screen Show (4:3)</PresentationFormat>
  <Paragraphs>62</Paragraphs>
  <Slides>6</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vt:i4>
      </vt:variant>
    </vt:vector>
  </HeadingPairs>
  <TitlesOfParts>
    <vt:vector size="14" baseType="lpstr">
      <vt:lpstr>Arial</vt:lpstr>
      <vt:lpstr>SimSun</vt:lpstr>
      <vt:lpstr>Wingdings</vt:lpstr>
      <vt:lpstr>Arial</vt:lpstr>
      <vt:lpstr>Calibri</vt:lpstr>
      <vt:lpstr>Microsoft YaHei</vt:lpstr>
      <vt:lpstr>Arial Unicode MS</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generated using python-pptx</dc:description>
  <cp:lastModifiedBy>Mairia Ulfa Khatimmah</cp:lastModifiedBy>
  <cp:revision>2</cp:revision>
  <dcterms:created xsi:type="dcterms:W3CDTF">2013-01-27T09:14:00Z</dcterms:created>
  <dcterms:modified xsi:type="dcterms:W3CDTF">2026-09-12T03:15:44Z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1033-12.1.0.28032</vt:lpwstr>
  </property>
  <property fmtid="{D5CDD505-2E9C-101B-9397-08002B2CF9AE}" pid="3" name="ICV">
    <vt:lpwstr>19C3AD23660A478BAEA56BC1BEF8711F_12</vt:lpwstr>
  </property>
</Properties>
</file>