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ter" panose="020B0604020202020204" charset="0"/>
      <p:regular r:id="rId18"/>
      <p:bold r:id="rId19"/>
      <p:italic r:id="rId20"/>
      <p:boldItalic r:id="rId21"/>
    </p:embeddedFont>
    <p:embeddedFont>
      <p:font typeface="Inter SemiBold" panose="020B0604020202020204" charset="0"/>
      <p:regular r:id="rId22"/>
      <p:bold r:id="rId23"/>
      <p:italic r:id="rId24"/>
      <p:boldItalic r:id="rId25"/>
    </p:embeddedFont>
    <p:embeddedFont>
      <p:font typeface="Plus Jakarta Sans" panose="020B0604020202020204" charset="0"/>
      <p:regular r:id="rId26"/>
      <p:bold r:id="rId27"/>
      <p:italic r:id="rId28"/>
      <p:boldItalic r:id="rId29"/>
    </p:embeddedFont>
    <p:embeddedFont>
      <p:font typeface="Plus Jakarta Sans ExtraBold" panose="020B0604020202020204" charset="0"/>
      <p:bold r:id="rId30"/>
      <p:boldItalic r:id="rId31"/>
    </p:embeddedFont>
    <p:embeddedFont>
      <p:font typeface="Plus Jakarta Sans SemiBold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ED6EDC-C168-4F4D-9B6E-7DDECCD7E06A}">
  <a:tblStyle styleId="{40ED6EDC-C168-4F4D-9B6E-7DDECCD7E06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ableStyles" Target="tableStyles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2376" y="915286"/>
            <a:ext cx="3207097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047216" y="1262891"/>
            <a:ext cx="8097418" cy="118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Pengembangan</a:t>
            </a:r>
            <a:r>
              <a:rPr lang="en-US" sz="40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405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Soal</a:t>
            </a:r>
            <a:r>
              <a:rPr lang="en-US" sz="40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405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Berstandar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50" b="1" i="0" u="none" strike="noStrike" cap="none" dirty="0" err="1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Tes</a:t>
            </a:r>
            <a:r>
              <a:rPr lang="en-US" sz="4050" b="1" i="0" u="none" strike="noStrike" cap="none" dirty="0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4050" b="1" i="0" u="none" strike="noStrike" cap="none" dirty="0" err="1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Kemampuan</a:t>
            </a:r>
            <a:r>
              <a:rPr lang="en-US" sz="4050" b="1" i="0" u="none" strike="noStrike" cap="none" dirty="0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4050" b="1" i="0" u="none" strike="noStrike" cap="none" dirty="0" err="1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Akademik</a:t>
            </a:r>
            <a:r>
              <a:rPr lang="en-US" sz="4050" b="1" i="0" u="none" strike="noStrike" cap="none" dirty="0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(TKA)</a:t>
            </a: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2609850" y="3710880"/>
            <a:ext cx="69723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Strategi </a:t>
            </a:r>
            <a:r>
              <a:rPr lang="en-US" sz="2000" b="1" i="0" u="none" strike="noStrike" cap="none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Penyusunan</a:t>
            </a: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1" i="0" u="none" strike="noStrike" cap="none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Instrumen</a:t>
            </a: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1" i="0" u="none" strike="noStrike" cap="none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Asesmen</a:t>
            </a: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Valid, </a:t>
            </a:r>
            <a:r>
              <a:rPr lang="en-US" sz="2000" b="1" i="0" u="none" strike="noStrike" cap="none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Objektif</a:t>
            </a: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2000" b="1" i="0" u="none" strike="noStrike" cap="none" dirty="0" err="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Berbasis</a:t>
            </a:r>
            <a:r>
              <a:rPr lang="en-US" sz="2000" b="1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HOTS</a:t>
            </a:r>
            <a:endParaRPr sz="2000" b="1" dirty="0"/>
          </a:p>
        </p:txBody>
      </p:sp>
      <p:pic>
        <p:nvPicPr>
          <p:cNvPr id="88" name="Google Shape;88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4301" y="1001011"/>
            <a:ext cx="178147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29050" y="4691955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4181475" y="4691955"/>
            <a:ext cx="418147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Materi</a:t>
            </a:r>
            <a:r>
              <a:rPr lang="en-US" sz="2000" b="0" i="0" u="none" strike="noStrike" cap="none" dirty="0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en-US" sz="2000" b="0" i="0" u="none" strike="noStrike" cap="none" dirty="0" err="1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Paparan</a:t>
            </a:r>
            <a:r>
              <a:rPr lang="en-US" sz="2000" b="0" i="0" u="none" strike="noStrike" cap="none" dirty="0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en-US" sz="2000" b="0" i="0" u="none" strike="noStrike" cap="none" dirty="0" err="1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Profesional</a:t>
            </a:r>
            <a:r>
              <a:rPr lang="en-US" sz="2000" b="0" i="0" u="none" strike="noStrike" cap="none" dirty="0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Guru &amp; Tim </a:t>
            </a:r>
            <a:r>
              <a:rPr lang="en-US" sz="2000" b="0" i="0" u="none" strike="noStrike" cap="none" dirty="0" err="1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Pengembang</a:t>
            </a:r>
            <a:r>
              <a:rPr lang="en-US" sz="2000" b="0" i="0" u="none" strike="noStrike" cap="none" dirty="0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 </a:t>
            </a:r>
            <a:r>
              <a:rPr lang="en-US" sz="2000" b="0" i="0" u="none" strike="noStrike" cap="none" dirty="0" err="1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Soal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31268"/>
            <a:ext cx="5372100" cy="243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8400" y="1076325"/>
            <a:ext cx="5372100" cy="526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547687"/>
            <a:ext cx="2603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1247775" y="1150488"/>
            <a:ext cx="46005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Menjamin</a:t>
            </a:r>
            <a:r>
              <a:rPr lang="en-US" sz="2000" b="1" i="0" u="none" strike="noStrike" cap="none" dirty="0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0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Objektivitas</a:t>
            </a:r>
            <a:r>
              <a:rPr lang="en-US" sz="2000" b="1" i="0" u="none" strike="noStrike" cap="none" dirty="0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0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Penilaian</a:t>
            </a:r>
            <a:endParaRPr sz="2000" dirty="0"/>
          </a:p>
        </p:txBody>
      </p:sp>
      <p:sp>
        <p:nvSpPr>
          <p:cNvPr id="108" name="Google Shape;108;p15"/>
          <p:cNvSpPr txBox="1"/>
          <p:nvPr/>
        </p:nvSpPr>
        <p:spPr>
          <a:xfrm>
            <a:off x="885825" y="1599651"/>
            <a:ext cx="4743450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Penilaian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internal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sekolah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sering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kali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memiliki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variasi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standar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tinggi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 TKA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hadir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sebagai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instrumen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terstandar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nasional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/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lembaga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untuk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memberikan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tolok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ukur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capaian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akademik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individu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murid yang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adil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setara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bebas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dari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bias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lokal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400"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6867525" y="1196832"/>
            <a:ext cx="46605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Pemetaan</a:t>
            </a:r>
            <a:r>
              <a:rPr lang="en-US" sz="2400" b="1" i="0" u="none" strike="noStrike" cap="none" dirty="0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4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Capaian</a:t>
            </a:r>
            <a:r>
              <a:rPr lang="en-US" sz="2400" b="1" i="0" u="none" strike="noStrike" cap="none" dirty="0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400" b="1" i="0" u="none" strike="noStrike" cap="none" dirty="0" err="1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Realistik</a:t>
            </a:r>
            <a:endParaRPr sz="2400"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6562725" y="1908130"/>
            <a:ext cx="4743450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Hasil TKA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menyajikan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diagnosa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akurat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mengenai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kekuatan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kelemahan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akademik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murid pada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mata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pelajaran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inti.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Informasi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menjadi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basis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perbaikan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kualitas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pembelajaran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sekaligus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rujukan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seleksi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akademik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lanjutan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400" dirty="0"/>
          </a:p>
        </p:txBody>
      </p:sp>
      <p:pic>
        <p:nvPicPr>
          <p:cNvPr id="111" name="Google Shape;111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5825" y="1199601"/>
            <a:ext cx="26670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62725" y="1276723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946100" y="476250"/>
            <a:ext cx="11208119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Mengapa Asesmen TKA Diperlukan?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575413"/>
            <a:ext cx="3530649" cy="3941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749" y="1620512"/>
            <a:ext cx="3530649" cy="4227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89999" y="1664578"/>
            <a:ext cx="3530649" cy="418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547687"/>
            <a:ext cx="2984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7725" y="259080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847725" y="2252032"/>
            <a:ext cx="242030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Pilihan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Ganda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Sederhana</a:t>
            </a:r>
            <a:endParaRPr sz="2000" dirty="0"/>
          </a:p>
        </p:txBody>
      </p:sp>
      <p:sp>
        <p:nvSpPr>
          <p:cNvPr id="125" name="Google Shape;125;p16"/>
          <p:cNvSpPr txBox="1"/>
          <p:nvPr/>
        </p:nvSpPr>
        <p:spPr>
          <a:xfrm>
            <a:off x="847725" y="2747332"/>
            <a:ext cx="2978199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Memiliki 1 pilihan jawaban benar. Menguji pemahaman konsep dasar dan kemampuan analisis cepat secara efisien.</a:t>
            </a:r>
            <a:endParaRPr sz="2000"/>
          </a:p>
        </p:txBody>
      </p:sp>
      <p:pic>
        <p:nvPicPr>
          <p:cNvPr id="126" name="Google Shape;126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06974" y="259080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4606974" y="2637622"/>
            <a:ext cx="234029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Pilihan Ganda Kompleks</a:t>
            </a:r>
            <a:endParaRPr sz="2000"/>
          </a:p>
        </p:txBody>
      </p:sp>
      <p:sp>
        <p:nvSpPr>
          <p:cNvPr id="128" name="Google Shape;128;p16"/>
          <p:cNvSpPr txBox="1"/>
          <p:nvPr/>
        </p:nvSpPr>
        <p:spPr>
          <a:xfrm>
            <a:off x="4606974" y="3132922"/>
            <a:ext cx="2978199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Mendukung pilihan jawaban benar lebih dari satu (MCMA) atau model Benar/Salah. Mengukur kedalaman pemahaman materi.</a:t>
            </a:r>
            <a:endParaRPr sz="2000"/>
          </a:p>
        </p:txBody>
      </p:sp>
      <p:pic>
        <p:nvPicPr>
          <p:cNvPr id="129" name="Google Shape;129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66224" y="2590800"/>
            <a:ext cx="4953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 txBox="1"/>
          <p:nvPr/>
        </p:nvSpPr>
        <p:spPr>
          <a:xfrm>
            <a:off x="8366224" y="2626603"/>
            <a:ext cx="285035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Soal Berbasis Stimulus (Grup)</a:t>
            </a:r>
            <a:endParaRPr sz="2000"/>
          </a:p>
        </p:txBody>
      </p:sp>
      <p:sp>
        <p:nvSpPr>
          <p:cNvPr id="131" name="Google Shape;131;p16"/>
          <p:cNvSpPr txBox="1"/>
          <p:nvPr/>
        </p:nvSpPr>
        <p:spPr>
          <a:xfrm>
            <a:off x="8366224" y="3121903"/>
            <a:ext cx="2978199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Kumpulan beberapa soal yang mengacu pada satu stimulus kontekstual (teks, grafik, data) yang kaya informasi.</a:t>
            </a:r>
            <a:endParaRPr sz="2000"/>
          </a:p>
        </p:txBody>
      </p:sp>
      <p:pic>
        <p:nvPicPr>
          <p:cNvPr id="132" name="Google Shape;132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81075" y="169958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54612" y="2085172"/>
            <a:ext cx="200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485286" y="2074153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984200" y="476250"/>
            <a:ext cx="11168114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Ragam Bentuk Soal Standar TKA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8400" y="1938337"/>
            <a:ext cx="53721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547687"/>
            <a:ext cx="2603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/>
          <p:nvPr/>
        </p:nvSpPr>
        <p:spPr>
          <a:xfrm>
            <a:off x="571500" y="1001904"/>
            <a:ext cx="8019362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52750" tIns="0" rIns="0" bIns="0" anchor="t" anchorCtr="0">
            <a:spAutoFit/>
          </a:bodyPr>
          <a:lstStyle/>
          <a:p>
            <a:pPr marR="0" lvl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Mengukur</a:t>
            </a:r>
            <a:r>
              <a:rPr lang="en-US" sz="20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Berpikir</a:t>
            </a:r>
            <a:r>
              <a:rPr lang="en-US" sz="20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Tingkat Tinggi: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TKA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tidak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sekadar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menguji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ingatan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(*recall*),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melainkan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transfer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konsep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analisis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data, dan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evaluasi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argumen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000" dirty="0"/>
          </a:p>
        </p:txBody>
      </p:sp>
      <p:sp>
        <p:nvSpPr>
          <p:cNvPr id="144" name="Google Shape;144;p17"/>
          <p:cNvSpPr txBox="1"/>
          <p:nvPr/>
        </p:nvSpPr>
        <p:spPr>
          <a:xfrm>
            <a:off x="571500" y="3006689"/>
            <a:ext cx="8057142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0035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Stimulus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Kontekstual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&amp;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Menarik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Menggunakan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isu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kehidupan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nyata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sains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popular,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atau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fenomena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sosial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sebagai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pemantik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penalaran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145" name="Google Shape;145;p17"/>
          <p:cNvSpPr txBox="1"/>
          <p:nvPr/>
        </p:nvSpPr>
        <p:spPr>
          <a:xfrm>
            <a:off x="-1266941" y="4691982"/>
            <a:ext cx="981602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00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Kebaruan</a:t>
            </a:r>
            <a:r>
              <a:rPr lang="en-US" sz="20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(Non-</a:t>
            </a:r>
            <a:r>
              <a:rPr lang="en-US" sz="20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Rutin</a:t>
            </a:r>
            <a:r>
              <a:rPr lang="en-US" sz="20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):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Menyajikan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situasi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baru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menuntut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murid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menggunakan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logika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sistematis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bukan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sekadar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menghafal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rumus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2000" dirty="0"/>
          </a:p>
        </p:txBody>
      </p:sp>
      <p:pic>
        <p:nvPicPr>
          <p:cNvPr id="146" name="Google Shape;146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44690" y="2037460"/>
            <a:ext cx="3067739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1030479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2333" y="3167464"/>
            <a:ext cx="161925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742" y="4841740"/>
            <a:ext cx="206733" cy="22825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946100" y="476250"/>
            <a:ext cx="11208119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Integrasi HOTS &amp; Konteks Realistis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271962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 descr="image.png"/>
          <p:cNvPicPr preferRelativeResize="0"/>
          <p:nvPr/>
        </p:nvPicPr>
        <p:blipFill rotWithShape="1">
          <a:blip r:embed="rId5">
            <a:alphaModFix/>
          </a:blip>
          <a:srcRect t="24648" r="3070" b="27034"/>
          <a:stretch/>
        </p:blipFill>
        <p:spPr>
          <a:xfrm>
            <a:off x="571500" y="1433512"/>
            <a:ext cx="11049000" cy="3821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547687"/>
            <a:ext cx="2317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917525" y="476250"/>
            <a:ext cx="11238123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Distribusi Level Kognitif Soal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547687"/>
            <a:ext cx="2603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/>
          <p:nvPr/>
        </p:nvSpPr>
        <p:spPr>
          <a:xfrm>
            <a:off x="571500" y="1421004"/>
            <a:ext cx="11049000" cy="27813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7" name="Google Shape;167;p19"/>
          <p:cNvGraphicFramePr/>
          <p:nvPr>
            <p:extLst>
              <p:ext uri="{D42A27DB-BD31-4B8C-83A1-F6EECF244321}">
                <p14:modId xmlns:p14="http://schemas.microsoft.com/office/powerpoint/2010/main" val="4038892304"/>
              </p:ext>
            </p:extLst>
          </p:nvPr>
        </p:nvGraphicFramePr>
        <p:xfrm>
          <a:off x="571500" y="1421003"/>
          <a:ext cx="11039475" cy="3250150"/>
        </p:xfrm>
        <a:graphic>
          <a:graphicData uri="http://schemas.openxmlformats.org/drawingml/2006/table">
            <a:tbl>
              <a:tblPr firstRow="1" bandRow="1">
                <a:noFill/>
                <a:tableStyleId>{40ED6EDC-C168-4F4D-9B6E-7DDECCD7E06A}</a:tableStyleId>
              </a:tblPr>
              <a:tblGrid>
                <a:gridCol w="208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2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01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FFFF"/>
                          </a:solidFill>
                          <a:latin typeface="Plus Jakarta Sans SemiBold"/>
                          <a:ea typeface="Plus Jakarta Sans SemiBold"/>
                          <a:cs typeface="Plus Jakarta Sans SemiBold"/>
                          <a:sym typeface="Plus Jakarta Sans SemiBold"/>
                        </a:rPr>
                        <a:t>Aspek Pembeda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FFFF"/>
                          </a:solidFill>
                          <a:latin typeface="Plus Jakarta Sans SemiBold"/>
                          <a:ea typeface="Plus Jakarta Sans SemiBold"/>
                          <a:cs typeface="Plus Jakarta Sans SemiBold"/>
                          <a:sym typeface="Plus Jakarta Sans SemiBold"/>
                        </a:rPr>
                        <a:t>Soal Konvensional / Rutin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FFFFFF"/>
                          </a:solidFill>
                          <a:latin typeface="Plus Jakarta Sans SemiBold"/>
                          <a:ea typeface="Plus Jakarta Sans SemiBold"/>
                          <a:cs typeface="Plus Jakarta Sans SemiBold"/>
                          <a:sym typeface="Plus Jakarta Sans SemiBold"/>
                        </a:rPr>
                        <a:t>Soal Berstandar TKA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5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Fokus Pengukuran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Ingatan hafalan dan prosedur langsung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Kemampuan analisis dan pemahaman konsep mendalam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Bentuk Stimulus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Singkat, langsung pada pertanyaan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Kaya informasi, grafik/teks kontekstual nyata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Format Jawaban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Mayoritas Pilihan Ganda 1 jawaban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Variatif (PG Sederhana, PG Kompleks/MCMA)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Tingkat Kesukaran</a:t>
                      </a:r>
                      <a:endParaRPr sz="18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Berdasarkan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kerumitan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rumus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/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hitungan</a:t>
                      </a:r>
                      <a:endParaRPr sz="18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Berdasarkan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kedalaman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proses 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penalaran</a:t>
                      </a:r>
                      <a:r>
                        <a:rPr lang="en-US" sz="1800" b="0" i="0" u="none" strike="noStrike" cap="none" dirty="0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3341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kognitif</a:t>
                      </a:r>
                      <a:endParaRPr sz="18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8" name="Google Shape;168;p19"/>
          <p:cNvSpPr/>
          <p:nvPr/>
        </p:nvSpPr>
        <p:spPr>
          <a:xfrm>
            <a:off x="576262" y="2895600"/>
            <a:ext cx="20809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2657177" y="2895600"/>
            <a:ext cx="374258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6399758" y="2895600"/>
            <a:ext cx="521597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576262" y="3452812"/>
            <a:ext cx="20809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2657177" y="3452812"/>
            <a:ext cx="374258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6399758" y="3452812"/>
            <a:ext cx="521597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576262" y="4010025"/>
            <a:ext cx="20809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2657177" y="4010025"/>
            <a:ext cx="374258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6399758" y="4010025"/>
            <a:ext cx="521597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576262" y="4567237"/>
            <a:ext cx="20809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2657177" y="4567237"/>
            <a:ext cx="374258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6399758" y="4567237"/>
            <a:ext cx="521597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576262" y="5124450"/>
            <a:ext cx="208091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2657177" y="5124450"/>
            <a:ext cx="374258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6399758" y="5124450"/>
            <a:ext cx="521597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946100" y="476250"/>
            <a:ext cx="11208119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Soal Konvensional vs Soal TKA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976687"/>
            <a:ext cx="2541240" cy="1217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7419" y="2302371"/>
            <a:ext cx="2541240" cy="1217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3339" y="3976687"/>
            <a:ext cx="2541240" cy="1217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79259" y="2302371"/>
            <a:ext cx="2541240" cy="1217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547687"/>
            <a:ext cx="2603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/>
          <p:nvPr/>
        </p:nvSpPr>
        <p:spPr>
          <a:xfrm>
            <a:off x="571500" y="3729037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697992" y="4157662"/>
            <a:ext cx="22882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</a:t>
            </a:r>
            <a:r>
              <a:rPr lang="en-US" sz="135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Pemetaan</a:t>
            </a:r>
            <a:r>
              <a:rPr lang="en-US" sz="135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Kisi-</a:t>
            </a:r>
            <a:r>
              <a:rPr lang="en-US" sz="180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kisi</a:t>
            </a:r>
            <a:endParaRPr sz="1800" dirty="0"/>
          </a:p>
        </p:txBody>
      </p:sp>
      <p:sp>
        <p:nvSpPr>
          <p:cNvPr id="196" name="Google Shape;196;p20"/>
          <p:cNvSpPr txBox="1"/>
          <p:nvPr/>
        </p:nvSpPr>
        <p:spPr>
          <a:xfrm>
            <a:off x="752475" y="4452937"/>
            <a:ext cx="3191564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Menentukan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capaian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pembelajaran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materi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esensial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indikator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terukur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197" name="Google Shape;197;p20"/>
          <p:cNvSpPr txBox="1"/>
          <p:nvPr/>
        </p:nvSpPr>
        <p:spPr>
          <a:xfrm>
            <a:off x="2952400" y="2031654"/>
            <a:ext cx="28697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</a:t>
            </a:r>
            <a:r>
              <a:rPr lang="en-US" sz="180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Penulisan</a:t>
            </a: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Stimulus</a:t>
            </a:r>
            <a:endParaRPr sz="1800" dirty="0"/>
          </a:p>
        </p:txBody>
      </p:sp>
      <p:sp>
        <p:nvSpPr>
          <p:cNvPr id="198" name="Google Shape;198;p20"/>
          <p:cNvSpPr txBox="1"/>
          <p:nvPr/>
        </p:nvSpPr>
        <p:spPr>
          <a:xfrm>
            <a:off x="3109965" y="2304897"/>
            <a:ext cx="3737244" cy="11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Menyusun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konteks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menarik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akurat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kontekstual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bebas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dari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ketergantungan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hafalan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199" name="Google Shape;199;p20"/>
          <p:cNvSpPr txBox="1"/>
          <p:nvPr/>
        </p:nvSpPr>
        <p:spPr>
          <a:xfrm>
            <a:off x="6369832" y="4157662"/>
            <a:ext cx="228825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Review </a:t>
            </a:r>
            <a:r>
              <a:rPr lang="en-US" sz="180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Kualitatif</a:t>
            </a:r>
            <a:endParaRPr sz="1800" dirty="0"/>
          </a:p>
        </p:txBody>
      </p:sp>
      <p:sp>
        <p:nvSpPr>
          <p:cNvPr id="200" name="Google Shape;200;p20"/>
          <p:cNvSpPr txBox="1"/>
          <p:nvPr/>
        </p:nvSpPr>
        <p:spPr>
          <a:xfrm>
            <a:off x="6424314" y="4452937"/>
            <a:ext cx="217929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Telaah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butir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oleh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pakar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aspek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materi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konstruksi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kaidah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bahasa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01" name="Google Shape;201;p20"/>
          <p:cNvSpPr txBox="1"/>
          <p:nvPr/>
        </p:nvSpPr>
        <p:spPr>
          <a:xfrm>
            <a:off x="8805216" y="1723185"/>
            <a:ext cx="298624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Uji </a:t>
            </a:r>
            <a:r>
              <a:rPr lang="en-US" sz="180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Coba</a:t>
            </a:r>
            <a:r>
              <a:rPr lang="en-US" sz="1800" b="1" i="0" u="none" strike="noStrike" cap="none" dirty="0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&amp; </a:t>
            </a:r>
            <a:r>
              <a:rPr lang="en-US" sz="1800" b="1" i="0" u="none" strike="noStrike" cap="none" dirty="0" err="1">
                <a:solidFill>
                  <a:srgbClr val="1D4ED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Analisis</a:t>
            </a:r>
            <a:endParaRPr sz="1800" dirty="0"/>
          </a:p>
        </p:txBody>
      </p:sp>
      <p:sp>
        <p:nvSpPr>
          <p:cNvPr id="202" name="Google Shape;202;p20"/>
          <p:cNvSpPr txBox="1"/>
          <p:nvPr/>
        </p:nvSpPr>
        <p:spPr>
          <a:xfrm>
            <a:off x="9082036" y="1985407"/>
            <a:ext cx="2654945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Analisis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kuantitatif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daya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pembeda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tingkat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kesukaran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efektivitas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pengecoh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03" name="Google Shape;203;p20"/>
          <p:cNvSpPr txBox="1"/>
          <p:nvPr/>
        </p:nvSpPr>
        <p:spPr>
          <a:xfrm>
            <a:off x="946100" y="476250"/>
            <a:ext cx="11208119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Tahapan Penyusunan Soal TKA</a:t>
            </a:r>
            <a:endParaRPr/>
          </a:p>
        </p:txBody>
      </p:sp>
      <p:sp>
        <p:nvSpPr>
          <p:cNvPr id="204" name="Google Shape;204;p20"/>
          <p:cNvSpPr/>
          <p:nvPr/>
        </p:nvSpPr>
        <p:spPr>
          <a:xfrm>
            <a:off x="1746870" y="36528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4582790" y="36528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7418709" y="36528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10254629" y="36528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28912"/>
            <a:ext cx="3867150" cy="20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547687"/>
            <a:ext cx="2317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1"/>
          <p:cNvSpPr txBox="1"/>
          <p:nvPr/>
        </p:nvSpPr>
        <p:spPr>
          <a:xfrm>
            <a:off x="771525" y="3119437"/>
            <a:ext cx="3467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>
                <a:solidFill>
                  <a:srgbClr val="1D4ED8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100%</a:t>
            </a:r>
            <a:endParaRPr/>
          </a:p>
        </p:txBody>
      </p:sp>
      <p:sp>
        <p:nvSpPr>
          <p:cNvPr id="216" name="Google Shape;216;p21"/>
          <p:cNvSpPr txBox="1"/>
          <p:nvPr/>
        </p:nvSpPr>
        <p:spPr>
          <a:xfrm>
            <a:off x="771525" y="4148137"/>
            <a:ext cx="3467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Terstandarisasi &amp; Valid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4895850" y="2044690"/>
            <a:ext cx="706088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Metrik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Standar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Kualitas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Butir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Soal</a:t>
            </a:r>
            <a:endParaRPr sz="1800" dirty="0"/>
          </a:p>
        </p:txBody>
      </p:sp>
      <p:sp>
        <p:nvSpPr>
          <p:cNvPr id="218" name="Google Shape;218;p21"/>
          <p:cNvSpPr txBox="1"/>
          <p:nvPr/>
        </p:nvSpPr>
        <p:spPr>
          <a:xfrm>
            <a:off x="4895850" y="2349146"/>
            <a:ext cx="67246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TKA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berkualitas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wajib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memenuhi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kriteria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psikometrik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mutakhir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endParaRPr sz="1800" dirty="0"/>
          </a:p>
        </p:txBody>
      </p:sp>
      <p:sp>
        <p:nvSpPr>
          <p:cNvPr id="219" name="Google Shape;219;p21"/>
          <p:cNvSpPr txBox="1"/>
          <p:nvPr/>
        </p:nvSpPr>
        <p:spPr>
          <a:xfrm>
            <a:off x="4991100" y="3269369"/>
            <a:ext cx="952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 dirty="0"/>
          </a:p>
        </p:txBody>
      </p:sp>
      <p:sp>
        <p:nvSpPr>
          <p:cNvPr id="220" name="Google Shape;220;p21"/>
          <p:cNvSpPr txBox="1"/>
          <p:nvPr/>
        </p:nvSpPr>
        <p:spPr>
          <a:xfrm>
            <a:off x="5086350" y="3139549"/>
            <a:ext cx="653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Validitas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Isu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&amp;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Konstruk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Mengukur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materi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sesuai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kompetensi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ditargetkan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21" name="Google Shape;221;p21"/>
          <p:cNvSpPr txBox="1"/>
          <p:nvPr/>
        </p:nvSpPr>
        <p:spPr>
          <a:xfrm>
            <a:off x="4991100" y="4238451"/>
            <a:ext cx="952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 dirty="0"/>
          </a:p>
        </p:txBody>
      </p:sp>
      <p:sp>
        <p:nvSpPr>
          <p:cNvPr id="222" name="Google Shape;222;p21"/>
          <p:cNvSpPr txBox="1"/>
          <p:nvPr/>
        </p:nvSpPr>
        <p:spPr>
          <a:xfrm>
            <a:off x="5086350" y="4075583"/>
            <a:ext cx="653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Reliabilitas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Tinggi: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Hasil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konsisten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ketika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diujikan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pada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kelompok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setara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23" name="Google Shape;223;p21"/>
          <p:cNvSpPr txBox="1"/>
          <p:nvPr/>
        </p:nvSpPr>
        <p:spPr>
          <a:xfrm>
            <a:off x="4991100" y="5141433"/>
            <a:ext cx="952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 dirty="0"/>
          </a:p>
        </p:txBody>
      </p:sp>
      <p:sp>
        <p:nvSpPr>
          <p:cNvPr id="224" name="Google Shape;224;p21"/>
          <p:cNvSpPr txBox="1"/>
          <p:nvPr/>
        </p:nvSpPr>
        <p:spPr>
          <a:xfrm>
            <a:off x="5086350" y="4956528"/>
            <a:ext cx="653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Pengecoh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Efektif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Opsi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jawaban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salah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dipilih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oleh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peserta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kurang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memahami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konsep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25" name="Google Shape;225;p21"/>
          <p:cNvSpPr txBox="1"/>
          <p:nvPr/>
        </p:nvSpPr>
        <p:spPr>
          <a:xfrm>
            <a:off x="917525" y="476250"/>
            <a:ext cx="11238123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Indikator Mutu &amp; Validitas Soal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547687"/>
            <a:ext cx="2603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2"/>
          <p:cNvSpPr/>
          <p:nvPr/>
        </p:nvSpPr>
        <p:spPr>
          <a:xfrm>
            <a:off x="571500" y="1113765"/>
            <a:ext cx="11049000" cy="891247"/>
          </a:xfrm>
          <a:prstGeom prst="roundRect">
            <a:avLst>
              <a:gd name="adj" fmla="val 1680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1085850" y="1178030"/>
            <a:ext cx="1034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Edukatif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 dan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Inspiratif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Stimulus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memberikan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wawasan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atau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informasi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baru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bermanfaat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bagi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murid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saat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membaca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34" name="Google Shape;234;p22"/>
          <p:cNvSpPr/>
          <p:nvPr/>
        </p:nvSpPr>
        <p:spPr>
          <a:xfrm>
            <a:off x="571500" y="2100293"/>
            <a:ext cx="11049000" cy="809625"/>
          </a:xfrm>
          <a:prstGeom prst="roundRect">
            <a:avLst>
              <a:gd name="adj" fmla="val 1176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1085850" y="2252693"/>
            <a:ext cx="1034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Kontekstual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 &amp;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Aktual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Menggunakan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data,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infografis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atau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wacana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yang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relevan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dengan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perkembangan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sains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teknologi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dan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kehidupan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masyarakat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1800" dirty="0"/>
          </a:p>
        </p:txBody>
      </p:sp>
      <p:sp>
        <p:nvSpPr>
          <p:cNvPr id="236" name="Google Shape;236;p22"/>
          <p:cNvSpPr/>
          <p:nvPr/>
        </p:nvSpPr>
        <p:spPr>
          <a:xfrm>
            <a:off x="571500" y="3208518"/>
            <a:ext cx="11049000" cy="566737"/>
          </a:xfrm>
          <a:prstGeom prst="roundRect">
            <a:avLst>
              <a:gd name="adj" fmla="val 1680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2"/>
          <p:cNvSpPr txBox="1"/>
          <p:nvPr/>
        </p:nvSpPr>
        <p:spPr>
          <a:xfrm>
            <a:off x="1085850" y="3360918"/>
            <a:ext cx="1034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Bebas SARA &amp; Bias: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Materi tidak memuat unsur diskriminasi gender, wilayah, atau latar belakang sosial budaya murid.</a:t>
            </a:r>
            <a:endParaRPr sz="1800"/>
          </a:p>
        </p:txBody>
      </p:sp>
      <p:sp>
        <p:nvSpPr>
          <p:cNvPr id="238" name="Google Shape;238;p22"/>
          <p:cNvSpPr/>
          <p:nvPr/>
        </p:nvSpPr>
        <p:spPr>
          <a:xfrm>
            <a:off x="571500" y="4569618"/>
            <a:ext cx="11049000" cy="566737"/>
          </a:xfrm>
          <a:prstGeom prst="roundRect">
            <a:avLst>
              <a:gd name="adj" fmla="val 1680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2"/>
          <p:cNvSpPr txBox="1"/>
          <p:nvPr/>
        </p:nvSpPr>
        <p:spPr>
          <a:xfrm>
            <a:off x="1085850" y="4722018"/>
            <a:ext cx="103441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Berfungsi Penuh: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Pertanyaan wajib bergantung langsung pada informasi yang disajikan dalam stimulus.</a:t>
            </a:r>
            <a:endParaRPr sz="1800"/>
          </a:p>
        </p:txBody>
      </p:sp>
      <p:sp>
        <p:nvSpPr>
          <p:cNvPr id="240" name="Google Shape;240;p22"/>
          <p:cNvSpPr/>
          <p:nvPr/>
        </p:nvSpPr>
        <p:spPr>
          <a:xfrm>
            <a:off x="571500" y="2783681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571500" y="3726656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571500" y="4426743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571500" y="5126831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525" y="120184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525" y="227650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525" y="338473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525" y="4745831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946100" y="476250"/>
            <a:ext cx="11208119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Kaidah Penulisan Stimulus Soal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547687"/>
            <a:ext cx="2317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 txBox="1"/>
          <p:nvPr/>
        </p:nvSpPr>
        <p:spPr>
          <a:xfrm>
            <a:off x="1685925" y="2820441"/>
            <a:ext cx="8820150" cy="1359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"Pengembangan soal TKA bukan tentang menyulitkan murid, melainkan melatih ketajaman berpikir logis, analitis, dan sistematis demi masa depan."</a:t>
            </a:r>
            <a:endParaRPr/>
          </a:p>
        </p:txBody>
      </p:sp>
      <p:sp>
        <p:nvSpPr>
          <p:cNvPr id="256" name="Google Shape;256;p23"/>
          <p:cNvSpPr txBox="1"/>
          <p:nvPr/>
        </p:nvSpPr>
        <p:spPr>
          <a:xfrm>
            <a:off x="3481387" y="4447133"/>
            <a:ext cx="52292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563E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— Prinsip Pembelajaran Bermakna &amp; Asesmen Terstandar</a:t>
            </a:r>
            <a:endParaRPr/>
          </a:p>
        </p:txBody>
      </p:sp>
      <p:sp>
        <p:nvSpPr>
          <p:cNvPr id="257" name="Google Shape;257;p23"/>
          <p:cNvSpPr txBox="1"/>
          <p:nvPr/>
        </p:nvSpPr>
        <p:spPr>
          <a:xfrm>
            <a:off x="1209675" y="3010941"/>
            <a:ext cx="400050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0" u="none" strike="noStrike" cap="none">
                <a:solidFill>
                  <a:srgbClr val="BFDBFE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"</a:t>
            </a:r>
            <a:endParaRPr/>
          </a:p>
        </p:txBody>
      </p:sp>
      <p:sp>
        <p:nvSpPr>
          <p:cNvPr id="258" name="Google Shape;258;p23"/>
          <p:cNvSpPr txBox="1"/>
          <p:nvPr/>
        </p:nvSpPr>
        <p:spPr>
          <a:xfrm>
            <a:off x="10582275" y="4275680"/>
            <a:ext cx="400050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0" u="none" strike="noStrike" cap="none">
                <a:solidFill>
                  <a:srgbClr val="BFDBFE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"</a:t>
            </a:r>
            <a:endParaRPr/>
          </a:p>
        </p:txBody>
      </p:sp>
      <p:sp>
        <p:nvSpPr>
          <p:cNvPr id="259" name="Google Shape;259;p23"/>
          <p:cNvSpPr txBox="1"/>
          <p:nvPr/>
        </p:nvSpPr>
        <p:spPr>
          <a:xfrm>
            <a:off x="917525" y="476250"/>
            <a:ext cx="11238123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Filosofi Penilaian Akademik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0" y="476250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4"/>
          <p:cNvSpPr txBox="1"/>
          <p:nvPr/>
        </p:nvSpPr>
        <p:spPr>
          <a:xfrm>
            <a:off x="295275" y="1466850"/>
            <a:ext cx="116014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Diskusi dan Tanya Jawab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571500" y="2438400"/>
            <a:ext cx="1104900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Mari Kita Wujudkan Asesmen Pembelajaran yang Bermutu dan Berintegritas</a:t>
            </a:r>
            <a:endParaRPr/>
          </a:p>
        </p:txBody>
      </p:sp>
      <p:sp>
        <p:nvSpPr>
          <p:cNvPr id="268" name="Google Shape;268;p24"/>
          <p:cNvSpPr txBox="1"/>
          <p:nvPr/>
        </p:nvSpPr>
        <p:spPr>
          <a:xfrm>
            <a:off x="571500" y="3038475"/>
            <a:ext cx="11049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Terima Kasih atas Perhatian dan Partisipasi Aktif Bapak/Ibu Guru Modern.</a:t>
            </a:r>
            <a:endParaRPr/>
          </a:p>
        </p:txBody>
      </p:sp>
      <p:pic>
        <p:nvPicPr>
          <p:cNvPr id="269" name="Google Shape;269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1687" y="685800"/>
            <a:ext cx="428625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608</Words>
  <Application>Microsoft Office PowerPoint</Application>
  <PresentationFormat>Widescreen</PresentationFormat>
  <Paragraphs>69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Inter SemiBold</vt:lpstr>
      <vt:lpstr>Plus Jakarta Sans SemiBold</vt:lpstr>
      <vt:lpstr>Plus Jakarta Sans</vt:lpstr>
      <vt:lpstr>Calibri</vt:lpstr>
      <vt:lpstr>Plus Jakarta Sans ExtraBold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Cut</cp:lastModifiedBy>
  <cp:revision>4</cp:revision>
  <dcterms:modified xsi:type="dcterms:W3CDTF">2026-09-17T03:41:37Z</dcterms:modified>
</cp:coreProperties>
</file>