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ora" pitchFamily="2" charset="0"/>
      <p:bold r:id="rId18"/>
    </p:embeddedFont>
    <p:embeddedFont>
      <p:font typeface="Plus Jakarta Sans"/>
      <p:bold r:id="rId19"/>
      <p: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89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661445"/>
            <a:ext cx="10972800" cy="4762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720304"/>
            <a:ext cx="2124075" cy="285750"/>
          </a:xfrm>
          <a:prstGeom prst="roundRect">
            <a:avLst>
              <a:gd name="adj" fmla="val 13333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661445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942433"/>
            <a:ext cx="238125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475" y="4942433"/>
            <a:ext cx="190500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2234654"/>
            <a:ext cx="9101137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rgbClr val="F8FAFC"/>
                </a:solidFill>
                <a:latin typeface="Lora"/>
              </a:rPr>
              <a:t>Peningkatan Kompetensi Guru PPKn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51795"/>
            <a:ext cx="77152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CBD5E1"/>
                </a:solidFill>
                <a:latin typeface="Plus Jakarta Sans"/>
              </a:rPr>
              <a:t>Menyiapkan Siswa Menghadapi Tes Kemampuan Akademik (TKA): Dari Mengajarkan Materi Menuju Membangun Kemampuan Bernalar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777454"/>
            <a:ext cx="19145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Plus Jakarta Sans"/>
              </a:rPr>
              <a:t>WORKSHOP MGMP PPKN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47975" y="1777454"/>
            <a:ext cx="215503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4A3B8"/>
                </a:solidFill>
                <a:latin typeface="Plus Jakarta Sans"/>
              </a:rPr>
              <a:t>• Asesmen &amp; Pembelajaran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4937670"/>
            <a:ext cx="2690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94A3B8"/>
                </a:solidFill>
                <a:latin typeface="Plus Jakarta Sans"/>
              </a:rPr>
              <a:t>Berbasis Penalaran &amp; Konteks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24275" y="4937670"/>
            <a:ext cx="34409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94A3B8"/>
                </a:solidFill>
                <a:latin typeface="Plus Jakarta Sans"/>
              </a:rPr>
              <a:t>Pengembangan Bank Soal &amp; Asesmen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884461"/>
            <a:ext cx="5295900" cy="1156096"/>
          </a:xfrm>
          <a:prstGeom prst="roundRect">
            <a:avLst>
              <a:gd name="adj" fmla="val 98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92958"/>
            <a:ext cx="5295900" cy="1156096"/>
          </a:xfrm>
          <a:prstGeom prst="roundRect">
            <a:avLst>
              <a:gd name="adj" fmla="val 988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501455"/>
            <a:ext cx="5295900" cy="1396007"/>
          </a:xfrm>
          <a:prstGeom prst="roundRect">
            <a:avLst>
              <a:gd name="adj" fmla="val 818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884461"/>
            <a:ext cx="38100" cy="115609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192958"/>
            <a:ext cx="38100" cy="1156096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501455"/>
            <a:ext cx="38100" cy="1396007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81212"/>
            <a:ext cx="5295900" cy="3619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ORIENTASI WORKSHOP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Tujuan Utama &amp; Peta Besar Kegiatan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2074961"/>
            <a:ext cx="63007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Bedah Tipologi &amp; Pemetaan CP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2370236"/>
            <a:ext cx="4895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Menganalisis karakteristik soal TKA dan memetakan Capaian Pembelajaran menjadi indikator asesmen yang terukur.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3383458"/>
            <a:ext cx="63007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Penyusunan Bank Soal TKA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678733"/>
            <a:ext cx="48958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Menyusun pilihan ganda kompleks, studi kasus, dan stimulus naratif yang melatih analisis serta evaluasi.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691955"/>
            <a:ext cx="63007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Strategi Pembelajaran &amp; Siswa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4987230"/>
            <a:ext cx="4895850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Merancang pembelajaran PBL dan membimbing siswa membaca stimulus, eliminasi jawaban, serta manajemen waktu.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14575"/>
            <a:ext cx="4933950" cy="3152775"/>
          </a:xfrm>
          <a:prstGeom prst="roundRect">
            <a:avLst>
              <a:gd name="adj" fmla="val 48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610350" y="2295525"/>
            <a:ext cx="4972050" cy="3190875"/>
          </a:xfrm>
          <a:prstGeom prst="roundRect">
            <a:avLst>
              <a:gd name="adj" fmla="val 4776"/>
            </a:avLst>
          </a:prstGeom>
          <a:solidFill>
            <a:srgbClr val="FFFFFF"/>
          </a:solidFill>
          <a:ln w="1905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52500" y="2657475"/>
            <a:ext cx="1504950" cy="247650"/>
          </a:xfrm>
          <a:prstGeom prst="roundRect">
            <a:avLst>
              <a:gd name="adj" fmla="val 15384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52500" y="4419600"/>
            <a:ext cx="4248150" cy="704850"/>
          </a:xfrm>
          <a:prstGeom prst="roundRect">
            <a:avLst>
              <a:gd name="adj" fmla="val 1081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972300" y="2657475"/>
            <a:ext cx="1323975" cy="247650"/>
          </a:xfrm>
          <a:prstGeom prst="roundRect">
            <a:avLst>
              <a:gd name="adj" fmla="val 15384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972300" y="4419600"/>
            <a:ext cx="4248150" cy="704850"/>
          </a:xfrm>
          <a:prstGeom prst="roundRect">
            <a:avLst>
              <a:gd name="adj" fmla="val 10810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350" y="3662362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225" y="3795712"/>
            <a:ext cx="17145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PARADIGMA BARU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Pergeseran Asesmen PPKn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2695575"/>
            <a:ext cx="13716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C2626"/>
                </a:solidFill>
                <a:latin typeface="Plus Jakarta Sans"/>
              </a:rPr>
              <a:t>PENDEKATAN LAMA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3057525"/>
            <a:ext cx="557569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Mengingat Materi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3457575"/>
            <a:ext cx="43434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Siswa diminta menghafal definisi, teks regulasi, dan teori kewarganegaraan secara eksplisit tanpa konteks.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4572000"/>
            <a:ext cx="4038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u="none">
                <a:solidFill>
                  <a:srgbClr val="64748B"/>
                </a:solidFill>
                <a:latin typeface="Plus Jakarta Sans"/>
              </a:rPr>
              <a:t> "Apa pengertian dari hak asasi manusia menurut UUD NRI 1945?"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2695575"/>
            <a:ext cx="11906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PARADIGMA TKA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2300" y="3057525"/>
            <a:ext cx="521970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Penalaran Kewarganegaraan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2300" y="3457575"/>
            <a:ext cx="434340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lus Jakarta Sans"/>
              </a:rPr>
              <a:t>Siswa menggunakan pengetahuan untuk menganalisis persoalan nyata dan mengevaluasi solusi.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24700" y="4572000"/>
            <a:ext cx="40386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 u="none">
                <a:solidFill>
                  <a:srgbClr val="0369A1"/>
                </a:solidFill>
                <a:latin typeface="Plus Jakarta Sans"/>
              </a:rPr>
              <a:t> "Berdasarkan kasus di atas, manakah kebijakan yang paling menjamin keseimbangan hak publik?"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67012"/>
            <a:ext cx="2571750" cy="2209800"/>
          </a:xfrm>
          <a:prstGeom prst="roundRect">
            <a:avLst>
              <a:gd name="adj" fmla="val 517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9950" y="2767012"/>
            <a:ext cx="2571750" cy="2209800"/>
          </a:xfrm>
          <a:prstGeom prst="roundRect">
            <a:avLst>
              <a:gd name="adj" fmla="val 517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767012"/>
            <a:ext cx="2571750" cy="2209800"/>
          </a:xfrm>
          <a:prstGeom prst="roundRect">
            <a:avLst>
              <a:gd name="adj" fmla="val 517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010650" y="2767012"/>
            <a:ext cx="2571750" cy="2209800"/>
          </a:xfrm>
          <a:prstGeom prst="roundRect">
            <a:avLst>
              <a:gd name="adj" fmla="val 517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81337"/>
            <a:ext cx="200025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550" y="3081337"/>
            <a:ext cx="333375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900" y="3081337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0" y="3081337"/>
            <a:ext cx="3048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KARAKTERISTIK ASESMEN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4 Pilar Soal TKA PPKn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519487"/>
            <a:ext cx="277534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Berbasis Stimulus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833812"/>
            <a:ext cx="2209800" cy="876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Menggunakan narasi berita, tabel data, grafik, dan kutipan regulasi autentik.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8550" y="3519487"/>
            <a:ext cx="277534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Kontekstual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8550" y="3833812"/>
            <a:ext cx="2209800" cy="876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Mengangkat isu nyata masyarakat, demokrasi, konstitusi, dan kebijakan publik.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3519487"/>
            <a:ext cx="277534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Menuntut Penalaran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8900" y="3833812"/>
            <a:ext cx="2209800" cy="876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Fokus pada analisis sebab-akibat, hubungan konsep, dan evaluasi dampak.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0" y="3519487"/>
            <a:ext cx="2775346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Multi-Informasi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0" y="3833812"/>
            <a:ext cx="2209800" cy="876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Menghubungkan beberapa fakta terpisah untuk membuat kesimpulan logis.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09912"/>
            <a:ext cx="207258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834580" y="3109912"/>
            <a:ext cx="207258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59560" y="3109912"/>
            <a:ext cx="207258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284541" y="3109912"/>
            <a:ext cx="207258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509521" y="3109912"/>
            <a:ext cx="207258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109912"/>
            <a:ext cx="207258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34580" y="3109912"/>
            <a:ext cx="207258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59560" y="3109912"/>
            <a:ext cx="207258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284541" y="3109912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509521" y="3109912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METODOLOGI DESAIN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Alur Pemetaan CP Menjadi Soal TKA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3338512"/>
            <a:ext cx="21144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TAHAP 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35480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Capaian (CP)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3824287"/>
            <a:ext cx="178683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Dokumen CP dan regulasi kurikulum resmi.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25080" y="3338512"/>
            <a:ext cx="21144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TAHAP 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25080" y="35480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Materi Esensial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25080" y="3824287"/>
            <a:ext cx="178683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Konsep kunci Pancasila, UUD, dan Demokrasi.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0060" y="3338512"/>
            <a:ext cx="21144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Plus Jakarta Sans"/>
              </a:rPr>
              <a:t>TAHAP 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0060" y="35480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Stimulus Kasus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50060" y="3824287"/>
            <a:ext cx="178683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Pilihan konteks sosial &amp; kebijakan otentik.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75041" y="3338512"/>
            <a:ext cx="21144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Plus Jakarta Sans"/>
              </a:rPr>
              <a:t>TAHAP 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5041" y="35480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Indikator KKO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75041" y="3824287"/>
            <a:ext cx="178683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Kata kerja aktif: menganalisis &amp; mengevaluasi.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00021" y="3338512"/>
            <a:ext cx="21144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Plus Jakarta Sans"/>
              </a:rPr>
              <a:t>TAHAP 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00021" y="35480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Soal &amp; Opsi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00021" y="3824287"/>
            <a:ext cx="178683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Pertanyaan penalaran &amp; distractor logis.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64709" y="2633662"/>
            <a:ext cx="4617690" cy="2476500"/>
          </a:xfrm>
          <a:prstGeom prst="roundRect">
            <a:avLst>
              <a:gd name="adj" fmla="val 6153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352675"/>
            <a:ext cx="6012209" cy="1057275"/>
          </a:xfrm>
          <a:prstGeom prst="roundRect">
            <a:avLst>
              <a:gd name="adj" fmla="val 1081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562350"/>
            <a:ext cx="6012209" cy="838200"/>
          </a:xfrm>
          <a:prstGeom prst="roundRect">
            <a:avLst>
              <a:gd name="adj" fmla="val 136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552950"/>
            <a:ext cx="6012209" cy="838200"/>
          </a:xfrm>
          <a:prstGeom prst="roundRect">
            <a:avLst>
              <a:gd name="adj" fmla="val 1363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509" y="2938462"/>
            <a:ext cx="2286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562225"/>
            <a:ext cx="22860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3771900"/>
            <a:ext cx="257175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4762500"/>
            <a:ext cx="200025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PENYUSUNAN BANK SOAL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Strategi Memilih Stimulus Efektif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509" y="3395662"/>
            <a:ext cx="492249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FFFFF"/>
                </a:solidFill>
                <a:latin typeface="Plus Jakarta Sans"/>
              </a:rPr>
              <a:t>Prinsip Utama Stimulus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9509" y="3776662"/>
            <a:ext cx="4103340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CBD5E1"/>
                </a:solidFill>
                <a:latin typeface="Plus Jakarta Sans"/>
              </a:rPr>
              <a:t>Stimulus harus berfungsi sebagai sumber informasi analisis utama. Jika soal bisa dijawab tanpa membaca stimulus, maka stimulus tersebut hanya hiasan.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1100" y="2543175"/>
            <a:ext cx="68909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Narasi &amp; Berita Kontekstual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1100" y="2781300"/>
            <a:ext cx="534545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Isu demokrasi sekolah, hak warga negara, dan kebijakan lingkungan.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9675" y="3752850"/>
            <a:ext cx="643830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Data Grafik &amp; Infografis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9675" y="3990975"/>
            <a:ext cx="613171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Tabel partisipasi publik dan data survei pelayanan masyarakat.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2525" y="4743450"/>
            <a:ext cx="55006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Kutipan Regulasi Akurat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525" y="4981575"/>
            <a:ext cx="52387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Pasal UUD NRI 1945 atau aturan sekolah yang relevan.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95575"/>
            <a:ext cx="5334000" cy="2352675"/>
          </a:xfrm>
          <a:prstGeom prst="roundRect">
            <a:avLst>
              <a:gd name="adj" fmla="val 64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805112"/>
            <a:ext cx="5334000" cy="21336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48062"/>
            <a:ext cx="171450" cy="180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990975"/>
            <a:ext cx="171450" cy="180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433887"/>
            <a:ext cx="171450" cy="1809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657600"/>
            <a:ext cx="171450" cy="1809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4100512"/>
            <a:ext cx="171450" cy="1809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433887"/>
            <a:ext cx="171450" cy="1809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KONSTRUKSI SOAL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Pengecoh Logis &amp; PG Kompleks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00375"/>
            <a:ext cx="62007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Prinsip Distractor Efektif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3109912"/>
            <a:ext cx="56388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Pilihan Ganda Kompleks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1100" y="3419475"/>
            <a:ext cx="4552950" cy="438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Tampak Masuk Akal: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Mencerminkan miskonsepsi siswa.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1100" y="3971925"/>
            <a:ext cx="5638800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Homogen &amp; Setara: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Panjang kalimat relatif seimbang.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1100" y="4305300"/>
            <a:ext cx="4552950" cy="438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Hindari Opsi Konyol: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Opsi konyol mempermudah tebakan.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9900" y="3529012"/>
            <a:ext cx="4552950" cy="438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Pernyataan Jelas: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Dapat dinilai benar/salah secara tepat.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9900" y="4081462"/>
            <a:ext cx="5372100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Bukti Stimulus: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Menuntut verifikasi berbasis data.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9900" y="4414837"/>
            <a:ext cx="5372100" cy="2190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Bebas Pola Tebakan: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Menghindari eliminasi otomatis.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62275"/>
            <a:ext cx="3505200" cy="1819275"/>
          </a:xfrm>
          <a:prstGeom prst="roundRect">
            <a:avLst>
              <a:gd name="adj" fmla="val 628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962275"/>
            <a:ext cx="3505200" cy="1819275"/>
          </a:xfrm>
          <a:prstGeom prst="roundRect">
            <a:avLst>
              <a:gd name="adj" fmla="val 628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962275"/>
            <a:ext cx="3505200" cy="1819275"/>
          </a:xfrm>
          <a:prstGeom prst="roundRect">
            <a:avLst>
              <a:gd name="adj" fmla="val 628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962275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343400" y="2962275"/>
            <a:ext cx="35052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77200" y="2962275"/>
            <a:ext cx="350520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STRATEGI PEMBELAJARAN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Integrasi TKA dalam Kelas PPKn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267075"/>
            <a:ext cx="40005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Problem-Based Learning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619500"/>
            <a:ext cx="314325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Gunakan isu otentik seperti aturan media sosial sekolah untuk melatih argumentasi siswa.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267075"/>
            <a:ext cx="40005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Deep Learning Siklus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619500"/>
            <a:ext cx="3143250" cy="895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Memahami konsep → Mengaplikasikan kasus → Merefleksikan alasan pemilihan jawaban.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267075"/>
            <a:ext cx="38862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Model Asesmen 1–2–1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3619500"/>
            <a:ext cx="314325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Plus Jakarta Sans"/>
              </a:rPr>
              <a:t>Format rutin: 1 Stimulus pendek, 2 Pertanyaan analitis, dan 1 Refleksi jawaban.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67037"/>
            <a:ext cx="2600325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2967037"/>
            <a:ext cx="2600325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2967037"/>
            <a:ext cx="2600325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2967037"/>
            <a:ext cx="2600325" cy="1847850"/>
          </a:xfrm>
          <a:prstGeom prst="roundRect">
            <a:avLst>
              <a:gd name="adj" fmla="val 618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38200" y="3195637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629025" y="3195637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19850" y="3195637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10675" y="3195637"/>
            <a:ext cx="342900" cy="342900"/>
          </a:xfrm>
          <a:prstGeom prst="roundRect">
            <a:avLst>
              <a:gd name="adj" fmla="val 22222"/>
            </a:avLst>
          </a:prstGeom>
          <a:solidFill>
            <a:srgbClr val="F3E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PANDUAN SISWA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Metode Pengerjaan Soal: SKIM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5325" y="31956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Plus Jakarta Sans"/>
              </a:rPr>
              <a:t>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652837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Scan Informasi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929062"/>
            <a:ext cx="2238375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Membaca cepat struktur stimulus untuk menangkap konteks utama.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6150" y="31956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9025" y="3652837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Kenali Tugas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9025" y="3929062"/>
            <a:ext cx="2238375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Perhatikan kata kunci pertanyaan: </a:t>
            </a:r>
            <a:r>
              <a:rPr sz="1350" b="0" i="1" u="none">
                <a:solidFill>
                  <a:srgbClr val="64748B"/>
                </a:solidFill>
                <a:latin typeface="Plus Jakarta Sans"/>
              </a:rPr>
              <a:t>alasan, dampak, solusi</a:t>
            </a:r>
            <a:r>
              <a:rPr sz="1350" b="0" i="0" u="none">
                <a:solidFill>
                  <a:srgbClr val="64748B"/>
                </a:solidFill>
                <a:latin typeface="Plus Jakarta San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1956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59669"/>
                </a:solidFill>
                <a:latin typeface="Plus Jakarta Sans"/>
              </a:rPr>
              <a:t>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850" y="3652837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Identifikasi Bukti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850" y="3929062"/>
            <a:ext cx="2238375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Cari fakta pendukung dalam stimulus dan konsep PPKn.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319563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7C3AED"/>
                </a:solidFill>
                <a:latin typeface="Plus Jakarta Sans"/>
              </a:rPr>
              <a:t>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10675" y="3652837"/>
            <a:ext cx="281285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Minimalkan Pilihan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10675" y="3929062"/>
            <a:ext cx="2238375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Eliminasi opsi tidak sesuai stimulus atau bertentangan konsep.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304925"/>
            <a:ext cx="5819775" cy="5095875"/>
          </a:xfrm>
          <a:prstGeom prst="roundRect">
            <a:avLst>
              <a:gd name="adj" fmla="val 224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734175" y="1304925"/>
            <a:ext cx="4848225" cy="5095875"/>
          </a:xfrm>
          <a:prstGeom prst="roundRect">
            <a:avLst>
              <a:gd name="adj" fmla="val 2357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972300" y="1543050"/>
            <a:ext cx="819150" cy="247650"/>
          </a:xfrm>
          <a:prstGeom prst="roundRect">
            <a:avLst>
              <a:gd name="adj" fmla="val 15384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STUDI KASUS SOAL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Analisis Penerapan Prinsip Demokrasi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1543050"/>
            <a:ext cx="66794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Plus Jakarta Sans"/>
              </a:rPr>
              <a:t>STIMULUS KASUS: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790700"/>
            <a:ext cx="5438775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Dalam pemilihan ketua OSIS, semua calon diberi kesempatan menyampaikan visi-misi. Sebagian pihak mengusulkan Kepala Sekolah langsung menentukan pemenang agar lebih cepat.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662832"/>
            <a:ext cx="66794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PERTANYAAN: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2891432"/>
            <a:ext cx="667940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Tindakan yang paling sesuai dengan prinsip demokrasi adalah...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1581150"/>
            <a:ext cx="6858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Plus Jakarta Sans"/>
              </a:rPr>
              <a:t>KUNCI: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72300" y="1905000"/>
            <a:ext cx="446722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4532D"/>
                </a:solidFill>
                <a:latin typeface="Plus Jakarta Sans"/>
              </a:rPr>
              <a:t>Pemilihan tetap memberi kesempatan siswa menggunakan hak pilih sesuai mekanisme.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2300" y="2419350"/>
            <a:ext cx="4467225" cy="959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166534"/>
                </a:solidFill>
                <a:latin typeface="Plus Jakarta Sans"/>
              </a:rPr>
              <a:t>Rasionalisasi:</a:t>
            </a:r>
            <a:r>
              <a:rPr sz="1350" b="0" i="0" u="none">
                <a:solidFill>
                  <a:srgbClr val="166534"/>
                </a:solidFill>
                <a:latin typeface="Plus Jakarta Sans"/>
              </a:rPr>
              <a:t> Pilihan B mempertahankan partisipasi aktif siswa. Pilihan A, C, D, dan E mengeliminasi proses demokratis atau mengalihkan kewenangan secara sepihak.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304925"/>
            <a:ext cx="5819775" cy="5095875"/>
          </a:xfrm>
          <a:prstGeom prst="roundRect">
            <a:avLst>
              <a:gd name="adj" fmla="val 224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734175" y="1304925"/>
            <a:ext cx="4848225" cy="5095875"/>
          </a:xfrm>
          <a:prstGeom prst="roundRect">
            <a:avLst>
              <a:gd name="adj" fmla="val 2357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972300" y="1543050"/>
            <a:ext cx="828675" cy="247650"/>
          </a:xfrm>
          <a:prstGeom prst="roundRect">
            <a:avLst>
              <a:gd name="adj" fmla="val 15384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068050" cy="619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STUDI KASUS SOAL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Analisis Proses Kebijakan Publik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1543050"/>
            <a:ext cx="66794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64748B"/>
                </a:solidFill>
                <a:latin typeface="Plus Jakarta Sans"/>
              </a:rPr>
              <a:t>STIMULUS KASUS: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1790700"/>
            <a:ext cx="5438775" cy="959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334155"/>
                </a:solidFill>
                <a:latin typeface="Plus Jakarta Sans"/>
              </a:rPr>
              <a:t>Pemda merancang pengurangan plastik. Pedagang khawatir biaya, kelompok lingkungan mendukung. Pemerintah kemudian mengundang pedagang, masyarakat, dan akademisi untuk memberi masukan.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902743"/>
            <a:ext cx="6679406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PERTANYAAN: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131343"/>
            <a:ext cx="667940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Tindakan tersebut paling tepat menunjukkan prinsip...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1581150"/>
            <a:ext cx="69532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Plus Jakarta Sans"/>
              </a:rPr>
              <a:t>KUNCI: 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72300" y="1905000"/>
            <a:ext cx="446722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4532D"/>
                </a:solidFill>
                <a:latin typeface="Plus Jakarta Sans"/>
              </a:rPr>
              <a:t>Kebijakan perlu mempertimbangkan berbagai kepentingan melalui partisipasi publik.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72300" y="2419350"/>
            <a:ext cx="4467225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166534"/>
                </a:solidFill>
                <a:latin typeface="Plus Jakarta Sans"/>
              </a:rPr>
              <a:t>Rasionalisasi:</a:t>
            </a:r>
            <a:r>
              <a:rPr sz="1350" b="0" i="0" u="none">
                <a:solidFill>
                  <a:srgbClr val="166534"/>
                </a:solidFill>
                <a:latin typeface="Plus Jakarta Sans"/>
              </a:rPr>
              <a:t> Pelibatan pemangku kepentingan menjamin keadilan sosial dan transparansi sebelum keputusan final ditetapkan.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552575"/>
            <a:ext cx="38100" cy="63996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895850"/>
            <a:ext cx="3505200" cy="1352550"/>
          </a:xfrm>
          <a:prstGeom prst="roundRect">
            <a:avLst>
              <a:gd name="adj" fmla="val 5633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4895850"/>
            <a:ext cx="3505200" cy="1352550"/>
          </a:xfrm>
          <a:prstGeom prst="roundRect">
            <a:avLst>
              <a:gd name="adj" fmla="val 5633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4895850"/>
            <a:ext cx="3505200" cy="1352550"/>
          </a:xfrm>
          <a:prstGeom prst="roundRect">
            <a:avLst>
              <a:gd name="adj" fmla="val 5633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5124450"/>
            <a:ext cx="190500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124450"/>
            <a:ext cx="142875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700" y="5124450"/>
            <a:ext cx="238125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628650"/>
            <a:ext cx="2536031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8BDF8"/>
                </a:solidFill>
                <a:latin typeface="Plus Jakarta Sans"/>
              </a:rPr>
              <a:t>PRODUK AKHIR WORKSHOP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885825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F8FAFC"/>
                </a:solidFill>
                <a:latin typeface="Lora"/>
              </a:rPr>
              <a:t>Pesan Fasilitator MGMP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1552575"/>
            <a:ext cx="10877550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800" b="0" i="1" u="none">
                <a:solidFill>
                  <a:srgbClr val="E2E8F0"/>
                </a:solidFill>
                <a:latin typeface="Plus Jakarta Sans"/>
              </a:rPr>
              <a:t> "Tugas guru bukan sekadar mempersiapkan siswa untuk menjawab soal, melainkan mempersiapkan mereka untuk berpikir saat berhadapan dengan persoalan kewarganegaraan nyata."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5400675"/>
            <a:ext cx="410051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8FAFC"/>
                </a:solidFill>
                <a:latin typeface="Plus Jakarta Sans"/>
              </a:rPr>
              <a:t>Bank Soal TKA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5657850"/>
            <a:ext cx="32194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94A3B8"/>
                </a:solidFill>
                <a:latin typeface="Plus Jakarta Sans"/>
              </a:rPr>
              <a:t>Bank Soal PPKn berbasis penalaran &amp; rasionalisasi.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3900" y="5400675"/>
            <a:ext cx="410051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8FAFC"/>
                </a:solidFill>
                <a:latin typeface="Plus Jakarta Sans"/>
              </a:rPr>
              <a:t>Rubrik Telaah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3900" y="5657850"/>
            <a:ext cx="32194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94A3B8"/>
                </a:solidFill>
                <a:latin typeface="Plus Jakarta Sans"/>
              </a:rPr>
              <a:t>Matriks pemetaan CP &amp; instrumen penelaahan soal.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7700" y="5400675"/>
            <a:ext cx="39243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8FAFC"/>
                </a:solidFill>
                <a:latin typeface="Plus Jakarta Sans"/>
              </a:rPr>
              <a:t>Rencana Integrasi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7700" y="5657850"/>
            <a:ext cx="32194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94A3B8"/>
                </a:solidFill>
                <a:latin typeface="Plus Jakarta Sans"/>
              </a:rPr>
              <a:t>Desain latihan TKA dalam asesmen formatif rutin.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776</Words>
  <Application>Microsoft Office PowerPoint</Application>
  <PresentationFormat>Widescreen</PresentationFormat>
  <Paragraphs>120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Plus Jakarta Sans</vt:lpstr>
      <vt:lpstr>Arial</vt:lpstr>
      <vt:lpstr>Lora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Cut</cp:lastModifiedBy>
  <cp:revision>2</cp:revision>
  <dcterms:created xsi:type="dcterms:W3CDTF">2013-01-27T09:14:16Z</dcterms:created>
  <dcterms:modified xsi:type="dcterms:W3CDTF">2026-10-01T03:27:04Z</dcterms:modified>
  <cp:category/>
</cp:coreProperties>
</file>