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embeddedFontLst>
    <p:embeddedFont>
      <p:font typeface="Crimson Pro SemiBold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Heebo" charset="-79"/>
      <p:regular r:id="rId19"/>
    </p:embeddedFont>
    <p:embeddedFont>
      <p:font typeface="Heebo Bold" charset="-79"/>
      <p:regular r:id="rId20"/>
    </p:embeddedFont>
    <p:embeddedFont>
      <p:font typeface="Algerian" pitchFamily="82" charset="0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-12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-10-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10-3.svg"/><Relationship Id="rId5" Type="http://schemas.openxmlformats.org/officeDocument/2006/relationships/image" Target="../media/image-10-3.svg"/><Relationship Id="rId4" Type="http://schemas.openxmlformats.org/officeDocument/2006/relationships/image" Target="../media/image16.png"/><Relationship Id="rId9" Type="http://schemas.openxmlformats.org/officeDocument/2006/relationships/image" Target="../media/image-10-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0979" y="81121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Types of Texts in English 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0979" y="1671141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 comprehensive guide to the five major text types found in TKA questions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— Descriptive, Recount, Narrative, Procedure, and Exposition.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       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5230979" y="2684710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33000"/>
              </a:lnSpc>
              <a:spcAft>
                <a:spcPts val="1650"/>
              </a:spcAft>
            </a:pPr>
            <a:r>
              <a:rPr lang="en-US" sz="145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</a:t>
            </a:r>
            <a:endParaRPr lang="en-US" sz="1450" dirty="0" smtClean="0"/>
          </a:p>
          <a:p>
            <a:pPr marL="0" indent="0" algn="ctr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 smtClean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 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30979" y="4123531"/>
            <a:ext cx="660403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230979" y="4536457"/>
            <a:ext cx="4225254" cy="1059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  <a:spcAft>
                <a:spcPts val="1650"/>
              </a:spcAft>
            </a:pP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          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Nurlina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,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S.Pd.I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.,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M.Pd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. (Miss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Lina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)</a:t>
            </a:r>
            <a:endParaRPr lang="id-ID" sz="1450" b="1" dirty="0" smtClean="0">
              <a:solidFill>
                <a:srgbClr val="4C4C4D"/>
              </a:solidFill>
              <a:latin typeface="Heebo Bold" pitchFamily="34" charset="0"/>
              <a:ea typeface="Heebo Bold" pitchFamily="34" charset="-122"/>
              <a:cs typeface="Heebo Bold" pitchFamily="34" charset="-120"/>
            </a:endParaRPr>
          </a:p>
          <a:p>
            <a:pPr>
              <a:spcAft>
                <a:spcPts val="1650"/>
              </a:spcAft>
            </a:pP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The English Teacher at 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SMA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Negeri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 1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Darul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 </a:t>
            </a:r>
            <a:r>
              <a:rPr lang="en-US" sz="1450" b="1" dirty="0" err="1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Ihsan</a:t>
            </a:r>
            <a:endParaRPr lang="id-ID" sz="1450" b="1" dirty="0" smtClean="0">
              <a:solidFill>
                <a:srgbClr val="4C4C4D"/>
              </a:solidFill>
              <a:latin typeface="Heebo Bold" pitchFamily="34" charset="0"/>
              <a:ea typeface="Heebo Bold" pitchFamily="34" charset="-122"/>
              <a:cs typeface="Heebo Bold" pitchFamily="34" charset="-120"/>
            </a:endParaRPr>
          </a:p>
          <a:p>
            <a:pPr algn="ctr">
              <a:spcAft>
                <a:spcPts val="1650"/>
              </a:spcAft>
            </a:pPr>
            <a:r>
              <a:rPr lang="id-ID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Aceh Timur</a:t>
            </a: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  </a:t>
            </a:r>
            <a:endParaRPr lang="en-US" sz="1450" b="1" dirty="0" smtClean="0"/>
          </a:p>
          <a:p>
            <a:pPr>
              <a:lnSpc>
                <a:spcPct val="133000"/>
              </a:lnSpc>
              <a:spcAft>
                <a:spcPts val="1650"/>
              </a:spcAft>
            </a:pPr>
            <a:endParaRPr lang="en-US" sz="1450" dirty="0" smtClean="0"/>
          </a:p>
        </p:txBody>
      </p:sp>
      <p:pic>
        <p:nvPicPr>
          <p:cNvPr id="9" name="Picture 8" descr="C:\Users\Windows 8\Downloads\WhatsApp Image 2026-09-16 at 00.03.44.jpe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23498" y="3855903"/>
            <a:ext cx="1694990" cy="212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4"/>
          <p:cNvSpPr/>
          <p:nvPr/>
        </p:nvSpPr>
        <p:spPr>
          <a:xfrm>
            <a:off x="5233360" y="4123531"/>
            <a:ext cx="4225254" cy="412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33000"/>
              </a:lnSpc>
              <a:spcAft>
                <a:spcPts val="1650"/>
              </a:spcAft>
            </a:pPr>
            <a:r>
              <a:rPr lang="en-US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</a:t>
            </a:r>
            <a:r>
              <a:rPr lang="id-ID" sz="1450" b="1" dirty="0" smtClean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resented by:</a:t>
            </a:r>
            <a:endParaRPr lang="en-US" sz="1450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5233360" y="2542478"/>
            <a:ext cx="6085128" cy="9596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3000"/>
              </a:lnSpc>
              <a:spcAft>
                <a:spcPts val="1650"/>
              </a:spcAft>
            </a:pPr>
            <a:endParaRPr lang="id-ID" sz="1600" dirty="0" smtClean="0">
              <a:solidFill>
                <a:srgbClr val="4C4C4D"/>
              </a:solidFill>
              <a:latin typeface="Heebo" pitchFamily="34" charset="0"/>
              <a:ea typeface="Heebo" pitchFamily="34" charset="-122"/>
              <a:cs typeface="Heebo" pitchFamily="34" charset="-120"/>
            </a:endParaRPr>
          </a:p>
          <a:p>
            <a:pPr algn="ctr">
              <a:lnSpc>
                <a:spcPct val="133000"/>
              </a:lnSpc>
              <a:spcAft>
                <a:spcPts val="1650"/>
              </a:spcAft>
            </a:pPr>
            <a:r>
              <a:rPr lang="id-ID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Presentation </a:t>
            </a:r>
            <a:r>
              <a:rPr lang="id-ID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Content </a:t>
            </a:r>
            <a:r>
              <a:rPr lang="en-US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for MGMP </a:t>
            </a:r>
            <a:r>
              <a:rPr lang="en-US" sz="1600" dirty="0" err="1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Bahasa</a:t>
            </a:r>
            <a:r>
              <a:rPr lang="en-US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</a:t>
            </a:r>
            <a:r>
              <a:rPr lang="en-US" sz="1600" dirty="0" err="1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Inggris</a:t>
            </a:r>
            <a:r>
              <a:rPr lang="en-US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Aceh </a:t>
            </a:r>
            <a:r>
              <a:rPr lang="en-US" sz="1600" dirty="0" err="1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Timur</a:t>
            </a:r>
            <a:endParaRPr lang="id-ID" sz="1600" dirty="0" smtClean="0">
              <a:solidFill>
                <a:srgbClr val="4C4C4D"/>
              </a:solidFill>
              <a:latin typeface="Heebo" pitchFamily="34" charset="0"/>
              <a:ea typeface="Heebo" pitchFamily="34" charset="-122"/>
              <a:cs typeface="Heebo" pitchFamily="34" charset="-120"/>
            </a:endParaRPr>
          </a:p>
          <a:p>
            <a:pPr algn="ctr">
              <a:lnSpc>
                <a:spcPct val="133000"/>
              </a:lnSpc>
              <a:spcAft>
                <a:spcPts val="1650"/>
              </a:spcAft>
            </a:pPr>
            <a:r>
              <a:rPr lang="en-US" sz="1600" dirty="0" smtClean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Wednesday, 16 September 2026</a:t>
            </a:r>
            <a:endParaRPr lang="en-US" sz="1600" dirty="0" smtClean="0"/>
          </a:p>
          <a:p>
            <a:pPr algn="ctr"/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6298"/>
            <a:ext cx="994048" cy="255786"/>
          </a:xfrm>
          <a:prstGeom prst="roundRect">
            <a:avLst>
              <a:gd name="adj" fmla="val 7898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62477" y="596801"/>
            <a:ext cx="1401628" cy="154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862013"/>
            <a:ext cx="108687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Descriptive Text</a:t>
            </a:r>
            <a:endParaRPr lang="en-US" sz="3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01341"/>
            <a:ext cx="6920831" cy="39218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99411" y="1762820"/>
            <a:ext cx="353706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Purpose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999411" y="2175768"/>
            <a:ext cx="3537060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Presents detailed, objective information about an object, person, event, or place so the reader can easily visualize it.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999411" y="3089473"/>
            <a:ext cx="353706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Structure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999411" y="3502422"/>
            <a:ext cx="3537060" cy="1070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Identification</a:t>
            </a: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Introduces the object and its recognizable features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Description</a:t>
            </a: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Detailed characteristics: appearance, qualities, functions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999411" y="4723110"/>
            <a:ext cx="353706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Characteristics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7999411" y="5136059"/>
            <a:ext cx="3537060" cy="1123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Simple present tense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Adjectives (beautiful, tall, amazing)</a:t>
            </a:r>
            <a:endParaRPr lang="en-US" sz="1300" dirty="0"/>
          </a:p>
          <a:p>
            <a:pPr marL="264160" indent="-264160" algn="l">
              <a:lnSpc>
                <a:spcPct val="126000"/>
              </a:lnSpc>
              <a:buSzPct val="100000"/>
              <a:buChar char="•"/>
            </a:pP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Figurative language: metaphors, similes (e.g., </a:t>
            </a:r>
            <a:r>
              <a:rPr lang="en-US" sz="130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as white as snow</a:t>
            </a:r>
            <a:r>
              <a:rPr lang="en-US" sz="13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)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700683"/>
            <a:ext cx="1111817" cy="287139"/>
          </a:xfrm>
          <a:prstGeom prst="roundRect">
            <a:avLst>
              <a:gd name="adj" fmla="val 7899"/>
            </a:avLst>
          </a:prstGeom>
          <a:solidFill>
            <a:srgbClr val="CCD7FF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757337"/>
            <a:ext cx="149459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B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06342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Recount Text</a:t>
            </a:r>
            <a:endParaRPr lang="en-US" sz="3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1937544"/>
            <a:ext cx="945035" cy="11340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95517" y="2126555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Orientation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1795517" y="2535238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Introduces the 5W1H: What, Where, When, Who, Why, How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3071614"/>
            <a:ext cx="945035" cy="11340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95517" y="3260626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Events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1795517" y="3669308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Chronological account of events, divided into key paragraphs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4205684"/>
            <a:ext cx="945035" cy="11340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795517" y="4394696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Reorientation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1795517" y="4803378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Optional closing: conclusion, feelings, or lessons learned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661475" y="555238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Uses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simple past tense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, time connectives (after that, then, finally), action verbs, and is based on facts or personal experiences.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557595" cy="143470"/>
          </a:xfrm>
          <a:prstGeom prst="roundRect">
            <a:avLst>
              <a:gd name="adj" fmla="val 7905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18127" y="548084"/>
            <a:ext cx="1053875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C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8212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Narrative Text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3249613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Purpose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61475" y="3444478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Tells a fictional story (folktale, fairy tale, legend, myth, fable, short story) to </a:t>
            </a: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entertain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and </a:t>
            </a: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teach moral values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.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61475" y="3605113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Structure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1475" y="3799979"/>
            <a:ext cx="531908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Orientation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Characters, setting, time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Complication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Conflict faced by the main character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Resolution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Problem solved; happy or tragic ending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Reorientation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(Optional) — Moral lesson or epilogue</a:t>
            </a:r>
            <a:endParaRPr lang="en-US" sz="7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487" y="1101328"/>
            <a:ext cx="5319083" cy="53192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557992" cy="143470"/>
          </a:xfrm>
          <a:prstGeom prst="roundRect">
            <a:avLst>
              <a:gd name="adj" fmla="val 7905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18127" y="548084"/>
            <a:ext cx="1054272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D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82129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Procedure Text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1048246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Explains step-by-step stages to achieve a goal — helping readers avoid mistakes and complete tasks successfully.</a:t>
            </a:r>
            <a:endParaRPr lang="en-US" sz="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890" y="1214735"/>
            <a:ext cx="6137915" cy="57902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16170" y="4980577"/>
            <a:ext cx="1948549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Title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3616170" y="5373218"/>
            <a:ext cx="1948549" cy="55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State the goal clearly, e.g. How to Make Coffee.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083441" y="2306818"/>
            <a:ext cx="1948548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Materials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083441" y="2699458"/>
            <a:ext cx="1948548" cy="55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List tools and ingredients needed for the procedure.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637491" y="4888871"/>
            <a:ext cx="1948548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Steps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637491" y="5281511"/>
            <a:ext cx="1948548" cy="7336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78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Give numbered imperatives in sequence to complete task.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1475" y="7058025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Uses </a:t>
            </a: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simple present tense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, </a:t>
            </a:r>
            <a:r>
              <a:rPr lang="en-US" sz="7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imperative sentences</a:t>
            </a:r>
            <a:r>
              <a:rPr lang="en-US" sz="7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(put, cut, heat, stir), sequence connectors (first, next, then, finally), and adverbs (slowly, carefully).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50268"/>
            <a:ext cx="2018654" cy="287139"/>
          </a:xfrm>
          <a:prstGeom prst="roundRect">
            <a:avLst>
              <a:gd name="adj" fmla="val 7899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406922"/>
            <a:ext cx="240143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D — VARIANTS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71301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Types of Procedure Texts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87129"/>
            <a:ext cx="2009923" cy="12422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406558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Manuals / Instructions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4474270"/>
            <a:ext cx="3465426" cy="1033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Explain how to use something.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How to Use the Coffee-Brew-Machine 3000</a:t>
            </a:r>
            <a:r>
              <a:rPr lang="en-US" sz="145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™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587129"/>
            <a:ext cx="2009923" cy="124221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63135" y="406558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Recipes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363135" y="4474270"/>
            <a:ext cx="3465426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Provide instructions to prepare food or beverages.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How to Make Coffee Pudding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587129"/>
            <a:ext cx="2009923" cy="124221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64794" y="406558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How to Do Something</a:t>
            </a:r>
            <a:endParaRPr lang="en-US" sz="1850" dirty="0"/>
          </a:p>
        </p:txBody>
      </p:sp>
      <p:sp>
        <p:nvSpPr>
          <p:cNvPr id="13" name="Text 8"/>
          <p:cNvSpPr/>
          <p:nvPr/>
        </p:nvSpPr>
        <p:spPr>
          <a:xfrm>
            <a:off x="8064794" y="4474270"/>
            <a:ext cx="3465426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Explain how to carry out a particular activity.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How to Train Your Pet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26058"/>
            <a:ext cx="1103583" cy="287139"/>
          </a:xfrm>
          <a:prstGeom prst="roundRect">
            <a:avLst>
              <a:gd name="adj" fmla="val 7899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582712"/>
            <a:ext cx="1486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88880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Exposition Text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91432"/>
            <a:ext cx="6903269" cy="39118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32251" y="1951930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Purpose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032251" y="2436217"/>
            <a:ext cx="35042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Supports the writer's opinion through logical, systematic arguments to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persuade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the reader using facts and opinions.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032251" y="3834904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Structure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032251" y="4319191"/>
            <a:ext cx="3504219" cy="1946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Thesis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States the issue and the writer's position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Arguments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— Logically organized reasons, facts, and examples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Restatement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(Analytical) or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Recommendation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(Hortatory)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60401"/>
            <a:ext cx="2247943" cy="287139"/>
          </a:xfrm>
          <a:prstGeom prst="roundRect">
            <a:avLst>
              <a:gd name="adj" fmla="val 7899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517055"/>
            <a:ext cx="263071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TEXT TYPE E — COMPARISON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82314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Analytical vs. Hortatory Exposition</a:t>
            </a:r>
            <a:endParaRPr lang="en-US" sz="3700" dirty="0"/>
          </a:p>
        </p:txBody>
      </p:sp>
      <p:sp>
        <p:nvSpPr>
          <p:cNvPr id="5" name="Shape 3"/>
          <p:cNvSpPr/>
          <p:nvPr/>
        </p:nvSpPr>
        <p:spPr>
          <a:xfrm>
            <a:off x="525350" y="2697262"/>
            <a:ext cx="5476043" cy="1882775"/>
          </a:xfrm>
          <a:prstGeom prst="roundRect">
            <a:avLst>
              <a:gd name="adj" fmla="val 1506"/>
            </a:avLst>
          </a:prstGeom>
          <a:solidFill>
            <a:srgbClr val="2150FE"/>
          </a:solidFill>
          <a:ln/>
        </p:spPr>
      </p:sp>
      <p:sp>
        <p:nvSpPr>
          <p:cNvPr id="6" name="Text 4"/>
          <p:cNvSpPr/>
          <p:nvPr/>
        </p:nvSpPr>
        <p:spPr>
          <a:xfrm>
            <a:off x="714357" y="2886273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Analytical Exposition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14357" y="3370560"/>
            <a:ext cx="570761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States and supports an opinion through arguments.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14357" y="3843040"/>
            <a:ext cx="5098029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Structure: Thesis → Arguments → </a:t>
            </a:r>
            <a:r>
              <a:rPr lang="en-US" sz="145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Restatement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</a:t>
            </a:r>
            <a:r>
              <a:rPr lang="en-US" sz="1450" i="1" dirty="0">
                <a:solidFill>
                  <a:srgbClr val="FFFFFF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Importance of Conserving Energy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332776" y="2886273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Hortatory Exposition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332776" y="3370560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Persuades and gives recommendations to the reader.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332776" y="3843040"/>
            <a:ext cx="5203794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Structure: Thesis → Arguments →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Recommendation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</a:t>
            </a:r>
            <a:r>
              <a:rPr lang="en-US" sz="145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Reasons Why We Should Conserve Energy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61475" y="4792662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Both use </a:t>
            </a:r>
            <a:r>
              <a:rPr lang="en-US" sz="145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simple present tense</a:t>
            </a:r>
            <a:r>
              <a:rPr lang="en-US" sz="14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, logical connectives (because, therefore), mental verbs (think, believe, argue), and modals (should, must, have to).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641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Text Types at a Glance</a:t>
            </a:r>
            <a:endParaRPr lang="en-US" sz="37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661475" y="1525091"/>
          <a:ext cx="10868745" cy="4763569"/>
        </p:xfrm>
        <a:graphic>
          <a:graphicData uri="http://schemas.openxmlformats.org/drawingml/2006/table">
            <a:tbl>
              <a:tblPr/>
              <a:tblGrid>
                <a:gridCol w="2173749"/>
                <a:gridCol w="2173749"/>
                <a:gridCol w="2173749"/>
                <a:gridCol w="2173749"/>
                <a:gridCol w="2173749"/>
              </a:tblGrid>
              <a:tr h="54191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Type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Purpose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Tense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Key Features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Example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8443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Descriptive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Describe an object/person/place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Simple Present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Adjectives, figurative language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My Beautiful School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8443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Recount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Retell past events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Simple Past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Time connectives, action verbs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My Holiday Trip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8443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Narrative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Entertain &amp; teach morals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Simple Past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Complication, resolution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Cinderella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  <a:tr h="8443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Procedure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Explain steps to do/make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Simple Present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Imperatives, sequence words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How to Make Coffee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</a:tr>
              <a:tr h="8443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Exposition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Persuade with arguments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Simple Present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Thesis, arguments, modals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4C4C4D"/>
                          </a:solidFill>
                          <a:latin typeface="Heebo" pitchFamily="34" charset="0"/>
                          <a:ea typeface="Heebo" pitchFamily="34" charset="-122"/>
                          <a:cs typeface="Heebo" pitchFamily="34" charset="-120"/>
                        </a:rPr>
                        <a:t>Save Energy</a:t>
                      </a:r>
                      <a:endParaRPr lang="en-US" sz="1450" dirty="0">
                        <a:latin typeface="Heebo" charset="0"/>
                        <a:ea typeface="Heebo" charset="0"/>
                        <a:cs typeface="Heeb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868"/>
            <a:ext cx="6296860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152D47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Key Takeaways</a:t>
            </a:r>
            <a:endParaRPr lang="en-US" sz="3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1263055"/>
            <a:ext cx="6296860" cy="11570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16163" y="144154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Identify the Purpose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916163" y="177135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Each text type serves a distinct goal — describe, recount, narrate, instruct, or persuade.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1475" y="2554684"/>
            <a:ext cx="6296860" cy="11570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6163" y="273317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Check the Tense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916163" y="306298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Present tense for Descriptive, Procedure, Exposition; Past tense for Recount and Narrative.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1475" y="3846314"/>
            <a:ext cx="6296860" cy="115708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16163" y="402480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Recognize Structure</a:t>
            </a:r>
            <a:endParaRPr lang="en-US" sz="1550" dirty="0"/>
          </a:p>
        </p:txBody>
      </p:sp>
      <p:sp>
        <p:nvSpPr>
          <p:cNvPr id="12" name="Text 6"/>
          <p:cNvSpPr/>
          <p:nvPr/>
        </p:nvSpPr>
        <p:spPr>
          <a:xfrm>
            <a:off x="916163" y="435461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Every text type follows a predictable structure — knowing it helps you answer TKA questions faster.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61475" y="5137944"/>
            <a:ext cx="6296860" cy="115708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16163" y="5316438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Spot Language Features</a:t>
            </a:r>
            <a:endParaRPr lang="en-US" sz="1550" dirty="0"/>
          </a:p>
        </p:txBody>
      </p:sp>
      <p:sp>
        <p:nvSpPr>
          <p:cNvPr id="15" name="Text 8"/>
          <p:cNvSpPr/>
          <p:nvPr/>
        </p:nvSpPr>
        <p:spPr>
          <a:xfrm>
            <a:off x="916163" y="5646241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Imperatives signal Procedure; modals signal Exposition; time connectives signal Recount or Narrative.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305616"/>
            <a:ext cx="6096000" cy="5509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d-ID" sz="4400" dirty="0" smtClean="0">
                <a:latin typeface="Algerian" pitchFamily="82" charset="0"/>
              </a:rPr>
              <a:t>Thank you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endParaRPr lang="id-ID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746</Words>
  <Application>Microsoft Office PowerPoint</Application>
  <PresentationFormat>Custom</PresentationFormat>
  <Paragraphs>131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Crimson Pro SemiBold</vt:lpstr>
      <vt:lpstr>Calibri</vt:lpstr>
      <vt:lpstr>Heebo</vt:lpstr>
      <vt:lpstr>Heebo Bold</vt:lpstr>
      <vt:lpstr>Algerian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Lee_Na</dc:creator>
  <cp:lastModifiedBy>Windows 8</cp:lastModifiedBy>
  <cp:revision>11</cp:revision>
  <dcterms:created xsi:type="dcterms:W3CDTF">2026-09-15T17:42:53Z</dcterms:created>
  <dcterms:modified xsi:type="dcterms:W3CDTF">2026-09-15T18:03:25Z</dcterms:modified>
</cp:coreProperties>
</file>