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9" r:id="rId3"/>
    <p:sldId id="260" r:id="rId4"/>
    <p:sldId id="257" r:id="rId5"/>
    <p:sldId id="276" r:id="rId6"/>
    <p:sldId id="258" r:id="rId7"/>
    <p:sldId id="261" r:id="rId8"/>
    <p:sldId id="262" r:id="rId9"/>
    <p:sldId id="263" r:id="rId10"/>
    <p:sldId id="265" r:id="rId11"/>
    <p:sldId id="266" r:id="rId12"/>
    <p:sldId id="267" r:id="rId13"/>
    <p:sldId id="268" r:id="rId14"/>
    <p:sldId id="264" r:id="rId15"/>
    <p:sldId id="269" r:id="rId16"/>
    <p:sldId id="270" r:id="rId17"/>
    <p:sldId id="271" r:id="rId18"/>
    <p:sldId id="272" r:id="rId19"/>
    <p:sldId id="273" r:id="rId20"/>
    <p:sldId id="274" r:id="rId21"/>
    <p:sldId id="275" r:id="rId22"/>
  </p:sldIdLst>
  <p:sldSz cx="18288000" cy="10287000"/>
  <p:notesSz cx="6858000" cy="9144000"/>
  <p:embeddedFontLst>
    <p:embeddedFont>
      <p:font typeface="Open Sauce" panose="020B0604020202020204" charset="0"/>
      <p:regular r:id="rId23"/>
    </p:embeddedFont>
    <p:embeddedFont>
      <p:font typeface="Open Sauce Bold" panose="020B0604020202020204" charset="0"/>
      <p:regular r:id="rId24"/>
    </p:embeddedFont>
    <p:embeddedFont>
      <p:font typeface="Poppins" panose="00000500000000000000" pitchFamily="2" charset="0"/>
      <p:regular r:id="rId25"/>
    </p:embeddedFont>
    <p:embeddedFont>
      <p:font typeface="Poppins Bold" panose="020B0604020202020204" charset="0"/>
      <p:regular r:id="rId26"/>
    </p:embeddedFont>
    <p:embeddedFont>
      <p:font typeface="Poppins Light" panose="00000400000000000000" pitchFamily="2"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22" autoAdjust="0"/>
  </p:normalViewPr>
  <p:slideViewPr>
    <p:cSldViewPr>
      <p:cViewPr varScale="1">
        <p:scale>
          <a:sx n="43" d="100"/>
          <a:sy n="43" d="100"/>
        </p:scale>
        <p:origin x="990"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317" y="0"/>
            <a:ext cx="3433347" cy="343334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4" name="Group 4"/>
          <p:cNvGrpSpPr/>
          <p:nvPr/>
        </p:nvGrpSpPr>
        <p:grpSpPr>
          <a:xfrm>
            <a:off x="3385029" y="0"/>
            <a:ext cx="3433347" cy="343334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grpSp>
        <p:nvGrpSpPr>
          <p:cNvPr id="6" name="Group 6"/>
          <p:cNvGrpSpPr/>
          <p:nvPr/>
        </p:nvGrpSpPr>
        <p:grpSpPr>
          <a:xfrm>
            <a:off x="-48317" y="3433347"/>
            <a:ext cx="3433347" cy="343334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grpSp>
        <p:nvGrpSpPr>
          <p:cNvPr id="8" name="Group 8"/>
          <p:cNvGrpSpPr/>
          <p:nvPr/>
        </p:nvGrpSpPr>
        <p:grpSpPr>
          <a:xfrm>
            <a:off x="3385029" y="3433347"/>
            <a:ext cx="3433347" cy="3433347"/>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48317" y="6853653"/>
            <a:ext cx="3433347" cy="343334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grpSp>
        <p:nvGrpSpPr>
          <p:cNvPr id="12" name="Group 12"/>
          <p:cNvGrpSpPr/>
          <p:nvPr/>
        </p:nvGrpSpPr>
        <p:grpSpPr>
          <a:xfrm>
            <a:off x="3385029" y="6853653"/>
            <a:ext cx="3433347" cy="3433347"/>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a:stretch>
            </a:blipFill>
          </p:spPr>
        </p:sp>
      </p:grpSp>
      <p:sp>
        <p:nvSpPr>
          <p:cNvPr id="14" name="TextBox 14"/>
          <p:cNvSpPr txBox="1"/>
          <p:nvPr/>
        </p:nvSpPr>
        <p:spPr>
          <a:xfrm>
            <a:off x="8208672" y="2355302"/>
            <a:ext cx="8766716" cy="1814141"/>
          </a:xfrm>
          <a:prstGeom prst="rect">
            <a:avLst/>
          </a:prstGeom>
        </p:spPr>
        <p:txBody>
          <a:bodyPr lIns="0" tIns="0" rIns="0" bIns="0" rtlCol="0" anchor="t">
            <a:spAutoFit/>
          </a:bodyPr>
          <a:lstStyle/>
          <a:p>
            <a:pPr marL="0" lvl="0" indent="0" algn="l">
              <a:lnSpc>
                <a:spcPts val="6622"/>
              </a:lnSpc>
            </a:pPr>
            <a:r>
              <a:rPr lang="en-US" sz="7525" b="1" spc="-368">
                <a:solidFill>
                  <a:srgbClr val="383838"/>
                </a:solidFill>
                <a:latin typeface="Poppins Bold"/>
                <a:ea typeface="Poppins Bold"/>
                <a:cs typeface="Poppins Bold"/>
                <a:sym typeface="Poppins Bold"/>
              </a:rPr>
              <a:t>DISEMINASI</a:t>
            </a:r>
          </a:p>
          <a:p>
            <a:pPr marL="0" lvl="0" indent="0" algn="l">
              <a:lnSpc>
                <a:spcPts val="6622"/>
              </a:lnSpc>
            </a:pPr>
            <a:r>
              <a:rPr lang="en-US" sz="7525" b="1" spc="-368">
                <a:solidFill>
                  <a:srgbClr val="383838"/>
                </a:solidFill>
                <a:latin typeface="Poppins Bold"/>
                <a:ea typeface="Poppins Bold"/>
                <a:cs typeface="Poppins Bold"/>
                <a:sym typeface="Poppins Bold"/>
              </a:rPr>
              <a:t>HASIL PELATIHAN</a:t>
            </a:r>
          </a:p>
        </p:txBody>
      </p:sp>
      <p:sp>
        <p:nvSpPr>
          <p:cNvPr id="15" name="TextBox 15"/>
          <p:cNvSpPr txBox="1"/>
          <p:nvPr/>
        </p:nvSpPr>
        <p:spPr>
          <a:xfrm>
            <a:off x="13470413" y="2137116"/>
            <a:ext cx="2377064" cy="690816"/>
          </a:xfrm>
          <a:prstGeom prst="rect">
            <a:avLst/>
          </a:prstGeom>
        </p:spPr>
        <p:txBody>
          <a:bodyPr lIns="0" tIns="0" rIns="0" bIns="0" rtlCol="0" anchor="t">
            <a:spAutoFit/>
          </a:bodyPr>
          <a:lstStyle/>
          <a:p>
            <a:pPr marL="0" lvl="0" indent="0" algn="l">
              <a:lnSpc>
                <a:spcPts val="4642"/>
              </a:lnSpc>
            </a:pPr>
            <a:r>
              <a:rPr lang="en-US" sz="5526" b="1" spc="-303">
                <a:solidFill>
                  <a:srgbClr val="AB9A35"/>
                </a:solidFill>
                <a:latin typeface="Poppins Bold"/>
                <a:ea typeface="Poppins Bold"/>
                <a:cs typeface="Poppins Bold"/>
                <a:sym typeface="Poppins Bold"/>
              </a:rPr>
              <a:t>2026</a:t>
            </a:r>
          </a:p>
        </p:txBody>
      </p:sp>
      <p:sp>
        <p:nvSpPr>
          <p:cNvPr id="16" name="TextBox 16"/>
          <p:cNvSpPr txBox="1"/>
          <p:nvPr/>
        </p:nvSpPr>
        <p:spPr>
          <a:xfrm>
            <a:off x="8204955" y="4255298"/>
            <a:ext cx="8389755" cy="1514475"/>
          </a:xfrm>
          <a:prstGeom prst="rect">
            <a:avLst/>
          </a:prstGeom>
        </p:spPr>
        <p:txBody>
          <a:bodyPr lIns="0" tIns="0" rIns="0" bIns="0" rtlCol="0" anchor="t">
            <a:spAutoFit/>
          </a:bodyPr>
          <a:lstStyle/>
          <a:p>
            <a:pPr marL="0" lvl="0" indent="0" algn="l">
              <a:lnSpc>
                <a:spcPts val="3900"/>
              </a:lnSpc>
            </a:pPr>
            <a:r>
              <a:rPr lang="en-US" sz="3250" b="1" dirty="0" err="1">
                <a:solidFill>
                  <a:srgbClr val="383838"/>
                </a:solidFill>
                <a:latin typeface="Poppins Bold"/>
                <a:ea typeface="Poppins Bold"/>
                <a:cs typeface="Poppins Bold"/>
                <a:sym typeface="Poppins Bold"/>
              </a:rPr>
              <a:t>Penguatan</a:t>
            </a:r>
            <a:r>
              <a:rPr lang="en-US" sz="3250" b="1" dirty="0">
                <a:solidFill>
                  <a:srgbClr val="383838"/>
                </a:solidFill>
                <a:latin typeface="Poppins Bold"/>
                <a:ea typeface="Poppins Bold"/>
                <a:cs typeface="Poppins Bold"/>
                <a:sym typeface="Poppins Bold"/>
              </a:rPr>
              <a:t> </a:t>
            </a:r>
            <a:r>
              <a:rPr lang="en-US" sz="3250" b="1" dirty="0" err="1">
                <a:solidFill>
                  <a:srgbClr val="383838"/>
                </a:solidFill>
                <a:latin typeface="Poppins Bold"/>
                <a:ea typeface="Poppins Bold"/>
                <a:cs typeface="Poppins Bold"/>
                <a:sym typeface="Poppins Bold"/>
              </a:rPr>
              <a:t>Implementasi</a:t>
            </a:r>
            <a:r>
              <a:rPr lang="en-US" sz="3250" b="1" dirty="0">
                <a:solidFill>
                  <a:srgbClr val="383838"/>
                </a:solidFill>
                <a:latin typeface="Poppins Bold"/>
                <a:ea typeface="Poppins Bold"/>
                <a:cs typeface="Poppins Bold"/>
                <a:sym typeface="Poppins Bold"/>
              </a:rPr>
              <a:t> </a:t>
            </a:r>
            <a:r>
              <a:rPr lang="en-US" sz="3250" b="1" dirty="0" err="1">
                <a:solidFill>
                  <a:srgbClr val="383838"/>
                </a:solidFill>
                <a:latin typeface="Poppins Bold"/>
                <a:ea typeface="Poppins Bold"/>
                <a:cs typeface="Poppins Bold"/>
                <a:sym typeface="Poppins Bold"/>
              </a:rPr>
              <a:t>Kurikulum</a:t>
            </a:r>
            <a:r>
              <a:rPr lang="en-US" sz="3250" b="1" dirty="0">
                <a:solidFill>
                  <a:srgbClr val="383838"/>
                </a:solidFill>
                <a:latin typeface="Poppins Bold"/>
                <a:ea typeface="Poppins Bold"/>
                <a:cs typeface="Poppins Bold"/>
                <a:sym typeface="Poppins Bold"/>
              </a:rPr>
              <a:t> (Integrasi STEM pada </a:t>
            </a:r>
            <a:r>
              <a:rPr lang="en-US" sz="3250" b="1" dirty="0" err="1">
                <a:solidFill>
                  <a:srgbClr val="383838"/>
                </a:solidFill>
                <a:latin typeface="Poppins Bold"/>
                <a:ea typeface="Poppins Bold"/>
                <a:cs typeface="Poppins Bold"/>
                <a:sym typeface="Poppins Bold"/>
              </a:rPr>
              <a:t>Pembelajaran</a:t>
            </a:r>
            <a:r>
              <a:rPr lang="en-US" sz="3250" b="1" dirty="0">
                <a:solidFill>
                  <a:srgbClr val="383838"/>
                </a:solidFill>
                <a:latin typeface="Poppins Bold"/>
                <a:ea typeface="Poppins Bold"/>
                <a:cs typeface="Poppins Bold"/>
                <a:sym typeface="Poppins Bold"/>
              </a:rPr>
              <a:t> </a:t>
            </a:r>
            <a:r>
              <a:rPr lang="en-US" sz="3250" b="1" dirty="0" err="1">
                <a:solidFill>
                  <a:srgbClr val="383838"/>
                </a:solidFill>
                <a:latin typeface="Poppins Bold"/>
                <a:ea typeface="Poppins Bold"/>
                <a:cs typeface="Poppins Bold"/>
                <a:sym typeface="Poppins Bold"/>
              </a:rPr>
              <a:t>Mendalam</a:t>
            </a:r>
            <a:r>
              <a:rPr lang="en-US" sz="3250" b="1" dirty="0">
                <a:solidFill>
                  <a:srgbClr val="383838"/>
                </a:solidFill>
                <a:latin typeface="Poppins Bold"/>
                <a:ea typeface="Poppins Bold"/>
                <a:cs typeface="Poppins Bold"/>
                <a:sym typeface="Poppins Bold"/>
              </a:rPr>
              <a:t>) </a:t>
            </a:r>
            <a:r>
              <a:rPr lang="en-US" sz="3250" b="1" dirty="0" err="1">
                <a:solidFill>
                  <a:srgbClr val="383838"/>
                </a:solidFill>
                <a:latin typeface="Poppins Bold"/>
                <a:ea typeface="Poppins Bold"/>
                <a:cs typeface="Poppins Bold"/>
                <a:sym typeface="Poppins Bold"/>
              </a:rPr>
              <a:t>bagi</a:t>
            </a:r>
            <a:r>
              <a:rPr lang="en-US" sz="3250" b="1" dirty="0">
                <a:solidFill>
                  <a:srgbClr val="383838"/>
                </a:solidFill>
                <a:latin typeface="Poppins Bold"/>
                <a:ea typeface="Poppins Bold"/>
                <a:cs typeface="Poppins Bold"/>
                <a:sym typeface="Poppins Bold"/>
              </a:rPr>
              <a:t> Guru SMK</a:t>
            </a:r>
          </a:p>
        </p:txBody>
      </p:sp>
      <p:sp>
        <p:nvSpPr>
          <p:cNvPr id="17" name="TextBox 17"/>
          <p:cNvSpPr txBox="1"/>
          <p:nvPr/>
        </p:nvSpPr>
        <p:spPr>
          <a:xfrm>
            <a:off x="8208672" y="7100540"/>
            <a:ext cx="8930030" cy="1469787"/>
          </a:xfrm>
          <a:prstGeom prst="rect">
            <a:avLst/>
          </a:prstGeom>
        </p:spPr>
        <p:txBody>
          <a:bodyPr lIns="0" tIns="0" rIns="0" bIns="0" rtlCol="0" anchor="t">
            <a:spAutoFit/>
          </a:bodyPr>
          <a:lstStyle/>
          <a:p>
            <a:pPr marL="0" lvl="0" indent="0" algn="l">
              <a:lnSpc>
                <a:spcPts val="3870"/>
              </a:lnSpc>
            </a:pPr>
            <a:r>
              <a:rPr lang="en-US" sz="2932">
                <a:solidFill>
                  <a:srgbClr val="383838"/>
                </a:solidFill>
                <a:latin typeface="Poppins"/>
                <a:ea typeface="Poppins"/>
                <a:cs typeface="Poppins"/>
                <a:sym typeface="Poppins"/>
              </a:rPr>
              <a:t>Nama Peserta : Cut Tasya Nabila, SP., Gr</a:t>
            </a:r>
          </a:p>
          <a:p>
            <a:pPr marL="0" lvl="0" indent="0" algn="l">
              <a:lnSpc>
                <a:spcPts val="3870"/>
              </a:lnSpc>
            </a:pPr>
            <a:r>
              <a:rPr lang="en-US" sz="2932">
                <a:solidFill>
                  <a:srgbClr val="383838"/>
                </a:solidFill>
                <a:latin typeface="Poppins"/>
                <a:ea typeface="Poppins"/>
                <a:cs typeface="Poppins"/>
                <a:sym typeface="Poppins"/>
              </a:rPr>
              <a:t>Instansi/Sekolah: SMK PP Negeri Saree</a:t>
            </a:r>
          </a:p>
          <a:p>
            <a:pPr marL="0" lvl="0" indent="0" algn="l">
              <a:lnSpc>
                <a:spcPts val="3870"/>
              </a:lnSpc>
            </a:pPr>
            <a:r>
              <a:rPr lang="en-US" sz="2932">
                <a:solidFill>
                  <a:srgbClr val="383838"/>
                </a:solidFill>
                <a:latin typeface="Poppins"/>
                <a:ea typeface="Poppins"/>
                <a:cs typeface="Poppins"/>
                <a:sym typeface="Poppins"/>
              </a:rPr>
              <a:t>Tanggal Kegiatan: 02 Jun 2026 – 01 Aug 2026</a:t>
            </a:r>
          </a:p>
        </p:txBody>
      </p:sp>
      <p:grpSp>
        <p:nvGrpSpPr>
          <p:cNvPr id="18" name="Group 18"/>
          <p:cNvGrpSpPr/>
          <p:nvPr/>
        </p:nvGrpSpPr>
        <p:grpSpPr>
          <a:xfrm>
            <a:off x="9447739" y="1063917"/>
            <a:ext cx="3535714" cy="483508"/>
            <a:chOff x="0" y="0"/>
            <a:chExt cx="2971849" cy="406400"/>
          </a:xfrm>
        </p:grpSpPr>
        <p:sp>
          <p:nvSpPr>
            <p:cNvPr id="19" name="Freeform 19"/>
            <p:cNvSpPr/>
            <p:nvPr/>
          </p:nvSpPr>
          <p:spPr>
            <a:xfrm>
              <a:off x="0" y="0"/>
              <a:ext cx="2971849" cy="406400"/>
            </a:xfrm>
            <a:custGeom>
              <a:avLst/>
              <a:gdLst/>
              <a:ahLst/>
              <a:cxnLst/>
              <a:rect l="l" t="t" r="r" b="b"/>
              <a:pathLst>
                <a:path w="2971849" h="406400">
                  <a:moveTo>
                    <a:pt x="2768649" y="0"/>
                  </a:moveTo>
                  <a:cubicBezTo>
                    <a:pt x="2880874" y="0"/>
                    <a:pt x="2971849" y="90976"/>
                    <a:pt x="2971849" y="203200"/>
                  </a:cubicBezTo>
                  <a:cubicBezTo>
                    <a:pt x="2971849" y="315424"/>
                    <a:pt x="2880874" y="406400"/>
                    <a:pt x="2768649" y="406400"/>
                  </a:cubicBezTo>
                  <a:lnTo>
                    <a:pt x="203200" y="406400"/>
                  </a:lnTo>
                  <a:cubicBezTo>
                    <a:pt x="90976" y="406400"/>
                    <a:pt x="0" y="315424"/>
                    <a:pt x="0" y="203200"/>
                  </a:cubicBezTo>
                  <a:cubicBezTo>
                    <a:pt x="0" y="90976"/>
                    <a:pt x="90976" y="0"/>
                    <a:pt x="203200" y="0"/>
                  </a:cubicBezTo>
                  <a:close/>
                </a:path>
              </a:pathLst>
            </a:custGeom>
            <a:ln w="19050" cap="sq">
              <a:solidFill>
                <a:srgbClr val="383838"/>
              </a:solidFill>
              <a:prstDash val="solid"/>
              <a:miter/>
            </a:ln>
          </p:spPr>
        </p:sp>
        <p:sp>
          <p:nvSpPr>
            <p:cNvPr id="20" name="TextBox 20"/>
            <p:cNvSpPr txBox="1"/>
            <p:nvPr/>
          </p:nvSpPr>
          <p:spPr>
            <a:xfrm>
              <a:off x="0" y="-66675"/>
              <a:ext cx="2971849" cy="473075"/>
            </a:xfrm>
            <a:prstGeom prst="rect">
              <a:avLst/>
            </a:prstGeom>
          </p:spPr>
          <p:txBody>
            <a:bodyPr lIns="32120" tIns="32120" rIns="32120" bIns="32120" rtlCol="0" anchor="ctr"/>
            <a:lstStyle/>
            <a:p>
              <a:pPr marL="0" lvl="0" indent="0" algn="ctr">
                <a:lnSpc>
                  <a:spcPts val="4759"/>
                </a:lnSpc>
                <a:spcBef>
                  <a:spcPct val="0"/>
                </a:spcBef>
              </a:pPr>
              <a:endParaRPr/>
            </a:p>
          </p:txBody>
        </p:sp>
      </p:grpSp>
      <p:sp>
        <p:nvSpPr>
          <p:cNvPr id="21" name="TextBox 21"/>
          <p:cNvSpPr txBox="1"/>
          <p:nvPr/>
        </p:nvSpPr>
        <p:spPr>
          <a:xfrm>
            <a:off x="8843868" y="1070560"/>
            <a:ext cx="4626545" cy="441649"/>
          </a:xfrm>
          <a:prstGeom prst="rect">
            <a:avLst/>
          </a:prstGeom>
        </p:spPr>
        <p:txBody>
          <a:bodyPr lIns="0" tIns="0" rIns="0" bIns="0" rtlCol="0" anchor="t">
            <a:spAutoFit/>
          </a:bodyPr>
          <a:lstStyle/>
          <a:p>
            <a:pPr marL="0" lvl="0" indent="0" algn="ctr">
              <a:lnSpc>
                <a:spcPts val="3278"/>
              </a:lnSpc>
            </a:pPr>
            <a:r>
              <a:rPr lang="en-US" sz="2754">
                <a:solidFill>
                  <a:srgbClr val="383838"/>
                </a:solidFill>
                <a:latin typeface="Poppins"/>
                <a:ea typeface="Poppins"/>
                <a:cs typeface="Poppins"/>
                <a:sym typeface="Poppins"/>
              </a:rPr>
              <a:t>28 Agustus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79528" y="5143500"/>
            <a:ext cx="3484759" cy="911822"/>
          </a:xfrm>
          <a:prstGeom prst="rect">
            <a:avLst/>
          </a:prstGeom>
        </p:spPr>
        <p:txBody>
          <a:bodyPr lIns="0" tIns="0" rIns="0" bIns="0" rtlCol="0" anchor="t">
            <a:spAutoFit/>
          </a:bodyPr>
          <a:lstStyle/>
          <a:p>
            <a:pPr marL="0" lvl="0" indent="0" algn="l">
              <a:lnSpc>
                <a:spcPts val="2420"/>
              </a:lnSpc>
            </a:pPr>
            <a:r>
              <a:rPr lang="en-US" sz="2017">
                <a:solidFill>
                  <a:srgbClr val="383838"/>
                </a:solidFill>
                <a:latin typeface="Open Sauce"/>
                <a:ea typeface="Open Sauce"/>
                <a:cs typeface="Open Sauce"/>
                <a:sym typeface="Open Sauce"/>
              </a:rPr>
              <a:t>Ringkasan profil pelatihan STEM yang diikuti secara daring:</a:t>
            </a:r>
          </a:p>
        </p:txBody>
      </p:sp>
      <p:grpSp>
        <p:nvGrpSpPr>
          <p:cNvPr id="3" name="Group 3"/>
          <p:cNvGrpSpPr/>
          <p:nvPr/>
        </p:nvGrpSpPr>
        <p:grpSpPr>
          <a:xfrm>
            <a:off x="1028700" y="6160097"/>
            <a:ext cx="3822229" cy="3494683"/>
            <a:chOff x="0" y="0"/>
            <a:chExt cx="872306" cy="797554"/>
          </a:xfrm>
        </p:grpSpPr>
        <p:sp>
          <p:nvSpPr>
            <p:cNvPr id="4" name="Freeform 4"/>
            <p:cNvSpPr/>
            <p:nvPr/>
          </p:nvSpPr>
          <p:spPr>
            <a:xfrm>
              <a:off x="0" y="0"/>
              <a:ext cx="872306" cy="797554"/>
            </a:xfrm>
            <a:custGeom>
              <a:avLst/>
              <a:gdLst/>
              <a:ahLst/>
              <a:cxnLst/>
              <a:rect l="l" t="t" r="r" b="b"/>
              <a:pathLst>
                <a:path w="872306" h="797554">
                  <a:moveTo>
                    <a:pt x="50637" y="0"/>
                  </a:moveTo>
                  <a:lnTo>
                    <a:pt x="821669" y="0"/>
                  </a:lnTo>
                  <a:cubicBezTo>
                    <a:pt x="835099" y="0"/>
                    <a:pt x="847979" y="5335"/>
                    <a:pt x="857475" y="14831"/>
                  </a:cubicBezTo>
                  <a:cubicBezTo>
                    <a:pt x="866971" y="24328"/>
                    <a:pt x="872306" y="37208"/>
                    <a:pt x="872306" y="50637"/>
                  </a:cubicBezTo>
                  <a:lnTo>
                    <a:pt x="872306" y="746917"/>
                  </a:lnTo>
                  <a:cubicBezTo>
                    <a:pt x="872306" y="760346"/>
                    <a:pt x="866971" y="773226"/>
                    <a:pt x="857475" y="782723"/>
                  </a:cubicBezTo>
                  <a:cubicBezTo>
                    <a:pt x="847979" y="792219"/>
                    <a:pt x="835099" y="797554"/>
                    <a:pt x="821669" y="797554"/>
                  </a:cubicBezTo>
                  <a:lnTo>
                    <a:pt x="50637" y="797554"/>
                  </a:lnTo>
                  <a:cubicBezTo>
                    <a:pt x="22671" y="797554"/>
                    <a:pt x="0" y="774883"/>
                    <a:pt x="0" y="746917"/>
                  </a:cubicBezTo>
                  <a:lnTo>
                    <a:pt x="0" y="50637"/>
                  </a:lnTo>
                  <a:cubicBezTo>
                    <a:pt x="0" y="37208"/>
                    <a:pt x="5335" y="24328"/>
                    <a:pt x="14831" y="14831"/>
                  </a:cubicBezTo>
                  <a:cubicBezTo>
                    <a:pt x="24328" y="5335"/>
                    <a:pt x="37208" y="0"/>
                    <a:pt x="50637" y="0"/>
                  </a:cubicBezTo>
                  <a:close/>
                </a:path>
              </a:pathLst>
            </a:custGeom>
            <a:solidFill>
              <a:srgbClr val="AB9A35"/>
            </a:solidFill>
            <a:ln w="19050" cap="rnd">
              <a:solidFill>
                <a:srgbClr val="383838"/>
              </a:solidFill>
              <a:prstDash val="solid"/>
              <a:round/>
            </a:ln>
          </p:spPr>
        </p:sp>
        <p:sp>
          <p:nvSpPr>
            <p:cNvPr id="5" name="TextBox 5"/>
            <p:cNvSpPr txBox="1"/>
            <p:nvPr/>
          </p:nvSpPr>
          <p:spPr>
            <a:xfrm>
              <a:off x="0" y="19050"/>
              <a:ext cx="872306" cy="778504"/>
            </a:xfrm>
            <a:prstGeom prst="rect">
              <a:avLst/>
            </a:prstGeom>
          </p:spPr>
          <p:txBody>
            <a:bodyPr lIns="58625" tIns="58625" rIns="58625" bIns="58625" rtlCol="0" anchor="ctr"/>
            <a:lstStyle/>
            <a:p>
              <a:pPr marL="0" lvl="0" indent="0" algn="ctr">
                <a:lnSpc>
                  <a:spcPts val="1900"/>
                </a:lnSpc>
              </a:pPr>
              <a:endParaRPr/>
            </a:p>
          </p:txBody>
        </p:sp>
      </p:grpSp>
      <p:grpSp>
        <p:nvGrpSpPr>
          <p:cNvPr id="6" name="Group 6"/>
          <p:cNvGrpSpPr/>
          <p:nvPr/>
        </p:nvGrpSpPr>
        <p:grpSpPr>
          <a:xfrm>
            <a:off x="8997091" y="6160097"/>
            <a:ext cx="3822229" cy="3494683"/>
            <a:chOff x="0" y="0"/>
            <a:chExt cx="872306" cy="797554"/>
          </a:xfrm>
        </p:grpSpPr>
        <p:sp>
          <p:nvSpPr>
            <p:cNvPr id="7" name="Freeform 7"/>
            <p:cNvSpPr/>
            <p:nvPr/>
          </p:nvSpPr>
          <p:spPr>
            <a:xfrm>
              <a:off x="0" y="0"/>
              <a:ext cx="872306" cy="797554"/>
            </a:xfrm>
            <a:custGeom>
              <a:avLst/>
              <a:gdLst/>
              <a:ahLst/>
              <a:cxnLst/>
              <a:rect l="l" t="t" r="r" b="b"/>
              <a:pathLst>
                <a:path w="872306" h="797554">
                  <a:moveTo>
                    <a:pt x="50637" y="0"/>
                  </a:moveTo>
                  <a:lnTo>
                    <a:pt x="821669" y="0"/>
                  </a:lnTo>
                  <a:cubicBezTo>
                    <a:pt x="835099" y="0"/>
                    <a:pt x="847979" y="5335"/>
                    <a:pt x="857475" y="14831"/>
                  </a:cubicBezTo>
                  <a:cubicBezTo>
                    <a:pt x="866971" y="24328"/>
                    <a:pt x="872306" y="37208"/>
                    <a:pt x="872306" y="50637"/>
                  </a:cubicBezTo>
                  <a:lnTo>
                    <a:pt x="872306" y="746917"/>
                  </a:lnTo>
                  <a:cubicBezTo>
                    <a:pt x="872306" y="760346"/>
                    <a:pt x="866971" y="773226"/>
                    <a:pt x="857475" y="782723"/>
                  </a:cubicBezTo>
                  <a:cubicBezTo>
                    <a:pt x="847979" y="792219"/>
                    <a:pt x="835099" y="797554"/>
                    <a:pt x="821669" y="797554"/>
                  </a:cubicBezTo>
                  <a:lnTo>
                    <a:pt x="50637" y="797554"/>
                  </a:lnTo>
                  <a:cubicBezTo>
                    <a:pt x="22671" y="797554"/>
                    <a:pt x="0" y="774883"/>
                    <a:pt x="0" y="746917"/>
                  </a:cubicBezTo>
                  <a:lnTo>
                    <a:pt x="0" y="50637"/>
                  </a:lnTo>
                  <a:cubicBezTo>
                    <a:pt x="0" y="37208"/>
                    <a:pt x="5335" y="24328"/>
                    <a:pt x="14831" y="14831"/>
                  </a:cubicBezTo>
                  <a:cubicBezTo>
                    <a:pt x="24328" y="5335"/>
                    <a:pt x="37208" y="0"/>
                    <a:pt x="50637" y="0"/>
                  </a:cubicBezTo>
                  <a:close/>
                </a:path>
              </a:pathLst>
            </a:custGeom>
            <a:solidFill>
              <a:srgbClr val="AB9A35"/>
            </a:solidFill>
            <a:ln w="19050" cap="rnd">
              <a:solidFill>
                <a:srgbClr val="383838"/>
              </a:solidFill>
              <a:prstDash val="solid"/>
              <a:round/>
            </a:ln>
          </p:spPr>
        </p:sp>
        <p:sp>
          <p:nvSpPr>
            <p:cNvPr id="8" name="TextBox 8"/>
            <p:cNvSpPr txBox="1"/>
            <p:nvPr/>
          </p:nvSpPr>
          <p:spPr>
            <a:xfrm>
              <a:off x="0" y="19050"/>
              <a:ext cx="872306" cy="778504"/>
            </a:xfrm>
            <a:prstGeom prst="rect">
              <a:avLst/>
            </a:prstGeom>
          </p:spPr>
          <p:txBody>
            <a:bodyPr lIns="58625" tIns="58625" rIns="58625" bIns="58625" rtlCol="0" anchor="ctr"/>
            <a:lstStyle/>
            <a:p>
              <a:pPr marL="0" lvl="0" indent="0" algn="ctr">
                <a:lnSpc>
                  <a:spcPts val="1900"/>
                </a:lnSpc>
              </a:pPr>
              <a:endParaRPr/>
            </a:p>
          </p:txBody>
        </p:sp>
      </p:grpSp>
      <p:sp>
        <p:nvSpPr>
          <p:cNvPr id="9" name="TextBox 9"/>
          <p:cNvSpPr txBox="1"/>
          <p:nvPr/>
        </p:nvSpPr>
        <p:spPr>
          <a:xfrm>
            <a:off x="1538962" y="7350680"/>
            <a:ext cx="2801705" cy="1387422"/>
          </a:xfrm>
          <a:prstGeom prst="rect">
            <a:avLst/>
          </a:prstGeom>
        </p:spPr>
        <p:txBody>
          <a:bodyPr lIns="0" tIns="0" rIns="0" bIns="0" rtlCol="0" anchor="t">
            <a:spAutoFit/>
          </a:bodyPr>
          <a:lstStyle/>
          <a:p>
            <a:pPr marL="0" lvl="0" indent="0" algn="l">
              <a:lnSpc>
                <a:spcPts val="2754"/>
              </a:lnSpc>
            </a:pPr>
            <a:r>
              <a:rPr lang="en-US" sz="2086">
                <a:solidFill>
                  <a:srgbClr val="FDFDFD"/>
                </a:solidFill>
                <a:latin typeface="Poppins Light"/>
                <a:ea typeface="Poppins Light"/>
                <a:cs typeface="Poppins Light"/>
                <a:sym typeface="Poppins Light"/>
              </a:rPr>
              <a:t>Pelatihan dilaksanakan pada 02 Jun 2026 – 01 Aug 2026  </a:t>
            </a:r>
          </a:p>
        </p:txBody>
      </p:sp>
      <p:sp>
        <p:nvSpPr>
          <p:cNvPr id="10" name="TextBox 10"/>
          <p:cNvSpPr txBox="1"/>
          <p:nvPr/>
        </p:nvSpPr>
        <p:spPr>
          <a:xfrm>
            <a:off x="9521984" y="7204792"/>
            <a:ext cx="3027512" cy="2077794"/>
          </a:xfrm>
          <a:prstGeom prst="rect">
            <a:avLst/>
          </a:prstGeom>
        </p:spPr>
        <p:txBody>
          <a:bodyPr lIns="0" tIns="0" rIns="0" bIns="0" rtlCol="0" anchor="t">
            <a:spAutoFit/>
          </a:bodyPr>
          <a:lstStyle/>
          <a:p>
            <a:pPr marL="0" lvl="0" indent="0" algn="l">
              <a:lnSpc>
                <a:spcPts val="2358"/>
              </a:lnSpc>
            </a:pPr>
            <a:r>
              <a:rPr lang="en-US" sz="1786">
                <a:solidFill>
                  <a:srgbClr val="FDFDFD"/>
                </a:solidFill>
                <a:latin typeface="Poppins Light"/>
                <a:ea typeface="Poppins Light"/>
                <a:cs typeface="Poppins Light"/>
                <a:sym typeface="Poppins Light"/>
              </a:rPr>
              <a:t>Konsep STEM, perancangan proyek, integrasi sains-teknologi-rekayasa-matematika, pembelajaran kontekstual, penilaian berbasis proyek, dan praktik inovatif.</a:t>
            </a:r>
          </a:p>
        </p:txBody>
      </p:sp>
      <p:sp>
        <p:nvSpPr>
          <p:cNvPr id="11" name="TextBox 11"/>
          <p:cNvSpPr txBox="1"/>
          <p:nvPr/>
        </p:nvSpPr>
        <p:spPr>
          <a:xfrm>
            <a:off x="1538962" y="6779761"/>
            <a:ext cx="2405595" cy="510756"/>
          </a:xfrm>
          <a:prstGeom prst="rect">
            <a:avLst/>
          </a:prstGeom>
        </p:spPr>
        <p:txBody>
          <a:bodyPr lIns="0" tIns="0" rIns="0" bIns="0" rtlCol="0" anchor="t">
            <a:spAutoFit/>
          </a:bodyPr>
          <a:lstStyle/>
          <a:p>
            <a:pPr marL="0" lvl="0" indent="0" algn="l">
              <a:lnSpc>
                <a:spcPts val="1887"/>
              </a:lnSpc>
            </a:pPr>
            <a:r>
              <a:rPr lang="en-US" sz="1986" b="1">
                <a:solidFill>
                  <a:srgbClr val="FDFDFD"/>
                </a:solidFill>
                <a:latin typeface="Poppins Bold"/>
                <a:ea typeface="Poppins Bold"/>
                <a:cs typeface="Poppins Bold"/>
                <a:sym typeface="Poppins Bold"/>
              </a:rPr>
              <a:t>WAKTU PELAKSANAAN</a:t>
            </a:r>
          </a:p>
        </p:txBody>
      </p:sp>
      <p:sp>
        <p:nvSpPr>
          <p:cNvPr id="12" name="TextBox 12"/>
          <p:cNvSpPr txBox="1"/>
          <p:nvPr/>
        </p:nvSpPr>
        <p:spPr>
          <a:xfrm>
            <a:off x="9507353" y="6627361"/>
            <a:ext cx="2510890" cy="510756"/>
          </a:xfrm>
          <a:prstGeom prst="rect">
            <a:avLst/>
          </a:prstGeom>
        </p:spPr>
        <p:txBody>
          <a:bodyPr lIns="0" tIns="0" rIns="0" bIns="0" rtlCol="0" anchor="t">
            <a:spAutoFit/>
          </a:bodyPr>
          <a:lstStyle/>
          <a:p>
            <a:pPr marL="0" lvl="0" indent="0" algn="l">
              <a:lnSpc>
                <a:spcPts val="1887"/>
              </a:lnSpc>
            </a:pPr>
            <a:r>
              <a:rPr lang="en-US" sz="1986" b="1">
                <a:solidFill>
                  <a:srgbClr val="FDFDFD"/>
                </a:solidFill>
                <a:latin typeface="Poppins Bold"/>
                <a:ea typeface="Poppins Bold"/>
                <a:cs typeface="Poppins Bold"/>
                <a:sym typeface="Poppins Bold"/>
              </a:rPr>
              <a:t>MATERI UTAMA PELATIHAN</a:t>
            </a:r>
          </a:p>
        </p:txBody>
      </p:sp>
      <p:grpSp>
        <p:nvGrpSpPr>
          <p:cNvPr id="13" name="Group 13"/>
          <p:cNvGrpSpPr/>
          <p:nvPr/>
        </p:nvGrpSpPr>
        <p:grpSpPr>
          <a:xfrm>
            <a:off x="5012936" y="6160097"/>
            <a:ext cx="3822229" cy="3494683"/>
            <a:chOff x="0" y="0"/>
            <a:chExt cx="872306" cy="797554"/>
          </a:xfrm>
        </p:grpSpPr>
        <p:sp>
          <p:nvSpPr>
            <p:cNvPr id="14" name="Freeform 14"/>
            <p:cNvSpPr/>
            <p:nvPr/>
          </p:nvSpPr>
          <p:spPr>
            <a:xfrm>
              <a:off x="0" y="0"/>
              <a:ext cx="872306" cy="797554"/>
            </a:xfrm>
            <a:custGeom>
              <a:avLst/>
              <a:gdLst/>
              <a:ahLst/>
              <a:cxnLst/>
              <a:rect l="l" t="t" r="r" b="b"/>
              <a:pathLst>
                <a:path w="872306" h="797554">
                  <a:moveTo>
                    <a:pt x="50637" y="0"/>
                  </a:moveTo>
                  <a:lnTo>
                    <a:pt x="821669" y="0"/>
                  </a:lnTo>
                  <a:cubicBezTo>
                    <a:pt x="835099" y="0"/>
                    <a:pt x="847979" y="5335"/>
                    <a:pt x="857475" y="14831"/>
                  </a:cubicBezTo>
                  <a:cubicBezTo>
                    <a:pt x="866971" y="24328"/>
                    <a:pt x="872306" y="37208"/>
                    <a:pt x="872306" y="50637"/>
                  </a:cubicBezTo>
                  <a:lnTo>
                    <a:pt x="872306" y="746917"/>
                  </a:lnTo>
                  <a:cubicBezTo>
                    <a:pt x="872306" y="760346"/>
                    <a:pt x="866971" y="773226"/>
                    <a:pt x="857475" y="782723"/>
                  </a:cubicBezTo>
                  <a:cubicBezTo>
                    <a:pt x="847979" y="792219"/>
                    <a:pt x="835099" y="797554"/>
                    <a:pt x="821669" y="797554"/>
                  </a:cubicBezTo>
                  <a:lnTo>
                    <a:pt x="50637" y="797554"/>
                  </a:lnTo>
                  <a:cubicBezTo>
                    <a:pt x="22671" y="797554"/>
                    <a:pt x="0" y="774883"/>
                    <a:pt x="0" y="746917"/>
                  </a:cubicBezTo>
                  <a:lnTo>
                    <a:pt x="0" y="50637"/>
                  </a:lnTo>
                  <a:cubicBezTo>
                    <a:pt x="0" y="37208"/>
                    <a:pt x="5335" y="24328"/>
                    <a:pt x="14831" y="14831"/>
                  </a:cubicBezTo>
                  <a:cubicBezTo>
                    <a:pt x="24328" y="5335"/>
                    <a:pt x="37208" y="0"/>
                    <a:pt x="50637" y="0"/>
                  </a:cubicBezTo>
                  <a:close/>
                </a:path>
              </a:pathLst>
            </a:custGeom>
            <a:ln w="19050" cap="rnd">
              <a:solidFill>
                <a:srgbClr val="383838"/>
              </a:solidFill>
              <a:prstDash val="solid"/>
              <a:round/>
            </a:ln>
          </p:spPr>
        </p:sp>
        <p:sp>
          <p:nvSpPr>
            <p:cNvPr id="15" name="TextBox 15"/>
            <p:cNvSpPr txBox="1"/>
            <p:nvPr/>
          </p:nvSpPr>
          <p:spPr>
            <a:xfrm>
              <a:off x="0" y="19050"/>
              <a:ext cx="872306" cy="778504"/>
            </a:xfrm>
            <a:prstGeom prst="rect">
              <a:avLst/>
            </a:prstGeom>
          </p:spPr>
          <p:txBody>
            <a:bodyPr lIns="58625" tIns="58625" rIns="58625" bIns="58625" rtlCol="0" anchor="ctr"/>
            <a:lstStyle/>
            <a:p>
              <a:pPr marL="0" lvl="0" indent="0" algn="ctr">
                <a:lnSpc>
                  <a:spcPts val="1900"/>
                </a:lnSpc>
              </a:pPr>
              <a:endParaRPr/>
            </a:p>
          </p:txBody>
        </p:sp>
      </p:grpSp>
      <p:grpSp>
        <p:nvGrpSpPr>
          <p:cNvPr id="16" name="Group 16"/>
          <p:cNvGrpSpPr/>
          <p:nvPr/>
        </p:nvGrpSpPr>
        <p:grpSpPr>
          <a:xfrm>
            <a:off x="12981327" y="6160097"/>
            <a:ext cx="3822229" cy="3494683"/>
            <a:chOff x="0" y="0"/>
            <a:chExt cx="872306" cy="797554"/>
          </a:xfrm>
        </p:grpSpPr>
        <p:sp>
          <p:nvSpPr>
            <p:cNvPr id="17" name="Freeform 17"/>
            <p:cNvSpPr/>
            <p:nvPr/>
          </p:nvSpPr>
          <p:spPr>
            <a:xfrm>
              <a:off x="0" y="0"/>
              <a:ext cx="872306" cy="797554"/>
            </a:xfrm>
            <a:custGeom>
              <a:avLst/>
              <a:gdLst/>
              <a:ahLst/>
              <a:cxnLst/>
              <a:rect l="l" t="t" r="r" b="b"/>
              <a:pathLst>
                <a:path w="872306" h="797554">
                  <a:moveTo>
                    <a:pt x="50637" y="0"/>
                  </a:moveTo>
                  <a:lnTo>
                    <a:pt x="821669" y="0"/>
                  </a:lnTo>
                  <a:cubicBezTo>
                    <a:pt x="835099" y="0"/>
                    <a:pt x="847979" y="5335"/>
                    <a:pt x="857475" y="14831"/>
                  </a:cubicBezTo>
                  <a:cubicBezTo>
                    <a:pt x="866971" y="24328"/>
                    <a:pt x="872306" y="37208"/>
                    <a:pt x="872306" y="50637"/>
                  </a:cubicBezTo>
                  <a:lnTo>
                    <a:pt x="872306" y="746917"/>
                  </a:lnTo>
                  <a:cubicBezTo>
                    <a:pt x="872306" y="760346"/>
                    <a:pt x="866971" y="773226"/>
                    <a:pt x="857475" y="782723"/>
                  </a:cubicBezTo>
                  <a:cubicBezTo>
                    <a:pt x="847979" y="792219"/>
                    <a:pt x="835099" y="797554"/>
                    <a:pt x="821669" y="797554"/>
                  </a:cubicBezTo>
                  <a:lnTo>
                    <a:pt x="50637" y="797554"/>
                  </a:lnTo>
                  <a:cubicBezTo>
                    <a:pt x="22671" y="797554"/>
                    <a:pt x="0" y="774883"/>
                    <a:pt x="0" y="746917"/>
                  </a:cubicBezTo>
                  <a:lnTo>
                    <a:pt x="0" y="50637"/>
                  </a:lnTo>
                  <a:cubicBezTo>
                    <a:pt x="0" y="37208"/>
                    <a:pt x="5335" y="24328"/>
                    <a:pt x="14831" y="14831"/>
                  </a:cubicBezTo>
                  <a:cubicBezTo>
                    <a:pt x="24328" y="5335"/>
                    <a:pt x="37208" y="0"/>
                    <a:pt x="50637" y="0"/>
                  </a:cubicBezTo>
                  <a:close/>
                </a:path>
              </a:pathLst>
            </a:custGeom>
            <a:ln w="19050" cap="rnd">
              <a:solidFill>
                <a:srgbClr val="383838"/>
              </a:solidFill>
              <a:prstDash val="solid"/>
              <a:round/>
            </a:ln>
          </p:spPr>
        </p:sp>
        <p:sp>
          <p:nvSpPr>
            <p:cNvPr id="18" name="TextBox 18"/>
            <p:cNvSpPr txBox="1"/>
            <p:nvPr/>
          </p:nvSpPr>
          <p:spPr>
            <a:xfrm>
              <a:off x="0" y="19050"/>
              <a:ext cx="872306" cy="778504"/>
            </a:xfrm>
            <a:prstGeom prst="rect">
              <a:avLst/>
            </a:prstGeom>
          </p:spPr>
          <p:txBody>
            <a:bodyPr lIns="58625" tIns="58625" rIns="58625" bIns="58625" rtlCol="0" anchor="ctr"/>
            <a:lstStyle/>
            <a:p>
              <a:pPr marL="0" lvl="0" indent="0" algn="ctr">
                <a:lnSpc>
                  <a:spcPts val="1900"/>
                </a:lnSpc>
              </a:pPr>
              <a:endParaRPr/>
            </a:p>
          </p:txBody>
        </p:sp>
      </p:grpSp>
      <p:sp>
        <p:nvSpPr>
          <p:cNvPr id="19" name="TextBox 19"/>
          <p:cNvSpPr txBox="1"/>
          <p:nvPr/>
        </p:nvSpPr>
        <p:spPr>
          <a:xfrm>
            <a:off x="5523198" y="7360205"/>
            <a:ext cx="3088052" cy="1191969"/>
          </a:xfrm>
          <a:prstGeom prst="rect">
            <a:avLst/>
          </a:prstGeom>
        </p:spPr>
        <p:txBody>
          <a:bodyPr lIns="0" tIns="0" rIns="0" bIns="0" rtlCol="0" anchor="t">
            <a:spAutoFit/>
          </a:bodyPr>
          <a:lstStyle/>
          <a:p>
            <a:pPr marL="0" lvl="0" indent="0" algn="l">
              <a:lnSpc>
                <a:spcPts val="2358"/>
              </a:lnSpc>
            </a:pPr>
            <a:r>
              <a:rPr lang="en-US" sz="1786">
                <a:solidFill>
                  <a:srgbClr val="383838"/>
                </a:solidFill>
                <a:latin typeface="Poppins Light"/>
                <a:ea typeface="Poppins Light"/>
                <a:cs typeface="Poppins Light"/>
                <a:sym typeface="Poppins Light"/>
              </a:rPr>
              <a:t>Total durasi: 60 jam pelatihan STEM dan pelatihan implementasi 18 JP.</a:t>
            </a:r>
          </a:p>
        </p:txBody>
      </p:sp>
      <p:sp>
        <p:nvSpPr>
          <p:cNvPr id="20" name="TextBox 20"/>
          <p:cNvSpPr txBox="1"/>
          <p:nvPr/>
        </p:nvSpPr>
        <p:spPr>
          <a:xfrm>
            <a:off x="13491589" y="7204792"/>
            <a:ext cx="3066025" cy="2373069"/>
          </a:xfrm>
          <a:prstGeom prst="rect">
            <a:avLst/>
          </a:prstGeom>
        </p:spPr>
        <p:txBody>
          <a:bodyPr lIns="0" tIns="0" rIns="0" bIns="0" rtlCol="0" anchor="t">
            <a:spAutoFit/>
          </a:bodyPr>
          <a:lstStyle/>
          <a:p>
            <a:pPr marL="0" lvl="0" indent="0" algn="l">
              <a:lnSpc>
                <a:spcPts val="2358"/>
              </a:lnSpc>
            </a:pPr>
            <a:r>
              <a:rPr lang="en-US" sz="1786">
                <a:solidFill>
                  <a:srgbClr val="383838"/>
                </a:solidFill>
                <a:latin typeface="Poppins Light"/>
                <a:ea typeface="Poppins Light"/>
                <a:cs typeface="Poppins Light"/>
                <a:sym typeface="Poppins Light"/>
              </a:rPr>
              <a:t>Pelatihan dilakukan secara online menggunakan platform LMS/e-learning. Peserta berkolaborasi melalui forum diskusi, video conference, dan pengumpulan tugas digital.</a:t>
            </a:r>
          </a:p>
        </p:txBody>
      </p:sp>
      <p:sp>
        <p:nvSpPr>
          <p:cNvPr id="21" name="TextBox 21"/>
          <p:cNvSpPr txBox="1"/>
          <p:nvPr/>
        </p:nvSpPr>
        <p:spPr>
          <a:xfrm>
            <a:off x="5523198" y="6627361"/>
            <a:ext cx="2103518" cy="510756"/>
          </a:xfrm>
          <a:prstGeom prst="rect">
            <a:avLst/>
          </a:prstGeom>
        </p:spPr>
        <p:txBody>
          <a:bodyPr lIns="0" tIns="0" rIns="0" bIns="0" rtlCol="0" anchor="t">
            <a:spAutoFit/>
          </a:bodyPr>
          <a:lstStyle/>
          <a:p>
            <a:pPr marL="0" lvl="0" indent="0" algn="l">
              <a:lnSpc>
                <a:spcPts val="1887"/>
              </a:lnSpc>
            </a:pPr>
            <a:r>
              <a:rPr lang="en-US" sz="1986" b="1">
                <a:solidFill>
                  <a:srgbClr val="383838"/>
                </a:solidFill>
                <a:latin typeface="Poppins Bold"/>
                <a:ea typeface="Poppins Bold"/>
                <a:cs typeface="Poppins Bold"/>
                <a:sym typeface="Poppins Bold"/>
              </a:rPr>
              <a:t>DURASI PELATIHAN</a:t>
            </a:r>
          </a:p>
        </p:txBody>
      </p:sp>
      <p:sp>
        <p:nvSpPr>
          <p:cNvPr id="22" name="TextBox 22"/>
          <p:cNvSpPr txBox="1"/>
          <p:nvPr/>
        </p:nvSpPr>
        <p:spPr>
          <a:xfrm>
            <a:off x="13491589" y="6627361"/>
            <a:ext cx="2103518" cy="510756"/>
          </a:xfrm>
          <a:prstGeom prst="rect">
            <a:avLst/>
          </a:prstGeom>
        </p:spPr>
        <p:txBody>
          <a:bodyPr lIns="0" tIns="0" rIns="0" bIns="0" rtlCol="0" anchor="t">
            <a:spAutoFit/>
          </a:bodyPr>
          <a:lstStyle/>
          <a:p>
            <a:pPr marL="0" lvl="0" indent="0" algn="l">
              <a:lnSpc>
                <a:spcPts val="1887"/>
              </a:lnSpc>
            </a:pPr>
            <a:r>
              <a:rPr lang="en-US" sz="1986" b="1">
                <a:solidFill>
                  <a:srgbClr val="383838"/>
                </a:solidFill>
                <a:latin typeface="Poppins Bold"/>
                <a:ea typeface="Poppins Bold"/>
                <a:cs typeface="Poppins Bold"/>
                <a:sym typeface="Poppins Bold"/>
              </a:rPr>
              <a:t>MODA &amp; PLATFORM</a:t>
            </a:r>
          </a:p>
        </p:txBody>
      </p:sp>
      <p:sp>
        <p:nvSpPr>
          <p:cNvPr id="23" name="TextBox 23"/>
          <p:cNvSpPr txBox="1"/>
          <p:nvPr/>
        </p:nvSpPr>
        <p:spPr>
          <a:xfrm>
            <a:off x="4769128" y="1200150"/>
            <a:ext cx="7111552" cy="836722"/>
          </a:xfrm>
          <a:prstGeom prst="rect">
            <a:avLst/>
          </a:prstGeom>
        </p:spPr>
        <p:txBody>
          <a:bodyPr lIns="0" tIns="0" rIns="0" bIns="0" rtlCol="0" anchor="t">
            <a:spAutoFit/>
          </a:bodyPr>
          <a:lstStyle/>
          <a:p>
            <a:pPr marL="0" lvl="0" indent="0" algn="l">
              <a:lnSpc>
                <a:spcPts val="5525"/>
              </a:lnSpc>
            </a:pPr>
            <a:r>
              <a:rPr lang="en-US" sz="6657" b="1" spc="-326">
                <a:solidFill>
                  <a:srgbClr val="383838"/>
                </a:solidFill>
                <a:latin typeface="Poppins Bold"/>
                <a:ea typeface="Poppins Bold"/>
                <a:cs typeface="Poppins Bold"/>
                <a:sym typeface="Poppins Bold"/>
              </a:rPr>
              <a:t>Profil</a:t>
            </a:r>
          </a:p>
        </p:txBody>
      </p:sp>
      <p:sp>
        <p:nvSpPr>
          <p:cNvPr id="24" name="TextBox 24"/>
          <p:cNvSpPr txBox="1"/>
          <p:nvPr/>
        </p:nvSpPr>
        <p:spPr>
          <a:xfrm>
            <a:off x="4769128" y="2180956"/>
            <a:ext cx="7111552" cy="836722"/>
          </a:xfrm>
          <a:prstGeom prst="rect">
            <a:avLst/>
          </a:prstGeom>
        </p:spPr>
        <p:txBody>
          <a:bodyPr lIns="0" tIns="0" rIns="0" bIns="0" rtlCol="0" anchor="t">
            <a:spAutoFit/>
          </a:bodyPr>
          <a:lstStyle/>
          <a:p>
            <a:pPr marL="0" lvl="0" indent="0" algn="l">
              <a:lnSpc>
                <a:spcPts val="5525"/>
              </a:lnSpc>
            </a:pPr>
            <a:r>
              <a:rPr lang="en-US" sz="6657" b="1" spc="-326">
                <a:solidFill>
                  <a:srgbClr val="545454"/>
                </a:solidFill>
                <a:latin typeface="Poppins Bold"/>
                <a:ea typeface="Poppins Bold"/>
                <a:cs typeface="Poppins Bold"/>
                <a:sym typeface="Poppins Bold"/>
              </a:rPr>
              <a:t>Pelatihan STEM</a:t>
            </a:r>
          </a:p>
        </p:txBody>
      </p:sp>
      <p:sp>
        <p:nvSpPr>
          <p:cNvPr id="25" name="TextBox 25"/>
          <p:cNvSpPr txBox="1"/>
          <p:nvPr/>
        </p:nvSpPr>
        <p:spPr>
          <a:xfrm>
            <a:off x="12291631" y="990600"/>
            <a:ext cx="5201621" cy="2077794"/>
          </a:xfrm>
          <a:prstGeom prst="rect">
            <a:avLst/>
          </a:prstGeom>
        </p:spPr>
        <p:txBody>
          <a:bodyPr lIns="0" tIns="0" rIns="0" bIns="0" rtlCol="0" anchor="t">
            <a:spAutoFit/>
          </a:bodyPr>
          <a:lstStyle/>
          <a:p>
            <a:pPr marL="0" lvl="0" indent="0" algn="l">
              <a:lnSpc>
                <a:spcPts val="2358"/>
              </a:lnSpc>
            </a:pPr>
            <a:r>
              <a:rPr lang="en-US" sz="1786" b="1">
                <a:solidFill>
                  <a:srgbClr val="383838"/>
                </a:solidFill>
                <a:latin typeface="Poppins Bold"/>
                <a:ea typeface="Poppins Bold"/>
                <a:cs typeface="Poppins Bold"/>
                <a:sym typeface="Poppins Bold"/>
              </a:rPr>
              <a:t>Nama Pelatihan:</a:t>
            </a:r>
          </a:p>
          <a:p>
            <a:pPr marL="0" lvl="0" indent="0" algn="l">
              <a:lnSpc>
                <a:spcPts val="2358"/>
              </a:lnSpc>
            </a:pPr>
            <a:r>
              <a:rPr lang="en-US" sz="1786">
                <a:solidFill>
                  <a:srgbClr val="383838"/>
                </a:solidFill>
                <a:latin typeface="Poppins Light"/>
                <a:ea typeface="Poppins Light"/>
                <a:cs typeface="Poppins Light"/>
                <a:sym typeface="Poppins Light"/>
              </a:rPr>
              <a:t>Pelatihan Penguatan Implementasi Kurikulum (Integrasi STEM pada Pembelajaran Mendalam) bagi Guru SMK Angkatan 1</a:t>
            </a:r>
          </a:p>
          <a:p>
            <a:pPr marL="0" lvl="0" indent="0" algn="l">
              <a:lnSpc>
                <a:spcPts val="2358"/>
              </a:lnSpc>
            </a:pPr>
            <a:endParaRPr lang="en-US" sz="1786">
              <a:solidFill>
                <a:srgbClr val="383838"/>
              </a:solidFill>
              <a:latin typeface="Poppins Light"/>
              <a:ea typeface="Poppins Light"/>
              <a:cs typeface="Poppins Light"/>
              <a:sym typeface="Poppins Light"/>
            </a:endParaRPr>
          </a:p>
          <a:p>
            <a:pPr marL="0" lvl="0" indent="0" algn="l">
              <a:lnSpc>
                <a:spcPts val="2358"/>
              </a:lnSpc>
            </a:pPr>
            <a:r>
              <a:rPr lang="en-US" sz="1786" b="1">
                <a:solidFill>
                  <a:srgbClr val="383838"/>
                </a:solidFill>
                <a:latin typeface="Poppins Bold"/>
                <a:ea typeface="Poppins Bold"/>
                <a:cs typeface="Poppins Bold"/>
                <a:sym typeface="Poppins Bold"/>
              </a:rPr>
              <a:t>Penyelenggara:</a:t>
            </a:r>
          </a:p>
          <a:p>
            <a:pPr marL="0" lvl="0" indent="0" algn="l">
              <a:lnSpc>
                <a:spcPts val="2358"/>
              </a:lnSpc>
            </a:pPr>
            <a:r>
              <a:rPr lang="en-US" sz="1786">
                <a:solidFill>
                  <a:srgbClr val="383838"/>
                </a:solidFill>
                <a:latin typeface="Poppins Light"/>
                <a:ea typeface="Poppins Light"/>
                <a:cs typeface="Poppins Light"/>
                <a:sym typeface="Poppins Light"/>
              </a:rPr>
              <a:t>BBPMPV Pertanian</a:t>
            </a:r>
          </a:p>
        </p:txBody>
      </p:sp>
      <p:sp>
        <p:nvSpPr>
          <p:cNvPr id="26" name="TextBox 26"/>
          <p:cNvSpPr txBox="1"/>
          <p:nvPr/>
        </p:nvSpPr>
        <p:spPr>
          <a:xfrm>
            <a:off x="12291631" y="3437624"/>
            <a:ext cx="4835509" cy="1782519"/>
          </a:xfrm>
          <a:prstGeom prst="rect">
            <a:avLst/>
          </a:prstGeom>
        </p:spPr>
        <p:txBody>
          <a:bodyPr lIns="0" tIns="0" rIns="0" bIns="0" rtlCol="0" anchor="t">
            <a:spAutoFit/>
          </a:bodyPr>
          <a:lstStyle/>
          <a:p>
            <a:pPr marL="0" lvl="0" indent="0" algn="l">
              <a:lnSpc>
                <a:spcPts val="2358"/>
              </a:lnSpc>
            </a:pPr>
            <a:r>
              <a:rPr lang="en-US" sz="1786">
                <a:solidFill>
                  <a:srgbClr val="383838"/>
                </a:solidFill>
                <a:latin typeface="Poppins Light"/>
                <a:ea typeface="Poppins Light"/>
                <a:cs typeface="Poppins Light"/>
                <a:sym typeface="Poppins Light"/>
              </a:rPr>
              <a:t>N</a:t>
            </a:r>
            <a:r>
              <a:rPr lang="en-US" sz="1786" b="1">
                <a:solidFill>
                  <a:srgbClr val="383838"/>
                </a:solidFill>
                <a:latin typeface="Poppins Bold"/>
                <a:ea typeface="Poppins Bold"/>
                <a:cs typeface="Poppins Bold"/>
                <a:sym typeface="Poppins Bold"/>
              </a:rPr>
              <a:t>arasumber/Instruktur:</a:t>
            </a:r>
          </a:p>
          <a:p>
            <a:pPr marL="0" lvl="0" indent="0" algn="l">
              <a:lnSpc>
                <a:spcPts val="2358"/>
              </a:lnSpc>
            </a:pPr>
            <a:r>
              <a:rPr lang="en-US" sz="1786">
                <a:solidFill>
                  <a:srgbClr val="383838"/>
                </a:solidFill>
                <a:latin typeface="Poppins Light"/>
                <a:ea typeface="Poppins Light"/>
                <a:cs typeface="Poppins Light"/>
                <a:sym typeface="Poppins Light"/>
              </a:rPr>
              <a:t>Ponco Setiono</a:t>
            </a:r>
          </a:p>
          <a:p>
            <a:pPr marL="0" lvl="0" indent="0" algn="l">
              <a:lnSpc>
                <a:spcPts val="2358"/>
              </a:lnSpc>
            </a:pPr>
            <a:r>
              <a:rPr lang="en-US" sz="1786">
                <a:solidFill>
                  <a:srgbClr val="383838"/>
                </a:solidFill>
                <a:latin typeface="Poppins Light"/>
                <a:ea typeface="Poppins Light"/>
                <a:cs typeface="Poppins Light"/>
                <a:sym typeface="Poppins Light"/>
              </a:rPr>
              <a:t>Siti Maemunah</a:t>
            </a:r>
          </a:p>
          <a:p>
            <a:pPr marL="0" lvl="0" indent="0" algn="l">
              <a:lnSpc>
                <a:spcPts val="2358"/>
              </a:lnSpc>
            </a:pPr>
            <a:endParaRPr lang="en-US" sz="1786">
              <a:solidFill>
                <a:srgbClr val="383838"/>
              </a:solidFill>
              <a:latin typeface="Poppins Light"/>
              <a:ea typeface="Poppins Light"/>
              <a:cs typeface="Poppins Light"/>
              <a:sym typeface="Poppins Light"/>
            </a:endParaRPr>
          </a:p>
          <a:p>
            <a:pPr marL="0" lvl="0" indent="0" algn="l">
              <a:lnSpc>
                <a:spcPts val="2358"/>
              </a:lnSpc>
            </a:pPr>
            <a:r>
              <a:rPr lang="en-US" sz="1786" b="1">
                <a:solidFill>
                  <a:srgbClr val="383838"/>
                </a:solidFill>
                <a:latin typeface="Poppins Bold"/>
                <a:ea typeface="Poppins Bold"/>
                <a:cs typeface="Poppins Bold"/>
                <a:sym typeface="Poppins Bold"/>
              </a:rPr>
              <a:t>Moda Pelatihan:</a:t>
            </a:r>
          </a:p>
          <a:p>
            <a:pPr marL="0" lvl="0" indent="0" algn="l">
              <a:lnSpc>
                <a:spcPts val="2358"/>
              </a:lnSpc>
            </a:pPr>
            <a:r>
              <a:rPr lang="en-US" sz="1786">
                <a:solidFill>
                  <a:srgbClr val="383838"/>
                </a:solidFill>
                <a:latin typeface="Poppins Light"/>
                <a:ea typeface="Poppins Light"/>
                <a:cs typeface="Poppins Light"/>
                <a:sym typeface="Poppins Light"/>
              </a:rPr>
              <a:t>Online / Daring (Asinkron &amp; Sinkron)</a:t>
            </a:r>
          </a:p>
        </p:txBody>
      </p:sp>
      <p:sp>
        <p:nvSpPr>
          <p:cNvPr id="27" name="TextBox 27"/>
          <p:cNvSpPr txBox="1"/>
          <p:nvPr/>
        </p:nvSpPr>
        <p:spPr>
          <a:xfrm>
            <a:off x="4769128" y="3255802"/>
            <a:ext cx="5091209" cy="1487244"/>
          </a:xfrm>
          <a:prstGeom prst="rect">
            <a:avLst/>
          </a:prstGeom>
        </p:spPr>
        <p:txBody>
          <a:bodyPr lIns="0" tIns="0" rIns="0" bIns="0" rtlCol="0" anchor="t">
            <a:spAutoFit/>
          </a:bodyPr>
          <a:lstStyle/>
          <a:p>
            <a:pPr marL="0" lvl="0" indent="0" algn="l">
              <a:lnSpc>
                <a:spcPts val="2358"/>
              </a:lnSpc>
            </a:pPr>
            <a:r>
              <a:rPr lang="en-US" sz="1786">
                <a:solidFill>
                  <a:srgbClr val="383838"/>
                </a:solidFill>
                <a:latin typeface="Poppins Light"/>
                <a:ea typeface="Poppins Light"/>
                <a:cs typeface="Poppins Light"/>
                <a:sym typeface="Poppins Light"/>
              </a:rPr>
              <a:t>Pelatihan ini dirancang untuk meningkatkan kompetensi guru dalam merancang dan mengimplementasikan pembelajaran berbasis STEM secara kontekstual, inovatif, dan berpusat pada peserta didik.</a:t>
            </a:r>
          </a:p>
        </p:txBody>
      </p:sp>
      <p:sp>
        <p:nvSpPr>
          <p:cNvPr id="28" name="TextBox 28"/>
          <p:cNvSpPr txBox="1"/>
          <p:nvPr/>
        </p:nvSpPr>
        <p:spPr>
          <a:xfrm>
            <a:off x="1121389" y="1098841"/>
            <a:ext cx="1297705" cy="350359"/>
          </a:xfrm>
          <a:prstGeom prst="rect">
            <a:avLst/>
          </a:prstGeom>
        </p:spPr>
        <p:txBody>
          <a:bodyPr lIns="0" tIns="0" rIns="0" bIns="0" rtlCol="0" anchor="t">
            <a:spAutoFit/>
          </a:bodyPr>
          <a:lstStyle/>
          <a:p>
            <a:pPr marL="0" lvl="0" indent="0" algn="ctr">
              <a:lnSpc>
                <a:spcPts val="2738"/>
              </a:lnSpc>
              <a:spcBef>
                <a:spcPct val="0"/>
              </a:spcBef>
            </a:pPr>
            <a:r>
              <a:rPr lang="en-US" sz="1956" b="1">
                <a:solidFill>
                  <a:srgbClr val="FDFDFD"/>
                </a:solidFill>
                <a:latin typeface="Poppins Bold"/>
                <a:ea typeface="Poppins Bold"/>
                <a:cs typeface="Poppins Bold"/>
                <a:sym typeface="Poppins Bold"/>
              </a:rPr>
              <a:t>VERTEX</a:t>
            </a:r>
          </a:p>
        </p:txBody>
      </p:sp>
      <p:sp>
        <p:nvSpPr>
          <p:cNvPr id="29" name="TextBox 29"/>
          <p:cNvSpPr txBox="1"/>
          <p:nvPr/>
        </p:nvSpPr>
        <p:spPr>
          <a:xfrm>
            <a:off x="9521984" y="1164878"/>
            <a:ext cx="2591145" cy="564323"/>
          </a:xfrm>
          <a:prstGeom prst="rect">
            <a:avLst/>
          </a:prstGeom>
        </p:spPr>
        <p:txBody>
          <a:bodyPr lIns="0" tIns="0" rIns="0" bIns="0" rtlCol="0" anchor="t">
            <a:spAutoFit/>
          </a:bodyPr>
          <a:lstStyle/>
          <a:p>
            <a:pPr marL="0" lvl="0" indent="0" algn="ctr">
              <a:lnSpc>
                <a:spcPts val="2199"/>
              </a:lnSpc>
            </a:pPr>
            <a:r>
              <a:rPr lang="en-US" sz="1848">
                <a:solidFill>
                  <a:srgbClr val="FDFDFD"/>
                </a:solidFill>
                <a:latin typeface="Poppins"/>
                <a:ea typeface="Poppins"/>
                <a:cs typeface="Poppins"/>
                <a:sym typeface="Poppins"/>
              </a:rPr>
              <a:t>www.reallygreatsite.com</a:t>
            </a:r>
          </a:p>
        </p:txBody>
      </p:sp>
      <p:sp>
        <p:nvSpPr>
          <p:cNvPr id="30" name="TextBox 30"/>
          <p:cNvSpPr txBox="1"/>
          <p:nvPr/>
        </p:nvSpPr>
        <p:spPr>
          <a:xfrm>
            <a:off x="14786182" y="1164878"/>
            <a:ext cx="1836623" cy="288098"/>
          </a:xfrm>
          <a:prstGeom prst="rect">
            <a:avLst/>
          </a:prstGeom>
        </p:spPr>
        <p:txBody>
          <a:bodyPr lIns="0" tIns="0" rIns="0" bIns="0" rtlCol="0" anchor="t">
            <a:spAutoFit/>
          </a:bodyPr>
          <a:lstStyle/>
          <a:p>
            <a:pPr marL="0" lvl="0" indent="0" algn="ctr">
              <a:lnSpc>
                <a:spcPts val="2199"/>
              </a:lnSpc>
            </a:pPr>
            <a:r>
              <a:rPr lang="en-US" sz="1848">
                <a:solidFill>
                  <a:srgbClr val="FDFDFD"/>
                </a:solidFill>
                <a:latin typeface="Poppins"/>
                <a:ea typeface="Poppins"/>
                <a:cs typeface="Poppins"/>
                <a:sym typeface="Poppins"/>
              </a:rPr>
              <a:t>+123-456-7890</a:t>
            </a:r>
          </a:p>
        </p:txBody>
      </p:sp>
      <p:grpSp>
        <p:nvGrpSpPr>
          <p:cNvPr id="31" name="Group 31"/>
          <p:cNvGrpSpPr/>
          <p:nvPr/>
        </p:nvGrpSpPr>
        <p:grpSpPr>
          <a:xfrm>
            <a:off x="824914" y="542633"/>
            <a:ext cx="2933745" cy="2933745"/>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86274" y="1280623"/>
            <a:ext cx="8395440" cy="832354"/>
          </a:xfrm>
          <a:prstGeom prst="rect">
            <a:avLst/>
          </a:prstGeom>
        </p:spPr>
        <p:txBody>
          <a:bodyPr lIns="0" tIns="0" rIns="0" bIns="0" rtlCol="0" anchor="t">
            <a:spAutoFit/>
          </a:bodyPr>
          <a:lstStyle/>
          <a:p>
            <a:pPr marL="0" lvl="0" indent="0" algn="l">
              <a:lnSpc>
                <a:spcPts val="5448"/>
              </a:lnSpc>
            </a:pPr>
            <a:r>
              <a:rPr lang="en-US" sz="6564" b="1" spc="-321">
                <a:solidFill>
                  <a:srgbClr val="383838"/>
                </a:solidFill>
                <a:latin typeface="Poppins Bold"/>
                <a:ea typeface="Poppins Bold"/>
                <a:cs typeface="Poppins Bold"/>
                <a:sym typeface="Poppins Bold"/>
              </a:rPr>
              <a:t>Tujuan</a:t>
            </a:r>
          </a:p>
        </p:txBody>
      </p:sp>
      <p:sp>
        <p:nvSpPr>
          <p:cNvPr id="3" name="TextBox 3"/>
          <p:cNvSpPr txBox="1"/>
          <p:nvPr/>
        </p:nvSpPr>
        <p:spPr>
          <a:xfrm>
            <a:off x="1086274" y="2415050"/>
            <a:ext cx="7802908" cy="832354"/>
          </a:xfrm>
          <a:prstGeom prst="rect">
            <a:avLst/>
          </a:prstGeom>
        </p:spPr>
        <p:txBody>
          <a:bodyPr lIns="0" tIns="0" rIns="0" bIns="0" rtlCol="0" anchor="t">
            <a:spAutoFit/>
          </a:bodyPr>
          <a:lstStyle/>
          <a:p>
            <a:pPr marL="0" lvl="0" indent="0" algn="l">
              <a:lnSpc>
                <a:spcPts val="5448"/>
              </a:lnSpc>
            </a:pPr>
            <a:r>
              <a:rPr lang="en-US" sz="6564" b="1" spc="-321">
                <a:solidFill>
                  <a:srgbClr val="545454"/>
                </a:solidFill>
                <a:latin typeface="Poppins Bold"/>
                <a:ea typeface="Poppins Bold"/>
                <a:cs typeface="Poppins Bold"/>
                <a:sym typeface="Poppins Bold"/>
              </a:rPr>
              <a:t>Pelatihan STEM</a:t>
            </a:r>
          </a:p>
        </p:txBody>
      </p:sp>
      <p:sp>
        <p:nvSpPr>
          <p:cNvPr id="4" name="TextBox 4"/>
          <p:cNvSpPr txBox="1"/>
          <p:nvPr/>
        </p:nvSpPr>
        <p:spPr>
          <a:xfrm>
            <a:off x="1028700" y="4194621"/>
            <a:ext cx="631930"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01</a:t>
            </a:r>
          </a:p>
        </p:txBody>
      </p:sp>
      <p:sp>
        <p:nvSpPr>
          <p:cNvPr id="5" name="TextBox 5"/>
          <p:cNvSpPr txBox="1"/>
          <p:nvPr/>
        </p:nvSpPr>
        <p:spPr>
          <a:xfrm>
            <a:off x="1800918" y="4137471"/>
            <a:ext cx="4058273" cy="1666875"/>
          </a:xfrm>
          <a:prstGeom prst="rect">
            <a:avLst/>
          </a:prstGeom>
        </p:spPr>
        <p:txBody>
          <a:bodyPr lIns="0" tIns="0" rIns="0" bIns="0" rtlCol="0" anchor="t">
            <a:spAutoFit/>
          </a:bodyPr>
          <a:lstStyle/>
          <a:p>
            <a:pPr marL="0" lvl="0" indent="0" algn="l">
              <a:lnSpc>
                <a:spcPts val="3252"/>
              </a:lnSpc>
            </a:pPr>
            <a:r>
              <a:rPr lang="en-US" sz="2710">
                <a:solidFill>
                  <a:srgbClr val="545454"/>
                </a:solidFill>
                <a:latin typeface="Poppins"/>
                <a:ea typeface="Poppins"/>
                <a:cs typeface="Poppins"/>
                <a:sym typeface="Poppins"/>
              </a:rPr>
              <a:t>Memahami konsep dan prinsip pembelajaran STEM secara menyeluruh</a:t>
            </a:r>
          </a:p>
        </p:txBody>
      </p:sp>
      <p:sp>
        <p:nvSpPr>
          <p:cNvPr id="6" name="TextBox 6"/>
          <p:cNvSpPr txBox="1"/>
          <p:nvPr/>
        </p:nvSpPr>
        <p:spPr>
          <a:xfrm>
            <a:off x="932873" y="6882514"/>
            <a:ext cx="823584"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02</a:t>
            </a:r>
          </a:p>
        </p:txBody>
      </p:sp>
      <p:sp>
        <p:nvSpPr>
          <p:cNvPr id="7" name="TextBox 7"/>
          <p:cNvSpPr txBox="1"/>
          <p:nvPr/>
        </p:nvSpPr>
        <p:spPr>
          <a:xfrm>
            <a:off x="1756457" y="6852458"/>
            <a:ext cx="3611544" cy="1581150"/>
          </a:xfrm>
          <a:prstGeom prst="rect">
            <a:avLst/>
          </a:prstGeom>
        </p:spPr>
        <p:txBody>
          <a:bodyPr lIns="0" tIns="0" rIns="0" bIns="0" rtlCol="0" anchor="t">
            <a:spAutoFit/>
          </a:bodyPr>
          <a:lstStyle/>
          <a:p>
            <a:pPr marL="0" lvl="0" indent="0" algn="l">
              <a:lnSpc>
                <a:spcPts val="3132"/>
              </a:lnSpc>
            </a:pPr>
            <a:r>
              <a:rPr lang="en-US" sz="2610">
                <a:solidFill>
                  <a:srgbClr val="545454"/>
                </a:solidFill>
                <a:latin typeface="Poppins"/>
                <a:ea typeface="Poppins"/>
                <a:cs typeface="Poppins"/>
                <a:sym typeface="Poppins"/>
              </a:rPr>
              <a:t>Merancang pembelajaran berbasis STEM yang efektif dan inovatif</a:t>
            </a:r>
          </a:p>
        </p:txBody>
      </p:sp>
      <p:sp>
        <p:nvSpPr>
          <p:cNvPr id="8" name="TextBox 8"/>
          <p:cNvSpPr txBox="1"/>
          <p:nvPr/>
        </p:nvSpPr>
        <p:spPr>
          <a:xfrm>
            <a:off x="8640094" y="4949022"/>
            <a:ext cx="929750"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03</a:t>
            </a:r>
          </a:p>
        </p:txBody>
      </p:sp>
      <p:sp>
        <p:nvSpPr>
          <p:cNvPr id="9" name="TextBox 9"/>
          <p:cNvSpPr txBox="1"/>
          <p:nvPr/>
        </p:nvSpPr>
        <p:spPr>
          <a:xfrm>
            <a:off x="9569844" y="4891872"/>
            <a:ext cx="2655327" cy="1933575"/>
          </a:xfrm>
          <a:prstGeom prst="rect">
            <a:avLst/>
          </a:prstGeom>
        </p:spPr>
        <p:txBody>
          <a:bodyPr lIns="0" tIns="0" rIns="0" bIns="0" rtlCol="0" anchor="t">
            <a:spAutoFit/>
          </a:bodyPr>
          <a:lstStyle/>
          <a:p>
            <a:pPr marL="0" lvl="0" indent="0" algn="l">
              <a:lnSpc>
                <a:spcPts val="3012"/>
              </a:lnSpc>
            </a:pPr>
            <a:r>
              <a:rPr lang="en-US" sz="2510">
                <a:solidFill>
                  <a:srgbClr val="545454"/>
                </a:solidFill>
                <a:latin typeface="Poppins"/>
                <a:ea typeface="Poppins"/>
                <a:cs typeface="Poppins"/>
                <a:sym typeface="Poppins"/>
              </a:rPr>
              <a:t>Mengintegrasikan Science, Technology, Engineering &amp; Mathematics</a:t>
            </a:r>
          </a:p>
        </p:txBody>
      </p:sp>
      <p:grpSp>
        <p:nvGrpSpPr>
          <p:cNvPr id="10" name="Group 10"/>
          <p:cNvGrpSpPr/>
          <p:nvPr/>
        </p:nvGrpSpPr>
        <p:grpSpPr>
          <a:xfrm>
            <a:off x="9144000" y="917623"/>
            <a:ext cx="7555672" cy="2663860"/>
            <a:chOff x="0" y="-9525"/>
            <a:chExt cx="10074229" cy="3551813"/>
          </a:xfrm>
        </p:grpSpPr>
        <p:sp>
          <p:nvSpPr>
            <p:cNvPr id="11" name="TextBox 11"/>
            <p:cNvSpPr txBox="1"/>
            <p:nvPr/>
          </p:nvSpPr>
          <p:spPr>
            <a:xfrm>
              <a:off x="0" y="-9525"/>
              <a:ext cx="8229600" cy="1367896"/>
            </a:xfrm>
            <a:prstGeom prst="rect">
              <a:avLst/>
            </a:prstGeom>
          </p:spPr>
          <p:txBody>
            <a:bodyPr wrap="square" lIns="0" tIns="0" rIns="0" bIns="0" rtlCol="0" anchor="t">
              <a:spAutoFit/>
            </a:bodyPr>
            <a:lstStyle/>
            <a:p>
              <a:pPr marL="0" lvl="0" indent="0" algn="l">
                <a:lnSpc>
                  <a:spcPts val="4019"/>
                </a:lnSpc>
              </a:pPr>
              <a:r>
                <a:rPr lang="en-US" sz="3349" b="1" dirty="0">
                  <a:solidFill>
                    <a:srgbClr val="383838"/>
                  </a:solidFill>
                  <a:latin typeface="Open Sauce Bold"/>
                  <a:ea typeface="Open Sauce Bold"/>
                  <a:cs typeface="Open Sauce Bold"/>
                  <a:sym typeface="Open Sauce Bold"/>
                </a:rPr>
                <a:t>Tujuan </a:t>
              </a:r>
              <a:r>
                <a:rPr lang="en-US" sz="3349" b="1" dirty="0" err="1">
                  <a:solidFill>
                    <a:srgbClr val="383838"/>
                  </a:solidFill>
                  <a:latin typeface="Open Sauce Bold"/>
                  <a:ea typeface="Open Sauce Bold"/>
                  <a:cs typeface="Open Sauce Bold"/>
                  <a:sym typeface="Open Sauce Bold"/>
                </a:rPr>
                <a:t>utama</a:t>
              </a:r>
              <a:r>
                <a:rPr lang="en-US" sz="3349" b="1" dirty="0">
                  <a:solidFill>
                    <a:srgbClr val="383838"/>
                  </a:solidFill>
                  <a:latin typeface="Open Sauce Bold"/>
                  <a:ea typeface="Open Sauce Bold"/>
                  <a:cs typeface="Open Sauce Bold"/>
                  <a:sym typeface="Open Sauce Bold"/>
                </a:rPr>
                <a:t> </a:t>
              </a:r>
              <a:r>
                <a:rPr lang="en-US" sz="3349" b="1" dirty="0" err="1">
                  <a:solidFill>
                    <a:srgbClr val="383838"/>
                  </a:solidFill>
                  <a:latin typeface="Open Sauce Bold"/>
                  <a:ea typeface="Open Sauce Bold"/>
                  <a:cs typeface="Open Sauce Bold"/>
                  <a:sym typeface="Open Sauce Bold"/>
                </a:rPr>
                <a:t>pelatihan</a:t>
              </a:r>
              <a:r>
                <a:rPr lang="en-US" sz="3349" b="1" dirty="0">
                  <a:solidFill>
                    <a:srgbClr val="383838"/>
                  </a:solidFill>
                  <a:latin typeface="Open Sauce Bold"/>
                  <a:ea typeface="Open Sauce Bold"/>
                  <a:cs typeface="Open Sauce Bold"/>
                  <a:sym typeface="Open Sauce Bold"/>
                </a:rPr>
                <a:t> STEM </a:t>
              </a:r>
              <a:r>
                <a:rPr lang="en-US" sz="3349" b="1" dirty="0" err="1">
                  <a:solidFill>
                    <a:srgbClr val="383838"/>
                  </a:solidFill>
                  <a:latin typeface="Open Sauce Bold"/>
                  <a:ea typeface="Open Sauce Bold"/>
                  <a:cs typeface="Open Sauce Bold"/>
                  <a:sym typeface="Open Sauce Bold"/>
                </a:rPr>
                <a:t>meliputi</a:t>
              </a:r>
              <a:r>
                <a:rPr lang="en-US" sz="3349" b="1" dirty="0">
                  <a:solidFill>
                    <a:srgbClr val="383838"/>
                  </a:solidFill>
                  <a:latin typeface="Open Sauce Bold"/>
                  <a:ea typeface="Open Sauce Bold"/>
                  <a:cs typeface="Open Sauce Bold"/>
                  <a:sym typeface="Open Sauce Bold"/>
                </a:rPr>
                <a:t>:</a:t>
              </a:r>
            </a:p>
          </p:txBody>
        </p:sp>
        <p:sp>
          <p:nvSpPr>
            <p:cNvPr id="12" name="TextBox 12"/>
            <p:cNvSpPr txBox="1"/>
            <p:nvPr/>
          </p:nvSpPr>
          <p:spPr>
            <a:xfrm>
              <a:off x="0" y="1615630"/>
              <a:ext cx="10074229" cy="1926658"/>
            </a:xfrm>
            <a:prstGeom prst="rect">
              <a:avLst/>
            </a:prstGeom>
          </p:spPr>
          <p:txBody>
            <a:bodyPr lIns="0" tIns="0" rIns="0" bIns="0" rtlCol="0" anchor="t">
              <a:spAutoFit/>
            </a:bodyPr>
            <a:lstStyle/>
            <a:p>
              <a:pPr marL="0" lvl="0" indent="0" algn="l">
                <a:lnSpc>
                  <a:spcPts val="2855"/>
                </a:lnSpc>
              </a:pPr>
              <a:r>
                <a:rPr lang="en-US" sz="2163">
                  <a:solidFill>
                    <a:srgbClr val="383838"/>
                  </a:solidFill>
                  <a:latin typeface="Poppins Light"/>
                  <a:ea typeface="Poppins Light"/>
                  <a:cs typeface="Poppins Light"/>
                  <a:sym typeface="Poppins Light"/>
                </a:rPr>
                <a:t>Pelatihan ini dirancang untuk membekali guru dengan kompetensi merancang dan mengimplementasikan pembelajaran STEM yang inovatif, kontekstual, dan berpusat pada peserta didik.</a:t>
              </a:r>
            </a:p>
          </p:txBody>
        </p:sp>
      </p:grpSp>
      <p:sp>
        <p:nvSpPr>
          <p:cNvPr id="13" name="TextBox 13"/>
          <p:cNvSpPr txBox="1"/>
          <p:nvPr/>
        </p:nvSpPr>
        <p:spPr>
          <a:xfrm>
            <a:off x="14786182" y="1164878"/>
            <a:ext cx="1836623"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+123-456-7890</a:t>
            </a:r>
          </a:p>
        </p:txBody>
      </p:sp>
      <p:grpSp>
        <p:nvGrpSpPr>
          <p:cNvPr id="14" name="Group 14"/>
          <p:cNvGrpSpPr/>
          <p:nvPr/>
        </p:nvGrpSpPr>
        <p:grpSpPr>
          <a:xfrm>
            <a:off x="6188948" y="5534787"/>
            <a:ext cx="2117771" cy="211777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16" name="Group 16"/>
          <p:cNvGrpSpPr/>
          <p:nvPr/>
        </p:nvGrpSpPr>
        <p:grpSpPr>
          <a:xfrm>
            <a:off x="14275144" y="4974097"/>
            <a:ext cx="2984156" cy="298415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940195" y="2482141"/>
            <a:ext cx="6784435" cy="743105"/>
          </a:xfrm>
          <a:prstGeom prst="rect">
            <a:avLst/>
          </a:prstGeom>
        </p:spPr>
        <p:txBody>
          <a:bodyPr lIns="0" tIns="0" rIns="0" bIns="0" rtlCol="0" anchor="t">
            <a:spAutoFit/>
          </a:bodyPr>
          <a:lstStyle/>
          <a:p>
            <a:pPr marL="0" lvl="0" indent="0" algn="l">
              <a:lnSpc>
                <a:spcPts val="4881"/>
              </a:lnSpc>
            </a:pPr>
            <a:r>
              <a:rPr lang="en-US" sz="5881" b="1" spc="-288">
                <a:solidFill>
                  <a:srgbClr val="383838"/>
                </a:solidFill>
                <a:latin typeface="Poppins Bold"/>
                <a:ea typeface="Poppins Bold"/>
                <a:cs typeface="Poppins Bold"/>
                <a:sym typeface="Poppins Bold"/>
              </a:rPr>
              <a:t>Latar Belakang</a:t>
            </a:r>
          </a:p>
        </p:txBody>
      </p:sp>
      <p:sp>
        <p:nvSpPr>
          <p:cNvPr id="3" name="TextBox 3"/>
          <p:cNvSpPr txBox="1"/>
          <p:nvPr/>
        </p:nvSpPr>
        <p:spPr>
          <a:xfrm>
            <a:off x="937998" y="3304794"/>
            <a:ext cx="6048893" cy="1362230"/>
          </a:xfrm>
          <a:prstGeom prst="rect">
            <a:avLst/>
          </a:prstGeom>
        </p:spPr>
        <p:txBody>
          <a:bodyPr lIns="0" tIns="0" rIns="0" bIns="0" rtlCol="0" anchor="t">
            <a:spAutoFit/>
          </a:bodyPr>
          <a:lstStyle/>
          <a:p>
            <a:pPr marL="0" lvl="0" indent="0" algn="l">
              <a:lnSpc>
                <a:spcPts val="4881"/>
              </a:lnSpc>
            </a:pPr>
            <a:r>
              <a:rPr lang="en-US" sz="5881" b="1" spc="-288">
                <a:solidFill>
                  <a:srgbClr val="545454"/>
                </a:solidFill>
                <a:latin typeface="Poppins Bold"/>
                <a:ea typeface="Poppins Bold"/>
                <a:cs typeface="Poppins Bold"/>
                <a:sym typeface="Poppins Bold"/>
              </a:rPr>
              <a:t>Pembelajaran STEM</a:t>
            </a:r>
          </a:p>
        </p:txBody>
      </p:sp>
      <p:sp>
        <p:nvSpPr>
          <p:cNvPr id="4" name="TextBox 4"/>
          <p:cNvSpPr txBox="1"/>
          <p:nvPr/>
        </p:nvSpPr>
        <p:spPr>
          <a:xfrm>
            <a:off x="1028700" y="5219751"/>
            <a:ext cx="10585300" cy="3762324"/>
          </a:xfrm>
          <a:prstGeom prst="rect">
            <a:avLst/>
          </a:prstGeom>
        </p:spPr>
        <p:txBody>
          <a:bodyPr lIns="0" tIns="0" rIns="0" bIns="0" rtlCol="0" anchor="t">
            <a:spAutoFit/>
          </a:bodyPr>
          <a:lstStyle/>
          <a:p>
            <a:pPr marL="0" lvl="0" indent="0" algn="l">
              <a:lnSpc>
                <a:spcPts val="4224"/>
              </a:lnSpc>
            </a:pPr>
            <a:r>
              <a:rPr lang="en-US" sz="3200">
                <a:solidFill>
                  <a:srgbClr val="383838"/>
                </a:solidFill>
                <a:latin typeface="Poppins Light"/>
                <a:ea typeface="Poppins Light"/>
                <a:cs typeface="Poppins Light"/>
                <a:sym typeface="Poppins Light"/>
              </a:rPr>
              <a:t>Di era abad ke-21, pembelajaran STEM menjadi fondasi penting dalam mempersiapkan generasi yang mampu berpikir kritis, inovatif, dan adaptif. Integrasi Sains, Teknologi, Rekayasa, dan Matematika mendorong peserta didik menghadapi tantangan dunia nyata secara holistik dan kontekstual.</a:t>
            </a:r>
          </a:p>
        </p:txBody>
      </p:sp>
      <p:grpSp>
        <p:nvGrpSpPr>
          <p:cNvPr id="5" name="Group 5"/>
          <p:cNvGrpSpPr/>
          <p:nvPr/>
        </p:nvGrpSpPr>
        <p:grpSpPr>
          <a:xfrm>
            <a:off x="1028700" y="1028700"/>
            <a:ext cx="1483082" cy="457921"/>
            <a:chOff x="0" y="0"/>
            <a:chExt cx="655976" cy="202541"/>
          </a:xfrm>
        </p:grpSpPr>
        <p:sp>
          <p:nvSpPr>
            <p:cNvPr id="6" name="Freeform 6"/>
            <p:cNvSpPr/>
            <p:nvPr/>
          </p:nvSpPr>
          <p:spPr>
            <a:xfrm>
              <a:off x="0" y="0"/>
              <a:ext cx="655976" cy="202541"/>
            </a:xfrm>
            <a:custGeom>
              <a:avLst/>
              <a:gdLst/>
              <a:ahLst/>
              <a:cxnLst/>
              <a:rect l="l" t="t" r="r" b="b"/>
              <a:pathLst>
                <a:path w="655976" h="202541">
                  <a:moveTo>
                    <a:pt x="101270" y="0"/>
                  </a:moveTo>
                  <a:lnTo>
                    <a:pt x="554706" y="0"/>
                  </a:lnTo>
                  <a:cubicBezTo>
                    <a:pt x="610636" y="0"/>
                    <a:pt x="655976" y="45340"/>
                    <a:pt x="655976" y="101270"/>
                  </a:cubicBezTo>
                  <a:lnTo>
                    <a:pt x="655976" y="101270"/>
                  </a:lnTo>
                  <a:cubicBezTo>
                    <a:pt x="655976" y="157201"/>
                    <a:pt x="610636" y="202541"/>
                    <a:pt x="554706" y="202541"/>
                  </a:cubicBezTo>
                  <a:lnTo>
                    <a:pt x="101270" y="202541"/>
                  </a:lnTo>
                  <a:cubicBezTo>
                    <a:pt x="45340" y="202541"/>
                    <a:pt x="0" y="157201"/>
                    <a:pt x="0" y="101270"/>
                  </a:cubicBezTo>
                  <a:lnTo>
                    <a:pt x="0" y="101270"/>
                  </a:lnTo>
                  <a:cubicBezTo>
                    <a:pt x="0" y="45340"/>
                    <a:pt x="45340" y="0"/>
                    <a:pt x="101270" y="0"/>
                  </a:cubicBezTo>
                  <a:close/>
                </a:path>
              </a:pathLst>
            </a:custGeom>
            <a:solidFill>
              <a:srgbClr val="383838"/>
            </a:solidFill>
            <a:ln w="19050" cap="rnd">
              <a:solidFill>
                <a:srgbClr val="282C2F"/>
              </a:solidFill>
              <a:prstDash val="solid"/>
              <a:round/>
            </a:ln>
          </p:spPr>
        </p:sp>
        <p:sp>
          <p:nvSpPr>
            <p:cNvPr id="7" name="TextBox 7"/>
            <p:cNvSpPr txBox="1"/>
            <p:nvPr/>
          </p:nvSpPr>
          <p:spPr>
            <a:xfrm>
              <a:off x="0" y="-85725"/>
              <a:ext cx="655976" cy="288266"/>
            </a:xfrm>
            <a:prstGeom prst="rect">
              <a:avLst/>
            </a:prstGeom>
          </p:spPr>
          <p:txBody>
            <a:bodyPr lIns="30249" tIns="30249" rIns="30249" bIns="30249" rtlCol="0" anchor="ctr"/>
            <a:lstStyle/>
            <a:p>
              <a:pPr marL="0" lvl="0" indent="0" algn="ctr">
                <a:lnSpc>
                  <a:spcPts val="3919"/>
                </a:lnSpc>
              </a:pPr>
              <a:endParaRPr/>
            </a:p>
          </p:txBody>
        </p:sp>
      </p:grpSp>
      <p:sp>
        <p:nvSpPr>
          <p:cNvPr id="8" name="TextBox 8"/>
          <p:cNvSpPr txBox="1"/>
          <p:nvPr/>
        </p:nvSpPr>
        <p:spPr>
          <a:xfrm>
            <a:off x="1121389" y="1089316"/>
            <a:ext cx="1297705" cy="392374"/>
          </a:xfrm>
          <a:prstGeom prst="rect">
            <a:avLst/>
          </a:prstGeom>
        </p:spPr>
        <p:txBody>
          <a:bodyPr lIns="0" tIns="0" rIns="0" bIns="0" rtlCol="0" anchor="t">
            <a:spAutoFit/>
          </a:bodyPr>
          <a:lstStyle/>
          <a:p>
            <a:pPr marL="0" lvl="0" indent="0" algn="ctr">
              <a:lnSpc>
                <a:spcPts val="3048"/>
              </a:lnSpc>
              <a:spcBef>
                <a:spcPct val="0"/>
              </a:spcBef>
            </a:pPr>
            <a:r>
              <a:rPr lang="en-US" sz="2177" b="1">
                <a:solidFill>
                  <a:srgbClr val="FDFDFD"/>
                </a:solidFill>
                <a:latin typeface="Poppins Bold"/>
                <a:ea typeface="Poppins Bold"/>
                <a:cs typeface="Poppins Bold"/>
                <a:sym typeface="Poppins Bold"/>
              </a:rPr>
              <a:t>STEM</a:t>
            </a:r>
          </a:p>
        </p:txBody>
      </p:sp>
      <p:grpSp>
        <p:nvGrpSpPr>
          <p:cNvPr id="9" name="Group 9"/>
          <p:cNvGrpSpPr/>
          <p:nvPr/>
        </p:nvGrpSpPr>
        <p:grpSpPr>
          <a:xfrm>
            <a:off x="2704783" y="1028700"/>
            <a:ext cx="2515322" cy="483508"/>
            <a:chOff x="0" y="0"/>
            <a:chExt cx="2114186" cy="406400"/>
          </a:xfrm>
        </p:grpSpPr>
        <p:sp>
          <p:nvSpPr>
            <p:cNvPr id="10" name="Freeform 10"/>
            <p:cNvSpPr/>
            <p:nvPr/>
          </p:nvSpPr>
          <p:spPr>
            <a:xfrm>
              <a:off x="0" y="0"/>
              <a:ext cx="2114186" cy="406400"/>
            </a:xfrm>
            <a:custGeom>
              <a:avLst/>
              <a:gdLst/>
              <a:ahLst/>
              <a:cxnLst/>
              <a:rect l="l" t="t" r="r" b="b"/>
              <a:pathLst>
                <a:path w="2114186" h="406400">
                  <a:moveTo>
                    <a:pt x="1910986" y="0"/>
                  </a:moveTo>
                  <a:cubicBezTo>
                    <a:pt x="2023211" y="0"/>
                    <a:pt x="2114186" y="90976"/>
                    <a:pt x="2114186" y="203200"/>
                  </a:cubicBezTo>
                  <a:cubicBezTo>
                    <a:pt x="2114186" y="315424"/>
                    <a:pt x="2023211" y="406400"/>
                    <a:pt x="1910986" y="406400"/>
                  </a:cubicBezTo>
                  <a:lnTo>
                    <a:pt x="203200" y="406400"/>
                  </a:lnTo>
                  <a:cubicBezTo>
                    <a:pt x="90976" y="406400"/>
                    <a:pt x="0" y="315424"/>
                    <a:pt x="0" y="203200"/>
                  </a:cubicBezTo>
                  <a:cubicBezTo>
                    <a:pt x="0" y="90976"/>
                    <a:pt x="90976" y="0"/>
                    <a:pt x="203200" y="0"/>
                  </a:cubicBezTo>
                  <a:close/>
                </a:path>
              </a:pathLst>
            </a:custGeom>
            <a:solidFill>
              <a:srgbClr val="383838"/>
            </a:solidFill>
            <a:ln w="19050" cap="sq">
              <a:solidFill>
                <a:srgbClr val="383838"/>
              </a:solidFill>
              <a:prstDash val="solid"/>
              <a:miter/>
            </a:ln>
          </p:spPr>
        </p:sp>
        <p:sp>
          <p:nvSpPr>
            <p:cNvPr id="11" name="TextBox 11"/>
            <p:cNvSpPr txBox="1"/>
            <p:nvPr/>
          </p:nvSpPr>
          <p:spPr>
            <a:xfrm>
              <a:off x="0" y="-57150"/>
              <a:ext cx="2114186" cy="463550"/>
            </a:xfrm>
            <a:prstGeom prst="rect">
              <a:avLst/>
            </a:prstGeom>
          </p:spPr>
          <p:txBody>
            <a:bodyPr lIns="32120" tIns="32120" rIns="32120" bIns="32120" rtlCol="0" anchor="ctr"/>
            <a:lstStyle/>
            <a:p>
              <a:pPr marL="0" lvl="0" indent="0" algn="ctr">
                <a:lnSpc>
                  <a:spcPts val="3779"/>
                </a:lnSpc>
                <a:spcBef>
                  <a:spcPct val="0"/>
                </a:spcBef>
              </a:pPr>
              <a:endParaRPr/>
            </a:p>
          </p:txBody>
        </p:sp>
      </p:grpSp>
      <p:sp>
        <p:nvSpPr>
          <p:cNvPr id="12" name="TextBox 12"/>
          <p:cNvSpPr txBox="1"/>
          <p:nvPr/>
        </p:nvSpPr>
        <p:spPr>
          <a:xfrm>
            <a:off x="2822980" y="1155353"/>
            <a:ext cx="2278929" cy="326478"/>
          </a:xfrm>
          <a:prstGeom prst="rect">
            <a:avLst/>
          </a:prstGeom>
        </p:spPr>
        <p:txBody>
          <a:bodyPr lIns="0" tIns="0" rIns="0" bIns="0" rtlCol="0" anchor="t">
            <a:spAutoFit/>
          </a:bodyPr>
          <a:lstStyle/>
          <a:p>
            <a:pPr marL="0" lvl="0" indent="0" algn="ctr">
              <a:lnSpc>
                <a:spcPts val="2462"/>
              </a:lnSpc>
            </a:pPr>
            <a:r>
              <a:rPr lang="en-US" sz="2069">
                <a:solidFill>
                  <a:srgbClr val="FDFDFD"/>
                </a:solidFill>
                <a:latin typeface="Poppins"/>
                <a:ea typeface="Poppins"/>
                <a:cs typeface="Poppins"/>
                <a:sym typeface="Poppins"/>
              </a:rPr>
              <a:t>26 Agustus 2026</a:t>
            </a:r>
          </a:p>
        </p:txBody>
      </p:sp>
      <p:grpSp>
        <p:nvGrpSpPr>
          <p:cNvPr id="13" name="Group 13"/>
          <p:cNvGrpSpPr/>
          <p:nvPr/>
        </p:nvGrpSpPr>
        <p:grpSpPr>
          <a:xfrm>
            <a:off x="9387594" y="1028700"/>
            <a:ext cx="2859925" cy="483508"/>
            <a:chOff x="0" y="0"/>
            <a:chExt cx="2403832" cy="406400"/>
          </a:xfrm>
        </p:grpSpPr>
        <p:sp>
          <p:nvSpPr>
            <p:cNvPr id="14" name="Freeform 14"/>
            <p:cNvSpPr/>
            <p:nvPr/>
          </p:nvSpPr>
          <p:spPr>
            <a:xfrm>
              <a:off x="0" y="0"/>
              <a:ext cx="2403833" cy="406400"/>
            </a:xfrm>
            <a:custGeom>
              <a:avLst/>
              <a:gdLst/>
              <a:ahLst/>
              <a:cxnLst/>
              <a:rect l="l" t="t" r="r" b="b"/>
              <a:pathLst>
                <a:path w="2403833" h="406400">
                  <a:moveTo>
                    <a:pt x="2200633" y="0"/>
                  </a:moveTo>
                  <a:cubicBezTo>
                    <a:pt x="2312857" y="0"/>
                    <a:pt x="2403833" y="90976"/>
                    <a:pt x="2403833" y="203200"/>
                  </a:cubicBezTo>
                  <a:cubicBezTo>
                    <a:pt x="2403833" y="315424"/>
                    <a:pt x="2312857" y="406400"/>
                    <a:pt x="2200633" y="406400"/>
                  </a:cubicBezTo>
                  <a:lnTo>
                    <a:pt x="203200" y="406400"/>
                  </a:lnTo>
                  <a:cubicBezTo>
                    <a:pt x="90976" y="406400"/>
                    <a:pt x="0" y="315424"/>
                    <a:pt x="0" y="203200"/>
                  </a:cubicBezTo>
                  <a:cubicBezTo>
                    <a:pt x="0" y="90976"/>
                    <a:pt x="90976" y="0"/>
                    <a:pt x="203200" y="0"/>
                  </a:cubicBezTo>
                  <a:close/>
                </a:path>
              </a:pathLst>
            </a:custGeom>
            <a:solidFill>
              <a:srgbClr val="383838"/>
            </a:solidFill>
            <a:ln w="19050" cap="sq">
              <a:solidFill>
                <a:srgbClr val="383838"/>
              </a:solidFill>
              <a:prstDash val="solid"/>
              <a:miter/>
            </a:ln>
          </p:spPr>
        </p:sp>
        <p:sp>
          <p:nvSpPr>
            <p:cNvPr id="15" name="TextBox 15"/>
            <p:cNvSpPr txBox="1"/>
            <p:nvPr/>
          </p:nvSpPr>
          <p:spPr>
            <a:xfrm>
              <a:off x="0" y="-57150"/>
              <a:ext cx="2403832" cy="463550"/>
            </a:xfrm>
            <a:prstGeom prst="rect">
              <a:avLst/>
            </a:prstGeom>
          </p:spPr>
          <p:txBody>
            <a:bodyPr lIns="32120" tIns="32120" rIns="32120" bIns="32120" rtlCol="0" anchor="ctr"/>
            <a:lstStyle/>
            <a:p>
              <a:pPr marL="0" lvl="0" indent="0" algn="ctr">
                <a:lnSpc>
                  <a:spcPts val="3779"/>
                </a:lnSpc>
                <a:spcBef>
                  <a:spcPct val="0"/>
                </a:spcBef>
              </a:pPr>
              <a:endParaRPr/>
            </a:p>
          </p:txBody>
        </p:sp>
      </p:grpSp>
      <p:sp>
        <p:nvSpPr>
          <p:cNvPr id="16" name="TextBox 16"/>
          <p:cNvSpPr txBox="1"/>
          <p:nvPr/>
        </p:nvSpPr>
        <p:spPr>
          <a:xfrm>
            <a:off x="9521984" y="1155353"/>
            <a:ext cx="2591145" cy="631278"/>
          </a:xfrm>
          <a:prstGeom prst="rect">
            <a:avLst/>
          </a:prstGeom>
        </p:spPr>
        <p:txBody>
          <a:bodyPr lIns="0" tIns="0" rIns="0" bIns="0" rtlCol="0" anchor="t">
            <a:spAutoFit/>
          </a:bodyPr>
          <a:lstStyle/>
          <a:p>
            <a:pPr marL="0" lvl="0" indent="0" algn="ctr">
              <a:lnSpc>
                <a:spcPts val="2462"/>
              </a:lnSpc>
            </a:pPr>
            <a:r>
              <a:rPr lang="en-US" sz="2069">
                <a:solidFill>
                  <a:srgbClr val="FDFDFD"/>
                </a:solidFill>
                <a:latin typeface="Poppins"/>
                <a:ea typeface="Poppins"/>
                <a:cs typeface="Poppins"/>
                <a:sym typeface="Poppins"/>
              </a:rPr>
              <a:t>Diseminasi Pelatihan STEM</a:t>
            </a:r>
          </a:p>
        </p:txBody>
      </p:sp>
      <p:sp>
        <p:nvSpPr>
          <p:cNvPr id="17" name="TextBox 17"/>
          <p:cNvSpPr txBox="1"/>
          <p:nvPr/>
        </p:nvSpPr>
        <p:spPr>
          <a:xfrm>
            <a:off x="12549497" y="1155353"/>
            <a:ext cx="1836623" cy="631278"/>
          </a:xfrm>
          <a:prstGeom prst="rect">
            <a:avLst/>
          </a:prstGeom>
        </p:spPr>
        <p:txBody>
          <a:bodyPr lIns="0" tIns="0" rIns="0" bIns="0" rtlCol="0" anchor="t">
            <a:spAutoFit/>
          </a:bodyPr>
          <a:lstStyle/>
          <a:p>
            <a:pPr marL="0" lvl="0" indent="0" algn="ctr">
              <a:lnSpc>
                <a:spcPts val="2462"/>
              </a:lnSpc>
            </a:pPr>
            <a:r>
              <a:rPr lang="en-US" sz="2069">
                <a:solidFill>
                  <a:srgbClr val="FDFDFD"/>
                </a:solidFill>
                <a:latin typeface="Poppins"/>
                <a:ea typeface="Poppins"/>
                <a:cs typeface="Poppins"/>
                <a:sym typeface="Poppins"/>
              </a:rPr>
              <a:t>@gurupenggerak</a:t>
            </a:r>
          </a:p>
        </p:txBody>
      </p:sp>
      <p:sp>
        <p:nvSpPr>
          <p:cNvPr id="18" name="TextBox 18"/>
          <p:cNvSpPr txBox="1"/>
          <p:nvPr/>
        </p:nvSpPr>
        <p:spPr>
          <a:xfrm>
            <a:off x="14786182" y="1155353"/>
            <a:ext cx="1836623" cy="326478"/>
          </a:xfrm>
          <a:prstGeom prst="rect">
            <a:avLst/>
          </a:prstGeom>
        </p:spPr>
        <p:txBody>
          <a:bodyPr lIns="0" tIns="0" rIns="0" bIns="0" rtlCol="0" anchor="t">
            <a:spAutoFit/>
          </a:bodyPr>
          <a:lstStyle/>
          <a:p>
            <a:pPr marL="0" lvl="0" indent="0" algn="ctr">
              <a:lnSpc>
                <a:spcPts val="2462"/>
              </a:lnSpc>
            </a:pPr>
            <a:r>
              <a:rPr lang="en-US" sz="2069">
                <a:solidFill>
                  <a:srgbClr val="FDFDFD"/>
                </a:solidFill>
                <a:latin typeface="Poppins"/>
                <a:ea typeface="Poppins"/>
                <a:cs typeface="Poppins"/>
                <a:sym typeface="Poppins"/>
              </a:rPr>
              <a:t>Abad ke-21</a:t>
            </a:r>
          </a:p>
        </p:txBody>
      </p:sp>
      <p:grpSp>
        <p:nvGrpSpPr>
          <p:cNvPr id="19" name="Group 19"/>
          <p:cNvGrpSpPr/>
          <p:nvPr/>
        </p:nvGrpSpPr>
        <p:grpSpPr>
          <a:xfrm>
            <a:off x="9325479" y="2045094"/>
            <a:ext cx="2984156" cy="298415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21" name="Group 21"/>
          <p:cNvGrpSpPr/>
          <p:nvPr/>
        </p:nvGrpSpPr>
        <p:grpSpPr>
          <a:xfrm>
            <a:off x="12921417" y="2045094"/>
            <a:ext cx="4337883" cy="433788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CF0827-4C32-AC56-A153-9640BCF9BE8F}"/>
              </a:ext>
            </a:extLst>
          </p:cNvPr>
          <p:cNvPicPr>
            <a:picLocks noChangeAspect="1"/>
          </p:cNvPicPr>
          <p:nvPr/>
        </p:nvPicPr>
        <p:blipFill>
          <a:blip r:embed="rId2"/>
          <a:srcRect l="17203" t="27083" r="16032" b="12500"/>
          <a:stretch>
            <a:fillRect/>
          </a:stretch>
        </p:blipFill>
        <p:spPr>
          <a:xfrm>
            <a:off x="1018845" y="1009650"/>
            <a:ext cx="16250309" cy="8267700"/>
          </a:xfrm>
          <a:prstGeom prst="rect">
            <a:avLst/>
          </a:prstGeom>
        </p:spPr>
      </p:pic>
    </p:spTree>
    <p:extLst>
      <p:ext uri="{BB962C8B-B14F-4D97-AF65-F5344CB8AC3E}">
        <p14:creationId xmlns:p14="http://schemas.microsoft.com/office/powerpoint/2010/main" val="1226226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5E676A3-CC67-9AD7-E5C9-364060B6B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66700"/>
            <a:ext cx="14630400" cy="9753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298894" y="-86571"/>
            <a:ext cx="15690212" cy="10460141"/>
          </a:xfrm>
          <a:custGeom>
            <a:avLst/>
            <a:gdLst/>
            <a:ahLst/>
            <a:cxnLst/>
            <a:rect l="l" t="t" r="r" b="b"/>
            <a:pathLst>
              <a:path w="15690212" h="10460141">
                <a:moveTo>
                  <a:pt x="0" y="0"/>
                </a:moveTo>
                <a:lnTo>
                  <a:pt x="15690212" y="0"/>
                </a:lnTo>
                <a:lnTo>
                  <a:pt x="15690212" y="10460142"/>
                </a:lnTo>
                <a:lnTo>
                  <a:pt x="0" y="10460142"/>
                </a:lnTo>
                <a:lnTo>
                  <a:pt x="0" y="0"/>
                </a:lnTo>
                <a:close/>
              </a:path>
            </a:pathLst>
          </a:custGeom>
          <a:blipFill>
            <a:blip r:embed="rId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967408"/>
            <a:ext cx="6949200" cy="768017"/>
          </a:xfrm>
          <a:prstGeom prst="rect">
            <a:avLst/>
          </a:prstGeom>
        </p:spPr>
        <p:txBody>
          <a:bodyPr lIns="0" tIns="0" rIns="0" bIns="0" rtlCol="0" anchor="t">
            <a:spAutoFit/>
          </a:bodyPr>
          <a:lstStyle/>
          <a:p>
            <a:pPr marL="0" lvl="0" indent="0" algn="l">
              <a:lnSpc>
                <a:spcPts val="5083"/>
              </a:lnSpc>
            </a:pPr>
            <a:r>
              <a:rPr lang="en-US" sz="6124" b="1" spc="-300">
                <a:solidFill>
                  <a:srgbClr val="383838"/>
                </a:solidFill>
                <a:latin typeface="Poppins Bold"/>
                <a:ea typeface="Poppins Bold"/>
                <a:cs typeface="Poppins Bold"/>
                <a:sym typeface="Poppins Bold"/>
              </a:rPr>
              <a:t>Apa Itu</a:t>
            </a:r>
          </a:p>
        </p:txBody>
      </p:sp>
      <p:sp>
        <p:nvSpPr>
          <p:cNvPr id="3" name="TextBox 3"/>
          <p:cNvSpPr txBox="1"/>
          <p:nvPr/>
        </p:nvSpPr>
        <p:spPr>
          <a:xfrm>
            <a:off x="1006071" y="1969861"/>
            <a:ext cx="7339448" cy="768017"/>
          </a:xfrm>
          <a:prstGeom prst="rect">
            <a:avLst/>
          </a:prstGeom>
        </p:spPr>
        <p:txBody>
          <a:bodyPr lIns="0" tIns="0" rIns="0" bIns="0" rtlCol="0" anchor="t">
            <a:spAutoFit/>
          </a:bodyPr>
          <a:lstStyle/>
          <a:p>
            <a:pPr marL="0" lvl="0" indent="0" algn="l">
              <a:lnSpc>
                <a:spcPts val="5083"/>
              </a:lnSpc>
            </a:pPr>
            <a:r>
              <a:rPr lang="en-US" sz="6124" b="1" spc="-300">
                <a:solidFill>
                  <a:srgbClr val="545454"/>
                </a:solidFill>
                <a:latin typeface="Poppins Bold"/>
                <a:ea typeface="Poppins Bold"/>
                <a:cs typeface="Poppins Bold"/>
                <a:sym typeface="Poppins Bold"/>
              </a:rPr>
              <a:t>STEM?</a:t>
            </a:r>
          </a:p>
        </p:txBody>
      </p:sp>
      <p:sp>
        <p:nvSpPr>
          <p:cNvPr id="4" name="TextBox 4"/>
          <p:cNvSpPr txBox="1"/>
          <p:nvPr/>
        </p:nvSpPr>
        <p:spPr>
          <a:xfrm>
            <a:off x="1006071" y="3685238"/>
            <a:ext cx="9336439" cy="3658620"/>
          </a:xfrm>
          <a:prstGeom prst="rect">
            <a:avLst/>
          </a:prstGeom>
        </p:spPr>
        <p:txBody>
          <a:bodyPr lIns="0" tIns="0" rIns="0" bIns="0" rtlCol="0" anchor="t">
            <a:spAutoFit/>
          </a:bodyPr>
          <a:lstStyle/>
          <a:p>
            <a:pPr marL="0" lvl="0" indent="0" algn="l">
              <a:lnSpc>
                <a:spcPts val="4106"/>
              </a:lnSpc>
            </a:pPr>
            <a:r>
              <a:rPr lang="en-US" sz="3110" dirty="0">
                <a:solidFill>
                  <a:srgbClr val="383838"/>
                </a:solidFill>
                <a:latin typeface="Poppins Light"/>
                <a:ea typeface="Poppins Light"/>
                <a:cs typeface="Poppins Light"/>
                <a:sym typeface="Poppins Light"/>
              </a:rPr>
              <a:t>STEM </a:t>
            </a:r>
            <a:r>
              <a:rPr lang="en-US" sz="3110" dirty="0" err="1">
                <a:solidFill>
                  <a:srgbClr val="383838"/>
                </a:solidFill>
                <a:latin typeface="Poppins Light"/>
                <a:ea typeface="Poppins Light"/>
                <a:cs typeface="Poppins Light"/>
                <a:sym typeface="Poppins Light"/>
              </a:rPr>
              <a:t>adalah</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pendekatan</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pembelajaran</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terintegrasi</a:t>
            </a:r>
            <a:r>
              <a:rPr lang="en-US" sz="3110" dirty="0">
                <a:solidFill>
                  <a:srgbClr val="383838"/>
                </a:solidFill>
                <a:latin typeface="Poppins Light"/>
                <a:ea typeface="Poppins Light"/>
                <a:cs typeface="Poppins Light"/>
                <a:sym typeface="Poppins Light"/>
              </a:rPr>
              <a:t> yang </a:t>
            </a:r>
            <a:r>
              <a:rPr lang="en-US" sz="3110" dirty="0" err="1">
                <a:solidFill>
                  <a:srgbClr val="383838"/>
                </a:solidFill>
                <a:latin typeface="Poppins Light"/>
                <a:ea typeface="Poppins Light"/>
                <a:cs typeface="Poppins Light"/>
                <a:sym typeface="Poppins Light"/>
              </a:rPr>
              <a:t>menggabungkan</a:t>
            </a:r>
            <a:r>
              <a:rPr lang="en-US" sz="3110" dirty="0">
                <a:solidFill>
                  <a:srgbClr val="383838"/>
                </a:solidFill>
                <a:latin typeface="Poppins Light"/>
                <a:ea typeface="Poppins Light"/>
                <a:cs typeface="Poppins Light"/>
                <a:sym typeface="Poppins Light"/>
              </a:rPr>
              <a:t> </a:t>
            </a:r>
            <a:r>
              <a:rPr lang="en-US" sz="3110" b="1" dirty="0">
                <a:solidFill>
                  <a:srgbClr val="383838"/>
                </a:solidFill>
                <a:latin typeface="Poppins Light"/>
                <a:ea typeface="Poppins Light"/>
                <a:cs typeface="Poppins Light"/>
                <a:sym typeface="Poppins Light"/>
              </a:rPr>
              <a:t>Science, Technology, Engineering, dan Mathematics</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Pendekatan</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ini</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mendorong</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peserta</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didik</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untuk</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berpikir</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kritis</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kreatif</a:t>
            </a:r>
            <a:r>
              <a:rPr lang="en-US" sz="3110" dirty="0">
                <a:solidFill>
                  <a:srgbClr val="383838"/>
                </a:solidFill>
                <a:latin typeface="Poppins Light"/>
                <a:ea typeface="Poppins Light"/>
                <a:cs typeface="Poppins Light"/>
                <a:sym typeface="Poppins Light"/>
              </a:rPr>
              <a:t>, dan </a:t>
            </a:r>
            <a:r>
              <a:rPr lang="en-US" sz="3110" dirty="0" err="1">
                <a:solidFill>
                  <a:srgbClr val="383838"/>
                </a:solidFill>
                <a:latin typeface="Poppins Light"/>
                <a:ea typeface="Poppins Light"/>
                <a:cs typeface="Poppins Light"/>
                <a:sym typeface="Poppins Light"/>
              </a:rPr>
              <a:t>kolaboratif</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dalam</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memecahkan</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masalah</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nyata</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melalui</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eksplorasi</a:t>
            </a:r>
            <a:r>
              <a:rPr lang="en-US" sz="3110" dirty="0">
                <a:solidFill>
                  <a:srgbClr val="383838"/>
                </a:solidFill>
                <a:latin typeface="Poppins Light"/>
                <a:ea typeface="Poppins Light"/>
                <a:cs typeface="Poppins Light"/>
                <a:sym typeface="Poppins Light"/>
              </a:rPr>
              <a:t>, </a:t>
            </a:r>
            <a:r>
              <a:rPr lang="en-US" sz="3110" dirty="0" err="1">
                <a:solidFill>
                  <a:srgbClr val="383838"/>
                </a:solidFill>
                <a:latin typeface="Poppins Light"/>
                <a:ea typeface="Poppins Light"/>
                <a:cs typeface="Poppins Light"/>
                <a:sym typeface="Poppins Light"/>
              </a:rPr>
              <a:t>eksperimen</a:t>
            </a:r>
            <a:r>
              <a:rPr lang="en-US" sz="3110" dirty="0">
                <a:solidFill>
                  <a:srgbClr val="383838"/>
                </a:solidFill>
                <a:latin typeface="Poppins Light"/>
                <a:ea typeface="Poppins Light"/>
                <a:cs typeface="Poppins Light"/>
                <a:sym typeface="Poppins Light"/>
              </a:rPr>
              <a:t>, dan </a:t>
            </a:r>
            <a:r>
              <a:rPr lang="en-US" sz="3110" dirty="0" err="1">
                <a:solidFill>
                  <a:srgbClr val="383838"/>
                </a:solidFill>
                <a:latin typeface="Poppins Light"/>
                <a:ea typeface="Poppins Light"/>
                <a:cs typeface="Poppins Light"/>
                <a:sym typeface="Poppins Light"/>
              </a:rPr>
              <a:t>inovasi</a:t>
            </a:r>
            <a:r>
              <a:rPr lang="en-US" sz="3110" dirty="0">
                <a:solidFill>
                  <a:srgbClr val="383838"/>
                </a:solidFill>
                <a:latin typeface="Poppins Light"/>
                <a:ea typeface="Poppins Light"/>
                <a:cs typeface="Poppins Light"/>
                <a:sym typeface="Poppins Light"/>
              </a:rPr>
              <a:t>.</a:t>
            </a:r>
          </a:p>
        </p:txBody>
      </p:sp>
      <p:sp>
        <p:nvSpPr>
          <p:cNvPr id="5" name="TextBox 5"/>
          <p:cNvSpPr txBox="1"/>
          <p:nvPr/>
        </p:nvSpPr>
        <p:spPr>
          <a:xfrm>
            <a:off x="14786182" y="1164878"/>
            <a:ext cx="1836623"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+123-456-7890</a:t>
            </a:r>
          </a:p>
        </p:txBody>
      </p:sp>
      <p:grpSp>
        <p:nvGrpSpPr>
          <p:cNvPr id="6" name="Group 6"/>
          <p:cNvGrpSpPr/>
          <p:nvPr/>
        </p:nvGrpSpPr>
        <p:grpSpPr>
          <a:xfrm>
            <a:off x="13535552" y="103965"/>
            <a:ext cx="4337883" cy="4337883"/>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8" name="Group 8"/>
          <p:cNvGrpSpPr/>
          <p:nvPr/>
        </p:nvGrpSpPr>
        <p:grpSpPr>
          <a:xfrm>
            <a:off x="10782107" y="243385"/>
            <a:ext cx="2984081" cy="298408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0" y="-2734"/>
            <a:ext cx="18283141" cy="10289734"/>
          </a:xfrm>
          <a:custGeom>
            <a:avLst/>
            <a:gdLst/>
            <a:ahLst/>
            <a:cxnLst/>
            <a:rect l="l" t="t" r="r" b="b"/>
            <a:pathLst>
              <a:path w="18283141" h="10289734">
                <a:moveTo>
                  <a:pt x="0" y="0"/>
                </a:moveTo>
                <a:lnTo>
                  <a:pt x="18283141" y="0"/>
                </a:lnTo>
                <a:lnTo>
                  <a:pt x="18283141" y="10289734"/>
                </a:lnTo>
                <a:lnTo>
                  <a:pt x="0" y="10289734"/>
                </a:lnTo>
                <a:lnTo>
                  <a:pt x="0" y="0"/>
                </a:lnTo>
                <a:close/>
              </a:path>
            </a:pathLst>
          </a:custGeom>
          <a:blipFill>
            <a:blip r:embed="rId2"/>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292422" y="-90886"/>
            <a:ext cx="15798008" cy="10532006"/>
          </a:xfrm>
          <a:custGeom>
            <a:avLst/>
            <a:gdLst/>
            <a:ahLst/>
            <a:cxnLst/>
            <a:rect l="l" t="t" r="r" b="b"/>
            <a:pathLst>
              <a:path w="15798008" h="10532006">
                <a:moveTo>
                  <a:pt x="0" y="0"/>
                </a:moveTo>
                <a:lnTo>
                  <a:pt x="15798008" y="0"/>
                </a:lnTo>
                <a:lnTo>
                  <a:pt x="15798008" y="10532006"/>
                </a:lnTo>
                <a:lnTo>
                  <a:pt x="0" y="10532006"/>
                </a:lnTo>
                <a:lnTo>
                  <a:pt x="0" y="0"/>
                </a:lnTo>
                <a:close/>
              </a:path>
            </a:pathLst>
          </a:custGeom>
          <a:blipFill>
            <a:blip r:embed="rId2"/>
            <a:stretch>
              <a:fillRect/>
            </a:stretch>
          </a:blipFill>
        </p:spPr>
      </p:sp>
      <p:sp>
        <p:nvSpPr>
          <p:cNvPr id="3" name="Freeform 3"/>
          <p:cNvSpPr/>
          <p:nvPr/>
        </p:nvSpPr>
        <p:spPr>
          <a:xfrm>
            <a:off x="1456831" y="246759"/>
            <a:ext cx="2149980" cy="978241"/>
          </a:xfrm>
          <a:custGeom>
            <a:avLst/>
            <a:gdLst/>
            <a:ahLst/>
            <a:cxnLst/>
            <a:rect l="l" t="t" r="r" b="b"/>
            <a:pathLst>
              <a:path w="2149980" h="978241">
                <a:moveTo>
                  <a:pt x="0" y="0"/>
                </a:moveTo>
                <a:lnTo>
                  <a:pt x="2149980" y="0"/>
                </a:lnTo>
                <a:lnTo>
                  <a:pt x="2149980" y="978241"/>
                </a:lnTo>
                <a:lnTo>
                  <a:pt x="0" y="978241"/>
                </a:lnTo>
                <a:lnTo>
                  <a:pt x="0" y="0"/>
                </a:lnTo>
                <a:close/>
              </a:path>
            </a:pathLst>
          </a:custGeom>
          <a:blipFill>
            <a:blip>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93692" y="388921"/>
            <a:ext cx="17700617" cy="9117469"/>
          </a:xfrm>
          <a:custGeom>
            <a:avLst/>
            <a:gdLst/>
            <a:ahLst/>
            <a:cxnLst/>
            <a:rect l="l" t="t" r="r" b="b"/>
            <a:pathLst>
              <a:path w="17700617" h="9117469">
                <a:moveTo>
                  <a:pt x="0" y="0"/>
                </a:moveTo>
                <a:lnTo>
                  <a:pt x="17700616" y="0"/>
                </a:lnTo>
                <a:lnTo>
                  <a:pt x="17700616" y="9117470"/>
                </a:lnTo>
                <a:lnTo>
                  <a:pt x="0" y="9117470"/>
                </a:lnTo>
                <a:lnTo>
                  <a:pt x="0" y="0"/>
                </a:lnTo>
                <a:close/>
              </a:path>
            </a:pathLst>
          </a:custGeom>
          <a:blipFill>
            <a:blip r:embed="rId2"/>
            <a:stretch>
              <a:fillRect l="-20903" t="-31171" r="-19691" b="-21172"/>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2785540" y="1594592"/>
            <a:ext cx="12716921" cy="7097816"/>
          </a:xfrm>
          <a:custGeom>
            <a:avLst/>
            <a:gdLst/>
            <a:ahLst/>
            <a:cxnLst/>
            <a:rect l="l" t="t" r="r" b="b"/>
            <a:pathLst>
              <a:path w="12716921" h="7097816">
                <a:moveTo>
                  <a:pt x="0" y="0"/>
                </a:moveTo>
                <a:lnTo>
                  <a:pt x="12716920" y="0"/>
                </a:lnTo>
                <a:lnTo>
                  <a:pt x="12716920" y="7097816"/>
                </a:lnTo>
                <a:lnTo>
                  <a:pt x="0" y="7097816"/>
                </a:lnTo>
                <a:lnTo>
                  <a:pt x="0" y="0"/>
                </a:lnTo>
                <a:close/>
              </a:path>
            </a:pathLst>
          </a:custGeom>
          <a:blipFill>
            <a:blip r:embed="rId2"/>
            <a:stretch>
              <a:fillRect/>
            </a:stretch>
          </a:blipFill>
        </p:spPr>
      </p:sp>
      <p:sp>
        <p:nvSpPr>
          <p:cNvPr id="3" name="Freeform 3"/>
          <p:cNvSpPr/>
          <p:nvPr/>
        </p:nvSpPr>
        <p:spPr>
          <a:xfrm>
            <a:off x="2937940" y="1746992"/>
            <a:ext cx="12716921" cy="7097816"/>
          </a:xfrm>
          <a:custGeom>
            <a:avLst/>
            <a:gdLst/>
            <a:ahLst/>
            <a:cxnLst/>
            <a:rect l="l" t="t" r="r" b="b"/>
            <a:pathLst>
              <a:path w="12716921" h="7097816">
                <a:moveTo>
                  <a:pt x="0" y="0"/>
                </a:moveTo>
                <a:lnTo>
                  <a:pt x="12716920" y="0"/>
                </a:lnTo>
                <a:lnTo>
                  <a:pt x="12716920" y="7097816"/>
                </a:lnTo>
                <a:lnTo>
                  <a:pt x="0" y="7097816"/>
                </a:lnTo>
                <a:lnTo>
                  <a:pt x="0" y="0"/>
                </a:lnTo>
                <a:close/>
              </a:path>
            </a:pathLst>
          </a:custGeom>
          <a:blipFill>
            <a:blip r:embed="rId3"/>
            <a:stretch>
              <a:fillRect/>
            </a:stretch>
          </a:blipFill>
        </p:spPr>
      </p:sp>
      <p:sp>
        <p:nvSpPr>
          <p:cNvPr id="4" name="Freeform 4"/>
          <p:cNvSpPr/>
          <p:nvPr/>
        </p:nvSpPr>
        <p:spPr>
          <a:xfrm>
            <a:off x="1240370" y="1028700"/>
            <a:ext cx="15807260" cy="8822657"/>
          </a:xfrm>
          <a:custGeom>
            <a:avLst/>
            <a:gdLst/>
            <a:ahLst/>
            <a:cxnLst/>
            <a:rect l="l" t="t" r="r" b="b"/>
            <a:pathLst>
              <a:path w="15807260" h="8822657">
                <a:moveTo>
                  <a:pt x="0" y="0"/>
                </a:moveTo>
                <a:lnTo>
                  <a:pt x="15807260" y="0"/>
                </a:lnTo>
                <a:lnTo>
                  <a:pt x="15807260" y="8822657"/>
                </a:lnTo>
                <a:lnTo>
                  <a:pt x="0" y="8822657"/>
                </a:lnTo>
                <a:lnTo>
                  <a:pt x="0" y="0"/>
                </a:lnTo>
                <a:close/>
              </a:path>
            </a:pathLst>
          </a:custGeom>
          <a:blipFill>
            <a:blip r:embed="rId4"/>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655085" y="0"/>
            <a:ext cx="19598170" cy="11002481"/>
          </a:xfrm>
          <a:custGeom>
            <a:avLst/>
            <a:gdLst/>
            <a:ahLst/>
            <a:cxnLst/>
            <a:rect l="l" t="t" r="r" b="b"/>
            <a:pathLst>
              <a:path w="19598170" h="11002481">
                <a:moveTo>
                  <a:pt x="0" y="0"/>
                </a:moveTo>
                <a:lnTo>
                  <a:pt x="19598170" y="0"/>
                </a:lnTo>
                <a:lnTo>
                  <a:pt x="19598170" y="11002481"/>
                </a:lnTo>
                <a:lnTo>
                  <a:pt x="0" y="11002481"/>
                </a:lnTo>
                <a:lnTo>
                  <a:pt x="0" y="0"/>
                </a:lnTo>
                <a:close/>
              </a:path>
            </a:pathLst>
          </a:custGeom>
          <a:blipFill>
            <a:blip r:embed="rId2"/>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457846" y="1471198"/>
            <a:ext cx="17372307" cy="7211669"/>
          </a:xfrm>
          <a:custGeom>
            <a:avLst/>
            <a:gdLst/>
            <a:ahLst/>
            <a:cxnLst/>
            <a:rect l="l" t="t" r="r" b="b"/>
            <a:pathLst>
              <a:path w="17372307" h="7211669">
                <a:moveTo>
                  <a:pt x="0" y="0"/>
                </a:moveTo>
                <a:lnTo>
                  <a:pt x="17372308" y="0"/>
                </a:lnTo>
                <a:lnTo>
                  <a:pt x="17372308" y="7211668"/>
                </a:lnTo>
                <a:lnTo>
                  <a:pt x="0" y="7211668"/>
                </a:lnTo>
                <a:lnTo>
                  <a:pt x="0" y="0"/>
                </a:lnTo>
                <a:close/>
              </a:path>
            </a:pathLst>
          </a:custGeom>
          <a:blipFill>
            <a:blip r:embed="rId2"/>
            <a:stretch>
              <a:fillRect t="-26471" b="-7979"/>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1167040" y="2667324"/>
            <a:ext cx="15953920" cy="6590976"/>
          </a:xfrm>
          <a:custGeom>
            <a:avLst/>
            <a:gdLst/>
            <a:ahLst/>
            <a:cxnLst/>
            <a:rect l="l" t="t" r="r" b="b"/>
            <a:pathLst>
              <a:path w="15953920" h="6590976">
                <a:moveTo>
                  <a:pt x="0" y="0"/>
                </a:moveTo>
                <a:lnTo>
                  <a:pt x="15953920" y="0"/>
                </a:lnTo>
                <a:lnTo>
                  <a:pt x="15953920" y="6590976"/>
                </a:lnTo>
                <a:lnTo>
                  <a:pt x="0" y="6590976"/>
                </a:lnTo>
                <a:lnTo>
                  <a:pt x="0" y="0"/>
                </a:lnTo>
                <a:close/>
              </a:path>
            </a:pathLst>
          </a:custGeom>
          <a:blipFill>
            <a:blip r:embed="rId2"/>
            <a:stretch>
              <a:fillRect t="-27668" b="-7433"/>
            </a:stretch>
          </a:blipFill>
        </p:spPr>
      </p:sp>
      <p:sp>
        <p:nvSpPr>
          <p:cNvPr id="3" name="TextBox 3"/>
          <p:cNvSpPr txBox="1"/>
          <p:nvPr/>
        </p:nvSpPr>
        <p:spPr>
          <a:xfrm>
            <a:off x="3152206" y="1200150"/>
            <a:ext cx="11983589" cy="836722"/>
          </a:xfrm>
          <a:prstGeom prst="rect">
            <a:avLst/>
          </a:prstGeom>
        </p:spPr>
        <p:txBody>
          <a:bodyPr lIns="0" tIns="0" rIns="0" bIns="0" rtlCol="0" anchor="t">
            <a:spAutoFit/>
          </a:bodyPr>
          <a:lstStyle/>
          <a:p>
            <a:pPr marL="0" lvl="0" indent="0" algn="l">
              <a:lnSpc>
                <a:spcPts val="5525"/>
              </a:lnSpc>
            </a:pPr>
            <a:r>
              <a:rPr lang="en-US" sz="6657" b="1" spc="-326">
                <a:solidFill>
                  <a:srgbClr val="383838"/>
                </a:solidFill>
                <a:latin typeface="Poppins Bold"/>
                <a:ea typeface="Poppins Bold"/>
                <a:cs typeface="Poppins Bold"/>
                <a:sym typeface="Poppins Bold"/>
              </a:rPr>
              <a:t>Manfaat Pembelajaran STEM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2699890"/>
            <a:ext cx="8395440" cy="832354"/>
          </a:xfrm>
          <a:prstGeom prst="rect">
            <a:avLst/>
          </a:prstGeom>
        </p:spPr>
        <p:txBody>
          <a:bodyPr lIns="0" tIns="0" rIns="0" bIns="0" rtlCol="0" anchor="t">
            <a:spAutoFit/>
          </a:bodyPr>
          <a:lstStyle/>
          <a:p>
            <a:pPr marL="0" lvl="0" indent="0" algn="l">
              <a:lnSpc>
                <a:spcPts val="5448"/>
              </a:lnSpc>
            </a:pPr>
            <a:r>
              <a:rPr lang="en-US" sz="6564" b="1" spc="-321">
                <a:solidFill>
                  <a:srgbClr val="383838"/>
                </a:solidFill>
                <a:latin typeface="Poppins Bold"/>
                <a:ea typeface="Poppins Bold"/>
                <a:cs typeface="Poppins Bold"/>
                <a:sym typeface="Poppins Bold"/>
              </a:rPr>
              <a:t>Hal-Hal Penting</a:t>
            </a:r>
          </a:p>
        </p:txBody>
      </p:sp>
      <p:sp>
        <p:nvSpPr>
          <p:cNvPr id="3" name="TextBox 3"/>
          <p:cNvSpPr txBox="1"/>
          <p:nvPr/>
        </p:nvSpPr>
        <p:spPr>
          <a:xfrm>
            <a:off x="1028700" y="3627452"/>
            <a:ext cx="7802908" cy="832354"/>
          </a:xfrm>
          <a:prstGeom prst="rect">
            <a:avLst/>
          </a:prstGeom>
        </p:spPr>
        <p:txBody>
          <a:bodyPr lIns="0" tIns="0" rIns="0" bIns="0" rtlCol="0" anchor="t">
            <a:spAutoFit/>
          </a:bodyPr>
          <a:lstStyle/>
          <a:p>
            <a:pPr marL="0" lvl="0" indent="0" algn="l">
              <a:lnSpc>
                <a:spcPts val="5448"/>
              </a:lnSpc>
            </a:pPr>
            <a:r>
              <a:rPr lang="en-US" sz="6564" b="1" spc="-321">
                <a:solidFill>
                  <a:srgbClr val="545454"/>
                </a:solidFill>
                <a:latin typeface="Poppins Bold"/>
                <a:ea typeface="Poppins Bold"/>
                <a:cs typeface="Poppins Bold"/>
                <a:sym typeface="Poppins Bold"/>
              </a:rPr>
              <a:t>yang Saya Pelajari</a:t>
            </a:r>
          </a:p>
        </p:txBody>
      </p:sp>
      <p:sp>
        <p:nvSpPr>
          <p:cNvPr id="4" name="TextBox 4"/>
          <p:cNvSpPr txBox="1"/>
          <p:nvPr/>
        </p:nvSpPr>
        <p:spPr>
          <a:xfrm>
            <a:off x="1028700" y="5514354"/>
            <a:ext cx="631930"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01</a:t>
            </a:r>
          </a:p>
        </p:txBody>
      </p:sp>
      <p:sp>
        <p:nvSpPr>
          <p:cNvPr id="5" name="TextBox 5"/>
          <p:cNvSpPr txBox="1"/>
          <p:nvPr/>
        </p:nvSpPr>
        <p:spPr>
          <a:xfrm>
            <a:off x="1743175" y="5503968"/>
            <a:ext cx="4058273" cy="1104900"/>
          </a:xfrm>
          <a:prstGeom prst="rect">
            <a:avLst/>
          </a:prstGeom>
        </p:spPr>
        <p:txBody>
          <a:bodyPr lIns="0" tIns="0" rIns="0" bIns="0" rtlCol="0" anchor="t">
            <a:spAutoFit/>
          </a:bodyPr>
          <a:lstStyle/>
          <a:p>
            <a:pPr marL="0" lvl="0" indent="0" algn="l">
              <a:lnSpc>
                <a:spcPts val="2892"/>
              </a:lnSpc>
            </a:pPr>
            <a:r>
              <a:rPr lang="en-US" sz="2410">
                <a:solidFill>
                  <a:srgbClr val="545454"/>
                </a:solidFill>
                <a:latin typeface="Poppins"/>
                <a:ea typeface="Poppins"/>
                <a:cs typeface="Poppins"/>
                <a:sym typeface="Poppins"/>
              </a:rPr>
              <a:t>Pembelajaran STEM berpusat pada peserta didik</a:t>
            </a:r>
          </a:p>
        </p:txBody>
      </p:sp>
      <p:sp>
        <p:nvSpPr>
          <p:cNvPr id="6" name="TextBox 6"/>
          <p:cNvSpPr txBox="1"/>
          <p:nvPr/>
        </p:nvSpPr>
        <p:spPr>
          <a:xfrm>
            <a:off x="1028700" y="7678844"/>
            <a:ext cx="823584"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02</a:t>
            </a:r>
          </a:p>
        </p:txBody>
      </p:sp>
      <p:sp>
        <p:nvSpPr>
          <p:cNvPr id="7" name="TextBox 7"/>
          <p:cNvSpPr txBox="1"/>
          <p:nvPr/>
        </p:nvSpPr>
        <p:spPr>
          <a:xfrm>
            <a:off x="1743175" y="7668458"/>
            <a:ext cx="3611544" cy="1104900"/>
          </a:xfrm>
          <a:prstGeom prst="rect">
            <a:avLst/>
          </a:prstGeom>
        </p:spPr>
        <p:txBody>
          <a:bodyPr lIns="0" tIns="0" rIns="0" bIns="0" rtlCol="0" anchor="t">
            <a:spAutoFit/>
          </a:bodyPr>
          <a:lstStyle/>
          <a:p>
            <a:pPr marL="0" lvl="0" indent="0" algn="l">
              <a:lnSpc>
                <a:spcPts val="2892"/>
              </a:lnSpc>
            </a:pPr>
            <a:r>
              <a:rPr lang="en-US" sz="2410">
                <a:solidFill>
                  <a:srgbClr val="545454"/>
                </a:solidFill>
                <a:latin typeface="Poppins"/>
                <a:ea typeface="Poppins"/>
                <a:cs typeface="Poppins"/>
                <a:sym typeface="Poppins"/>
              </a:rPr>
              <a:t>Pembelajaran dimulai dari masalah nyata di lingkungan sekitar</a:t>
            </a:r>
          </a:p>
        </p:txBody>
      </p:sp>
      <p:sp>
        <p:nvSpPr>
          <p:cNvPr id="8" name="TextBox 8"/>
          <p:cNvSpPr txBox="1"/>
          <p:nvPr/>
        </p:nvSpPr>
        <p:spPr>
          <a:xfrm>
            <a:off x="9359529" y="6247528"/>
            <a:ext cx="929750" cy="589834"/>
          </a:xfrm>
          <a:prstGeom prst="rect">
            <a:avLst/>
          </a:prstGeom>
        </p:spPr>
        <p:txBody>
          <a:bodyPr lIns="0" tIns="0" rIns="0" bIns="0" rtlCol="0" anchor="t">
            <a:spAutoFit/>
          </a:bodyPr>
          <a:lstStyle/>
          <a:p>
            <a:pPr marL="0" lvl="0" indent="0" algn="l">
              <a:lnSpc>
                <a:spcPts val="4118"/>
              </a:lnSpc>
            </a:pPr>
            <a:r>
              <a:rPr lang="en-US" sz="4077" b="1">
                <a:solidFill>
                  <a:srgbClr val="545454"/>
                </a:solidFill>
                <a:latin typeface="Poppins Bold"/>
                <a:ea typeface="Poppins Bold"/>
                <a:cs typeface="Poppins Bold"/>
                <a:sym typeface="Poppins Bold"/>
              </a:rPr>
              <a:t>03</a:t>
            </a:r>
          </a:p>
        </p:txBody>
      </p:sp>
      <p:sp>
        <p:nvSpPr>
          <p:cNvPr id="9" name="TextBox 9"/>
          <p:cNvSpPr txBox="1"/>
          <p:nvPr/>
        </p:nvSpPr>
        <p:spPr>
          <a:xfrm>
            <a:off x="10289279" y="6274313"/>
            <a:ext cx="2655327" cy="1466850"/>
          </a:xfrm>
          <a:prstGeom prst="rect">
            <a:avLst/>
          </a:prstGeom>
        </p:spPr>
        <p:txBody>
          <a:bodyPr lIns="0" tIns="0" rIns="0" bIns="0" rtlCol="0" anchor="t">
            <a:spAutoFit/>
          </a:bodyPr>
          <a:lstStyle/>
          <a:p>
            <a:pPr marL="0" lvl="0" indent="0" algn="l">
              <a:lnSpc>
                <a:spcPts val="2892"/>
              </a:lnSpc>
            </a:pPr>
            <a:r>
              <a:rPr lang="en-US" sz="2410">
                <a:solidFill>
                  <a:srgbClr val="545454"/>
                </a:solidFill>
                <a:latin typeface="Poppins"/>
                <a:ea typeface="Poppins"/>
                <a:cs typeface="Poppins"/>
                <a:sym typeface="Poppins"/>
              </a:rPr>
              <a:t>Kolaborasi, komunikasi, dan produk yang dapat diuji</a:t>
            </a:r>
          </a:p>
        </p:txBody>
      </p:sp>
      <p:grpSp>
        <p:nvGrpSpPr>
          <p:cNvPr id="10" name="Group 10"/>
          <p:cNvGrpSpPr/>
          <p:nvPr/>
        </p:nvGrpSpPr>
        <p:grpSpPr>
          <a:xfrm>
            <a:off x="9424140" y="1854014"/>
            <a:ext cx="6341004" cy="2909453"/>
            <a:chOff x="0" y="0"/>
            <a:chExt cx="8454672" cy="3879271"/>
          </a:xfrm>
        </p:grpSpPr>
        <p:sp>
          <p:nvSpPr>
            <p:cNvPr id="11" name="TextBox 11"/>
            <p:cNvSpPr txBox="1"/>
            <p:nvPr/>
          </p:nvSpPr>
          <p:spPr>
            <a:xfrm>
              <a:off x="0" y="9525"/>
              <a:ext cx="5437846" cy="1057275"/>
            </a:xfrm>
            <a:prstGeom prst="rect">
              <a:avLst/>
            </a:prstGeom>
          </p:spPr>
          <p:txBody>
            <a:bodyPr lIns="0" tIns="0" rIns="0" bIns="0" rtlCol="0" anchor="t">
              <a:spAutoFit/>
            </a:bodyPr>
            <a:lstStyle/>
            <a:p>
              <a:pPr marL="0" lvl="0" indent="0" algn="l">
                <a:lnSpc>
                  <a:spcPts val="3190"/>
                </a:lnSpc>
              </a:pPr>
              <a:r>
                <a:rPr lang="en-US" sz="2658" b="1">
                  <a:solidFill>
                    <a:srgbClr val="383838"/>
                  </a:solidFill>
                  <a:latin typeface="Open Sauce Bold"/>
                  <a:ea typeface="Open Sauce Bold"/>
                  <a:cs typeface="Open Sauce Bold"/>
                  <a:sym typeface="Open Sauce Bold"/>
                </a:rPr>
                <a:t>Poin utama hasil pelatihan STEM:</a:t>
              </a:r>
            </a:p>
          </p:txBody>
        </p:sp>
        <p:sp>
          <p:nvSpPr>
            <p:cNvPr id="12" name="TextBox 12"/>
            <p:cNvSpPr txBox="1"/>
            <p:nvPr/>
          </p:nvSpPr>
          <p:spPr>
            <a:xfrm>
              <a:off x="0" y="1205286"/>
              <a:ext cx="8454672" cy="2673985"/>
            </a:xfrm>
            <a:prstGeom prst="rect">
              <a:avLst/>
            </a:prstGeom>
          </p:spPr>
          <p:txBody>
            <a:bodyPr lIns="0" tIns="0" rIns="0" bIns="0" rtlCol="0" anchor="t">
              <a:spAutoFit/>
            </a:bodyPr>
            <a:lstStyle/>
            <a:p>
              <a:pPr marL="0" lvl="0" indent="0" algn="l">
                <a:lnSpc>
                  <a:spcPts val="2639"/>
                </a:lnSpc>
              </a:pPr>
              <a:r>
                <a:rPr lang="en-US" sz="1999">
                  <a:solidFill>
                    <a:srgbClr val="383838"/>
                  </a:solidFill>
                  <a:latin typeface="Poppins Light"/>
                  <a:ea typeface="Poppins Light"/>
                  <a:cs typeface="Poppins Light"/>
                  <a:sym typeface="Poppins Light"/>
                </a:rPr>
                <a:t>Berikut adalah insight dan pelajaran penting yang diperoleh selama mengikuti pelatihan STEM, meliputi pendekatan pembelajaran inovatif, investigasi berbasis masalah, proses desain rekayasa solusi, serta pengembangan kompetensi abad ke-21 pada peserta didik.</a:t>
              </a:r>
            </a:p>
          </p:txBody>
        </p:sp>
      </p:grpSp>
      <p:grpSp>
        <p:nvGrpSpPr>
          <p:cNvPr id="13" name="Group 13"/>
          <p:cNvGrpSpPr/>
          <p:nvPr/>
        </p:nvGrpSpPr>
        <p:grpSpPr>
          <a:xfrm>
            <a:off x="1028700" y="1028700"/>
            <a:ext cx="1483082" cy="457921"/>
            <a:chOff x="0" y="0"/>
            <a:chExt cx="655976" cy="202541"/>
          </a:xfrm>
        </p:grpSpPr>
        <p:sp>
          <p:nvSpPr>
            <p:cNvPr id="14" name="Freeform 14"/>
            <p:cNvSpPr/>
            <p:nvPr/>
          </p:nvSpPr>
          <p:spPr>
            <a:xfrm>
              <a:off x="0" y="0"/>
              <a:ext cx="655976" cy="202541"/>
            </a:xfrm>
            <a:custGeom>
              <a:avLst/>
              <a:gdLst/>
              <a:ahLst/>
              <a:cxnLst/>
              <a:rect l="l" t="t" r="r" b="b"/>
              <a:pathLst>
                <a:path w="655976" h="202541">
                  <a:moveTo>
                    <a:pt x="101270" y="0"/>
                  </a:moveTo>
                  <a:lnTo>
                    <a:pt x="554706" y="0"/>
                  </a:lnTo>
                  <a:cubicBezTo>
                    <a:pt x="610636" y="0"/>
                    <a:pt x="655976" y="45340"/>
                    <a:pt x="655976" y="101270"/>
                  </a:cubicBezTo>
                  <a:lnTo>
                    <a:pt x="655976" y="101270"/>
                  </a:lnTo>
                  <a:cubicBezTo>
                    <a:pt x="655976" y="157201"/>
                    <a:pt x="610636" y="202541"/>
                    <a:pt x="554706" y="202541"/>
                  </a:cubicBezTo>
                  <a:lnTo>
                    <a:pt x="101270" y="202541"/>
                  </a:lnTo>
                  <a:cubicBezTo>
                    <a:pt x="45340" y="202541"/>
                    <a:pt x="0" y="157201"/>
                    <a:pt x="0" y="101270"/>
                  </a:cubicBezTo>
                  <a:lnTo>
                    <a:pt x="0" y="101270"/>
                  </a:lnTo>
                  <a:cubicBezTo>
                    <a:pt x="0" y="45340"/>
                    <a:pt x="45340" y="0"/>
                    <a:pt x="101270" y="0"/>
                  </a:cubicBezTo>
                  <a:close/>
                </a:path>
              </a:pathLst>
            </a:custGeom>
            <a:solidFill>
              <a:srgbClr val="383838"/>
            </a:solidFill>
            <a:ln w="19050" cap="rnd">
              <a:solidFill>
                <a:srgbClr val="282C2F"/>
              </a:solidFill>
              <a:prstDash val="solid"/>
              <a:round/>
            </a:ln>
          </p:spPr>
        </p:sp>
        <p:sp>
          <p:nvSpPr>
            <p:cNvPr id="15" name="TextBox 15"/>
            <p:cNvSpPr txBox="1"/>
            <p:nvPr/>
          </p:nvSpPr>
          <p:spPr>
            <a:xfrm>
              <a:off x="0" y="-57150"/>
              <a:ext cx="655976" cy="259691"/>
            </a:xfrm>
            <a:prstGeom prst="rect">
              <a:avLst/>
            </a:prstGeom>
          </p:spPr>
          <p:txBody>
            <a:bodyPr lIns="30249" tIns="30249" rIns="30249" bIns="30249" rtlCol="0" anchor="ctr"/>
            <a:lstStyle/>
            <a:p>
              <a:pPr marL="0" lvl="0" indent="0" algn="ctr">
                <a:lnSpc>
                  <a:spcPts val="2799"/>
                </a:lnSpc>
              </a:pPr>
              <a:endParaRPr/>
            </a:p>
          </p:txBody>
        </p:sp>
      </p:grpSp>
      <p:sp>
        <p:nvSpPr>
          <p:cNvPr id="16" name="TextBox 16"/>
          <p:cNvSpPr txBox="1"/>
          <p:nvPr/>
        </p:nvSpPr>
        <p:spPr>
          <a:xfrm>
            <a:off x="1121389" y="1108366"/>
            <a:ext cx="1297705" cy="250963"/>
          </a:xfrm>
          <a:prstGeom prst="rect">
            <a:avLst/>
          </a:prstGeom>
        </p:spPr>
        <p:txBody>
          <a:bodyPr lIns="0" tIns="0" rIns="0" bIns="0" rtlCol="0" anchor="t">
            <a:spAutoFit/>
          </a:bodyPr>
          <a:lstStyle/>
          <a:p>
            <a:pPr marL="0" lvl="0" indent="0" algn="ctr">
              <a:lnSpc>
                <a:spcPts val="1917"/>
              </a:lnSpc>
              <a:spcBef>
                <a:spcPct val="0"/>
              </a:spcBef>
            </a:pPr>
            <a:r>
              <a:rPr lang="en-US" sz="1369" b="1">
                <a:solidFill>
                  <a:srgbClr val="FDFDFD"/>
                </a:solidFill>
                <a:latin typeface="Poppins Bold"/>
                <a:ea typeface="Poppins Bold"/>
                <a:cs typeface="Poppins Bold"/>
                <a:sym typeface="Poppins Bold"/>
              </a:rPr>
              <a:t>STEM</a:t>
            </a:r>
          </a:p>
        </p:txBody>
      </p:sp>
      <p:sp>
        <p:nvSpPr>
          <p:cNvPr id="17" name="TextBox 17"/>
          <p:cNvSpPr txBox="1"/>
          <p:nvPr/>
        </p:nvSpPr>
        <p:spPr>
          <a:xfrm>
            <a:off x="2822980" y="1164878"/>
            <a:ext cx="2278929"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26 Agustus 2026</a:t>
            </a:r>
          </a:p>
        </p:txBody>
      </p:sp>
      <p:sp>
        <p:nvSpPr>
          <p:cNvPr id="18" name="TextBox 18"/>
          <p:cNvSpPr txBox="1"/>
          <p:nvPr/>
        </p:nvSpPr>
        <p:spPr>
          <a:xfrm>
            <a:off x="9521984" y="1164878"/>
            <a:ext cx="2591145"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www.reallygreatsite.com</a:t>
            </a:r>
          </a:p>
        </p:txBody>
      </p:sp>
      <p:sp>
        <p:nvSpPr>
          <p:cNvPr id="19" name="TextBox 19"/>
          <p:cNvSpPr txBox="1"/>
          <p:nvPr/>
        </p:nvSpPr>
        <p:spPr>
          <a:xfrm>
            <a:off x="12549497" y="1164878"/>
            <a:ext cx="1836623"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@reallygreatsite</a:t>
            </a:r>
          </a:p>
        </p:txBody>
      </p:sp>
      <p:sp>
        <p:nvSpPr>
          <p:cNvPr id="20" name="TextBox 20"/>
          <p:cNvSpPr txBox="1"/>
          <p:nvPr/>
        </p:nvSpPr>
        <p:spPr>
          <a:xfrm>
            <a:off x="14786182" y="1164878"/>
            <a:ext cx="1836623"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+123-456-7890</a:t>
            </a:r>
          </a:p>
        </p:txBody>
      </p:sp>
      <p:grpSp>
        <p:nvGrpSpPr>
          <p:cNvPr id="21" name="Group 21"/>
          <p:cNvGrpSpPr/>
          <p:nvPr/>
        </p:nvGrpSpPr>
        <p:grpSpPr>
          <a:xfrm>
            <a:off x="5990701" y="5586479"/>
            <a:ext cx="2117771" cy="211777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23" name="Group 23"/>
          <p:cNvGrpSpPr/>
          <p:nvPr/>
        </p:nvGrpSpPr>
        <p:grpSpPr>
          <a:xfrm>
            <a:off x="14275144" y="4974097"/>
            <a:ext cx="2984156" cy="298415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904189" y="1566373"/>
            <a:ext cx="8395440" cy="832354"/>
          </a:xfrm>
          <a:prstGeom prst="rect">
            <a:avLst/>
          </a:prstGeom>
        </p:spPr>
        <p:txBody>
          <a:bodyPr lIns="0" tIns="0" rIns="0" bIns="0" rtlCol="0" anchor="t">
            <a:spAutoFit/>
          </a:bodyPr>
          <a:lstStyle/>
          <a:p>
            <a:pPr marL="0" lvl="0" indent="0" algn="l">
              <a:lnSpc>
                <a:spcPts val="5448"/>
              </a:lnSpc>
            </a:pPr>
            <a:r>
              <a:rPr lang="en-US" sz="6564" b="1" spc="-321">
                <a:solidFill>
                  <a:srgbClr val="383838"/>
                </a:solidFill>
                <a:latin typeface="Poppins Bold"/>
                <a:ea typeface="Poppins Bold"/>
                <a:cs typeface="Poppins Bold"/>
                <a:sym typeface="Poppins Bold"/>
              </a:rPr>
              <a:t>Rencana Penerapan</a:t>
            </a:r>
          </a:p>
        </p:txBody>
      </p:sp>
      <p:sp>
        <p:nvSpPr>
          <p:cNvPr id="3" name="TextBox 3"/>
          <p:cNvSpPr txBox="1"/>
          <p:nvPr/>
        </p:nvSpPr>
        <p:spPr>
          <a:xfrm>
            <a:off x="904189" y="2598752"/>
            <a:ext cx="7802908" cy="832354"/>
          </a:xfrm>
          <a:prstGeom prst="rect">
            <a:avLst/>
          </a:prstGeom>
        </p:spPr>
        <p:txBody>
          <a:bodyPr lIns="0" tIns="0" rIns="0" bIns="0" rtlCol="0" anchor="t">
            <a:spAutoFit/>
          </a:bodyPr>
          <a:lstStyle/>
          <a:p>
            <a:pPr marL="0" lvl="0" indent="0" algn="l">
              <a:lnSpc>
                <a:spcPts val="5448"/>
              </a:lnSpc>
            </a:pPr>
            <a:r>
              <a:rPr lang="en-US" sz="6564" b="1" spc="-321">
                <a:solidFill>
                  <a:srgbClr val="545454"/>
                </a:solidFill>
                <a:latin typeface="Poppins Bold"/>
                <a:ea typeface="Poppins Bold"/>
                <a:cs typeface="Poppins Bold"/>
                <a:sym typeface="Poppins Bold"/>
              </a:rPr>
              <a:t>di Sekolah</a:t>
            </a:r>
          </a:p>
        </p:txBody>
      </p:sp>
      <p:sp>
        <p:nvSpPr>
          <p:cNvPr id="4" name="TextBox 4"/>
          <p:cNvSpPr txBox="1"/>
          <p:nvPr/>
        </p:nvSpPr>
        <p:spPr>
          <a:xfrm>
            <a:off x="894815" y="4423024"/>
            <a:ext cx="631930" cy="543535"/>
          </a:xfrm>
          <a:prstGeom prst="rect">
            <a:avLst/>
          </a:prstGeom>
        </p:spPr>
        <p:txBody>
          <a:bodyPr lIns="0" tIns="0" rIns="0" bIns="0" rtlCol="0" anchor="t">
            <a:spAutoFit/>
          </a:bodyPr>
          <a:lstStyle/>
          <a:p>
            <a:pPr marL="0" lvl="0" indent="0" algn="l">
              <a:lnSpc>
                <a:spcPts val="3859"/>
              </a:lnSpc>
            </a:pPr>
            <a:r>
              <a:rPr lang="en-US" sz="3821" b="1">
                <a:solidFill>
                  <a:srgbClr val="545454"/>
                </a:solidFill>
                <a:latin typeface="Poppins Bold"/>
                <a:ea typeface="Poppins Bold"/>
                <a:cs typeface="Poppins Bold"/>
                <a:sym typeface="Poppins Bold"/>
              </a:rPr>
              <a:t>01</a:t>
            </a:r>
          </a:p>
        </p:txBody>
      </p:sp>
      <p:sp>
        <p:nvSpPr>
          <p:cNvPr id="5" name="TextBox 5"/>
          <p:cNvSpPr txBox="1"/>
          <p:nvPr/>
        </p:nvSpPr>
        <p:spPr>
          <a:xfrm>
            <a:off x="1609290" y="4393589"/>
            <a:ext cx="4058273" cy="1666875"/>
          </a:xfrm>
          <a:prstGeom prst="rect">
            <a:avLst/>
          </a:prstGeom>
        </p:spPr>
        <p:txBody>
          <a:bodyPr lIns="0" tIns="0" rIns="0" bIns="0" rtlCol="0" anchor="t">
            <a:spAutoFit/>
          </a:bodyPr>
          <a:lstStyle/>
          <a:p>
            <a:pPr marL="0" lvl="0" indent="0" algn="l">
              <a:lnSpc>
                <a:spcPts val="3252"/>
              </a:lnSpc>
            </a:pPr>
            <a:r>
              <a:rPr lang="en-US" sz="2710">
                <a:solidFill>
                  <a:srgbClr val="545454"/>
                </a:solidFill>
                <a:latin typeface="Poppins"/>
                <a:ea typeface="Poppins"/>
                <a:cs typeface="Poppins"/>
                <a:sym typeface="Poppins"/>
              </a:rPr>
              <a:t>Berbagi hasil pelatihan kepada rekan guru dan komunitas belajar sekolah</a:t>
            </a:r>
          </a:p>
        </p:txBody>
      </p:sp>
      <p:sp>
        <p:nvSpPr>
          <p:cNvPr id="6" name="TextBox 6"/>
          <p:cNvSpPr txBox="1"/>
          <p:nvPr/>
        </p:nvSpPr>
        <p:spPr>
          <a:xfrm>
            <a:off x="894815" y="6587514"/>
            <a:ext cx="823584" cy="543535"/>
          </a:xfrm>
          <a:prstGeom prst="rect">
            <a:avLst/>
          </a:prstGeom>
        </p:spPr>
        <p:txBody>
          <a:bodyPr lIns="0" tIns="0" rIns="0" bIns="0" rtlCol="0" anchor="t">
            <a:spAutoFit/>
          </a:bodyPr>
          <a:lstStyle/>
          <a:p>
            <a:pPr marL="0" lvl="0" indent="0" algn="l">
              <a:lnSpc>
                <a:spcPts val="3859"/>
              </a:lnSpc>
            </a:pPr>
            <a:r>
              <a:rPr lang="en-US" sz="3821" b="1">
                <a:solidFill>
                  <a:srgbClr val="545454"/>
                </a:solidFill>
                <a:latin typeface="Poppins Bold"/>
                <a:ea typeface="Poppins Bold"/>
                <a:cs typeface="Poppins Bold"/>
                <a:sym typeface="Poppins Bold"/>
              </a:rPr>
              <a:t>02</a:t>
            </a:r>
          </a:p>
        </p:txBody>
      </p:sp>
      <p:sp>
        <p:nvSpPr>
          <p:cNvPr id="7" name="TextBox 7"/>
          <p:cNvSpPr txBox="1"/>
          <p:nvPr/>
        </p:nvSpPr>
        <p:spPr>
          <a:xfrm>
            <a:off x="1609290" y="6558079"/>
            <a:ext cx="3611544" cy="1666875"/>
          </a:xfrm>
          <a:prstGeom prst="rect">
            <a:avLst/>
          </a:prstGeom>
        </p:spPr>
        <p:txBody>
          <a:bodyPr lIns="0" tIns="0" rIns="0" bIns="0" rtlCol="0" anchor="t">
            <a:spAutoFit/>
          </a:bodyPr>
          <a:lstStyle/>
          <a:p>
            <a:pPr marL="0" lvl="0" indent="0" algn="l">
              <a:lnSpc>
                <a:spcPts val="3252"/>
              </a:lnSpc>
            </a:pPr>
            <a:r>
              <a:rPr lang="en-US" sz="2710">
                <a:solidFill>
                  <a:srgbClr val="545454"/>
                </a:solidFill>
                <a:latin typeface="Poppins"/>
                <a:ea typeface="Poppins"/>
                <a:cs typeface="Poppins"/>
                <a:sym typeface="Poppins"/>
              </a:rPr>
              <a:t>Menyusun modul dan perangkat pembelajaran berbasis STEM</a:t>
            </a:r>
          </a:p>
        </p:txBody>
      </p:sp>
      <p:sp>
        <p:nvSpPr>
          <p:cNvPr id="8" name="TextBox 8"/>
          <p:cNvSpPr txBox="1"/>
          <p:nvPr/>
        </p:nvSpPr>
        <p:spPr>
          <a:xfrm>
            <a:off x="7837083" y="6504275"/>
            <a:ext cx="929750" cy="543535"/>
          </a:xfrm>
          <a:prstGeom prst="rect">
            <a:avLst/>
          </a:prstGeom>
        </p:spPr>
        <p:txBody>
          <a:bodyPr lIns="0" tIns="0" rIns="0" bIns="0" rtlCol="0" anchor="t">
            <a:spAutoFit/>
          </a:bodyPr>
          <a:lstStyle/>
          <a:p>
            <a:pPr marL="0" lvl="0" indent="0" algn="l">
              <a:lnSpc>
                <a:spcPts val="3859"/>
              </a:lnSpc>
            </a:pPr>
            <a:r>
              <a:rPr lang="en-US" sz="3821" b="1">
                <a:solidFill>
                  <a:srgbClr val="545454"/>
                </a:solidFill>
                <a:latin typeface="Poppins Bold"/>
                <a:ea typeface="Poppins Bold"/>
                <a:cs typeface="Poppins Bold"/>
                <a:sym typeface="Poppins Bold"/>
              </a:rPr>
              <a:t>03</a:t>
            </a:r>
          </a:p>
        </p:txBody>
      </p:sp>
      <p:sp>
        <p:nvSpPr>
          <p:cNvPr id="9" name="TextBox 9"/>
          <p:cNvSpPr txBox="1"/>
          <p:nvPr/>
        </p:nvSpPr>
        <p:spPr>
          <a:xfrm>
            <a:off x="8766833" y="6558079"/>
            <a:ext cx="4317831" cy="1666875"/>
          </a:xfrm>
          <a:prstGeom prst="rect">
            <a:avLst/>
          </a:prstGeom>
        </p:spPr>
        <p:txBody>
          <a:bodyPr lIns="0" tIns="0" rIns="0" bIns="0" rtlCol="0" anchor="t">
            <a:spAutoFit/>
          </a:bodyPr>
          <a:lstStyle/>
          <a:p>
            <a:pPr marL="0" lvl="0" indent="0" algn="l">
              <a:lnSpc>
                <a:spcPts val="3252"/>
              </a:lnSpc>
            </a:pPr>
            <a:r>
              <a:rPr lang="en-US" sz="2710">
                <a:solidFill>
                  <a:srgbClr val="545454"/>
                </a:solidFill>
                <a:latin typeface="Poppins"/>
                <a:ea typeface="Poppins"/>
                <a:cs typeface="Poppins"/>
                <a:sym typeface="Poppins"/>
              </a:rPr>
              <a:t>Menerapkan proyek STEM, refleksi, evaluasi, dan praktik berkelanjutan</a:t>
            </a:r>
          </a:p>
        </p:txBody>
      </p:sp>
      <p:sp>
        <p:nvSpPr>
          <p:cNvPr id="10" name="TextBox 10"/>
          <p:cNvSpPr txBox="1"/>
          <p:nvPr/>
        </p:nvSpPr>
        <p:spPr>
          <a:xfrm>
            <a:off x="1121389" y="1108366"/>
            <a:ext cx="1297705" cy="250963"/>
          </a:xfrm>
          <a:prstGeom prst="rect">
            <a:avLst/>
          </a:prstGeom>
        </p:spPr>
        <p:txBody>
          <a:bodyPr lIns="0" tIns="0" rIns="0" bIns="0" rtlCol="0" anchor="t">
            <a:spAutoFit/>
          </a:bodyPr>
          <a:lstStyle/>
          <a:p>
            <a:pPr marL="0" lvl="0" indent="0" algn="ctr">
              <a:lnSpc>
                <a:spcPts val="1917"/>
              </a:lnSpc>
              <a:spcBef>
                <a:spcPct val="0"/>
              </a:spcBef>
            </a:pPr>
            <a:r>
              <a:rPr lang="en-US" sz="1369" b="1">
                <a:solidFill>
                  <a:srgbClr val="FDFDFD"/>
                </a:solidFill>
                <a:latin typeface="Poppins Bold"/>
                <a:ea typeface="Poppins Bold"/>
                <a:cs typeface="Poppins Bold"/>
                <a:sym typeface="Poppins Bold"/>
              </a:rPr>
              <a:t>VERTEX</a:t>
            </a:r>
          </a:p>
        </p:txBody>
      </p:sp>
      <p:sp>
        <p:nvSpPr>
          <p:cNvPr id="11" name="TextBox 11"/>
          <p:cNvSpPr txBox="1"/>
          <p:nvPr/>
        </p:nvSpPr>
        <p:spPr>
          <a:xfrm>
            <a:off x="2822980" y="1164878"/>
            <a:ext cx="2278929" cy="201627"/>
          </a:xfrm>
          <a:prstGeom prst="rect">
            <a:avLst/>
          </a:prstGeom>
        </p:spPr>
        <p:txBody>
          <a:bodyPr lIns="0" tIns="0" rIns="0" bIns="0" rtlCol="0" anchor="t">
            <a:spAutoFit/>
          </a:bodyPr>
          <a:lstStyle/>
          <a:p>
            <a:pPr marL="0" lvl="0" indent="0" algn="ctr">
              <a:lnSpc>
                <a:spcPts val="1501"/>
              </a:lnSpc>
            </a:pPr>
            <a:r>
              <a:rPr lang="en-US" sz="1261">
                <a:solidFill>
                  <a:srgbClr val="FDFDFD"/>
                </a:solidFill>
                <a:latin typeface="Poppins"/>
                <a:ea typeface="Poppins"/>
                <a:cs typeface="Poppins"/>
                <a:sym typeface="Poppins"/>
              </a:rPr>
              <a:t>26 Agustus 2026</a:t>
            </a:r>
          </a:p>
        </p:txBody>
      </p:sp>
      <p:sp>
        <p:nvSpPr>
          <p:cNvPr id="12" name="TextBox 12"/>
          <p:cNvSpPr txBox="1"/>
          <p:nvPr/>
        </p:nvSpPr>
        <p:spPr>
          <a:xfrm>
            <a:off x="9521984" y="1164878"/>
            <a:ext cx="2591145" cy="201626"/>
          </a:xfrm>
          <a:prstGeom prst="rect">
            <a:avLst/>
          </a:prstGeom>
        </p:spPr>
        <p:txBody>
          <a:bodyPr lIns="0" tIns="0" rIns="0" bIns="0" rtlCol="0" anchor="t">
            <a:spAutoFit/>
          </a:bodyPr>
          <a:lstStyle/>
          <a:p>
            <a:pPr marL="0" lvl="0" indent="0" algn="ctr">
              <a:lnSpc>
                <a:spcPts val="1500"/>
              </a:lnSpc>
            </a:pPr>
            <a:r>
              <a:rPr lang="en-US" sz="1260">
                <a:solidFill>
                  <a:srgbClr val="FDFDFD"/>
                </a:solidFill>
                <a:latin typeface="Poppins"/>
                <a:ea typeface="Poppins"/>
                <a:cs typeface="Poppins"/>
                <a:sym typeface="Poppins"/>
              </a:rPr>
              <a:t>www.reallygreatsite.com</a:t>
            </a:r>
          </a:p>
        </p:txBody>
      </p:sp>
      <p:sp>
        <p:nvSpPr>
          <p:cNvPr id="13" name="TextBox 13"/>
          <p:cNvSpPr txBox="1"/>
          <p:nvPr/>
        </p:nvSpPr>
        <p:spPr>
          <a:xfrm>
            <a:off x="12549497" y="1164878"/>
            <a:ext cx="1836623" cy="201626"/>
          </a:xfrm>
          <a:prstGeom prst="rect">
            <a:avLst/>
          </a:prstGeom>
        </p:spPr>
        <p:txBody>
          <a:bodyPr lIns="0" tIns="0" rIns="0" bIns="0" rtlCol="0" anchor="t">
            <a:spAutoFit/>
          </a:bodyPr>
          <a:lstStyle/>
          <a:p>
            <a:pPr marL="0" lvl="0" indent="0" algn="ctr">
              <a:lnSpc>
                <a:spcPts val="1500"/>
              </a:lnSpc>
            </a:pPr>
            <a:r>
              <a:rPr lang="en-US" sz="1260">
                <a:solidFill>
                  <a:srgbClr val="FDFDFD"/>
                </a:solidFill>
                <a:latin typeface="Poppins"/>
                <a:ea typeface="Poppins"/>
                <a:cs typeface="Poppins"/>
                <a:sym typeface="Poppins"/>
              </a:rPr>
              <a:t>@reallygreatsite</a:t>
            </a:r>
          </a:p>
        </p:txBody>
      </p:sp>
      <p:sp>
        <p:nvSpPr>
          <p:cNvPr id="14" name="TextBox 14"/>
          <p:cNvSpPr txBox="1"/>
          <p:nvPr/>
        </p:nvSpPr>
        <p:spPr>
          <a:xfrm>
            <a:off x="14786182" y="1164878"/>
            <a:ext cx="1836623" cy="201626"/>
          </a:xfrm>
          <a:prstGeom prst="rect">
            <a:avLst/>
          </a:prstGeom>
        </p:spPr>
        <p:txBody>
          <a:bodyPr lIns="0" tIns="0" rIns="0" bIns="0" rtlCol="0" anchor="t">
            <a:spAutoFit/>
          </a:bodyPr>
          <a:lstStyle/>
          <a:p>
            <a:pPr marL="0" lvl="0" indent="0" algn="ctr">
              <a:lnSpc>
                <a:spcPts val="1500"/>
              </a:lnSpc>
            </a:pPr>
            <a:r>
              <a:rPr lang="en-US" sz="1260">
                <a:solidFill>
                  <a:srgbClr val="FDFDFD"/>
                </a:solidFill>
                <a:latin typeface="Poppins"/>
                <a:ea typeface="Poppins"/>
                <a:cs typeface="Poppins"/>
                <a:sym typeface="Poppins"/>
              </a:rPr>
              <a:t>+123-456-7890</a:t>
            </a:r>
          </a:p>
        </p:txBody>
      </p:sp>
      <p:grpSp>
        <p:nvGrpSpPr>
          <p:cNvPr id="15" name="Group 15"/>
          <p:cNvGrpSpPr/>
          <p:nvPr/>
        </p:nvGrpSpPr>
        <p:grpSpPr>
          <a:xfrm>
            <a:off x="7837083" y="3616857"/>
            <a:ext cx="2117771" cy="2117771"/>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grpSp>
        <p:nvGrpSpPr>
          <p:cNvPr id="17" name="Group 17"/>
          <p:cNvGrpSpPr/>
          <p:nvPr/>
        </p:nvGrpSpPr>
        <p:grpSpPr>
          <a:xfrm>
            <a:off x="11825138" y="307419"/>
            <a:ext cx="5259162" cy="525916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a:stretch>
            </a:blipFill>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47219" y="36431"/>
            <a:ext cx="18176015" cy="10224008"/>
          </a:xfrm>
          <a:custGeom>
            <a:avLst/>
            <a:gdLst/>
            <a:ahLst/>
            <a:cxnLst/>
            <a:rect l="l" t="t" r="r" b="b"/>
            <a:pathLst>
              <a:path w="18176015" h="10224008">
                <a:moveTo>
                  <a:pt x="0" y="0"/>
                </a:moveTo>
                <a:lnTo>
                  <a:pt x="18176014" y="0"/>
                </a:lnTo>
                <a:lnTo>
                  <a:pt x="18176014" y="10224008"/>
                </a:lnTo>
                <a:lnTo>
                  <a:pt x="0" y="10224008"/>
                </a:lnTo>
                <a:lnTo>
                  <a:pt x="0" y="0"/>
                </a:lnTo>
                <a:close/>
              </a:path>
            </a:pathLst>
          </a:custGeom>
          <a:blipFill>
            <a:blip r:embed="rId2"/>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911673" y="432384"/>
            <a:ext cx="6784435" cy="1485673"/>
          </a:xfrm>
          <a:prstGeom prst="rect">
            <a:avLst/>
          </a:prstGeom>
        </p:spPr>
        <p:txBody>
          <a:bodyPr lIns="0" tIns="0" rIns="0" bIns="0" rtlCol="0" anchor="t">
            <a:spAutoFit/>
          </a:bodyPr>
          <a:lstStyle/>
          <a:p>
            <a:pPr marL="0" lvl="0" indent="0" algn="l">
              <a:lnSpc>
                <a:spcPts val="5379"/>
              </a:lnSpc>
            </a:pPr>
            <a:r>
              <a:rPr lang="en-US" sz="6481" b="1" spc="-317">
                <a:solidFill>
                  <a:srgbClr val="383838"/>
                </a:solidFill>
                <a:latin typeface="Poppins Bold"/>
                <a:ea typeface="Poppins Bold"/>
                <a:cs typeface="Poppins Bold"/>
                <a:sym typeface="Poppins Bold"/>
              </a:rPr>
              <a:t>Manfaat dan Dampak</a:t>
            </a:r>
          </a:p>
        </p:txBody>
      </p:sp>
      <p:sp>
        <p:nvSpPr>
          <p:cNvPr id="3" name="TextBox 3"/>
          <p:cNvSpPr txBox="1"/>
          <p:nvPr/>
        </p:nvSpPr>
        <p:spPr>
          <a:xfrm>
            <a:off x="911673" y="2089507"/>
            <a:ext cx="6048893" cy="1485673"/>
          </a:xfrm>
          <a:prstGeom prst="rect">
            <a:avLst/>
          </a:prstGeom>
        </p:spPr>
        <p:txBody>
          <a:bodyPr lIns="0" tIns="0" rIns="0" bIns="0" rtlCol="0" anchor="t">
            <a:spAutoFit/>
          </a:bodyPr>
          <a:lstStyle/>
          <a:p>
            <a:pPr marL="0" lvl="0" indent="0" algn="l">
              <a:lnSpc>
                <a:spcPts val="5379"/>
              </a:lnSpc>
            </a:pPr>
            <a:r>
              <a:rPr lang="en-US" sz="6481" b="1" spc="-317">
                <a:solidFill>
                  <a:srgbClr val="545454"/>
                </a:solidFill>
                <a:latin typeface="Poppins Bold"/>
                <a:ea typeface="Poppins Bold"/>
                <a:cs typeface="Poppins Bold"/>
                <a:sym typeface="Poppins Bold"/>
              </a:rPr>
              <a:t>yang Diharapkan</a:t>
            </a:r>
          </a:p>
        </p:txBody>
      </p:sp>
      <p:sp>
        <p:nvSpPr>
          <p:cNvPr id="4" name="TextBox 4"/>
          <p:cNvSpPr txBox="1"/>
          <p:nvPr/>
        </p:nvSpPr>
        <p:spPr>
          <a:xfrm>
            <a:off x="1028700" y="5105400"/>
            <a:ext cx="3902940" cy="4194101"/>
          </a:xfrm>
          <a:prstGeom prst="rect">
            <a:avLst/>
          </a:prstGeom>
        </p:spPr>
        <p:txBody>
          <a:bodyPr lIns="0" tIns="0" rIns="0" bIns="0" rtlCol="0" anchor="t">
            <a:spAutoFit/>
          </a:bodyPr>
          <a:lstStyle/>
          <a:p>
            <a:pPr marL="0" lvl="0" indent="0" algn="l">
              <a:lnSpc>
                <a:spcPts val="3031"/>
              </a:lnSpc>
            </a:pPr>
            <a:r>
              <a:rPr lang="en-US" sz="2296">
                <a:solidFill>
                  <a:srgbClr val="383838"/>
                </a:solidFill>
                <a:latin typeface="Poppins"/>
                <a:ea typeface="Poppins"/>
                <a:cs typeface="Poppins"/>
                <a:sym typeface="Poppins"/>
              </a:rPr>
              <a:t>Meningkatkan kemampuan merancang pembelajaran inovatif berbasis STEM, memperkaya strategi mengajar, dan mendorong kreativitas pendidik dalam menciptakan pengalaman belajar bermakna.</a:t>
            </a:r>
          </a:p>
        </p:txBody>
      </p:sp>
      <p:sp>
        <p:nvSpPr>
          <p:cNvPr id="5" name="TextBox 5"/>
          <p:cNvSpPr txBox="1"/>
          <p:nvPr/>
        </p:nvSpPr>
        <p:spPr>
          <a:xfrm>
            <a:off x="1028700" y="4394330"/>
            <a:ext cx="3902940" cy="458244"/>
          </a:xfrm>
          <a:prstGeom prst="rect">
            <a:avLst/>
          </a:prstGeom>
        </p:spPr>
        <p:txBody>
          <a:bodyPr lIns="0" tIns="0" rIns="0" bIns="0" rtlCol="0" anchor="t">
            <a:spAutoFit/>
          </a:bodyPr>
          <a:lstStyle/>
          <a:p>
            <a:pPr marL="0" lvl="0" indent="0" algn="l">
              <a:lnSpc>
                <a:spcPts val="3233"/>
              </a:lnSpc>
            </a:pPr>
            <a:r>
              <a:rPr lang="en-US" sz="3201" b="1">
                <a:solidFill>
                  <a:srgbClr val="383838"/>
                </a:solidFill>
                <a:latin typeface="Poppins Bold"/>
                <a:ea typeface="Poppins Bold"/>
                <a:cs typeface="Poppins Bold"/>
                <a:sym typeface="Poppins Bold"/>
              </a:rPr>
              <a:t>Guru</a:t>
            </a:r>
          </a:p>
        </p:txBody>
      </p:sp>
      <p:sp>
        <p:nvSpPr>
          <p:cNvPr id="6" name="TextBox 6"/>
          <p:cNvSpPr txBox="1"/>
          <p:nvPr/>
        </p:nvSpPr>
        <p:spPr>
          <a:xfrm>
            <a:off x="5097190" y="5289821"/>
            <a:ext cx="3726752" cy="3535834"/>
          </a:xfrm>
          <a:prstGeom prst="rect">
            <a:avLst/>
          </a:prstGeom>
        </p:spPr>
        <p:txBody>
          <a:bodyPr lIns="0" tIns="0" rIns="0" bIns="0" rtlCol="0" anchor="t">
            <a:spAutoFit/>
          </a:bodyPr>
          <a:lstStyle/>
          <a:p>
            <a:pPr marL="0" lvl="0" indent="0" algn="l">
              <a:lnSpc>
                <a:spcPts val="3121"/>
              </a:lnSpc>
            </a:pPr>
            <a:r>
              <a:rPr lang="en-US" sz="2364">
                <a:solidFill>
                  <a:srgbClr val="383838"/>
                </a:solidFill>
                <a:latin typeface="Poppins Light"/>
                <a:ea typeface="Poppins Light"/>
                <a:cs typeface="Poppins Light"/>
                <a:sym typeface="Poppins Light"/>
              </a:rPr>
              <a:t>Proses belajar menjadi lebih kontekstual, aktif, dan berpusat pada peserta didik melalui proyek nyata, eksperimen, dan pemecahan masalah yang relevan dengan kehidupan sehari-hari.</a:t>
            </a:r>
          </a:p>
        </p:txBody>
      </p:sp>
      <p:sp>
        <p:nvSpPr>
          <p:cNvPr id="7" name="TextBox 7"/>
          <p:cNvSpPr txBox="1"/>
          <p:nvPr/>
        </p:nvSpPr>
        <p:spPr>
          <a:xfrm>
            <a:off x="5216632" y="4395717"/>
            <a:ext cx="3902940" cy="848006"/>
          </a:xfrm>
          <a:prstGeom prst="rect">
            <a:avLst/>
          </a:prstGeom>
        </p:spPr>
        <p:txBody>
          <a:bodyPr lIns="0" tIns="0" rIns="0" bIns="0" rtlCol="0" anchor="t">
            <a:spAutoFit/>
          </a:bodyPr>
          <a:lstStyle/>
          <a:p>
            <a:pPr marL="0" lvl="0" indent="0" algn="l">
              <a:lnSpc>
                <a:spcPts val="3201"/>
              </a:lnSpc>
            </a:pPr>
            <a:r>
              <a:rPr lang="en-US" sz="3169" b="1">
                <a:solidFill>
                  <a:srgbClr val="383838"/>
                </a:solidFill>
                <a:latin typeface="Poppins Bold"/>
                <a:ea typeface="Poppins Bold"/>
                <a:cs typeface="Poppins Bold"/>
                <a:sym typeface="Poppins Bold"/>
              </a:rPr>
              <a:t>Pembelajaran STEM</a:t>
            </a:r>
          </a:p>
        </p:txBody>
      </p:sp>
      <p:sp>
        <p:nvSpPr>
          <p:cNvPr id="8" name="TextBox 8"/>
          <p:cNvSpPr txBox="1"/>
          <p:nvPr/>
        </p:nvSpPr>
        <p:spPr>
          <a:xfrm>
            <a:off x="9404563" y="5289821"/>
            <a:ext cx="3726752" cy="3145309"/>
          </a:xfrm>
          <a:prstGeom prst="rect">
            <a:avLst/>
          </a:prstGeom>
        </p:spPr>
        <p:txBody>
          <a:bodyPr lIns="0" tIns="0" rIns="0" bIns="0" rtlCol="0" anchor="t">
            <a:spAutoFit/>
          </a:bodyPr>
          <a:lstStyle/>
          <a:p>
            <a:pPr marL="0" lvl="0" indent="0" algn="l">
              <a:lnSpc>
                <a:spcPts val="3121"/>
              </a:lnSpc>
            </a:pPr>
            <a:r>
              <a:rPr lang="en-US" sz="2364">
                <a:solidFill>
                  <a:srgbClr val="383838"/>
                </a:solidFill>
                <a:latin typeface="Poppins Light"/>
                <a:ea typeface="Poppins Light"/>
                <a:cs typeface="Poppins Light"/>
                <a:sym typeface="Poppins Light"/>
              </a:rPr>
              <a:t>Meningkatkan kreativitas, berpikir kritis, kolaborasi, komunikasi, dan kemampuan problem solving peserta didik sebagai bekal keterampilan abad ke-21 yang esensial.</a:t>
            </a:r>
          </a:p>
        </p:txBody>
      </p:sp>
      <p:sp>
        <p:nvSpPr>
          <p:cNvPr id="9" name="TextBox 9"/>
          <p:cNvSpPr txBox="1"/>
          <p:nvPr/>
        </p:nvSpPr>
        <p:spPr>
          <a:xfrm>
            <a:off x="9404563" y="4395255"/>
            <a:ext cx="3902940" cy="447956"/>
          </a:xfrm>
          <a:prstGeom prst="rect">
            <a:avLst/>
          </a:prstGeom>
        </p:spPr>
        <p:txBody>
          <a:bodyPr lIns="0" tIns="0" rIns="0" bIns="0" rtlCol="0" anchor="t">
            <a:spAutoFit/>
          </a:bodyPr>
          <a:lstStyle/>
          <a:p>
            <a:pPr marL="0" lvl="0" indent="0" algn="l">
              <a:lnSpc>
                <a:spcPts val="3201"/>
              </a:lnSpc>
            </a:pPr>
            <a:r>
              <a:rPr lang="en-US" sz="3169" b="1">
                <a:solidFill>
                  <a:srgbClr val="383838"/>
                </a:solidFill>
                <a:latin typeface="Poppins Bold"/>
                <a:ea typeface="Poppins Bold"/>
                <a:cs typeface="Poppins Bold"/>
                <a:sym typeface="Poppins Bold"/>
              </a:rPr>
              <a:t>Peserta Didik</a:t>
            </a:r>
          </a:p>
        </p:txBody>
      </p:sp>
      <p:sp>
        <p:nvSpPr>
          <p:cNvPr id="10" name="TextBox 10"/>
          <p:cNvSpPr txBox="1"/>
          <p:nvPr/>
        </p:nvSpPr>
        <p:spPr>
          <a:xfrm>
            <a:off x="13680589" y="5186573"/>
            <a:ext cx="3726752" cy="3535834"/>
          </a:xfrm>
          <a:prstGeom prst="rect">
            <a:avLst/>
          </a:prstGeom>
        </p:spPr>
        <p:txBody>
          <a:bodyPr lIns="0" tIns="0" rIns="0" bIns="0" rtlCol="0" anchor="t">
            <a:spAutoFit/>
          </a:bodyPr>
          <a:lstStyle/>
          <a:p>
            <a:pPr marL="0" lvl="0" indent="0" algn="l">
              <a:lnSpc>
                <a:spcPts val="3121"/>
              </a:lnSpc>
            </a:pPr>
            <a:r>
              <a:rPr lang="en-US" sz="2364">
                <a:solidFill>
                  <a:srgbClr val="383838"/>
                </a:solidFill>
                <a:latin typeface="Poppins Light"/>
                <a:ea typeface="Poppins Light"/>
                <a:cs typeface="Poppins Light"/>
                <a:sym typeface="Poppins Light"/>
              </a:rPr>
              <a:t>Terbentuknya budaya pembelajaran inovatif dan berbasis proyek di sekolah, mendorong ekosistem pendidikan yang dinamis, kolaboratif, dan siap menghadapi tantangan masa depan.</a:t>
            </a:r>
          </a:p>
        </p:txBody>
      </p:sp>
      <p:sp>
        <p:nvSpPr>
          <p:cNvPr id="11" name="TextBox 11"/>
          <p:cNvSpPr txBox="1"/>
          <p:nvPr/>
        </p:nvSpPr>
        <p:spPr>
          <a:xfrm>
            <a:off x="13592495" y="4394792"/>
            <a:ext cx="3902940" cy="447956"/>
          </a:xfrm>
          <a:prstGeom prst="rect">
            <a:avLst/>
          </a:prstGeom>
        </p:spPr>
        <p:txBody>
          <a:bodyPr lIns="0" tIns="0" rIns="0" bIns="0" rtlCol="0" anchor="t">
            <a:spAutoFit/>
          </a:bodyPr>
          <a:lstStyle/>
          <a:p>
            <a:pPr marL="0" lvl="0" indent="0" algn="l">
              <a:lnSpc>
                <a:spcPts val="3201"/>
              </a:lnSpc>
            </a:pPr>
            <a:r>
              <a:rPr lang="en-US" sz="3169" b="1">
                <a:solidFill>
                  <a:srgbClr val="383838"/>
                </a:solidFill>
                <a:latin typeface="Poppins Bold"/>
                <a:ea typeface="Poppins Bold"/>
                <a:cs typeface="Poppins Bold"/>
                <a:sym typeface="Poppins Bold"/>
              </a:rPr>
              <a:t>Sekolah</a:t>
            </a:r>
          </a:p>
        </p:txBody>
      </p:sp>
      <p:sp>
        <p:nvSpPr>
          <p:cNvPr id="12" name="TextBox 12"/>
          <p:cNvSpPr txBox="1"/>
          <p:nvPr/>
        </p:nvSpPr>
        <p:spPr>
          <a:xfrm>
            <a:off x="7696108" y="818739"/>
            <a:ext cx="8293417" cy="2151009"/>
          </a:xfrm>
          <a:prstGeom prst="rect">
            <a:avLst/>
          </a:prstGeom>
        </p:spPr>
        <p:txBody>
          <a:bodyPr lIns="0" tIns="0" rIns="0" bIns="0" rtlCol="0" anchor="t">
            <a:spAutoFit/>
          </a:bodyPr>
          <a:lstStyle/>
          <a:p>
            <a:pPr marL="0" lvl="0" indent="0" algn="l">
              <a:lnSpc>
                <a:spcPts val="3442"/>
              </a:lnSpc>
            </a:pPr>
            <a:r>
              <a:rPr lang="en-US" sz="2607">
                <a:solidFill>
                  <a:srgbClr val="383838"/>
                </a:solidFill>
                <a:latin typeface="Poppins Light"/>
                <a:ea typeface="Poppins Light"/>
                <a:cs typeface="Poppins Light"/>
                <a:sym typeface="Poppins Light"/>
              </a:rPr>
              <a:t>Pelatihan STEM memberikan dampak nyata yang mengalir dari peningkatan kompetensi guru, menuju transformasi proses pembelajaran, hingga membentuk budaya inovatif di sekolah secara menyeluruh dan berkelanjutan.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TextBox 2"/>
          <p:cNvSpPr txBox="1"/>
          <p:nvPr/>
        </p:nvSpPr>
        <p:spPr>
          <a:xfrm>
            <a:off x="1028700" y="1314450"/>
            <a:ext cx="7877162" cy="2639675"/>
          </a:xfrm>
          <a:prstGeom prst="rect">
            <a:avLst/>
          </a:prstGeom>
        </p:spPr>
        <p:txBody>
          <a:bodyPr lIns="0" tIns="0" rIns="0" bIns="0" rtlCol="0" anchor="t">
            <a:spAutoFit/>
          </a:bodyPr>
          <a:lstStyle/>
          <a:p>
            <a:pPr marL="0" lvl="0" indent="0" algn="l">
              <a:lnSpc>
                <a:spcPts val="9437"/>
              </a:lnSpc>
            </a:pPr>
            <a:r>
              <a:rPr lang="en-US" sz="11370" b="1" spc="-557">
                <a:solidFill>
                  <a:srgbClr val="545454"/>
                </a:solidFill>
                <a:latin typeface="Poppins Bold"/>
                <a:ea typeface="Poppins Bold"/>
                <a:cs typeface="Poppins Bold"/>
                <a:sym typeface="Poppins Bold"/>
              </a:rPr>
              <a:t>Terima Kasih!</a:t>
            </a:r>
          </a:p>
        </p:txBody>
      </p:sp>
      <p:sp>
        <p:nvSpPr>
          <p:cNvPr id="3" name="TextBox 3"/>
          <p:cNvSpPr txBox="1"/>
          <p:nvPr/>
        </p:nvSpPr>
        <p:spPr>
          <a:xfrm>
            <a:off x="1028700" y="5095875"/>
            <a:ext cx="7324647" cy="1498910"/>
          </a:xfrm>
          <a:prstGeom prst="rect">
            <a:avLst/>
          </a:prstGeom>
        </p:spPr>
        <p:txBody>
          <a:bodyPr lIns="0" tIns="0" rIns="0" bIns="0" rtlCol="0" anchor="t">
            <a:spAutoFit/>
          </a:bodyPr>
          <a:lstStyle/>
          <a:p>
            <a:pPr marL="0" lvl="0" indent="0" algn="l">
              <a:lnSpc>
                <a:spcPts val="2998"/>
              </a:lnSpc>
            </a:pPr>
            <a:r>
              <a:rPr lang="en-US" sz="2271">
                <a:solidFill>
                  <a:srgbClr val="383838"/>
                </a:solidFill>
                <a:latin typeface="Poppins Light"/>
                <a:ea typeface="Poppins Light"/>
                <a:cs typeface="Poppins Light"/>
                <a:sym typeface="Poppins Light"/>
              </a:rPr>
              <a:t>"Berbagi pengetahuan adalah langkah awal. Menerapkannya dalam pembelajaran adalah langkah nyata untuk menciptakan pengalaman belajar yang lebih bermakna."</a:t>
            </a:r>
          </a:p>
        </p:txBody>
      </p:sp>
      <p:grpSp>
        <p:nvGrpSpPr>
          <p:cNvPr id="4" name="Group 4"/>
          <p:cNvGrpSpPr/>
          <p:nvPr/>
        </p:nvGrpSpPr>
        <p:grpSpPr>
          <a:xfrm>
            <a:off x="10705033" y="2688713"/>
            <a:ext cx="6554267" cy="655426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679</Words>
  <Application>Microsoft Office PowerPoint</Application>
  <PresentationFormat>Custom</PresentationFormat>
  <Paragraphs>99</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Poppins Bold</vt:lpstr>
      <vt:lpstr>Open Sauce</vt:lpstr>
      <vt:lpstr>Poppins Light</vt:lpstr>
      <vt:lpstr>Arial</vt:lpstr>
      <vt:lpstr>Open Sauce Bold</vt:lpstr>
      <vt:lpstr>Poppins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Diseminasi Hasil Pelatihan STEM</dc:title>
  <cp:lastModifiedBy>HP5CD3496XFT .</cp:lastModifiedBy>
  <cp:revision>4</cp:revision>
  <dcterms:created xsi:type="dcterms:W3CDTF">2006-08-16T00:00:00Z</dcterms:created>
  <dcterms:modified xsi:type="dcterms:W3CDTF">2026-08-28T01:29:37Z</dcterms:modified>
  <dc:identifier>DAHTb73KBCo</dc:identifier>
</cp:coreProperties>
</file>