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4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7016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097280"/>
            <a:ext cx="3840480" cy="3840480"/>
          </a:xfrm>
          <a:prstGeom prst="ellipse">
            <a:avLst/>
          </a:prstGeom>
          <a:solidFill>
            <a:srgbClr val="12705B"/>
          </a:solidFill>
          <a:ln w="12700">
            <a:solidFill>
              <a:srgbClr val="12705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589520" y="3291840"/>
            <a:ext cx="2377440" cy="237744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7315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PELATIHAN GURU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280160"/>
            <a:ext cx="6583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Pengembangan Pembelajaran Berdiferensiasi pada Mata Pelajaran Farmasi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4747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BFE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Narasumber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7490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apt. Niza Zaura, S.Farm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42976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BFE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SMK Farmasi · Kurikulum Merdeka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8046720" cy="914400"/>
          </a:xfrm>
          <a:prstGeom prst="roundRect">
            <a:avLst>
              <a:gd name="adj" fmla="val 12000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45920"/>
            <a:ext cx="548640" cy="548640"/>
          </a:xfrm>
          <a:prstGeom prst="ellipse">
            <a:avLst/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554480" y="1572768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Memahami konsep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192024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memahami makna dan prinsip pembelajaran berdiferensiasi dalam Kurikulum Merdeka.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560320"/>
            <a:ext cx="8046720" cy="914400"/>
          </a:xfrm>
          <a:prstGeom prst="roundRect">
            <a:avLst>
              <a:gd name="adj" fmla="val 12000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2743200"/>
            <a:ext cx="548640" cy="548640"/>
          </a:xfrm>
          <a:prstGeom prst="ellipse">
            <a:avLst/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2743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554480" y="2670048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Memetakan kebutuhan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1554480" y="30175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mampu memetakan kesiapan, minat, dan profil belajar peserta didik Farmasi.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657600"/>
            <a:ext cx="8046720" cy="914400"/>
          </a:xfrm>
          <a:prstGeom prst="roundRect">
            <a:avLst>
              <a:gd name="adj" fmla="val 12000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840480"/>
            <a:ext cx="548640" cy="548640"/>
          </a:xfrm>
          <a:prstGeom prst="ellipse">
            <a:avLst/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3840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554480" y="3767328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Merancang pembelajaran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1554480" y="411480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mampu merancang diferensiasi konten, proses, dan produk pada materi Farmasi.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 Itu Pembelajaran Berdiferensiasi?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840480" cy="3200400"/>
          </a:xfrm>
          <a:prstGeom prst="roundRect">
            <a:avLst>
              <a:gd name="adj" fmla="val 3429"/>
            </a:avLst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Definisi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011680"/>
            <a:ext cx="3291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Rangkaian keputusan guru yang masuk akal untuk menyesuaikan pembelajaran dengan kebutuhan belajar peserta didik, agar setiap siswa dapat mencapai tujuan pembelajaran yang sama melalui jalur yang berbeda.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75488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Dasar pemetaan kebutuhan belajar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754880" y="1965960"/>
            <a:ext cx="365760" cy="36576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754880" y="19659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303520" y="18745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5D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Kesiapan belajar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5303520" y="216712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Pengetahuan dan keterampilan awal, misalnya istilah medis atau hitungan dosis.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754880" y="2880360"/>
            <a:ext cx="365760" cy="36576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754880" y="2880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5303520" y="27889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5D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Minat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5303520" y="308152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Ketertarikan siswa, misalnya pelayanan apotek, produksi sediaan, atau edukasi pasien.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754880" y="3794760"/>
            <a:ext cx="365760" cy="36576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54880" y="3794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5303520" y="37033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5D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 belajar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303520" y="399592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Gaya belajar visual, auditori, atau kinestetik serta latar belakang budaya.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Empat Aspek Diferensiasi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931920" cy="1463040"/>
          </a:xfrm>
          <a:prstGeom prst="roundRect">
            <a:avLst>
              <a:gd name="adj" fmla="val 7500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00200"/>
            <a:ext cx="548640" cy="548640"/>
          </a:xfrm>
          <a:prstGeom prst="ellipse">
            <a:avLst/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6459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Konten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240280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 yang dipelajari: materi, bahan ajar, dan tingkat kedalaman disesuaikan dengan kesiapan siswa.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663440" y="1371600"/>
            <a:ext cx="3931920" cy="1463040"/>
          </a:xfrm>
          <a:prstGeom prst="roundRect">
            <a:avLst>
              <a:gd name="adj" fmla="val 7500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1600200"/>
            <a:ext cx="548640" cy="548640"/>
          </a:xfrm>
          <a:prstGeom prst="ellipse">
            <a:avLst/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892040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623560" y="16459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Proses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892040" y="2240280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Bagaimana siswa belajar: kelompok fleksibel, stasiun belajar, dan tingkat dukungan guru.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3017520"/>
            <a:ext cx="3931920" cy="1463040"/>
          </a:xfrm>
          <a:prstGeom prst="roundRect">
            <a:avLst>
              <a:gd name="adj" fmla="val 7500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246120"/>
            <a:ext cx="548640" cy="548640"/>
          </a:xfrm>
          <a:prstGeom prst="ellipse">
            <a:avLst/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3246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32918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Produk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3886200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Bagaimana siswa menunjukkan hasil: pilihan bentuk karya dengan kriteria yang sama.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663440" y="3017520"/>
            <a:ext cx="3931920" cy="1463040"/>
          </a:xfrm>
          <a:prstGeom prst="roundRect">
            <a:avLst>
              <a:gd name="adj" fmla="val 7500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92040" y="3246120"/>
            <a:ext cx="548640" cy="548640"/>
          </a:xfrm>
          <a:prstGeom prst="ellipse">
            <a:avLst/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2040" y="3246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5623560" y="32918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Lingkungan Belajar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4892040" y="3886200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Suasana kelas dan laboratorium yang aman, mendukung, dan fleksibel.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Mengapa Penting pada Mata Pelajaran Farmasi?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931920" cy="3200400"/>
          </a:xfrm>
          <a:prstGeom prst="roundRect">
            <a:avLst>
              <a:gd name="adj" fmla="val 3429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55448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Tantangan di kelas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10312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0B5D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Kemampuan awal siswa beragam: kimia dasar, istilah medis, perhitungan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0B5D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menuntut hafalan dan pemahaman sekaligus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0B5D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Praktikum membutuhkan keterampilan dan ketelitian yang berbeda-beda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663440" y="1371600"/>
            <a:ext cx="3931920" cy="3200400"/>
          </a:xfrm>
          <a:prstGeom prst="roundRect">
            <a:avLst>
              <a:gd name="adj" fmla="val 3429"/>
            </a:avLst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55448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Tuntutan dunia kerja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210312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Akurasi dan keselamatan pasien (patient safety)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Komunikasi dan edukasi kepada pasien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teknis sesuai standar pelayanan kefarmasian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Mengembangkan Pembelajaran Berdiferensiasi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" y="1645920"/>
            <a:ext cx="731520" cy="731520"/>
          </a:xfrm>
          <a:prstGeom prst="ellipse">
            <a:avLst/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2606040"/>
            <a:ext cx="1463040" cy="1737360"/>
          </a:xfrm>
          <a:prstGeom prst="roundRect">
            <a:avLst>
              <a:gd name="adj" fmla="val 7500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269748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Asesmen diagnostik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383280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 awal, angket, atau diskusi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542032" y="1645920"/>
            <a:ext cx="731520" cy="731520"/>
          </a:xfrm>
          <a:prstGeom prst="ellipse">
            <a:avLst/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542032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2176272" y="2606040"/>
            <a:ext cx="1463040" cy="1737360"/>
          </a:xfrm>
          <a:prstGeom prst="roundRect">
            <a:avLst>
              <a:gd name="adj" fmla="val 7500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267712" y="269748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Pemetaan kebutuhan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2267712" y="3383280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Kelompokkan berdasar kesiapan, minat, profil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169664" y="1645920"/>
            <a:ext cx="731520" cy="731520"/>
          </a:xfrm>
          <a:prstGeom prst="ellipse">
            <a:avLst/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169664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3803904" y="2606040"/>
            <a:ext cx="1463040" cy="1737360"/>
          </a:xfrm>
          <a:prstGeom prst="roundRect">
            <a:avLst>
              <a:gd name="adj" fmla="val 7500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895344" y="269748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Rancang diferensiasi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3895344" y="3383280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Tentukan konten, proses, dan produk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797296" y="1645920"/>
            <a:ext cx="731520" cy="731520"/>
          </a:xfrm>
          <a:prstGeom prst="ellipse">
            <a:avLst/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797296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5431536" y="2606040"/>
            <a:ext cx="1463040" cy="1737360"/>
          </a:xfrm>
          <a:prstGeom prst="roundRect">
            <a:avLst>
              <a:gd name="adj" fmla="val 7500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522976" y="269748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Pelaksanaan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522976" y="3383280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Fasilitasi dan pantau tiap kelompok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424928" y="1645920"/>
            <a:ext cx="731520" cy="731520"/>
          </a:xfrm>
          <a:prstGeom prst="ellipse">
            <a:avLst/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424928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7059168" y="2606040"/>
            <a:ext cx="1463040" cy="1737360"/>
          </a:xfrm>
          <a:prstGeom prst="roundRect">
            <a:avLst>
              <a:gd name="adj" fmla="val 7500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150608" y="269748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Refleksi &amp; asesmen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7150608" y="3383280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 dan perbaiki rencana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Penerapan: Topik Penggolongan Obat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8046720" cy="960120"/>
          </a:xfrm>
          <a:prstGeom prst="roundRect">
            <a:avLst>
              <a:gd name="adj" fmla="val 11429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572768"/>
            <a:ext cx="548640" cy="54864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5727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554480" y="1371600"/>
            <a:ext cx="1554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Konten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3108960" y="1371600"/>
            <a:ext cx="5303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Kartu bergambar dan video singkat bagi siswa yang perlu penguatan; studi kasus resep bagi siswa yang sudah siap.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468880"/>
            <a:ext cx="8046720" cy="960120"/>
          </a:xfrm>
          <a:prstGeom prst="roundRect">
            <a:avLst>
              <a:gd name="adj" fmla="val 11429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2670048"/>
            <a:ext cx="548640" cy="54864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267004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554480" y="2468880"/>
            <a:ext cx="1554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Proses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3108960" y="2468880"/>
            <a:ext cx="5303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Stasiun belajar: mengenali logo obat, membaca etiket, dan menyimulasikan penyerahan obat.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566160"/>
            <a:ext cx="8046720" cy="960120"/>
          </a:xfrm>
          <a:prstGeom prst="roundRect">
            <a:avLst>
              <a:gd name="adj" fmla="val 11429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767328"/>
            <a:ext cx="548640" cy="54864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37673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554480" y="3566160"/>
            <a:ext cx="1554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Produk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3108960" y="3566160"/>
            <a:ext cx="5303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memilih: poster, leaflet informasi obat, atau video edukasi penggunaan obat yang benar.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Pilihan Produk dan Asesmen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931920" cy="1005840"/>
          </a:xfrm>
          <a:prstGeom prst="roundRect">
            <a:avLst>
              <a:gd name="adj" fmla="val 10909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55448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Leaflet / brosur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2024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Informasi obat untuk pasien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663440" y="1371600"/>
            <a:ext cx="3931920" cy="1005840"/>
          </a:xfrm>
          <a:prstGeom prst="roundRect">
            <a:avLst>
              <a:gd name="adj" fmla="val 10909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55448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Simulasi konseling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2024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play apoteker dan pasien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3931920" cy="1005840"/>
          </a:xfrm>
          <a:prstGeom prst="roundRect">
            <a:avLst>
              <a:gd name="adj" fmla="val 10909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269748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Video edukasi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06324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 penggunaan obat yang benar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2514600"/>
            <a:ext cx="3931920" cy="1005840"/>
          </a:xfrm>
          <a:prstGeom prst="roundRect">
            <a:avLst>
              <a:gd name="adj" fmla="val 10909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937760" y="269748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Laporan studi kasus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937760" y="306324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resep sederhana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3749040"/>
            <a:ext cx="8046720" cy="822960"/>
          </a:xfrm>
          <a:prstGeom prst="roundRect">
            <a:avLst>
              <a:gd name="adj" fmla="val 13333"/>
            </a:avLst>
          </a:prstGeom>
          <a:solidFill>
            <a:srgbClr val="0B5D4B"/>
          </a:solidFill>
          <a:ln w="12700">
            <a:solidFill>
              <a:srgbClr val="0B5D4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3749040"/>
            <a:ext cx="7498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 dan kriteria keberhasilan tetap sama untuk semua siswa; yang berbeda adalah jalur dan bentuk produknya. Gunakan rubrik yang jelas.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Tantangan dan Solusi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8046720" cy="960120"/>
          </a:xfrm>
          <a:prstGeom prst="roundRect">
            <a:avLst>
              <a:gd name="adj" fmla="val 11429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37160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Waktu persiapan terbatas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3840480" y="137160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Mulai dari satu aspek (misalnya produk) dan gunakan modul ajar yang dapat dipakai ulang.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468880"/>
            <a:ext cx="8046720" cy="960120"/>
          </a:xfrm>
          <a:prstGeom prst="roundRect">
            <a:avLst>
              <a:gd name="adj" fmla="val 11429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Jumlah siswa banyak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3840480" y="246888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kelompok fleksibel dan tutor sebaya untuk membagi dukungan.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3566160"/>
            <a:ext cx="8046720" cy="960120"/>
          </a:xfrm>
          <a:prstGeom prst="roundRect">
            <a:avLst>
              <a:gd name="adj" fmla="val 11429"/>
            </a:avLst>
          </a:prstGeom>
          <a:solidFill>
            <a:srgbClr val="E8F5F1"/>
          </a:solidFill>
          <a:ln w="12700">
            <a:solidFill>
              <a:srgbClr val="E8F5F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566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Keterbatasan alat dan bahan praktik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840480" y="356616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Manfaatkan simulasi, media digital, dan praktik bergantian.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5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3108960"/>
            <a:ext cx="2926080" cy="2926080"/>
          </a:xfrm>
          <a:prstGeom prst="ellipse">
            <a:avLst/>
          </a:prstGeom>
          <a:solidFill>
            <a:srgbClr val="12705B"/>
          </a:solidFill>
          <a:ln w="12700">
            <a:solidFill>
              <a:srgbClr val="12705B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40080" y="5486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Kesimpulan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457200" cy="45720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3716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Diferensiasi berangkat dari pemetaan kebutuhan siswa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40080" y="2148840"/>
            <a:ext cx="457200" cy="45720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148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214884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Variasikan konten, proses, dan produk dengan tujuan yang sama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40080" y="2926080"/>
            <a:ext cx="457200" cy="45720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2926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5D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280160" y="292608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Mulai dari langkah kecil, lakukan refleksi, lalu kembangkan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3931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Terima kasih · Sesi diskusi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43434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FE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apt. Niza Zaura, S.Farm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556</Words>
  <Application>Microsoft Office PowerPoint</Application>
  <PresentationFormat>On-screen Show (16:9)</PresentationFormat>
  <Paragraphs>109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</cp:lastModifiedBy>
  <cp:revision>1</cp:revision>
  <dcterms:created xsi:type="dcterms:W3CDTF">2026-10-01T01:46:56Z</dcterms:created>
  <dcterms:modified xsi:type="dcterms:W3CDTF">2026-10-01T01:48:05Z</dcterms:modified>
</cp:coreProperties>
</file>