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8" d="100"/>
          <a:sy n="88" d="100"/>
        </p:scale>
        <p:origin x="66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0366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4C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1D90E8B-D4BB-4CAC-B7DC-D56CF46308B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809" t="7902" r="9206" b="10546"/>
          <a:stretch/>
        </p:blipFill>
        <p:spPr>
          <a:xfrm>
            <a:off x="79829" y="116114"/>
            <a:ext cx="9013371" cy="49130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4C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 Itu HOTS?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822960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HOTS (Higher Order Thinking Skills) adalah kemampuan berpikir tingkat tinggi.</a:t>
            </a:r>
            <a:endParaRPr lang="en-US" sz="1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Mencakup menganalisis (C4), mengevaluasi (C5), dan mencipta (C6) menurut Taksonomi Bloom revisi.</a:t>
            </a:r>
            <a:endParaRPr lang="en-US" sz="1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Siswa tidak hanya mengingat, tetapi menalar, menimbang, dan mengambil keputusan.</a:t>
            </a:r>
            <a:endParaRPr lang="en-US" sz="1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Relevan dengan Farmasi karena tugas kefarmasian menuntut keputusan yang tepat dan aman.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4C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Karakteristik Soal HOTS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280160"/>
            <a:ext cx="4023360" cy="1371600"/>
          </a:xfrm>
          <a:prstGeom prst="roundRect">
            <a:avLst>
              <a:gd name="adj" fmla="val 666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85800" y="141732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Stimulus kontekstual</a:t>
            </a:r>
            <a:endParaRPr lang="en-US" sz="1900" dirty="0"/>
          </a:p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Berupa kasus, data, resep, atau situasi nyata di apotek</a:t>
            </a:r>
            <a:endParaRPr lang="en-US" sz="1900" dirty="0"/>
          </a:p>
        </p:txBody>
      </p:sp>
      <p:sp>
        <p:nvSpPr>
          <p:cNvPr id="5" name="Shape 3"/>
          <p:cNvSpPr/>
          <p:nvPr/>
        </p:nvSpPr>
        <p:spPr>
          <a:xfrm>
            <a:off x="4663440" y="1280160"/>
            <a:ext cx="4023360" cy="1371600"/>
          </a:xfrm>
          <a:prstGeom prst="roundRect">
            <a:avLst>
              <a:gd name="adj" fmla="val 666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4892040" y="141732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Menuntut penalaran</a:t>
            </a:r>
            <a:endParaRPr lang="en-US" sz="1900" dirty="0"/>
          </a:p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Jawaban tidak bisa langsung dihafal dari buku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457200" y="2834640"/>
            <a:ext cx="4023360" cy="1371600"/>
          </a:xfrm>
          <a:prstGeom prst="roundRect">
            <a:avLst>
              <a:gd name="adj" fmla="val 666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85800" y="297180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rutin</a:t>
            </a:r>
            <a:endParaRPr lang="en-US" sz="1900" dirty="0"/>
          </a:p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Situasi baru yang belum pernah dilatihkan persis sama</a:t>
            </a:r>
            <a:endParaRPr lang="en-US" sz="1900" dirty="0"/>
          </a:p>
        </p:txBody>
      </p:sp>
      <p:sp>
        <p:nvSpPr>
          <p:cNvPr id="9" name="Shape 7"/>
          <p:cNvSpPr/>
          <p:nvPr/>
        </p:nvSpPr>
        <p:spPr>
          <a:xfrm>
            <a:off x="4663440" y="2834640"/>
            <a:ext cx="4023360" cy="1371600"/>
          </a:xfrm>
          <a:prstGeom prst="roundRect">
            <a:avLst>
              <a:gd name="adj" fmla="val 666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892040" y="2971800"/>
            <a:ext cx="3566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Pengecoh logis</a:t>
            </a:r>
            <a:endParaRPr lang="en-US" sz="1900" dirty="0"/>
          </a:p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jawaban masuk akal dan menguji pemahaman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4C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Level Kognitif dan Contoh Kata Kerja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371600"/>
            <a:ext cx="2560320" cy="3017520"/>
          </a:xfrm>
          <a:prstGeom prst="roundRect">
            <a:avLst>
              <a:gd name="adj" fmla="val 3571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40080" y="1554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C4 Menganalisis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2103120"/>
            <a:ext cx="21945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Membandingkan, membedakan, menguraikan. Contoh: membandingkan dua obat berdasarkan indikasi dan efek samping.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200400" y="1371600"/>
            <a:ext cx="2560320" cy="3017520"/>
          </a:xfrm>
          <a:prstGeom prst="roundRect">
            <a:avLst>
              <a:gd name="adj" fmla="val 3571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3383280" y="1554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C5 Mengevaluasi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3383280" y="2103120"/>
            <a:ext cx="21945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Menilai, memutuskan, mengkritisi. Contoh: menilai ketepatan pemberian obat pada kasus pasien.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943600" y="1371600"/>
            <a:ext cx="2560320" cy="3017520"/>
          </a:xfrm>
          <a:prstGeom prst="roundRect">
            <a:avLst>
              <a:gd name="adj" fmla="val 3571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126480" y="155448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C6 Mencipta</a:t>
            </a:r>
            <a:endParaRPr lang="en-US" sz="1900" dirty="0"/>
          </a:p>
        </p:txBody>
      </p:sp>
      <p:sp>
        <p:nvSpPr>
          <p:cNvPr id="11" name="Text 9"/>
          <p:cNvSpPr txBox="1"/>
          <p:nvPr/>
        </p:nvSpPr>
        <p:spPr>
          <a:xfrm>
            <a:off x="6126480" y="2103120"/>
            <a:ext cx="21945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Merancang, menyusun, merumuskan. Contoh: merancang alur pelayanan informasi obat.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4C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Langkah Penyusunan Soal HOTS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11887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CP dan pilih materi yang cocok untuk soal HOTS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457200" y="1874520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8745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8745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Susun kisi-kisi soal dan tentukan level kognitif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457200" y="2560320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560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1188720" y="25603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 stimulus kontekstual yang menarik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57200" y="3246120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2461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32461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Tulis butir soal sesuai kaidah, lengkap dengan kunci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457200" y="3931920"/>
            <a:ext cx="502920" cy="502920"/>
          </a:xfrm>
          <a:prstGeom prst="ellipse">
            <a:avLst/>
          </a:prstGeom>
          <a:solidFill>
            <a:srgbClr val="0F766E"/>
          </a:solidFill>
          <a:ln w="12700">
            <a:solidFill>
              <a:srgbClr val="0F766E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57200" y="39319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1188720" y="3931920"/>
            <a:ext cx="7498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Telaah soal, uji coba, lalu revisi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0F4C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Soal HOTS Farmasi (C5)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3200400"/>
          </a:xfrm>
          <a:prstGeom prst="roundRect">
            <a:avLst>
              <a:gd name="adj" fmla="val 2857"/>
            </a:avLst>
          </a:prstGeom>
          <a:solidFill>
            <a:srgbClr val="E6F4F1"/>
          </a:solidFill>
          <a:ln w="12700">
            <a:solidFill>
              <a:srgbClr val="E6F4F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25880"/>
            <a:ext cx="76809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Stimulus</a:t>
            </a:r>
            <a:endParaRPr lang="en-US" sz="15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Seorang pasien menebus resep antibiotik amoksisilin untuk 5 hari. Pada hari ketiga gejalanya membaik dan ia ingin menghentikan obat.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Pertanyaan</a:t>
            </a:r>
            <a:endParaRPr lang="en-US" sz="15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 tindakan apoteker yang paling tepat? Berikan alasannya.</a:t>
            </a:r>
            <a:endParaRPr lang="en-US" sz="1500" dirty="0"/>
          </a:p>
          <a:p>
            <a:pPr marL="0" indent="0">
              <a:buNone/>
            </a:pPr>
            <a:r>
              <a:rPr lang="en-US" sz="1500" b="1" dirty="0">
                <a:solidFill>
                  <a:srgbClr val="0F76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Kunci dan pembahasan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F293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Apoteker menyarankan obat dihabiskan sesuai anjuran dokter untuk mencegah kekambuhan dan resistensi antibiotik.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4C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Kaidah dan Penutup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71600"/>
            <a:ext cx="804672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Hindari soal hafalan yang hanya diberi embel-embel kasus.</a:t>
            </a:r>
            <a:endParaRPr lang="en-US" sz="1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Pastikan stimulus relevan dan jawaban tidak ada di stimulus.</a:t>
            </a:r>
            <a:endParaRPr lang="en-US" sz="1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Buat pengecoh yang homogen dan berfungsi.</a:t>
            </a:r>
            <a:endParaRPr lang="en-US" sz="1800" dirty="0"/>
          </a:p>
          <a:p>
            <a:pPr marL="342900" indent="-342900">
              <a:spcAft>
                <a:spcPts val="1200"/>
              </a:spcAft>
              <a:buSzPct val="100000"/>
              <a:buChar char="•"/>
            </a:pPr>
            <a:r>
              <a:rPr lang="en-US" sz="18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Lakukan telaah soal sebelum digunakan.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402336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A7F3D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Terima kasih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316</Words>
  <Application>Microsoft Office PowerPoint</Application>
  <PresentationFormat>On-screen Show (16:9)</PresentationFormat>
  <Paragraphs>52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Admin</cp:lastModifiedBy>
  <cp:revision>2</cp:revision>
  <dcterms:created xsi:type="dcterms:W3CDTF">2026-10-01T01:56:33Z</dcterms:created>
  <dcterms:modified xsi:type="dcterms:W3CDTF">2026-10-01T02:04:53Z</dcterms:modified>
</cp:coreProperties>
</file>