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60" r:id="rId4"/>
    <p:sldId id="261" r:id="rId5"/>
    <p:sldId id="262" r:id="rId6"/>
    <p:sldId id="263" r:id="rId7"/>
    <p:sldId id="25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9/3/2026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9/3/2026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9/3/2026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9/3/2026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9/3/2026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E548F-95F3-4BFF-5754-835FE1AD24EF}"/>
              </a:ext>
            </a:extLst>
          </p:cNvPr>
          <p:cNvSpPr>
            <a:spLocks noGrp="1"/>
          </p:cNvSpPr>
          <p:nvPr>
            <p:ph type="ctrTitle"/>
          </p:nvPr>
        </p:nvSpPr>
        <p:spPr>
          <a:xfrm>
            <a:off x="1109980" y="152400"/>
            <a:ext cx="9966960" cy="1175657"/>
          </a:xfrm>
        </p:spPr>
        <p:txBody>
          <a:bodyPr>
            <a:normAutofit/>
          </a:bodyPr>
          <a:lstStyle/>
          <a:p>
            <a:r>
              <a:rPr lang="id-ID" sz="2800" noProof="0" dirty="0"/>
              <a:t>TRIK MENJAWAB SOAL BAHASA INDONESIA </a:t>
            </a:r>
          </a:p>
        </p:txBody>
      </p:sp>
      <p:sp>
        <p:nvSpPr>
          <p:cNvPr id="3" name="Subtitle 2">
            <a:extLst>
              <a:ext uri="{FF2B5EF4-FFF2-40B4-BE49-F238E27FC236}">
                <a16:creationId xmlns:a16="http://schemas.microsoft.com/office/drawing/2014/main" id="{BF6926EC-BCFD-AACC-222B-47F9CB825574}"/>
              </a:ext>
            </a:extLst>
          </p:cNvPr>
          <p:cNvSpPr>
            <a:spLocks noGrp="1"/>
          </p:cNvSpPr>
          <p:nvPr>
            <p:ph type="subTitle" idx="1"/>
          </p:nvPr>
        </p:nvSpPr>
        <p:spPr>
          <a:xfrm>
            <a:off x="510430" y="1545771"/>
            <a:ext cx="10566510" cy="4680857"/>
          </a:xfrm>
        </p:spPr>
        <p:txBody>
          <a:bodyPr>
            <a:normAutofit fontScale="92500" lnSpcReduction="20000"/>
          </a:bodyPr>
          <a:lstStyle/>
          <a:p>
            <a:endParaRPr lang="id-ID" noProof="0" dirty="0"/>
          </a:p>
          <a:p>
            <a:pPr algn="l"/>
            <a:r>
              <a:rPr lang="id-ID" noProof="0" dirty="0"/>
              <a:t>1. Trik soal berbentuk teks: Baca soal dulu . Lihat pertanyaan dan tandai kata kunci penting </a:t>
            </a:r>
          </a:p>
          <a:p>
            <a:pPr algn="l"/>
            <a:r>
              <a:rPr lang="id-ID" noProof="0" dirty="0"/>
              <a:t>    seperti ide pokok, </a:t>
            </a:r>
          </a:p>
          <a:p>
            <a:pPr lvl="0" algn="l"/>
            <a:r>
              <a:rPr lang="id-ID" noProof="0" dirty="0"/>
              <a:t>2. Trik makna kata istilah</a:t>
            </a:r>
            <a:r>
              <a:rPr lang="en-US" noProof="0" dirty="0"/>
              <a:t>:</a:t>
            </a:r>
            <a:r>
              <a:rPr lang="id-ID" noProof="0" dirty="0"/>
              <a:t> Jangan terkecoh dengan kata yang mirip. Jika kata tersebut</a:t>
            </a:r>
          </a:p>
          <a:p>
            <a:pPr lvl="0" algn="l"/>
            <a:r>
              <a:rPr lang="id-ID" noProof="0" dirty="0"/>
              <a:t>     berupa istilah ilmiah atau asing, cari tahu konteks kalimat di sekitar kata tersebut</a:t>
            </a:r>
          </a:p>
          <a:p>
            <a:pPr lvl="0" algn="l"/>
            <a:r>
              <a:rPr lang="id-ID" noProof="0" dirty="0"/>
              <a:t>    (kalimat penjelas) untuk mencari arah maknanya secara logis.</a:t>
            </a:r>
          </a:p>
          <a:p>
            <a:pPr algn="l"/>
            <a:r>
              <a:rPr lang="id-ID" noProof="0" dirty="0"/>
              <a:t> 3. Trik Soal Simpulan / Rangkuman Teks</a:t>
            </a:r>
            <a:r>
              <a:rPr lang="id-ID" b="1" noProof="0" dirty="0"/>
              <a:t>:</a:t>
            </a:r>
            <a:r>
              <a:rPr lang="id-ID" noProof="0" dirty="0"/>
              <a:t> Simpulan yang benar harus </a:t>
            </a:r>
            <a:r>
              <a:rPr lang="id-ID" b="1" noProof="0" dirty="0"/>
              <a:t>mewakili seluruh isi</a:t>
            </a:r>
          </a:p>
          <a:p>
            <a:pPr algn="l"/>
            <a:r>
              <a:rPr lang="id-ID" b="1" noProof="0" dirty="0"/>
              <a:t>     teks</a:t>
            </a:r>
            <a:r>
              <a:rPr lang="id-ID" noProof="0" dirty="0"/>
              <a:t>, bukan hanya merangkum salah satu paragraf atau mengutip kalimat di awal/akhir</a:t>
            </a:r>
          </a:p>
          <a:p>
            <a:pPr algn="l"/>
            <a:r>
              <a:rPr lang="id-ID" noProof="0" dirty="0"/>
              <a:t>     secara mentah. Coret pilihan yang terlalu sempit atau tidak sesuai fakta teks.</a:t>
            </a:r>
          </a:p>
          <a:p>
            <a:pPr algn="l"/>
            <a:r>
              <a:rPr lang="id-ID" noProof="0" dirty="0"/>
              <a:t>4. </a:t>
            </a:r>
            <a:r>
              <a:rPr lang="id-ID" b="1" noProof="0" dirty="0"/>
              <a:t>Trik soal sebab-akibat:</a:t>
            </a:r>
            <a:r>
              <a:rPr lang="id-ID" noProof="0" dirty="0"/>
              <a:t> Cari kata penghubung (konjungsi) seperti </a:t>
            </a:r>
            <a:r>
              <a:rPr lang="id-ID" i="1" noProof="0" dirty="0"/>
              <a:t>karena, oleh karena itu,</a:t>
            </a:r>
          </a:p>
          <a:p>
            <a:pPr algn="l"/>
            <a:r>
              <a:rPr lang="id-ID" i="1" noProof="0" dirty="0"/>
              <a:t>    akibatnya, sehingga</a:t>
            </a:r>
            <a:r>
              <a:rPr lang="id-ID" noProof="0" dirty="0"/>
              <a:t>. Cocokkan apakah kalimat kedua benar-benar akibat logis dari kalimat</a:t>
            </a:r>
          </a:p>
          <a:p>
            <a:pPr algn="l"/>
            <a:r>
              <a:rPr lang="id-ID" noProof="0" dirty="0"/>
              <a:t>    pertama.</a:t>
            </a:r>
          </a:p>
          <a:p>
            <a:endParaRPr lang="id-ID" noProof="0" dirty="0"/>
          </a:p>
          <a:p>
            <a:pPr algn="l"/>
            <a:endParaRPr lang="id-ID" noProof="0" dirty="0"/>
          </a:p>
        </p:txBody>
      </p:sp>
    </p:spTree>
    <p:extLst>
      <p:ext uri="{BB962C8B-B14F-4D97-AF65-F5344CB8AC3E}">
        <p14:creationId xmlns:p14="http://schemas.microsoft.com/office/powerpoint/2010/main" val="2489066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41B0EB0-BF67-2A73-0760-501B77649457}"/>
              </a:ext>
            </a:extLst>
          </p:cNvPr>
          <p:cNvSpPr>
            <a:spLocks noGrp="1"/>
          </p:cNvSpPr>
          <p:nvPr>
            <p:ph type="subTitle" idx="1"/>
          </p:nvPr>
        </p:nvSpPr>
        <p:spPr>
          <a:xfrm>
            <a:off x="446313" y="446314"/>
            <a:ext cx="11157857" cy="5976257"/>
          </a:xfrm>
        </p:spPr>
        <p:txBody>
          <a:bodyPr>
            <a:normAutofit/>
          </a:bodyPr>
          <a:lstStyle/>
          <a:p>
            <a:pPr algn="l"/>
            <a:r>
              <a:rPr lang="id-ID" noProof="0" dirty="0"/>
              <a:t>Contoh Soal</a:t>
            </a:r>
          </a:p>
          <a:p>
            <a:pPr algn="l"/>
            <a:r>
              <a:rPr lang="id-ID" b="1" noProof="0" dirty="0"/>
              <a:t>Teks:</a:t>
            </a:r>
            <a:br>
              <a:rPr lang="id-ID" noProof="0" dirty="0"/>
            </a:br>
            <a:r>
              <a:rPr lang="id-ID" noProof="0" dirty="0"/>
              <a:t>Pembangunan infrastruktur di daerah tertinggal terus digencarkan oleh pemerintah. Langkah ini bertujuan untuk mempercepat pertumbuhan ekonomi lokal dan memangkas disparitas harga antarwilayah. Dengan akses jalan yang lebih baik, distribusi barang dan jasa kini menjadi jauh lebih lancar.</a:t>
            </a:r>
          </a:p>
          <a:p>
            <a:pPr algn="l"/>
            <a:r>
              <a:rPr lang="id-ID" b="1" noProof="0" dirty="0"/>
              <a:t>Pertanyaan:</a:t>
            </a:r>
            <a:br>
              <a:rPr lang="id-ID" noProof="0" dirty="0"/>
            </a:br>
            <a:r>
              <a:rPr lang="id-ID" noProof="0" dirty="0"/>
              <a:t>Gagasan utama paragraf tersebut adalah...</a:t>
            </a:r>
            <a:br>
              <a:rPr lang="id-ID" noProof="0" dirty="0"/>
            </a:br>
            <a:r>
              <a:rPr lang="id-ID" noProof="0" dirty="0"/>
              <a:t>A. Lancarnya distribusi barang dan jasa di daerah tertinggal.</a:t>
            </a:r>
            <a:br>
              <a:rPr lang="id-ID" noProof="0" dirty="0"/>
            </a:br>
            <a:r>
              <a:rPr lang="id-ID" noProof="0" dirty="0"/>
              <a:t>B. Pembangunan infrastruktur untuk pertumbuhan ekonomi.</a:t>
            </a:r>
            <a:br>
              <a:rPr lang="id-ID" noProof="0" dirty="0"/>
            </a:br>
            <a:r>
              <a:rPr lang="id-ID" noProof="0" dirty="0"/>
              <a:t>C. Harga barang yang semakin murah di berbagai wilayah.</a:t>
            </a:r>
            <a:br>
              <a:rPr lang="id-ID" noProof="0" dirty="0"/>
            </a:br>
            <a:r>
              <a:rPr lang="id-ID" noProof="0" dirty="0"/>
              <a:t>D. Tujuan pemerintah memangkas disparitas harga.</a:t>
            </a:r>
            <a:r>
              <a:rPr lang="en-US" noProof="0" dirty="0"/>
              <a:t>                                                                                                    </a:t>
            </a:r>
            <a:r>
              <a:rPr lang="en-US" dirty="0"/>
              <a:t>E. Pembangunan </a:t>
            </a:r>
            <a:r>
              <a:rPr lang="en-US" dirty="0" err="1"/>
              <a:t>infrastruktur</a:t>
            </a:r>
            <a:r>
              <a:rPr lang="en-US" dirty="0"/>
              <a:t> di </a:t>
            </a:r>
            <a:r>
              <a:rPr lang="en-US" dirty="0" err="1"/>
              <a:t>desa</a:t>
            </a:r>
            <a:r>
              <a:rPr lang="en-US" dirty="0"/>
              <a:t> sangat </a:t>
            </a:r>
            <a:r>
              <a:rPr lang="en-US" dirty="0" err="1"/>
              <a:t>dibutuhkan</a:t>
            </a:r>
            <a:endParaRPr lang="id-ID" noProof="0" dirty="0"/>
          </a:p>
          <a:p>
            <a:pPr algn="l"/>
            <a:endParaRPr lang="id-ID" noProof="0" dirty="0"/>
          </a:p>
          <a:p>
            <a:pPr algn="l"/>
            <a:endParaRPr lang="id-ID" noProof="0" dirty="0"/>
          </a:p>
        </p:txBody>
      </p:sp>
    </p:spTree>
    <p:extLst>
      <p:ext uri="{BB962C8B-B14F-4D97-AF65-F5344CB8AC3E}">
        <p14:creationId xmlns:p14="http://schemas.microsoft.com/office/powerpoint/2010/main" val="3862843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22A7BA3-F195-5684-2746-E138A100DCBA}"/>
              </a:ext>
            </a:extLst>
          </p:cNvPr>
          <p:cNvSpPr>
            <a:spLocks noGrp="1"/>
          </p:cNvSpPr>
          <p:nvPr>
            <p:ph type="subTitle" idx="1"/>
          </p:nvPr>
        </p:nvSpPr>
        <p:spPr>
          <a:xfrm>
            <a:off x="331470" y="320040"/>
            <a:ext cx="11452860" cy="6275070"/>
          </a:xfrm>
        </p:spPr>
        <p:txBody>
          <a:bodyPr/>
          <a:lstStyle/>
          <a:p>
            <a:pPr algn="l"/>
            <a:r>
              <a:rPr lang="id-ID" b="1" noProof="0" dirty="0"/>
              <a:t>Teks Bacaan:</a:t>
            </a:r>
            <a:br>
              <a:rPr lang="id-ID" noProof="0" dirty="0"/>
            </a:br>
            <a:r>
              <a:rPr lang="id-ID" noProof="0" dirty="0"/>
              <a:t>Kebakaran hutan kembali melanda wilayah Sumatra bagian tengah pada musim kemarau tahun ini. Asap tebal mengganggu aktivitas warga dan menyebabkan jarak pandang berkurang hingga kurang dari 50 meter. Pemerintah daerah telah mengerahkan tim pemadam kebakaran serta helikopter </a:t>
            </a:r>
            <a:r>
              <a:rPr lang="id-ID" i="1" noProof="0" dirty="0"/>
              <a:t>water bombing</a:t>
            </a:r>
            <a:r>
              <a:rPr lang="id-ID" noProof="0" dirty="0"/>
              <a:t> untuk memadamkan titik api. Warga diimbau untuk selalu mengenakan masker saat beraktivitas di luar rumah guna menghindari ISPA (Infeksi Saluran Pernapasan Akut).</a:t>
            </a:r>
          </a:p>
          <a:p>
            <a:pPr algn="l"/>
            <a:r>
              <a:rPr lang="id-ID" b="1" noProof="0" dirty="0"/>
              <a:t>Pertanyaan:</a:t>
            </a:r>
            <a:br>
              <a:rPr lang="id-ID" noProof="0" dirty="0"/>
            </a:br>
            <a:r>
              <a:rPr lang="id-ID" noProof="0" dirty="0"/>
              <a:t>Ide pokok paragraf tersebut adalah...</a:t>
            </a:r>
          </a:p>
          <a:p>
            <a:pPr lvl="0" algn="l"/>
            <a:r>
              <a:rPr lang="id-ID" noProof="0" dirty="0"/>
              <a:t>A. Upaya pemerintah daerah memadamkan titik api di Sumatra.</a:t>
            </a:r>
          </a:p>
          <a:p>
            <a:pPr lvl="0" algn="l"/>
            <a:r>
              <a:rPr lang="id-ID" noProof="0" dirty="0"/>
              <a:t>B. Kebakaran hutan di Sumatra menyebabkan asap tebal dan gangguan.</a:t>
            </a:r>
          </a:p>
          <a:p>
            <a:pPr lvl="0" algn="l"/>
            <a:r>
              <a:rPr lang="id-ID" noProof="0" dirty="0"/>
              <a:t>C. Warga diimbau pakai masker untuk menghindari penyakit ISPA.</a:t>
            </a:r>
          </a:p>
          <a:p>
            <a:pPr lvl="0" algn="l"/>
            <a:r>
              <a:rPr lang="id-ID" noProof="0" dirty="0"/>
              <a:t>D. Jarak pandang berkurang drastis akibat musim kemarau panjang.</a:t>
            </a:r>
          </a:p>
          <a:p>
            <a:pPr lvl="0" algn="l"/>
            <a:r>
              <a:rPr lang="id-ID" noProof="0" dirty="0"/>
              <a:t>E. Bencana kabut asap selalu terjadi setiap tahun di wilayah Sumatra.</a:t>
            </a:r>
          </a:p>
          <a:p>
            <a:pPr algn="l"/>
            <a:endParaRPr lang="id-ID" noProof="0" dirty="0"/>
          </a:p>
        </p:txBody>
      </p:sp>
    </p:spTree>
    <p:extLst>
      <p:ext uri="{BB962C8B-B14F-4D97-AF65-F5344CB8AC3E}">
        <p14:creationId xmlns:p14="http://schemas.microsoft.com/office/powerpoint/2010/main" val="142336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4D24BEF-02A6-32AC-6DC1-CCD3F0E18D9F}"/>
              </a:ext>
            </a:extLst>
          </p:cNvPr>
          <p:cNvSpPr>
            <a:spLocks noGrp="1"/>
          </p:cNvSpPr>
          <p:nvPr>
            <p:ph type="subTitle" idx="1"/>
          </p:nvPr>
        </p:nvSpPr>
        <p:spPr>
          <a:xfrm>
            <a:off x="331470" y="320040"/>
            <a:ext cx="11155680" cy="5920740"/>
          </a:xfrm>
        </p:spPr>
        <p:txBody>
          <a:bodyPr/>
          <a:lstStyle/>
          <a:p>
            <a:pPr algn="l"/>
            <a:r>
              <a:rPr lang="id-ID" noProof="0" dirty="0"/>
              <a:t>Cermati kalimat berikut!</a:t>
            </a:r>
          </a:p>
          <a:p>
            <a:pPr algn="l"/>
            <a:r>
              <a:rPr lang="id-ID" noProof="0" dirty="0"/>
              <a:t>Penggunaan teknologi </a:t>
            </a:r>
            <a:r>
              <a:rPr lang="id-ID" i="1" noProof="0" dirty="0"/>
              <a:t>hybrid</a:t>
            </a:r>
            <a:r>
              <a:rPr lang="id-ID" noProof="0" dirty="0"/>
              <a:t> pada kendaraan roda empat dinilai lebih efisien karena memadukan bahan bakar minyak dan tenaga listrik secara simultan.</a:t>
            </a:r>
          </a:p>
          <a:p>
            <a:pPr algn="l"/>
            <a:r>
              <a:rPr lang="id-ID" noProof="0" dirty="0"/>
              <a:t>Arti kata </a:t>
            </a:r>
            <a:r>
              <a:rPr lang="id-ID" i="1" noProof="0" dirty="0"/>
              <a:t>simultan</a:t>
            </a:r>
            <a:r>
              <a:rPr lang="id-ID" noProof="0" dirty="0"/>
              <a:t> dalam kalimat tersebut adalah...</a:t>
            </a:r>
          </a:p>
          <a:p>
            <a:pPr lvl="0" algn="l"/>
            <a:r>
              <a:rPr lang="id-ID" noProof="0" dirty="0"/>
              <a:t>A. Bergantian secara teratur</a:t>
            </a:r>
          </a:p>
          <a:p>
            <a:pPr lvl="0" algn="l"/>
            <a:r>
              <a:rPr lang="id-ID" noProof="0" dirty="0"/>
              <a:t>B. Bersamaan dalam waktu yang sama</a:t>
            </a:r>
          </a:p>
          <a:p>
            <a:pPr lvl="0" algn="l"/>
            <a:r>
              <a:rPr lang="id-ID" noProof="0" dirty="0"/>
              <a:t>C. Berurutan dari awal hingga akhir</a:t>
            </a:r>
          </a:p>
          <a:p>
            <a:pPr lvl="0" algn="l"/>
            <a:r>
              <a:rPr lang="id-ID" noProof="0" dirty="0"/>
              <a:t>D. Berdasarkan kecepatan tertentu</a:t>
            </a:r>
          </a:p>
          <a:p>
            <a:pPr lvl="0" algn="l"/>
            <a:r>
              <a:rPr lang="id-ID" noProof="0" dirty="0"/>
              <a:t>E. Berkelanjutan tanpa henti</a:t>
            </a:r>
          </a:p>
          <a:p>
            <a:pPr algn="l"/>
            <a:endParaRPr lang="id-ID" noProof="0" dirty="0"/>
          </a:p>
        </p:txBody>
      </p:sp>
    </p:spTree>
    <p:extLst>
      <p:ext uri="{BB962C8B-B14F-4D97-AF65-F5344CB8AC3E}">
        <p14:creationId xmlns:p14="http://schemas.microsoft.com/office/powerpoint/2010/main" val="2160424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8DD8611-EAB1-CAB8-7FB6-AB2B44B1A6C3}"/>
              </a:ext>
            </a:extLst>
          </p:cNvPr>
          <p:cNvSpPr>
            <a:spLocks noGrp="1"/>
          </p:cNvSpPr>
          <p:nvPr>
            <p:ph type="subTitle" idx="1"/>
          </p:nvPr>
        </p:nvSpPr>
        <p:spPr>
          <a:xfrm>
            <a:off x="262890" y="468630"/>
            <a:ext cx="11464290" cy="5943600"/>
          </a:xfrm>
        </p:spPr>
        <p:txBody>
          <a:bodyPr/>
          <a:lstStyle/>
          <a:p>
            <a:pPr algn="l"/>
            <a:r>
              <a:rPr lang="id-ID" noProof="0" dirty="0"/>
              <a:t>Cermati teks berikut!</a:t>
            </a:r>
            <a:br>
              <a:rPr lang="id-ID" noProof="0" dirty="0"/>
            </a:br>
            <a:r>
              <a:rPr lang="id-ID" noProof="0" dirty="0"/>
              <a:t>Sampah plastik menjadi masalah serius bagi ekosistem laut karena sulit terurai. Plastik yang hancur menjadi partikel mikro sering kali tertelan oleh ikan. Akibatnya, rantai makanan tercemar dan membahayakan kesehatan manusia yang mengonsumsi ikan tersebut.</a:t>
            </a:r>
          </a:p>
          <a:p>
            <a:pPr algn="l"/>
            <a:r>
              <a:rPr lang="id-ID" noProof="0" dirty="0"/>
              <a:t>Simpulan isi teks tersebut adalah...</a:t>
            </a:r>
          </a:p>
          <a:p>
            <a:pPr lvl="0" algn="l"/>
            <a:r>
              <a:rPr lang="id-ID" noProof="0" dirty="0"/>
              <a:t>A. Sampah plastik sangat sulit diurai oleh alam dalam waktu yang cepat.</a:t>
            </a:r>
          </a:p>
          <a:p>
            <a:pPr lvl="0" algn="l"/>
            <a:r>
              <a:rPr lang="id-ID" noProof="0" dirty="0"/>
              <a:t>B. Ikan di laut banyak yang mati karena menelan partikel sampah plastik.</a:t>
            </a:r>
          </a:p>
          <a:p>
            <a:pPr lvl="0" algn="l"/>
            <a:r>
              <a:rPr lang="id-ID" noProof="0" dirty="0"/>
              <a:t>C. Pencemaran sampah plastik di laut membahayakan ekosistem dan kesehatan manusia.</a:t>
            </a:r>
          </a:p>
          <a:p>
            <a:pPr lvl="0" algn="l"/>
            <a:r>
              <a:rPr lang="id-ID" noProof="0" dirty="0"/>
              <a:t>D. Manusia adalah penyebab utama rusaknya ekosistem laut akibat plastik.</a:t>
            </a:r>
          </a:p>
          <a:p>
            <a:pPr lvl="0" algn="l"/>
            <a:r>
              <a:rPr lang="id-ID" noProof="0" dirty="0"/>
              <a:t>E. Partikel mikro plastik membuat rantai makanan di laut menjadi terhenti.</a:t>
            </a:r>
          </a:p>
          <a:p>
            <a:pPr algn="l"/>
            <a:endParaRPr lang="id-ID" noProof="0" dirty="0"/>
          </a:p>
        </p:txBody>
      </p:sp>
    </p:spTree>
    <p:extLst>
      <p:ext uri="{BB962C8B-B14F-4D97-AF65-F5344CB8AC3E}">
        <p14:creationId xmlns:p14="http://schemas.microsoft.com/office/powerpoint/2010/main" val="594234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0D251B1-29BF-E9C8-D604-FD883E3A2FEE}"/>
              </a:ext>
            </a:extLst>
          </p:cNvPr>
          <p:cNvSpPr>
            <a:spLocks noGrp="1"/>
          </p:cNvSpPr>
          <p:nvPr>
            <p:ph type="subTitle" idx="1"/>
          </p:nvPr>
        </p:nvSpPr>
        <p:spPr>
          <a:xfrm>
            <a:off x="297180" y="502920"/>
            <a:ext cx="11304270" cy="5920740"/>
          </a:xfrm>
        </p:spPr>
        <p:txBody>
          <a:bodyPr/>
          <a:lstStyle/>
          <a:p>
            <a:pPr algn="l"/>
            <a:r>
              <a:rPr lang="id-ID" noProof="0" dirty="0"/>
              <a:t>Cermati kalimat berikut!</a:t>
            </a:r>
            <a:br>
              <a:rPr lang="id-ID" noProof="0" dirty="0"/>
            </a:br>
            <a:r>
              <a:rPr lang="id-ID" noProof="0" dirty="0"/>
              <a:t>Tingkat partisipasi warga dalam kerja bakti membersihkan lingkungan menurun drastis pada bulan ini </a:t>
            </a:r>
            <a:r>
              <a:rPr lang="id-ID" b="1" noProof="0" dirty="0"/>
              <a:t>sehingga</a:t>
            </a:r>
            <a:r>
              <a:rPr lang="id-ID" noProof="0" dirty="0"/>
              <a:t> saluran air di perumahan menjadi tersumbat dan memicu banjir saat hujan.</a:t>
            </a:r>
          </a:p>
          <a:p>
            <a:pPr algn="l"/>
            <a:r>
              <a:rPr lang="id-ID" noProof="0" dirty="0"/>
              <a:t>Hubungan antarkalimat atau makna konjungsi yang dicetak tebal menyatakan...</a:t>
            </a:r>
          </a:p>
          <a:p>
            <a:pPr lvl="0" algn="l"/>
            <a:r>
              <a:rPr lang="id-ID" noProof="0" dirty="0"/>
              <a:t>A. Syarat</a:t>
            </a:r>
          </a:p>
          <a:p>
            <a:pPr lvl="0" algn="l"/>
            <a:r>
              <a:rPr lang="id-ID" noProof="0" dirty="0"/>
              <a:t>B. Peristiwa</a:t>
            </a:r>
          </a:p>
          <a:p>
            <a:pPr lvl="0" algn="l"/>
            <a:r>
              <a:rPr lang="id-ID" noProof="0" dirty="0"/>
              <a:t>C. Akibat</a:t>
            </a:r>
          </a:p>
          <a:p>
            <a:pPr lvl="0" algn="l"/>
            <a:r>
              <a:rPr lang="id-ID" noProof="0" dirty="0"/>
              <a:t>D. Tujuan</a:t>
            </a:r>
          </a:p>
          <a:p>
            <a:pPr lvl="0" algn="l"/>
            <a:r>
              <a:rPr lang="id-ID" noProof="0" dirty="0"/>
              <a:t>E. Perbandingan</a:t>
            </a:r>
          </a:p>
          <a:p>
            <a:pPr algn="l"/>
            <a:endParaRPr lang="id-ID" noProof="0" dirty="0"/>
          </a:p>
        </p:txBody>
      </p:sp>
    </p:spTree>
    <p:extLst>
      <p:ext uri="{BB962C8B-B14F-4D97-AF65-F5344CB8AC3E}">
        <p14:creationId xmlns:p14="http://schemas.microsoft.com/office/powerpoint/2010/main" val="1847861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B01828F-8F5D-3CEC-F5A4-87FE97C35675}"/>
              </a:ext>
            </a:extLst>
          </p:cNvPr>
          <p:cNvSpPr>
            <a:spLocks noGrp="1"/>
          </p:cNvSpPr>
          <p:nvPr>
            <p:ph type="subTitle" idx="1"/>
          </p:nvPr>
        </p:nvSpPr>
        <p:spPr>
          <a:xfrm>
            <a:off x="320040" y="377190"/>
            <a:ext cx="11521440" cy="6080760"/>
          </a:xfrm>
        </p:spPr>
        <p:txBody>
          <a:bodyPr/>
          <a:lstStyle/>
          <a:p>
            <a:pPr algn="l"/>
            <a:r>
              <a:rPr lang="en-ID" dirty="0"/>
              <a:t>Daftar </a:t>
            </a:r>
            <a:r>
              <a:rPr lang="en-ID" dirty="0" err="1"/>
              <a:t>Bacaan</a:t>
            </a:r>
            <a:endParaRPr lang="en-ID" dirty="0"/>
          </a:p>
          <a:p>
            <a:pPr algn="l"/>
            <a:endParaRPr lang="en-ID" dirty="0"/>
          </a:p>
          <a:p>
            <a:pPr algn="l"/>
            <a:r>
              <a:rPr lang="en-ID" dirty="0"/>
              <a:t>https://www.google.com/search?q=trik+cara+menjawab+soal+bahasa+indonesia+beserta+contoh+soalnya&amp;sca_esv=228b653b33f4aa40&amp;sxsrf=</a:t>
            </a:r>
          </a:p>
          <a:p>
            <a:pPr algn="l"/>
            <a:endParaRPr lang="en-ID" dirty="0"/>
          </a:p>
          <a:p>
            <a:pPr algn="l"/>
            <a:r>
              <a:rPr lang="en-ID" dirty="0"/>
              <a:t>https://www.google.com/search?q=trik+cara+menjawab+soal+bahasa+indonesia+beserta+contoh+soalnya+pilihan+jawaban+sampai+e+selain+soal+ide+pokok&amp;sca_esv=22</a:t>
            </a:r>
          </a:p>
        </p:txBody>
      </p:sp>
    </p:spTree>
    <p:extLst>
      <p:ext uri="{BB962C8B-B14F-4D97-AF65-F5344CB8AC3E}">
        <p14:creationId xmlns:p14="http://schemas.microsoft.com/office/powerpoint/2010/main" val="1361889960"/>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TM03457444[[fn=Basis]]</Template>
  <TotalTime>32</TotalTime>
  <Words>722</Words>
  <Application>Microsoft Office PowerPoint</Application>
  <PresentationFormat>Widescreen</PresentationFormat>
  <Paragraphs>50</Paragraphs>
  <Slides>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vt:i4>
      </vt:variant>
    </vt:vector>
  </HeadingPairs>
  <TitlesOfParts>
    <vt:vector size="9" baseType="lpstr">
      <vt:lpstr>Corbel</vt:lpstr>
      <vt:lpstr>Basis</vt:lpstr>
      <vt:lpstr>TRIK MENJAWAB SOAL BAHASA INDONESIA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DELL Latitude</dc:creator>
  <cp:lastModifiedBy>DELL Latitude</cp:lastModifiedBy>
  <cp:revision>5</cp:revision>
  <dcterms:created xsi:type="dcterms:W3CDTF">2026-09-02T13:24:41Z</dcterms:created>
  <dcterms:modified xsi:type="dcterms:W3CDTF">2026-09-03T01:53:26Z</dcterms:modified>
</cp:coreProperties>
</file>