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Lst>
  <p:sldSz cx="18288000" cy="10287000"/>
  <p:notesSz cx="6858000" cy="9144000"/>
  <p:embeddedFontLst>
    <p:embeddedFont>
      <p:font typeface="Calibri" pitchFamily="34" charset="0"/>
      <p:regular r:id="rId8"/>
      <p:bold r:id="rId9"/>
      <p:italic r:id="rId10"/>
      <p:boldItalic r:id="rId11"/>
    </p:embeddedFont>
    <p:embeddedFont>
      <p:font typeface="Montserrat Bold" charset="0"/>
      <p:regular r:id="rId12"/>
    </p:embeddedFont>
    <p:embeddedFont>
      <p:font typeface="Montserrat"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9" d="100"/>
          <a:sy n="49" d="100"/>
        </p:scale>
        <p:origin x="-54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sv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A2F"/>
        </a:solidFill>
        <a:effectLst/>
      </p:bgPr>
    </p:bg>
    <p:spTree>
      <p:nvGrpSpPr>
        <p:cNvPr id="1" name=""/>
        <p:cNvGrpSpPr/>
        <p:nvPr/>
      </p:nvGrpSpPr>
      <p:grpSpPr>
        <a:xfrm>
          <a:off x="0" y="0"/>
          <a:ext cx="0" cy="0"/>
          <a:chOff x="0" y="0"/>
          <a:chExt cx="0" cy="0"/>
        </a:xfrm>
      </p:grpSpPr>
      <p:sp>
        <p:nvSpPr>
          <p:cNvPr id="2" name="Freeform 2"/>
          <p:cNvSpPr/>
          <p:nvPr/>
        </p:nvSpPr>
        <p:spPr>
          <a:xfrm flipH="1">
            <a:off x="-1071677" y="-1910096"/>
            <a:ext cx="4615429" cy="4401966"/>
          </a:xfrm>
          <a:custGeom>
            <a:avLst/>
            <a:gdLst/>
            <a:ahLst/>
            <a:cxnLst/>
            <a:rect l="l" t="t" r="r" b="b"/>
            <a:pathLst>
              <a:path w="4615429" h="4401966">
                <a:moveTo>
                  <a:pt x="4615429" y="0"/>
                </a:moveTo>
                <a:lnTo>
                  <a:pt x="0" y="0"/>
                </a:lnTo>
                <a:lnTo>
                  <a:pt x="0" y="4401966"/>
                </a:lnTo>
                <a:lnTo>
                  <a:pt x="4615429" y="4401966"/>
                </a:lnTo>
                <a:lnTo>
                  <a:pt x="4615429" y="0"/>
                </a:lnTo>
                <a:close/>
              </a:path>
            </a:pathLst>
          </a:custGeom>
          <a:blipFill>
            <a:blip r:embed="rId2">
              <a:alphaModFix amt="44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5033912" y="-1910096"/>
            <a:ext cx="4615429" cy="4401966"/>
          </a:xfrm>
          <a:custGeom>
            <a:avLst/>
            <a:gdLst/>
            <a:ahLst/>
            <a:cxnLst/>
            <a:rect l="l" t="t" r="r" b="b"/>
            <a:pathLst>
              <a:path w="4615429" h="4401966">
                <a:moveTo>
                  <a:pt x="0" y="0"/>
                </a:moveTo>
                <a:lnTo>
                  <a:pt x="4615429" y="0"/>
                </a:lnTo>
                <a:lnTo>
                  <a:pt x="4615429" y="4401966"/>
                </a:lnTo>
                <a:lnTo>
                  <a:pt x="0" y="4401966"/>
                </a:lnTo>
                <a:lnTo>
                  <a:pt x="0" y="0"/>
                </a:lnTo>
                <a:close/>
              </a:path>
            </a:pathLst>
          </a:custGeom>
          <a:blipFill>
            <a:blip r:embed="rId2">
              <a:alphaModFix amt="44999"/>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52865" y="7319602"/>
            <a:ext cx="709356" cy="544382"/>
          </a:xfrm>
          <a:custGeom>
            <a:avLst/>
            <a:gdLst/>
            <a:ahLst/>
            <a:cxnLst/>
            <a:rect l="l" t="t" r="r" b="b"/>
            <a:pathLst>
              <a:path w="709356" h="544382">
                <a:moveTo>
                  <a:pt x="0" y="0"/>
                </a:moveTo>
                <a:lnTo>
                  <a:pt x="709356" y="0"/>
                </a:lnTo>
                <a:lnTo>
                  <a:pt x="709356" y="544382"/>
                </a:lnTo>
                <a:lnTo>
                  <a:pt x="0" y="544382"/>
                </a:lnTo>
                <a:lnTo>
                  <a:pt x="0" y="0"/>
                </a:lnTo>
                <a:close/>
              </a:path>
            </a:pathLst>
          </a:custGeom>
          <a:blipFill>
            <a:blip r:embed="rId4">
              <a:extLst>
                <a:ext uri="{96DAC541-7B7A-43D3-8B79-37D633B846F1}">
                  <asvg:svgBlip xmlns:asvg="http://schemas.microsoft.com/office/drawing/2016/SVG/main" xmlns="" r:embed="rId5"/>
                </a:ext>
              </a:extLst>
            </a:blip>
            <a:stretch>
              <a:fillRect t="-233759" r="-170686"/>
            </a:stretch>
          </a:blipFill>
        </p:spPr>
      </p:sp>
      <p:sp>
        <p:nvSpPr>
          <p:cNvPr id="5" name="Freeform 5"/>
          <p:cNvSpPr/>
          <p:nvPr/>
        </p:nvSpPr>
        <p:spPr>
          <a:xfrm flipH="1">
            <a:off x="15925779" y="7319602"/>
            <a:ext cx="709356" cy="544382"/>
          </a:xfrm>
          <a:custGeom>
            <a:avLst/>
            <a:gdLst/>
            <a:ahLst/>
            <a:cxnLst/>
            <a:rect l="l" t="t" r="r" b="b"/>
            <a:pathLst>
              <a:path w="709356" h="544382">
                <a:moveTo>
                  <a:pt x="709356" y="0"/>
                </a:moveTo>
                <a:lnTo>
                  <a:pt x="0" y="0"/>
                </a:lnTo>
                <a:lnTo>
                  <a:pt x="0" y="544382"/>
                </a:lnTo>
                <a:lnTo>
                  <a:pt x="709356" y="544382"/>
                </a:lnTo>
                <a:lnTo>
                  <a:pt x="709356" y="0"/>
                </a:lnTo>
                <a:close/>
              </a:path>
            </a:pathLst>
          </a:custGeom>
          <a:blipFill>
            <a:blip r:embed="rId4">
              <a:extLst>
                <a:ext uri="{96DAC541-7B7A-43D3-8B79-37D633B846F1}">
                  <asvg:svgBlip xmlns:asvg="http://schemas.microsoft.com/office/drawing/2016/SVG/main" xmlns="" r:embed="rId5"/>
                </a:ext>
              </a:extLst>
            </a:blip>
            <a:stretch>
              <a:fillRect t="-233759" r="-170686"/>
            </a:stretch>
          </a:blipFill>
        </p:spPr>
      </p:sp>
      <p:grpSp>
        <p:nvGrpSpPr>
          <p:cNvPr id="6" name="Group 6"/>
          <p:cNvGrpSpPr/>
          <p:nvPr/>
        </p:nvGrpSpPr>
        <p:grpSpPr>
          <a:xfrm>
            <a:off x="-3762" y="8831503"/>
            <a:ext cx="18291762" cy="853594"/>
            <a:chOff x="0" y="0"/>
            <a:chExt cx="4817583" cy="224815"/>
          </a:xfrm>
        </p:grpSpPr>
        <p:sp>
          <p:nvSpPr>
            <p:cNvPr id="7" name="Freeform 7"/>
            <p:cNvSpPr/>
            <p:nvPr/>
          </p:nvSpPr>
          <p:spPr>
            <a:xfrm>
              <a:off x="0" y="0"/>
              <a:ext cx="4817583" cy="224815"/>
            </a:xfrm>
            <a:custGeom>
              <a:avLst/>
              <a:gdLst/>
              <a:ahLst/>
              <a:cxnLst/>
              <a:rect l="l" t="t" r="r" b="b"/>
              <a:pathLst>
                <a:path w="4817583" h="224815">
                  <a:moveTo>
                    <a:pt x="0" y="0"/>
                  </a:moveTo>
                  <a:lnTo>
                    <a:pt x="4817583" y="0"/>
                  </a:lnTo>
                  <a:lnTo>
                    <a:pt x="4817583" y="224815"/>
                  </a:lnTo>
                  <a:lnTo>
                    <a:pt x="0" y="224815"/>
                  </a:lnTo>
                  <a:close/>
                </a:path>
              </a:pathLst>
            </a:custGeom>
            <a:solidFill>
              <a:srgbClr val="6FD1F7"/>
            </a:solidFill>
          </p:spPr>
        </p:sp>
        <p:sp>
          <p:nvSpPr>
            <p:cNvPr id="8" name="TextBox 8"/>
            <p:cNvSpPr txBox="1"/>
            <p:nvPr/>
          </p:nvSpPr>
          <p:spPr>
            <a:xfrm>
              <a:off x="0" y="-47625"/>
              <a:ext cx="4817583" cy="272440"/>
            </a:xfrm>
            <a:prstGeom prst="rect">
              <a:avLst/>
            </a:prstGeom>
          </p:spPr>
          <p:txBody>
            <a:bodyPr lIns="50800" tIns="50800" rIns="50800" bIns="50800" rtlCol="0" anchor="ctr"/>
            <a:lstStyle/>
            <a:p>
              <a:pPr marL="0" lvl="0" indent="0" algn="ctr">
                <a:lnSpc>
                  <a:spcPts val="3540"/>
                </a:lnSpc>
              </a:pPr>
              <a:endParaRPr/>
            </a:p>
          </p:txBody>
        </p:sp>
      </p:grpSp>
      <p:grpSp>
        <p:nvGrpSpPr>
          <p:cNvPr id="9" name="Group 9"/>
          <p:cNvGrpSpPr/>
          <p:nvPr/>
        </p:nvGrpSpPr>
        <p:grpSpPr>
          <a:xfrm>
            <a:off x="2996763" y="632288"/>
            <a:ext cx="12290712" cy="696758"/>
            <a:chOff x="0" y="0"/>
            <a:chExt cx="3272633" cy="698500"/>
          </a:xfrm>
        </p:grpSpPr>
        <p:sp>
          <p:nvSpPr>
            <p:cNvPr id="10" name="Freeform 10"/>
            <p:cNvSpPr/>
            <p:nvPr/>
          </p:nvSpPr>
          <p:spPr>
            <a:xfrm>
              <a:off x="0" y="0"/>
              <a:ext cx="3272634" cy="698500"/>
            </a:xfrm>
            <a:custGeom>
              <a:avLst/>
              <a:gdLst/>
              <a:ahLst/>
              <a:cxnLst/>
              <a:rect l="l" t="t" r="r" b="b"/>
              <a:pathLst>
                <a:path w="3272634" h="698500">
                  <a:moveTo>
                    <a:pt x="3272634" y="349250"/>
                  </a:moveTo>
                  <a:lnTo>
                    <a:pt x="3069433" y="698500"/>
                  </a:lnTo>
                  <a:lnTo>
                    <a:pt x="203200" y="698500"/>
                  </a:lnTo>
                  <a:lnTo>
                    <a:pt x="0" y="349250"/>
                  </a:lnTo>
                  <a:lnTo>
                    <a:pt x="203200" y="0"/>
                  </a:lnTo>
                  <a:lnTo>
                    <a:pt x="3069433" y="0"/>
                  </a:lnTo>
                  <a:lnTo>
                    <a:pt x="3272634" y="349250"/>
                  </a:lnTo>
                  <a:close/>
                </a:path>
              </a:pathLst>
            </a:custGeom>
            <a:solidFill>
              <a:srgbClr val="6FD1F7"/>
            </a:solidFill>
          </p:spPr>
        </p:sp>
        <p:sp>
          <p:nvSpPr>
            <p:cNvPr id="11" name="TextBox 11"/>
            <p:cNvSpPr txBox="1"/>
            <p:nvPr/>
          </p:nvSpPr>
          <p:spPr>
            <a:xfrm>
              <a:off x="114300" y="-47625"/>
              <a:ext cx="3044033" cy="746125"/>
            </a:xfrm>
            <a:prstGeom prst="rect">
              <a:avLst/>
            </a:prstGeom>
          </p:spPr>
          <p:txBody>
            <a:bodyPr lIns="50800" tIns="50800" rIns="50800" bIns="50800" rtlCol="0" anchor="ctr"/>
            <a:lstStyle/>
            <a:p>
              <a:pPr marL="0" lvl="0" indent="0" algn="ctr">
                <a:lnSpc>
                  <a:spcPts val="3540"/>
                </a:lnSpc>
              </a:pPr>
              <a:endParaRPr/>
            </a:p>
          </p:txBody>
        </p:sp>
      </p:grpSp>
      <p:sp>
        <p:nvSpPr>
          <p:cNvPr id="12" name="TextBox 12"/>
          <p:cNvSpPr txBox="1"/>
          <p:nvPr/>
        </p:nvSpPr>
        <p:spPr>
          <a:xfrm>
            <a:off x="1539288" y="3470746"/>
            <a:ext cx="15209423" cy="704129"/>
          </a:xfrm>
          <a:prstGeom prst="rect">
            <a:avLst/>
          </a:prstGeom>
        </p:spPr>
        <p:txBody>
          <a:bodyPr lIns="0" tIns="0" rIns="0" bIns="0" rtlCol="0" anchor="t">
            <a:spAutoFit/>
          </a:bodyPr>
          <a:lstStyle/>
          <a:p>
            <a:pPr marL="0" lvl="0" indent="0" algn="ctr">
              <a:lnSpc>
                <a:spcPts val="5838"/>
              </a:lnSpc>
              <a:spcBef>
                <a:spcPct val="0"/>
              </a:spcBef>
            </a:pPr>
            <a:r>
              <a:rPr lang="en-US" sz="4170">
                <a:solidFill>
                  <a:srgbClr val="FFFFFF"/>
                </a:solidFill>
                <a:latin typeface="Pattanakarn Condensed"/>
                <a:ea typeface="Pattanakarn Condensed"/>
                <a:cs typeface="Pattanakarn Condensed"/>
                <a:sym typeface="Pattanakarn Condensed"/>
              </a:rPr>
              <a:t>PENGUATAN KARAKTER MELALUI</a:t>
            </a:r>
          </a:p>
        </p:txBody>
      </p:sp>
      <p:sp>
        <p:nvSpPr>
          <p:cNvPr id="13" name="TextBox 13"/>
          <p:cNvSpPr txBox="1"/>
          <p:nvPr/>
        </p:nvSpPr>
        <p:spPr>
          <a:xfrm>
            <a:off x="1028700" y="4398743"/>
            <a:ext cx="16230600" cy="823410"/>
          </a:xfrm>
          <a:prstGeom prst="rect">
            <a:avLst/>
          </a:prstGeom>
        </p:spPr>
        <p:txBody>
          <a:bodyPr lIns="0" tIns="0" rIns="0" bIns="0" rtlCol="0" anchor="t">
            <a:spAutoFit/>
          </a:bodyPr>
          <a:lstStyle/>
          <a:p>
            <a:pPr marL="0" lvl="0" indent="0" algn="ctr">
              <a:lnSpc>
                <a:spcPts val="6734"/>
              </a:lnSpc>
              <a:spcBef>
                <a:spcPct val="0"/>
              </a:spcBef>
            </a:pPr>
            <a:r>
              <a:rPr lang="en-US" sz="4810" b="1">
                <a:solidFill>
                  <a:srgbClr val="6FD1F7"/>
                </a:solidFill>
                <a:latin typeface="Pattanakarn Condensed Bold"/>
                <a:ea typeface="Pattanakarn Condensed Bold"/>
                <a:cs typeface="Pattanakarn Condensed Bold"/>
                <a:sym typeface="Pattanakarn Condensed Bold"/>
              </a:rPr>
              <a:t>PEMBELAJARAN PENDIDIKAN PANCASILA</a:t>
            </a:r>
          </a:p>
        </p:txBody>
      </p:sp>
      <p:sp>
        <p:nvSpPr>
          <p:cNvPr id="14" name="TextBox 14"/>
          <p:cNvSpPr txBox="1"/>
          <p:nvPr/>
        </p:nvSpPr>
        <p:spPr>
          <a:xfrm>
            <a:off x="4491770" y="6068799"/>
            <a:ext cx="9304460" cy="328317"/>
          </a:xfrm>
          <a:prstGeom prst="rect">
            <a:avLst/>
          </a:prstGeom>
        </p:spPr>
        <p:txBody>
          <a:bodyPr lIns="0" tIns="0" rIns="0" bIns="0" rtlCol="0" anchor="t">
            <a:spAutoFit/>
          </a:bodyPr>
          <a:lstStyle/>
          <a:p>
            <a:pPr marL="0" lvl="0" indent="0" algn="ctr">
              <a:lnSpc>
                <a:spcPts val="2600"/>
              </a:lnSpc>
              <a:spcBef>
                <a:spcPct val="0"/>
              </a:spcBef>
            </a:pPr>
            <a:r>
              <a:rPr lang="en-US" sz="1857">
                <a:solidFill>
                  <a:srgbClr val="FFFFFF"/>
                </a:solidFill>
                <a:latin typeface="Montserrat"/>
                <a:ea typeface="Montserrat"/>
                <a:cs typeface="Montserrat"/>
                <a:sym typeface="Montserrat"/>
              </a:rPr>
              <a:t>Peran Nilai-Nilai Pancasila dalam Membentuk Karakter Siswa</a:t>
            </a:r>
          </a:p>
        </p:txBody>
      </p:sp>
      <p:sp>
        <p:nvSpPr>
          <p:cNvPr id="15" name="TextBox 15"/>
          <p:cNvSpPr txBox="1"/>
          <p:nvPr/>
        </p:nvSpPr>
        <p:spPr>
          <a:xfrm>
            <a:off x="4876800" y="980667"/>
            <a:ext cx="8001000" cy="243656"/>
          </a:xfrm>
          <a:prstGeom prst="rect">
            <a:avLst/>
          </a:prstGeom>
        </p:spPr>
        <p:txBody>
          <a:bodyPr wrap="square" lIns="0" tIns="0" rIns="0" bIns="0" rtlCol="0" anchor="t">
            <a:spAutoFit/>
          </a:bodyPr>
          <a:lstStyle/>
          <a:p>
            <a:pPr marL="0" lvl="0" indent="0" algn="ctr">
              <a:lnSpc>
                <a:spcPts val="1939"/>
              </a:lnSpc>
              <a:spcBef>
                <a:spcPct val="0"/>
              </a:spcBef>
            </a:pPr>
            <a:r>
              <a:rPr lang="id-ID" sz="2800" b="1" dirty="0" smtClean="0">
                <a:solidFill>
                  <a:srgbClr val="000A2F"/>
                </a:solidFill>
                <a:latin typeface="Montserrat Bold"/>
                <a:ea typeface="Montserrat Bold"/>
                <a:cs typeface="Montserrat Bold"/>
                <a:sym typeface="Montserrat Bold"/>
              </a:rPr>
              <a:t>OLEH : </a:t>
            </a:r>
            <a:r>
              <a:rPr lang="en-US" sz="2800" b="1" dirty="0" err="1" smtClean="0">
                <a:solidFill>
                  <a:srgbClr val="000A2F"/>
                </a:solidFill>
                <a:latin typeface="Montserrat Bold"/>
                <a:ea typeface="Montserrat Bold"/>
                <a:cs typeface="Montserrat Bold"/>
                <a:sym typeface="Montserrat Bold"/>
              </a:rPr>
              <a:t>Ika</a:t>
            </a:r>
            <a:r>
              <a:rPr lang="en-US" sz="2800" b="1" dirty="0" smtClean="0">
                <a:solidFill>
                  <a:srgbClr val="000A2F"/>
                </a:solidFill>
                <a:latin typeface="Montserrat Bold"/>
                <a:ea typeface="Montserrat Bold"/>
                <a:cs typeface="Montserrat Bold"/>
                <a:sym typeface="Montserrat Bold"/>
              </a:rPr>
              <a:t> </a:t>
            </a:r>
            <a:r>
              <a:rPr lang="en-US" sz="2800" b="1" dirty="0" err="1" smtClean="0">
                <a:solidFill>
                  <a:srgbClr val="000A2F"/>
                </a:solidFill>
                <a:latin typeface="Montserrat Bold"/>
                <a:ea typeface="Montserrat Bold"/>
                <a:cs typeface="Montserrat Bold"/>
                <a:sym typeface="Montserrat Bold"/>
              </a:rPr>
              <a:t>Wulandari</a:t>
            </a:r>
            <a:r>
              <a:rPr lang="id-ID" sz="2800" b="1" dirty="0" smtClean="0">
                <a:solidFill>
                  <a:srgbClr val="000A2F"/>
                </a:solidFill>
                <a:latin typeface="Montserrat Bold"/>
                <a:ea typeface="Montserrat Bold"/>
                <a:cs typeface="Montserrat Bold"/>
                <a:sym typeface="Montserrat Bold"/>
              </a:rPr>
              <a:t>,</a:t>
            </a:r>
            <a:r>
              <a:rPr lang="id-ID" sz="2800" b="1" dirty="0" smtClean="0">
                <a:solidFill>
                  <a:srgbClr val="000A2F"/>
                </a:solidFill>
                <a:latin typeface="Montserrat Bold"/>
                <a:ea typeface="Montserrat Bold"/>
                <a:cs typeface="Montserrat Bold"/>
                <a:sym typeface="Montserrat Bold"/>
              </a:rPr>
              <a:t>S.Pd</a:t>
            </a:r>
            <a:r>
              <a:rPr lang="en-US" sz="2800" b="1" dirty="0" smtClean="0">
                <a:solidFill>
                  <a:srgbClr val="000A2F"/>
                </a:solidFill>
                <a:latin typeface="Montserrat Bold"/>
                <a:ea typeface="Montserrat Bold"/>
                <a:cs typeface="Montserrat Bold"/>
                <a:sym typeface="Montserrat Bold"/>
              </a:rPr>
              <a:t> </a:t>
            </a:r>
            <a:r>
              <a:rPr lang="en-US" sz="2800" b="1" dirty="0">
                <a:solidFill>
                  <a:srgbClr val="000A2F"/>
                </a:solidFill>
                <a:latin typeface="Montserrat Bold"/>
                <a:ea typeface="Montserrat Bold"/>
                <a:cs typeface="Montserrat Bold"/>
                <a:sym typeface="Montserrat Bold"/>
              </a:rPr>
              <a:t>&amp; </a:t>
            </a:r>
            <a:r>
              <a:rPr lang="en-US" sz="2800" b="1" dirty="0" err="1">
                <a:solidFill>
                  <a:srgbClr val="000A2F"/>
                </a:solidFill>
                <a:latin typeface="Montserrat Bold"/>
                <a:ea typeface="Montserrat Bold"/>
                <a:cs typeface="Montserrat Bold"/>
                <a:sym typeface="Montserrat Bold"/>
              </a:rPr>
              <a:t>Mera</a:t>
            </a:r>
            <a:r>
              <a:rPr lang="en-US" sz="2800" b="1" dirty="0">
                <a:solidFill>
                  <a:srgbClr val="000A2F"/>
                </a:solidFill>
                <a:latin typeface="Montserrat Bold"/>
                <a:ea typeface="Montserrat Bold"/>
                <a:cs typeface="Montserrat Bold"/>
                <a:sym typeface="Montserrat Bold"/>
              </a:rPr>
              <a:t> Sandra</a:t>
            </a:r>
          </a:p>
        </p:txBody>
      </p:sp>
      <p:sp>
        <p:nvSpPr>
          <p:cNvPr id="16" name="TextBox 16"/>
          <p:cNvSpPr txBox="1"/>
          <p:nvPr/>
        </p:nvSpPr>
        <p:spPr>
          <a:xfrm>
            <a:off x="6488406" y="9072587"/>
            <a:ext cx="5307426" cy="227631"/>
          </a:xfrm>
          <a:prstGeom prst="rect">
            <a:avLst/>
          </a:prstGeom>
        </p:spPr>
        <p:txBody>
          <a:bodyPr lIns="0" tIns="0" rIns="0" bIns="0" rtlCol="0" anchor="t">
            <a:spAutoFit/>
          </a:bodyPr>
          <a:lstStyle/>
          <a:p>
            <a:pPr marL="0" lvl="0" indent="0" algn="ctr">
              <a:lnSpc>
                <a:spcPts val="1843"/>
              </a:lnSpc>
              <a:spcBef>
                <a:spcPct val="0"/>
              </a:spcBef>
            </a:pPr>
            <a:r>
              <a:rPr lang="en-US" sz="1317">
                <a:solidFill>
                  <a:srgbClr val="000A2F"/>
                </a:solidFill>
                <a:latin typeface="Montserrat"/>
                <a:ea typeface="Montserrat"/>
                <a:cs typeface="Montserrat"/>
                <a:sym typeface="Montserrat"/>
              </a:rPr>
              <a:t>11 Agustus 2026</a:t>
            </a:r>
          </a:p>
        </p:txBody>
      </p:sp>
      <p:sp>
        <p:nvSpPr>
          <p:cNvPr id="17" name="AutoShape 17"/>
          <p:cNvSpPr/>
          <p:nvPr/>
        </p:nvSpPr>
        <p:spPr>
          <a:xfrm>
            <a:off x="6492168" y="7045362"/>
            <a:ext cx="5303665" cy="0"/>
          </a:xfrm>
          <a:prstGeom prst="line">
            <a:avLst/>
          </a:prstGeom>
          <a:ln w="38100" cap="flat">
            <a:solidFill>
              <a:srgbClr val="FFFFFF"/>
            </a:solidFill>
            <a:prstDash val="solid"/>
            <a:headEnd type="none" w="sm" len="sm"/>
            <a:tailEnd type="none" w="sm" len="sm"/>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A2F"/>
        </a:solidFill>
        <a:effectLst/>
      </p:bgPr>
    </p:bg>
    <p:spTree>
      <p:nvGrpSpPr>
        <p:cNvPr id="1" name=""/>
        <p:cNvGrpSpPr/>
        <p:nvPr/>
      </p:nvGrpSpPr>
      <p:grpSpPr>
        <a:xfrm>
          <a:off x="0" y="0"/>
          <a:ext cx="0" cy="0"/>
          <a:chOff x="0" y="0"/>
          <a:chExt cx="0" cy="0"/>
        </a:xfrm>
      </p:grpSpPr>
      <p:grpSp>
        <p:nvGrpSpPr>
          <p:cNvPr id="2" name="Group 2"/>
          <p:cNvGrpSpPr/>
          <p:nvPr/>
        </p:nvGrpSpPr>
        <p:grpSpPr>
          <a:xfrm>
            <a:off x="244254" y="9410700"/>
            <a:ext cx="12573000" cy="696758"/>
            <a:chOff x="0" y="0"/>
            <a:chExt cx="3272633" cy="698500"/>
          </a:xfrm>
        </p:grpSpPr>
        <p:sp>
          <p:nvSpPr>
            <p:cNvPr id="3" name="Freeform 3"/>
            <p:cNvSpPr/>
            <p:nvPr/>
          </p:nvSpPr>
          <p:spPr>
            <a:xfrm>
              <a:off x="0" y="0"/>
              <a:ext cx="3272634" cy="698500"/>
            </a:xfrm>
            <a:custGeom>
              <a:avLst/>
              <a:gdLst/>
              <a:ahLst/>
              <a:cxnLst/>
              <a:rect l="l" t="t" r="r" b="b"/>
              <a:pathLst>
                <a:path w="3272634" h="698500">
                  <a:moveTo>
                    <a:pt x="3272634" y="349250"/>
                  </a:moveTo>
                  <a:lnTo>
                    <a:pt x="3069433" y="698500"/>
                  </a:lnTo>
                  <a:lnTo>
                    <a:pt x="203200" y="698500"/>
                  </a:lnTo>
                  <a:lnTo>
                    <a:pt x="0" y="349250"/>
                  </a:lnTo>
                  <a:lnTo>
                    <a:pt x="203200" y="0"/>
                  </a:lnTo>
                  <a:lnTo>
                    <a:pt x="3069433" y="0"/>
                  </a:lnTo>
                  <a:lnTo>
                    <a:pt x="3272634" y="349250"/>
                  </a:lnTo>
                  <a:close/>
                </a:path>
              </a:pathLst>
            </a:custGeom>
            <a:solidFill>
              <a:srgbClr val="6FD1F7"/>
            </a:solidFill>
          </p:spPr>
        </p:sp>
        <p:sp>
          <p:nvSpPr>
            <p:cNvPr id="4" name="TextBox 4"/>
            <p:cNvSpPr txBox="1"/>
            <p:nvPr/>
          </p:nvSpPr>
          <p:spPr>
            <a:xfrm>
              <a:off x="114300" y="-47625"/>
              <a:ext cx="3044033" cy="746125"/>
            </a:xfrm>
            <a:prstGeom prst="rect">
              <a:avLst/>
            </a:prstGeom>
          </p:spPr>
          <p:txBody>
            <a:bodyPr lIns="50800" tIns="50800" rIns="50800" bIns="50800" rtlCol="0" anchor="ctr"/>
            <a:lstStyle/>
            <a:p>
              <a:pPr marL="0" lvl="0" indent="0" algn="ctr">
                <a:lnSpc>
                  <a:spcPts val="3540"/>
                </a:lnSpc>
              </a:pPr>
              <a:endParaRPr/>
            </a:p>
          </p:txBody>
        </p:sp>
      </p:grpSp>
      <p:grpSp>
        <p:nvGrpSpPr>
          <p:cNvPr id="5" name="Group 5"/>
          <p:cNvGrpSpPr/>
          <p:nvPr/>
        </p:nvGrpSpPr>
        <p:grpSpPr>
          <a:xfrm>
            <a:off x="908536" y="3124107"/>
            <a:ext cx="7149971" cy="1181655"/>
            <a:chOff x="0" y="0"/>
            <a:chExt cx="4226493" cy="698500"/>
          </a:xfrm>
        </p:grpSpPr>
        <p:sp>
          <p:nvSpPr>
            <p:cNvPr id="6" name="Freeform 6"/>
            <p:cNvSpPr/>
            <p:nvPr/>
          </p:nvSpPr>
          <p:spPr>
            <a:xfrm>
              <a:off x="0" y="0"/>
              <a:ext cx="4226493" cy="698500"/>
            </a:xfrm>
            <a:custGeom>
              <a:avLst/>
              <a:gdLst/>
              <a:ahLst/>
              <a:cxnLst/>
              <a:rect l="l" t="t" r="r" b="b"/>
              <a:pathLst>
                <a:path w="4226493" h="698500">
                  <a:moveTo>
                    <a:pt x="4226493" y="349250"/>
                  </a:moveTo>
                  <a:lnTo>
                    <a:pt x="4023293" y="698500"/>
                  </a:lnTo>
                  <a:lnTo>
                    <a:pt x="203200" y="698500"/>
                  </a:lnTo>
                  <a:lnTo>
                    <a:pt x="0" y="349250"/>
                  </a:lnTo>
                  <a:lnTo>
                    <a:pt x="203200" y="0"/>
                  </a:lnTo>
                  <a:lnTo>
                    <a:pt x="4023293" y="0"/>
                  </a:lnTo>
                  <a:lnTo>
                    <a:pt x="4226493" y="349250"/>
                  </a:lnTo>
                  <a:close/>
                </a:path>
              </a:pathLst>
            </a:custGeom>
            <a:solidFill>
              <a:srgbClr val="6FD1F7"/>
            </a:solidFill>
          </p:spPr>
        </p:sp>
        <p:sp>
          <p:nvSpPr>
            <p:cNvPr id="7" name="TextBox 7"/>
            <p:cNvSpPr txBox="1"/>
            <p:nvPr/>
          </p:nvSpPr>
          <p:spPr>
            <a:xfrm>
              <a:off x="114300" y="-47625"/>
              <a:ext cx="3997893" cy="746125"/>
            </a:xfrm>
            <a:prstGeom prst="rect">
              <a:avLst/>
            </a:prstGeom>
          </p:spPr>
          <p:txBody>
            <a:bodyPr lIns="50800" tIns="50800" rIns="50800" bIns="50800" rtlCol="0" anchor="ctr"/>
            <a:lstStyle/>
            <a:p>
              <a:pPr marL="0" lvl="0" indent="0" algn="ctr">
                <a:lnSpc>
                  <a:spcPts val="3540"/>
                </a:lnSpc>
              </a:pPr>
              <a:endParaRPr/>
            </a:p>
          </p:txBody>
        </p:sp>
      </p:grpSp>
      <p:grpSp>
        <p:nvGrpSpPr>
          <p:cNvPr id="8" name="Group 8"/>
          <p:cNvGrpSpPr/>
          <p:nvPr/>
        </p:nvGrpSpPr>
        <p:grpSpPr>
          <a:xfrm>
            <a:off x="1028700" y="4741172"/>
            <a:ext cx="7149971" cy="1181655"/>
            <a:chOff x="0" y="0"/>
            <a:chExt cx="4226493" cy="698500"/>
          </a:xfrm>
        </p:grpSpPr>
        <p:sp>
          <p:nvSpPr>
            <p:cNvPr id="9" name="Freeform 9"/>
            <p:cNvSpPr/>
            <p:nvPr/>
          </p:nvSpPr>
          <p:spPr>
            <a:xfrm>
              <a:off x="0" y="0"/>
              <a:ext cx="4226493" cy="698500"/>
            </a:xfrm>
            <a:custGeom>
              <a:avLst/>
              <a:gdLst/>
              <a:ahLst/>
              <a:cxnLst/>
              <a:rect l="l" t="t" r="r" b="b"/>
              <a:pathLst>
                <a:path w="4226493" h="698500">
                  <a:moveTo>
                    <a:pt x="4226493" y="349250"/>
                  </a:moveTo>
                  <a:lnTo>
                    <a:pt x="4023293" y="698500"/>
                  </a:lnTo>
                  <a:lnTo>
                    <a:pt x="203200" y="698500"/>
                  </a:lnTo>
                  <a:lnTo>
                    <a:pt x="0" y="349250"/>
                  </a:lnTo>
                  <a:lnTo>
                    <a:pt x="203200" y="0"/>
                  </a:lnTo>
                  <a:lnTo>
                    <a:pt x="4023293" y="0"/>
                  </a:lnTo>
                  <a:lnTo>
                    <a:pt x="4226493" y="349250"/>
                  </a:lnTo>
                  <a:close/>
                </a:path>
              </a:pathLst>
            </a:custGeom>
            <a:solidFill>
              <a:srgbClr val="6FD1F7"/>
            </a:solidFill>
          </p:spPr>
        </p:sp>
        <p:sp>
          <p:nvSpPr>
            <p:cNvPr id="10" name="TextBox 10"/>
            <p:cNvSpPr txBox="1"/>
            <p:nvPr/>
          </p:nvSpPr>
          <p:spPr>
            <a:xfrm>
              <a:off x="114300" y="-47625"/>
              <a:ext cx="3997893" cy="746125"/>
            </a:xfrm>
            <a:prstGeom prst="rect">
              <a:avLst/>
            </a:prstGeom>
          </p:spPr>
          <p:txBody>
            <a:bodyPr lIns="50800" tIns="50800" rIns="50800" bIns="50800" rtlCol="0" anchor="ctr"/>
            <a:lstStyle/>
            <a:p>
              <a:pPr marL="0" lvl="0" indent="0" algn="ctr">
                <a:lnSpc>
                  <a:spcPts val="3540"/>
                </a:lnSpc>
              </a:pPr>
              <a:endParaRPr/>
            </a:p>
          </p:txBody>
        </p:sp>
      </p:grpSp>
      <p:sp>
        <p:nvSpPr>
          <p:cNvPr id="11" name="TextBox 11"/>
          <p:cNvSpPr txBox="1"/>
          <p:nvPr/>
        </p:nvSpPr>
        <p:spPr>
          <a:xfrm>
            <a:off x="5333999" y="772369"/>
            <a:ext cx="6787957" cy="397545"/>
          </a:xfrm>
          <a:prstGeom prst="rect">
            <a:avLst/>
          </a:prstGeom>
        </p:spPr>
        <p:txBody>
          <a:bodyPr wrap="square" lIns="0" tIns="0" rIns="0" bIns="0" rtlCol="0" anchor="t">
            <a:spAutoFit/>
          </a:bodyPr>
          <a:lstStyle/>
          <a:p>
            <a:pPr marL="0" lvl="0" indent="0" algn="ctr">
              <a:lnSpc>
                <a:spcPts val="3071"/>
              </a:lnSpc>
              <a:spcBef>
                <a:spcPct val="0"/>
              </a:spcBef>
            </a:pPr>
            <a:r>
              <a:rPr lang="id-ID" sz="2193" b="1" dirty="0" smtClean="0">
                <a:solidFill>
                  <a:srgbClr val="000A2F"/>
                </a:solidFill>
                <a:latin typeface="Montserrat Bold"/>
                <a:ea typeface="Montserrat Bold"/>
                <a:cs typeface="Montserrat Bold"/>
                <a:sym typeface="Montserrat Bold"/>
              </a:rPr>
              <a:t>Keadilan Sosial Bagi Selurus Rakyat indonesia</a:t>
            </a:r>
            <a:endParaRPr lang="en-US" sz="2193" b="1" dirty="0">
              <a:solidFill>
                <a:srgbClr val="000A2F"/>
              </a:solidFill>
              <a:latin typeface="Montserrat Bold"/>
              <a:ea typeface="Montserrat Bold"/>
              <a:cs typeface="Montserrat Bold"/>
              <a:sym typeface="Montserrat Bold"/>
            </a:endParaRPr>
          </a:p>
        </p:txBody>
      </p:sp>
      <p:sp>
        <p:nvSpPr>
          <p:cNvPr id="12" name="TextBox 12"/>
          <p:cNvSpPr txBox="1"/>
          <p:nvPr/>
        </p:nvSpPr>
        <p:spPr>
          <a:xfrm>
            <a:off x="2168884" y="3658075"/>
            <a:ext cx="4869604" cy="364684"/>
          </a:xfrm>
          <a:prstGeom prst="rect">
            <a:avLst/>
          </a:prstGeom>
        </p:spPr>
        <p:txBody>
          <a:bodyPr lIns="0" tIns="0" rIns="0" bIns="0" rtlCol="0" anchor="t">
            <a:spAutoFit/>
          </a:bodyPr>
          <a:lstStyle/>
          <a:p>
            <a:pPr marL="236820" lvl="1" algn="ctr">
              <a:lnSpc>
                <a:spcPts val="3071"/>
              </a:lnSpc>
              <a:spcBef>
                <a:spcPct val="0"/>
              </a:spcBef>
            </a:pPr>
            <a:r>
              <a:rPr lang="en-US" sz="2193" b="1" dirty="0" err="1">
                <a:solidFill>
                  <a:srgbClr val="000A2F"/>
                </a:solidFill>
                <a:latin typeface="Montserrat Bold"/>
                <a:ea typeface="Montserrat Bold"/>
                <a:cs typeface="Montserrat Bold"/>
                <a:sym typeface="Montserrat Bold"/>
              </a:rPr>
              <a:t>Ketuhanan</a:t>
            </a:r>
            <a:r>
              <a:rPr lang="en-US" sz="2193" b="1" dirty="0">
                <a:solidFill>
                  <a:srgbClr val="000A2F"/>
                </a:solidFill>
                <a:latin typeface="Montserrat Bold"/>
                <a:ea typeface="Montserrat Bold"/>
                <a:cs typeface="Montserrat Bold"/>
                <a:sym typeface="Montserrat Bold"/>
              </a:rPr>
              <a:t> Yang </a:t>
            </a:r>
            <a:r>
              <a:rPr lang="en-US" sz="2193" b="1" dirty="0" err="1">
                <a:solidFill>
                  <a:srgbClr val="000A2F"/>
                </a:solidFill>
                <a:latin typeface="Montserrat Bold"/>
                <a:ea typeface="Montserrat Bold"/>
                <a:cs typeface="Montserrat Bold"/>
                <a:sym typeface="Montserrat Bold"/>
              </a:rPr>
              <a:t>Maha</a:t>
            </a:r>
            <a:r>
              <a:rPr lang="en-US" sz="2193" b="1" dirty="0">
                <a:solidFill>
                  <a:srgbClr val="000A2F"/>
                </a:solidFill>
                <a:latin typeface="Montserrat Bold"/>
                <a:ea typeface="Montserrat Bold"/>
                <a:cs typeface="Montserrat Bold"/>
                <a:sym typeface="Montserrat Bold"/>
              </a:rPr>
              <a:t> </a:t>
            </a:r>
            <a:r>
              <a:rPr lang="en-US" sz="2193" b="1" dirty="0" err="1">
                <a:solidFill>
                  <a:srgbClr val="000A2F"/>
                </a:solidFill>
                <a:latin typeface="Montserrat Bold"/>
                <a:ea typeface="Montserrat Bold"/>
                <a:cs typeface="Montserrat Bold"/>
                <a:sym typeface="Montserrat Bold"/>
              </a:rPr>
              <a:t>Esa</a:t>
            </a:r>
            <a:endParaRPr lang="en-US" sz="2193" b="1" dirty="0">
              <a:solidFill>
                <a:srgbClr val="000A2F"/>
              </a:solidFill>
              <a:latin typeface="Montserrat Bold"/>
              <a:ea typeface="Montserrat Bold"/>
              <a:cs typeface="Montserrat Bold"/>
              <a:sym typeface="Montserrat Bold"/>
            </a:endParaRPr>
          </a:p>
        </p:txBody>
      </p:sp>
      <p:sp>
        <p:nvSpPr>
          <p:cNvPr id="13" name="TextBox 13"/>
          <p:cNvSpPr txBox="1"/>
          <p:nvPr/>
        </p:nvSpPr>
        <p:spPr>
          <a:xfrm>
            <a:off x="1658640" y="5126618"/>
            <a:ext cx="5890091" cy="364684"/>
          </a:xfrm>
          <a:prstGeom prst="rect">
            <a:avLst/>
          </a:prstGeom>
        </p:spPr>
        <p:txBody>
          <a:bodyPr lIns="0" tIns="0" rIns="0" bIns="0" rtlCol="0" anchor="t">
            <a:spAutoFit/>
          </a:bodyPr>
          <a:lstStyle/>
          <a:p>
            <a:pPr marL="236820" lvl="1" algn="ctr">
              <a:lnSpc>
                <a:spcPts val="3071"/>
              </a:lnSpc>
              <a:spcBef>
                <a:spcPct val="0"/>
              </a:spcBef>
            </a:pPr>
            <a:r>
              <a:rPr lang="en-US" sz="2193" b="1" dirty="0" err="1">
                <a:solidFill>
                  <a:srgbClr val="000A2F"/>
                </a:solidFill>
                <a:latin typeface="Montserrat Bold"/>
                <a:ea typeface="Montserrat Bold"/>
                <a:cs typeface="Montserrat Bold"/>
                <a:sym typeface="Montserrat Bold"/>
              </a:rPr>
              <a:t>Kemanusiaan</a:t>
            </a:r>
            <a:r>
              <a:rPr lang="en-US" sz="2193" b="1" dirty="0">
                <a:solidFill>
                  <a:srgbClr val="000A2F"/>
                </a:solidFill>
                <a:latin typeface="Montserrat Bold"/>
                <a:ea typeface="Montserrat Bold"/>
                <a:cs typeface="Montserrat Bold"/>
                <a:sym typeface="Montserrat Bold"/>
              </a:rPr>
              <a:t> yang </a:t>
            </a:r>
            <a:r>
              <a:rPr lang="en-US" sz="2193" b="1" dirty="0" err="1">
                <a:solidFill>
                  <a:srgbClr val="000A2F"/>
                </a:solidFill>
                <a:latin typeface="Montserrat Bold"/>
                <a:ea typeface="Montserrat Bold"/>
                <a:cs typeface="Montserrat Bold"/>
                <a:sym typeface="Montserrat Bold"/>
              </a:rPr>
              <a:t>Adil</a:t>
            </a:r>
            <a:r>
              <a:rPr lang="en-US" sz="2193" b="1" dirty="0">
                <a:solidFill>
                  <a:srgbClr val="000A2F"/>
                </a:solidFill>
                <a:latin typeface="Montserrat Bold"/>
                <a:ea typeface="Montserrat Bold"/>
                <a:cs typeface="Montserrat Bold"/>
                <a:sym typeface="Montserrat Bold"/>
              </a:rPr>
              <a:t> </a:t>
            </a:r>
            <a:r>
              <a:rPr lang="en-US" sz="2193" b="1" dirty="0" err="1">
                <a:solidFill>
                  <a:srgbClr val="000A2F"/>
                </a:solidFill>
                <a:latin typeface="Montserrat Bold"/>
                <a:ea typeface="Montserrat Bold"/>
                <a:cs typeface="Montserrat Bold"/>
                <a:sym typeface="Montserrat Bold"/>
              </a:rPr>
              <a:t>dan</a:t>
            </a:r>
            <a:r>
              <a:rPr lang="en-US" sz="2193" b="1" dirty="0">
                <a:solidFill>
                  <a:srgbClr val="000A2F"/>
                </a:solidFill>
                <a:latin typeface="Montserrat Bold"/>
                <a:ea typeface="Montserrat Bold"/>
                <a:cs typeface="Montserrat Bold"/>
                <a:sym typeface="Montserrat Bold"/>
              </a:rPr>
              <a:t> </a:t>
            </a:r>
            <a:r>
              <a:rPr lang="en-US" sz="2193" b="1" dirty="0" err="1">
                <a:solidFill>
                  <a:srgbClr val="000A2F"/>
                </a:solidFill>
                <a:latin typeface="Montserrat Bold"/>
                <a:ea typeface="Montserrat Bold"/>
                <a:cs typeface="Montserrat Bold"/>
                <a:sym typeface="Montserrat Bold"/>
              </a:rPr>
              <a:t>Beradab</a:t>
            </a:r>
            <a:endParaRPr lang="en-US" sz="2193" b="1" dirty="0">
              <a:solidFill>
                <a:srgbClr val="000A2F"/>
              </a:solidFill>
              <a:latin typeface="Montserrat Bold"/>
              <a:ea typeface="Montserrat Bold"/>
              <a:cs typeface="Montserrat Bold"/>
              <a:sym typeface="Montserrat Bold"/>
            </a:endParaRPr>
          </a:p>
        </p:txBody>
      </p:sp>
      <p:sp>
        <p:nvSpPr>
          <p:cNvPr id="14" name="TextBox 14"/>
          <p:cNvSpPr txBox="1"/>
          <p:nvPr/>
        </p:nvSpPr>
        <p:spPr>
          <a:xfrm>
            <a:off x="9144000" y="2673407"/>
            <a:ext cx="6495003" cy="969403"/>
          </a:xfrm>
          <a:prstGeom prst="rect">
            <a:avLst/>
          </a:prstGeom>
        </p:spPr>
        <p:txBody>
          <a:bodyPr lIns="0" tIns="0" rIns="0" bIns="0" rtlCol="0" anchor="t">
            <a:spAutoFit/>
          </a:bodyPr>
          <a:lstStyle/>
          <a:p>
            <a:pPr marL="0" lvl="0" indent="0" algn="l">
              <a:lnSpc>
                <a:spcPts val="7917"/>
              </a:lnSpc>
              <a:spcBef>
                <a:spcPct val="0"/>
              </a:spcBef>
            </a:pPr>
            <a:r>
              <a:rPr lang="en-US" sz="5655" b="1">
                <a:solidFill>
                  <a:srgbClr val="FFFFFF"/>
                </a:solidFill>
                <a:latin typeface="Pattanakarn Condensed Bold"/>
                <a:ea typeface="Pattanakarn Condensed Bold"/>
                <a:cs typeface="Pattanakarn Condensed Bold"/>
                <a:sym typeface="Pattanakarn Condensed Bold"/>
              </a:rPr>
              <a:t>NILAI-NILAI</a:t>
            </a:r>
          </a:p>
        </p:txBody>
      </p:sp>
      <p:sp>
        <p:nvSpPr>
          <p:cNvPr id="15" name="TextBox 15"/>
          <p:cNvSpPr txBox="1"/>
          <p:nvPr/>
        </p:nvSpPr>
        <p:spPr>
          <a:xfrm>
            <a:off x="9144000" y="3506867"/>
            <a:ext cx="6495003" cy="969403"/>
          </a:xfrm>
          <a:prstGeom prst="rect">
            <a:avLst/>
          </a:prstGeom>
        </p:spPr>
        <p:txBody>
          <a:bodyPr lIns="0" tIns="0" rIns="0" bIns="0" rtlCol="0" anchor="t">
            <a:spAutoFit/>
          </a:bodyPr>
          <a:lstStyle/>
          <a:p>
            <a:pPr marL="0" lvl="0" indent="0" algn="l">
              <a:lnSpc>
                <a:spcPts val="7917"/>
              </a:lnSpc>
              <a:spcBef>
                <a:spcPct val="0"/>
              </a:spcBef>
            </a:pPr>
            <a:r>
              <a:rPr lang="en-US" sz="5655" b="1">
                <a:solidFill>
                  <a:srgbClr val="6FD1F7"/>
                </a:solidFill>
                <a:latin typeface="Pattanakarn Condensed Bold"/>
                <a:ea typeface="Pattanakarn Condensed Bold"/>
                <a:cs typeface="Pattanakarn Condensed Bold"/>
                <a:sym typeface="Pattanakarn Condensed Bold"/>
              </a:rPr>
              <a:t>PANCASILA</a:t>
            </a:r>
          </a:p>
        </p:txBody>
      </p:sp>
      <p:sp>
        <p:nvSpPr>
          <p:cNvPr id="16" name="TextBox 16"/>
          <p:cNvSpPr txBox="1"/>
          <p:nvPr/>
        </p:nvSpPr>
        <p:spPr>
          <a:xfrm>
            <a:off x="9144000" y="4992590"/>
            <a:ext cx="7281656" cy="2157535"/>
          </a:xfrm>
          <a:prstGeom prst="rect">
            <a:avLst/>
          </a:prstGeom>
        </p:spPr>
        <p:txBody>
          <a:bodyPr lIns="0" tIns="0" rIns="0" bIns="0" rtlCol="0" anchor="t">
            <a:spAutoFit/>
          </a:bodyPr>
          <a:lstStyle/>
          <a:p>
            <a:pPr marL="0" lvl="0" indent="0" algn="l">
              <a:lnSpc>
                <a:spcPts val="2880"/>
              </a:lnSpc>
              <a:spcBef>
                <a:spcPct val="0"/>
              </a:spcBef>
            </a:pPr>
            <a:r>
              <a:rPr lang="en-US" sz="2057">
                <a:solidFill>
                  <a:srgbClr val="FFFFFF"/>
                </a:solidFill>
                <a:latin typeface="Montserrat"/>
                <a:ea typeface="Montserrat"/>
                <a:cs typeface="Montserrat"/>
                <a:sym typeface="Montserrat"/>
              </a:rPr>
              <a:t>Nilai-nilai Pancasila menjadi landasan utama dalam pembentukan karakter siswa. Dari spiritualitas dan moral (Sila 1), menghargai sesama dengan adil (Sila 2), memupuk semangat kebangsaan dan toleransi (Sila 3), hingga menghargai musyawarah dan demokrasi (Sila 4).</a:t>
            </a:r>
          </a:p>
        </p:txBody>
      </p:sp>
      <p:sp>
        <p:nvSpPr>
          <p:cNvPr id="17" name="TextBox 17"/>
          <p:cNvSpPr txBox="1"/>
          <p:nvPr/>
        </p:nvSpPr>
        <p:spPr>
          <a:xfrm>
            <a:off x="9106711" y="7552267"/>
            <a:ext cx="7281656" cy="1487587"/>
          </a:xfrm>
          <a:prstGeom prst="rect">
            <a:avLst/>
          </a:prstGeom>
        </p:spPr>
        <p:txBody>
          <a:bodyPr lIns="0" tIns="0" rIns="0" bIns="0" rtlCol="0" anchor="t">
            <a:spAutoFit/>
          </a:bodyPr>
          <a:lstStyle/>
          <a:p>
            <a:pPr marL="222124" lvl="1" algn="l">
              <a:lnSpc>
                <a:spcPts val="2880"/>
              </a:lnSpc>
              <a:spcBef>
                <a:spcPct val="0"/>
              </a:spcBef>
            </a:pPr>
            <a:r>
              <a:rPr lang="id-ID" sz="2057" dirty="0" smtClean="0">
                <a:solidFill>
                  <a:srgbClr val="FFFFFF"/>
                </a:solidFill>
                <a:latin typeface="Montserrat"/>
                <a:ea typeface="Montserrat"/>
                <a:cs typeface="Montserrat"/>
                <a:sym typeface="Montserrat"/>
              </a:rPr>
              <a:t>Dan ke 5 </a:t>
            </a:r>
            <a:r>
              <a:rPr lang="en-US" sz="2057" dirty="0" err="1" smtClean="0">
                <a:solidFill>
                  <a:srgbClr val="FFFFFF"/>
                </a:solidFill>
                <a:latin typeface="Montserrat"/>
                <a:ea typeface="Montserrat"/>
                <a:cs typeface="Montserrat"/>
                <a:sym typeface="Montserrat"/>
              </a:rPr>
              <a:t>Keadilan</a:t>
            </a:r>
            <a:r>
              <a:rPr lang="en-US" sz="2057" dirty="0" smtClean="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Sosial</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bagi</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Seluruh</a:t>
            </a:r>
            <a:r>
              <a:rPr lang="en-US" sz="2057" dirty="0">
                <a:solidFill>
                  <a:srgbClr val="FFFFFF"/>
                </a:solidFill>
                <a:latin typeface="Montserrat"/>
                <a:ea typeface="Montserrat"/>
                <a:cs typeface="Montserrat"/>
                <a:sym typeface="Montserrat"/>
              </a:rPr>
              <a:t> Rakyat Indonesia: </a:t>
            </a:r>
            <a:r>
              <a:rPr lang="en-US" sz="2057" dirty="0" err="1">
                <a:solidFill>
                  <a:srgbClr val="FFFFFF"/>
                </a:solidFill>
                <a:latin typeface="Montserrat"/>
                <a:ea typeface="Montserrat"/>
                <a:cs typeface="Montserrat"/>
                <a:sym typeface="Montserrat"/>
              </a:rPr>
              <a:t>Mengembangkan</a:t>
            </a:r>
            <a:r>
              <a:rPr lang="en-US" sz="2057" dirty="0">
                <a:solidFill>
                  <a:srgbClr val="FFFFFF"/>
                </a:solidFill>
                <a:latin typeface="Montserrat"/>
                <a:ea typeface="Montserrat"/>
                <a:cs typeface="Montserrat"/>
                <a:sym typeface="Montserrat"/>
              </a:rPr>
              <a:t> rasa </a:t>
            </a:r>
            <a:r>
              <a:rPr lang="en-US" sz="2057" dirty="0" err="1">
                <a:solidFill>
                  <a:srgbClr val="FFFFFF"/>
                </a:solidFill>
                <a:latin typeface="Montserrat"/>
                <a:ea typeface="Montserrat"/>
                <a:cs typeface="Montserrat"/>
                <a:sym typeface="Montserrat"/>
              </a:rPr>
              <a:t>keadilan</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sosial</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dan</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kepedulian</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terhadap</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sesama</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dalam</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kehidupan</a:t>
            </a:r>
            <a:r>
              <a:rPr lang="en-US" sz="2057" dirty="0">
                <a:solidFill>
                  <a:srgbClr val="FFFFFF"/>
                </a:solidFill>
                <a:latin typeface="Montserrat"/>
                <a:ea typeface="Montserrat"/>
                <a:cs typeface="Montserrat"/>
                <a:sym typeface="Montserrat"/>
              </a:rPr>
              <a:t> </a:t>
            </a:r>
            <a:r>
              <a:rPr lang="en-US" sz="2057" dirty="0" err="1">
                <a:solidFill>
                  <a:srgbClr val="FFFFFF"/>
                </a:solidFill>
                <a:latin typeface="Montserrat"/>
                <a:ea typeface="Montserrat"/>
                <a:cs typeface="Montserrat"/>
                <a:sym typeface="Montserrat"/>
              </a:rPr>
              <a:t>bermasyarakat</a:t>
            </a:r>
            <a:r>
              <a:rPr lang="en-US" sz="2057" dirty="0">
                <a:solidFill>
                  <a:srgbClr val="FFFFFF"/>
                </a:solidFill>
                <a:latin typeface="Montserrat"/>
                <a:ea typeface="Montserrat"/>
                <a:cs typeface="Montserrat"/>
                <a:sym typeface="Montserrat"/>
              </a:rPr>
              <a:t>.</a:t>
            </a:r>
          </a:p>
        </p:txBody>
      </p:sp>
      <p:sp>
        <p:nvSpPr>
          <p:cNvPr id="18" name="Freeform 18"/>
          <p:cNvSpPr/>
          <p:nvPr/>
        </p:nvSpPr>
        <p:spPr>
          <a:xfrm flipH="1">
            <a:off x="15185779" y="-1614259"/>
            <a:ext cx="4615429" cy="4401966"/>
          </a:xfrm>
          <a:custGeom>
            <a:avLst/>
            <a:gdLst/>
            <a:ahLst/>
            <a:cxnLst/>
            <a:rect l="l" t="t" r="r" b="b"/>
            <a:pathLst>
              <a:path w="4615429" h="4401966">
                <a:moveTo>
                  <a:pt x="4615429" y="0"/>
                </a:moveTo>
                <a:lnTo>
                  <a:pt x="0" y="0"/>
                </a:lnTo>
                <a:lnTo>
                  <a:pt x="0" y="4401966"/>
                </a:lnTo>
                <a:lnTo>
                  <a:pt x="4615429" y="4401966"/>
                </a:lnTo>
                <a:lnTo>
                  <a:pt x="4615429" y="0"/>
                </a:lnTo>
                <a:close/>
              </a:path>
            </a:pathLst>
          </a:custGeom>
          <a:blipFill>
            <a:blip r:embed="rId2">
              <a:alphaModFix amt="44999"/>
              <a:extLst>
                <a:ext uri="{96DAC541-7B7A-43D3-8B79-37D633B846F1}">
                  <asvg:svgBlip xmlns:asvg="http://schemas.microsoft.com/office/drawing/2016/SVG/main" xmlns="" r:embed="rId3"/>
                </a:ext>
              </a:extLst>
            </a:blip>
            <a:stretch>
              <a:fillRect/>
            </a:stretch>
          </a:blipFill>
        </p:spPr>
      </p:sp>
      <p:grpSp>
        <p:nvGrpSpPr>
          <p:cNvPr id="19" name="Group 19"/>
          <p:cNvGrpSpPr/>
          <p:nvPr/>
        </p:nvGrpSpPr>
        <p:grpSpPr>
          <a:xfrm>
            <a:off x="1028700" y="6209715"/>
            <a:ext cx="7149971" cy="1181655"/>
            <a:chOff x="0" y="0"/>
            <a:chExt cx="4226493" cy="698500"/>
          </a:xfrm>
        </p:grpSpPr>
        <p:sp>
          <p:nvSpPr>
            <p:cNvPr id="20" name="Freeform 20"/>
            <p:cNvSpPr/>
            <p:nvPr/>
          </p:nvSpPr>
          <p:spPr>
            <a:xfrm>
              <a:off x="0" y="0"/>
              <a:ext cx="4226493" cy="698500"/>
            </a:xfrm>
            <a:custGeom>
              <a:avLst/>
              <a:gdLst/>
              <a:ahLst/>
              <a:cxnLst/>
              <a:rect l="l" t="t" r="r" b="b"/>
              <a:pathLst>
                <a:path w="4226493" h="698500">
                  <a:moveTo>
                    <a:pt x="4226493" y="349250"/>
                  </a:moveTo>
                  <a:lnTo>
                    <a:pt x="4023293" y="698500"/>
                  </a:lnTo>
                  <a:lnTo>
                    <a:pt x="203200" y="698500"/>
                  </a:lnTo>
                  <a:lnTo>
                    <a:pt x="0" y="349250"/>
                  </a:lnTo>
                  <a:lnTo>
                    <a:pt x="203200" y="0"/>
                  </a:lnTo>
                  <a:lnTo>
                    <a:pt x="4023293" y="0"/>
                  </a:lnTo>
                  <a:lnTo>
                    <a:pt x="4226493" y="349250"/>
                  </a:lnTo>
                  <a:close/>
                </a:path>
              </a:pathLst>
            </a:custGeom>
            <a:solidFill>
              <a:srgbClr val="6FD1F7"/>
            </a:solidFill>
          </p:spPr>
        </p:sp>
        <p:sp>
          <p:nvSpPr>
            <p:cNvPr id="21" name="TextBox 21"/>
            <p:cNvSpPr txBox="1"/>
            <p:nvPr/>
          </p:nvSpPr>
          <p:spPr>
            <a:xfrm>
              <a:off x="114300" y="-47625"/>
              <a:ext cx="3997893" cy="746125"/>
            </a:xfrm>
            <a:prstGeom prst="rect">
              <a:avLst/>
            </a:prstGeom>
          </p:spPr>
          <p:txBody>
            <a:bodyPr lIns="50800" tIns="50800" rIns="50800" bIns="50800" rtlCol="0" anchor="ctr"/>
            <a:lstStyle/>
            <a:p>
              <a:pPr marL="0" lvl="0" indent="0" algn="ctr">
                <a:lnSpc>
                  <a:spcPts val="3540"/>
                </a:lnSpc>
              </a:pPr>
              <a:endParaRPr/>
            </a:p>
          </p:txBody>
        </p:sp>
      </p:grpSp>
      <p:sp>
        <p:nvSpPr>
          <p:cNvPr id="22" name="TextBox 22"/>
          <p:cNvSpPr txBox="1"/>
          <p:nvPr/>
        </p:nvSpPr>
        <p:spPr>
          <a:xfrm>
            <a:off x="1450475" y="6595161"/>
            <a:ext cx="6306422" cy="364684"/>
          </a:xfrm>
          <a:prstGeom prst="rect">
            <a:avLst/>
          </a:prstGeom>
        </p:spPr>
        <p:txBody>
          <a:bodyPr lIns="0" tIns="0" rIns="0" bIns="0" rtlCol="0" anchor="t">
            <a:spAutoFit/>
          </a:bodyPr>
          <a:lstStyle/>
          <a:p>
            <a:pPr marL="236820" lvl="1" algn="ctr">
              <a:lnSpc>
                <a:spcPts val="3071"/>
              </a:lnSpc>
              <a:spcBef>
                <a:spcPct val="0"/>
              </a:spcBef>
            </a:pPr>
            <a:r>
              <a:rPr lang="en-US" sz="2193" b="1" dirty="0" err="1">
                <a:solidFill>
                  <a:srgbClr val="000A2F"/>
                </a:solidFill>
                <a:latin typeface="Montserrat Bold"/>
                <a:ea typeface="Montserrat Bold"/>
                <a:cs typeface="Montserrat Bold"/>
                <a:sym typeface="Montserrat Bold"/>
              </a:rPr>
              <a:t>Persatuan</a:t>
            </a:r>
            <a:r>
              <a:rPr lang="en-US" sz="2193" b="1" dirty="0">
                <a:solidFill>
                  <a:srgbClr val="000A2F"/>
                </a:solidFill>
                <a:latin typeface="Montserrat Bold"/>
                <a:ea typeface="Montserrat Bold"/>
                <a:cs typeface="Montserrat Bold"/>
                <a:sym typeface="Montserrat Bold"/>
              </a:rPr>
              <a:t> Indonesia</a:t>
            </a:r>
          </a:p>
        </p:txBody>
      </p:sp>
      <p:grpSp>
        <p:nvGrpSpPr>
          <p:cNvPr id="23" name="Group 23"/>
          <p:cNvGrpSpPr/>
          <p:nvPr/>
        </p:nvGrpSpPr>
        <p:grpSpPr>
          <a:xfrm>
            <a:off x="1028700" y="7678258"/>
            <a:ext cx="7149971" cy="1181655"/>
            <a:chOff x="0" y="0"/>
            <a:chExt cx="4226493" cy="698500"/>
          </a:xfrm>
        </p:grpSpPr>
        <p:sp>
          <p:nvSpPr>
            <p:cNvPr id="24" name="Freeform 24"/>
            <p:cNvSpPr/>
            <p:nvPr/>
          </p:nvSpPr>
          <p:spPr>
            <a:xfrm>
              <a:off x="0" y="0"/>
              <a:ext cx="4226493" cy="698500"/>
            </a:xfrm>
            <a:custGeom>
              <a:avLst/>
              <a:gdLst/>
              <a:ahLst/>
              <a:cxnLst/>
              <a:rect l="l" t="t" r="r" b="b"/>
              <a:pathLst>
                <a:path w="4226493" h="698500">
                  <a:moveTo>
                    <a:pt x="4226493" y="349250"/>
                  </a:moveTo>
                  <a:lnTo>
                    <a:pt x="4023293" y="698500"/>
                  </a:lnTo>
                  <a:lnTo>
                    <a:pt x="203200" y="698500"/>
                  </a:lnTo>
                  <a:lnTo>
                    <a:pt x="0" y="349250"/>
                  </a:lnTo>
                  <a:lnTo>
                    <a:pt x="203200" y="0"/>
                  </a:lnTo>
                  <a:lnTo>
                    <a:pt x="4023293" y="0"/>
                  </a:lnTo>
                  <a:lnTo>
                    <a:pt x="4226493" y="349250"/>
                  </a:lnTo>
                  <a:close/>
                </a:path>
              </a:pathLst>
            </a:custGeom>
            <a:solidFill>
              <a:srgbClr val="6FD1F7"/>
            </a:solidFill>
          </p:spPr>
        </p:sp>
        <p:sp>
          <p:nvSpPr>
            <p:cNvPr id="25" name="TextBox 25"/>
            <p:cNvSpPr txBox="1"/>
            <p:nvPr/>
          </p:nvSpPr>
          <p:spPr>
            <a:xfrm>
              <a:off x="114300" y="-47625"/>
              <a:ext cx="3997893" cy="746125"/>
            </a:xfrm>
            <a:prstGeom prst="rect">
              <a:avLst/>
            </a:prstGeom>
          </p:spPr>
          <p:txBody>
            <a:bodyPr lIns="50800" tIns="50800" rIns="50800" bIns="50800" rtlCol="0" anchor="ctr"/>
            <a:lstStyle/>
            <a:p>
              <a:pPr marL="0" lvl="0" indent="0" algn="ctr">
                <a:lnSpc>
                  <a:spcPts val="3540"/>
                </a:lnSpc>
              </a:pPr>
              <a:endParaRPr/>
            </a:p>
          </p:txBody>
        </p:sp>
      </p:grpSp>
      <p:sp>
        <p:nvSpPr>
          <p:cNvPr id="26" name="TextBox 26"/>
          <p:cNvSpPr txBox="1"/>
          <p:nvPr/>
        </p:nvSpPr>
        <p:spPr>
          <a:xfrm>
            <a:off x="1028700" y="8063704"/>
            <a:ext cx="7149971" cy="364684"/>
          </a:xfrm>
          <a:prstGeom prst="rect">
            <a:avLst/>
          </a:prstGeom>
        </p:spPr>
        <p:txBody>
          <a:bodyPr lIns="0" tIns="0" rIns="0" bIns="0" rtlCol="0" anchor="t">
            <a:spAutoFit/>
          </a:bodyPr>
          <a:lstStyle/>
          <a:p>
            <a:pPr marL="236820" lvl="1" algn="ctr">
              <a:lnSpc>
                <a:spcPts val="3071"/>
              </a:lnSpc>
              <a:spcBef>
                <a:spcPct val="0"/>
              </a:spcBef>
            </a:pPr>
            <a:r>
              <a:rPr lang="en-US" sz="2193" b="1" dirty="0" err="1">
                <a:solidFill>
                  <a:srgbClr val="000A2F"/>
                </a:solidFill>
                <a:latin typeface="Montserrat Bold"/>
                <a:ea typeface="Montserrat Bold"/>
                <a:cs typeface="Montserrat Bold"/>
                <a:sym typeface="Montserrat Bold"/>
              </a:rPr>
              <a:t>Kerakyatan</a:t>
            </a:r>
            <a:r>
              <a:rPr lang="en-US" sz="2193" b="1" dirty="0">
                <a:solidFill>
                  <a:srgbClr val="000A2F"/>
                </a:solidFill>
                <a:latin typeface="Montserrat Bold"/>
                <a:ea typeface="Montserrat Bold"/>
                <a:cs typeface="Montserrat Bold"/>
                <a:sym typeface="Montserrat Bold"/>
              </a:rPr>
              <a:t> yang </a:t>
            </a:r>
            <a:r>
              <a:rPr lang="en-US" sz="2193" b="1" dirty="0" err="1">
                <a:solidFill>
                  <a:srgbClr val="000A2F"/>
                </a:solidFill>
                <a:latin typeface="Montserrat Bold"/>
                <a:ea typeface="Montserrat Bold"/>
                <a:cs typeface="Montserrat Bold"/>
                <a:sym typeface="Montserrat Bold"/>
              </a:rPr>
              <a:t>Dipimpin</a:t>
            </a:r>
            <a:r>
              <a:rPr lang="en-US" sz="2193" b="1" dirty="0">
                <a:solidFill>
                  <a:srgbClr val="000A2F"/>
                </a:solidFill>
                <a:latin typeface="Montserrat Bold"/>
                <a:ea typeface="Montserrat Bold"/>
                <a:cs typeface="Montserrat Bold"/>
                <a:sym typeface="Montserrat Bold"/>
              </a:rPr>
              <a:t> </a:t>
            </a:r>
            <a:r>
              <a:rPr lang="en-US" sz="2193" b="1" dirty="0" err="1">
                <a:solidFill>
                  <a:srgbClr val="000A2F"/>
                </a:solidFill>
                <a:latin typeface="Montserrat Bold"/>
                <a:ea typeface="Montserrat Bold"/>
                <a:cs typeface="Montserrat Bold"/>
                <a:sym typeface="Montserrat Bold"/>
              </a:rPr>
              <a:t>oleh</a:t>
            </a:r>
            <a:r>
              <a:rPr lang="en-US" sz="2193" b="1" dirty="0">
                <a:solidFill>
                  <a:srgbClr val="000A2F"/>
                </a:solidFill>
                <a:latin typeface="Montserrat Bold"/>
                <a:ea typeface="Montserrat Bold"/>
                <a:cs typeface="Montserrat Bold"/>
                <a:sym typeface="Montserrat Bold"/>
              </a:rPr>
              <a:t> </a:t>
            </a:r>
            <a:r>
              <a:rPr lang="en-US" sz="2193" b="1" dirty="0" err="1">
                <a:solidFill>
                  <a:srgbClr val="000A2F"/>
                </a:solidFill>
                <a:latin typeface="Montserrat Bold"/>
                <a:ea typeface="Montserrat Bold"/>
                <a:cs typeface="Montserrat Bold"/>
                <a:sym typeface="Montserrat Bold"/>
              </a:rPr>
              <a:t>Hikmat</a:t>
            </a:r>
            <a:endParaRPr lang="en-US" sz="2193" b="1" dirty="0">
              <a:solidFill>
                <a:srgbClr val="000A2F"/>
              </a:solidFill>
              <a:latin typeface="Montserrat Bold"/>
              <a:ea typeface="Montserrat Bold"/>
              <a:cs typeface="Montserrat Bold"/>
              <a:sym typeface="Montserrat Bold"/>
            </a:endParaRPr>
          </a:p>
        </p:txBody>
      </p:sp>
      <p:sp>
        <p:nvSpPr>
          <p:cNvPr id="27" name="Freeform 27"/>
          <p:cNvSpPr/>
          <p:nvPr/>
        </p:nvSpPr>
        <p:spPr>
          <a:xfrm flipH="1">
            <a:off x="1028700" y="904300"/>
            <a:ext cx="709356" cy="544382"/>
          </a:xfrm>
          <a:custGeom>
            <a:avLst/>
            <a:gdLst/>
            <a:ahLst/>
            <a:cxnLst/>
            <a:rect l="l" t="t" r="r" b="b"/>
            <a:pathLst>
              <a:path w="709356" h="544382">
                <a:moveTo>
                  <a:pt x="709356" y="0"/>
                </a:moveTo>
                <a:lnTo>
                  <a:pt x="0" y="0"/>
                </a:lnTo>
                <a:lnTo>
                  <a:pt x="0" y="544382"/>
                </a:lnTo>
                <a:lnTo>
                  <a:pt x="709356" y="544382"/>
                </a:lnTo>
                <a:lnTo>
                  <a:pt x="709356" y="0"/>
                </a:lnTo>
                <a:close/>
              </a:path>
            </a:pathLst>
          </a:custGeom>
          <a:blipFill>
            <a:blip r:embed="rId4">
              <a:extLst>
                <a:ext uri="{96DAC541-7B7A-43D3-8B79-37D633B846F1}">
                  <asvg:svgBlip xmlns:asvg="http://schemas.microsoft.com/office/drawing/2016/SVG/main" xmlns="" r:embed="rId5"/>
                </a:ext>
              </a:extLst>
            </a:blip>
            <a:stretch>
              <a:fillRect t="-233759" r="-170686"/>
            </a:stretch>
          </a:blipFill>
        </p:spPr>
      </p:sp>
      <p:sp>
        <p:nvSpPr>
          <p:cNvPr id="28" name="Rectangle 27"/>
          <p:cNvSpPr/>
          <p:nvPr/>
        </p:nvSpPr>
        <p:spPr>
          <a:xfrm>
            <a:off x="908536" y="9514140"/>
            <a:ext cx="10750064" cy="489878"/>
          </a:xfrm>
          <a:prstGeom prst="rect">
            <a:avLst/>
          </a:prstGeom>
        </p:spPr>
        <p:txBody>
          <a:bodyPr wrap="square">
            <a:spAutoFit/>
          </a:bodyPr>
          <a:lstStyle/>
          <a:p>
            <a:pPr lvl="0" algn="ctr">
              <a:lnSpc>
                <a:spcPts val="3071"/>
              </a:lnSpc>
              <a:spcBef>
                <a:spcPct val="0"/>
              </a:spcBef>
            </a:pPr>
            <a:r>
              <a:rPr lang="id-ID" b="1" dirty="0">
                <a:solidFill>
                  <a:srgbClr val="000A2F"/>
                </a:solidFill>
                <a:latin typeface="Montserrat Bold"/>
                <a:ea typeface="Montserrat Bold"/>
                <a:cs typeface="Montserrat Bold"/>
                <a:sym typeface="Montserrat Bold"/>
              </a:rPr>
              <a:t>Keadilan Sosial Bagi Selurus Rakyat indonesia</a:t>
            </a:r>
            <a:endParaRPr lang="en-US" b="1" dirty="0">
              <a:solidFill>
                <a:srgbClr val="000A2F"/>
              </a:solidFill>
              <a:latin typeface="Montserrat Bold"/>
              <a:ea typeface="Montserrat Bold"/>
              <a:cs typeface="Montserrat Bold"/>
              <a:sym typeface="Montserrat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A2F"/>
        </a:solidFill>
        <a:effectLst/>
      </p:bgPr>
    </p:bg>
    <p:spTree>
      <p:nvGrpSpPr>
        <p:cNvPr id="1" name=""/>
        <p:cNvGrpSpPr/>
        <p:nvPr/>
      </p:nvGrpSpPr>
      <p:grpSpPr>
        <a:xfrm>
          <a:off x="0" y="0"/>
          <a:ext cx="0" cy="0"/>
          <a:chOff x="0" y="0"/>
          <a:chExt cx="0" cy="0"/>
        </a:xfrm>
      </p:grpSpPr>
      <p:sp>
        <p:nvSpPr>
          <p:cNvPr id="5" name="TextBox 5"/>
          <p:cNvSpPr txBox="1"/>
          <p:nvPr/>
        </p:nvSpPr>
        <p:spPr>
          <a:xfrm>
            <a:off x="1028700" y="2673407"/>
            <a:ext cx="16230600" cy="970775"/>
          </a:xfrm>
          <a:prstGeom prst="rect">
            <a:avLst/>
          </a:prstGeom>
        </p:spPr>
        <p:txBody>
          <a:bodyPr lIns="0" tIns="0" rIns="0" bIns="0" rtlCol="0" anchor="t">
            <a:spAutoFit/>
          </a:bodyPr>
          <a:lstStyle/>
          <a:p>
            <a:pPr marL="0" lvl="0" indent="0" algn="ctr">
              <a:lnSpc>
                <a:spcPts val="7917"/>
              </a:lnSpc>
              <a:spcBef>
                <a:spcPct val="0"/>
              </a:spcBef>
            </a:pPr>
            <a:r>
              <a:rPr lang="en-US" sz="5655" b="1">
                <a:solidFill>
                  <a:srgbClr val="FFFFFF"/>
                </a:solidFill>
                <a:latin typeface="Pattanakarn Condensed Bold"/>
                <a:ea typeface="Pattanakarn Condensed Bold"/>
                <a:cs typeface="Pattanakarn Condensed Bold"/>
                <a:sym typeface="Pattanakarn Condensed Bold"/>
              </a:rPr>
              <a:t>PENTINGNYA PENGUATAN</a:t>
            </a:r>
          </a:p>
        </p:txBody>
      </p:sp>
      <p:sp>
        <p:nvSpPr>
          <p:cNvPr id="6" name="Freeform 6"/>
          <p:cNvSpPr/>
          <p:nvPr/>
        </p:nvSpPr>
        <p:spPr>
          <a:xfrm flipH="1">
            <a:off x="15185779" y="-1614259"/>
            <a:ext cx="4615429" cy="4401966"/>
          </a:xfrm>
          <a:custGeom>
            <a:avLst/>
            <a:gdLst/>
            <a:ahLst/>
            <a:cxnLst/>
            <a:rect l="l" t="t" r="r" b="b"/>
            <a:pathLst>
              <a:path w="4615429" h="4401966">
                <a:moveTo>
                  <a:pt x="4615429" y="0"/>
                </a:moveTo>
                <a:lnTo>
                  <a:pt x="0" y="0"/>
                </a:lnTo>
                <a:lnTo>
                  <a:pt x="0" y="4401966"/>
                </a:lnTo>
                <a:lnTo>
                  <a:pt x="4615429" y="4401966"/>
                </a:lnTo>
                <a:lnTo>
                  <a:pt x="4615429" y="0"/>
                </a:lnTo>
                <a:close/>
              </a:path>
            </a:pathLst>
          </a:custGeom>
          <a:blipFill>
            <a:blip r:embed="rId2">
              <a:alphaModFix amt="44999"/>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1513741" y="-1614259"/>
            <a:ext cx="4615429" cy="4401966"/>
          </a:xfrm>
          <a:custGeom>
            <a:avLst/>
            <a:gdLst/>
            <a:ahLst/>
            <a:cxnLst/>
            <a:rect l="l" t="t" r="r" b="b"/>
            <a:pathLst>
              <a:path w="4615429" h="4401966">
                <a:moveTo>
                  <a:pt x="0" y="0"/>
                </a:moveTo>
                <a:lnTo>
                  <a:pt x="4615429" y="0"/>
                </a:lnTo>
                <a:lnTo>
                  <a:pt x="4615429" y="4401966"/>
                </a:lnTo>
                <a:lnTo>
                  <a:pt x="0" y="4401966"/>
                </a:lnTo>
                <a:lnTo>
                  <a:pt x="0" y="0"/>
                </a:lnTo>
                <a:close/>
              </a:path>
            </a:pathLst>
          </a:custGeom>
          <a:blipFill>
            <a:blip r:embed="rId2">
              <a:alphaModFix amt="44999"/>
              <a:extLst>
                <a:ext uri="{96DAC541-7B7A-43D3-8B79-37D633B846F1}">
                  <asvg:svgBlip xmlns:asvg="http://schemas.microsoft.com/office/drawing/2016/SVG/main" xmlns="" r:embed="rId3"/>
                </a:ext>
              </a:extLst>
            </a:blip>
            <a:stretch>
              <a:fillRect/>
            </a:stretch>
          </a:blipFill>
        </p:spPr>
      </p:sp>
      <p:grpSp>
        <p:nvGrpSpPr>
          <p:cNvPr id="8" name="Group 8"/>
          <p:cNvGrpSpPr/>
          <p:nvPr/>
        </p:nvGrpSpPr>
        <p:grpSpPr>
          <a:xfrm>
            <a:off x="0" y="6778054"/>
            <a:ext cx="18288000" cy="3508946"/>
            <a:chOff x="0" y="0"/>
            <a:chExt cx="4049925" cy="777065"/>
          </a:xfrm>
        </p:grpSpPr>
        <p:sp>
          <p:nvSpPr>
            <p:cNvPr id="9" name="Freeform 9"/>
            <p:cNvSpPr/>
            <p:nvPr/>
          </p:nvSpPr>
          <p:spPr>
            <a:xfrm>
              <a:off x="0" y="0"/>
              <a:ext cx="4049925" cy="777065"/>
            </a:xfrm>
            <a:custGeom>
              <a:avLst/>
              <a:gdLst/>
              <a:ahLst/>
              <a:cxnLst/>
              <a:rect l="l" t="t" r="r" b="b"/>
              <a:pathLst>
                <a:path w="4049925" h="777065">
                  <a:moveTo>
                    <a:pt x="0" y="0"/>
                  </a:moveTo>
                  <a:lnTo>
                    <a:pt x="4049925" y="0"/>
                  </a:lnTo>
                  <a:lnTo>
                    <a:pt x="4049925" y="777065"/>
                  </a:lnTo>
                  <a:lnTo>
                    <a:pt x="0" y="777065"/>
                  </a:lnTo>
                  <a:close/>
                </a:path>
              </a:pathLst>
            </a:custGeom>
            <a:blipFill>
              <a:blip r:embed="rId4"/>
              <a:stretch>
                <a:fillRect l="-162" r="-162"/>
              </a:stretch>
            </a:blipFill>
          </p:spPr>
        </p:sp>
      </p:grpSp>
      <p:sp>
        <p:nvSpPr>
          <p:cNvPr id="10" name="TextBox 10"/>
          <p:cNvSpPr txBox="1"/>
          <p:nvPr/>
        </p:nvSpPr>
        <p:spPr>
          <a:xfrm>
            <a:off x="7798280" y="971142"/>
            <a:ext cx="2691440" cy="372702"/>
          </a:xfrm>
          <a:prstGeom prst="rect">
            <a:avLst/>
          </a:prstGeom>
        </p:spPr>
        <p:txBody>
          <a:bodyPr lIns="0" tIns="0" rIns="0" bIns="0" rtlCol="0" anchor="t">
            <a:spAutoFit/>
          </a:bodyPr>
          <a:lstStyle/>
          <a:p>
            <a:pPr marL="0" lvl="0" indent="0" algn="ctr">
              <a:lnSpc>
                <a:spcPts val="3087"/>
              </a:lnSpc>
              <a:spcBef>
                <a:spcPct val="0"/>
              </a:spcBef>
            </a:pPr>
            <a:r>
              <a:rPr lang="en-US" sz="2205" b="1" dirty="0" smtClean="0">
                <a:solidFill>
                  <a:srgbClr val="000A2F"/>
                </a:solidFill>
                <a:latin typeface="Montserrat Bold"/>
                <a:ea typeface="Montserrat Bold"/>
                <a:cs typeface="Montserrat Bold"/>
                <a:sym typeface="Montserrat Bold"/>
              </a:rPr>
              <a:t>.</a:t>
            </a:r>
            <a:endParaRPr lang="en-US" sz="2205" b="1" dirty="0">
              <a:solidFill>
                <a:srgbClr val="000A2F"/>
              </a:solidFill>
              <a:latin typeface="Montserrat Bold"/>
              <a:ea typeface="Montserrat Bold"/>
              <a:cs typeface="Montserrat Bold"/>
              <a:sym typeface="Montserrat Bold"/>
            </a:endParaRPr>
          </a:p>
        </p:txBody>
      </p:sp>
      <p:sp>
        <p:nvSpPr>
          <p:cNvPr id="11" name="TextBox 11"/>
          <p:cNvSpPr txBox="1"/>
          <p:nvPr/>
        </p:nvSpPr>
        <p:spPr>
          <a:xfrm>
            <a:off x="1028700" y="3506867"/>
            <a:ext cx="16230600" cy="970775"/>
          </a:xfrm>
          <a:prstGeom prst="rect">
            <a:avLst/>
          </a:prstGeom>
        </p:spPr>
        <p:txBody>
          <a:bodyPr lIns="0" tIns="0" rIns="0" bIns="0" rtlCol="0" anchor="t">
            <a:spAutoFit/>
          </a:bodyPr>
          <a:lstStyle/>
          <a:p>
            <a:pPr marL="0" lvl="0" indent="0" algn="ctr">
              <a:lnSpc>
                <a:spcPts val="7917"/>
              </a:lnSpc>
              <a:spcBef>
                <a:spcPct val="0"/>
              </a:spcBef>
            </a:pPr>
            <a:r>
              <a:rPr lang="en-US" sz="5655" b="1">
                <a:solidFill>
                  <a:srgbClr val="6FD1F7"/>
                </a:solidFill>
                <a:latin typeface="Pattanakarn Condensed Bold"/>
                <a:ea typeface="Pattanakarn Condensed Bold"/>
                <a:cs typeface="Pattanakarn Condensed Bold"/>
                <a:sym typeface="Pattanakarn Condensed Bold"/>
              </a:rPr>
              <a:t>KARAKTER DI SEKOLAH</a:t>
            </a:r>
          </a:p>
        </p:txBody>
      </p:sp>
      <p:sp>
        <p:nvSpPr>
          <p:cNvPr id="12" name="TextBox 12"/>
          <p:cNvSpPr txBox="1"/>
          <p:nvPr/>
        </p:nvSpPr>
        <p:spPr>
          <a:xfrm>
            <a:off x="1348031" y="4992590"/>
            <a:ext cx="15591938" cy="1071685"/>
          </a:xfrm>
          <a:prstGeom prst="rect">
            <a:avLst/>
          </a:prstGeom>
        </p:spPr>
        <p:txBody>
          <a:bodyPr lIns="0" tIns="0" rIns="0" bIns="0" rtlCol="0" anchor="t">
            <a:spAutoFit/>
          </a:bodyPr>
          <a:lstStyle/>
          <a:p>
            <a:pPr marL="0" lvl="0" indent="0" algn="ctr">
              <a:lnSpc>
                <a:spcPts val="2880"/>
              </a:lnSpc>
              <a:spcBef>
                <a:spcPct val="0"/>
              </a:spcBef>
            </a:pPr>
            <a:r>
              <a:rPr lang="en-US" sz="2057">
                <a:solidFill>
                  <a:srgbClr val="FFFFFF"/>
                </a:solidFill>
                <a:latin typeface="Montserrat"/>
                <a:ea typeface="Montserrat"/>
                <a:cs typeface="Montserrat"/>
                <a:sym typeface="Montserrat"/>
              </a:rPr>
              <a:t>📊 75% guru melaporkan penguatan karakter sebagai tantangan utama dalam pembelajaran saat ini. Karakter yang kuat membantu siswa menjadi pribadi yang bertanggung jawab, disiplin, dan berintegritas dalam kehidupan sehari-hari.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A2F"/>
        </a:solidFill>
        <a:effectLst/>
      </p:bgPr>
    </p:bg>
    <p:spTree>
      <p:nvGrpSpPr>
        <p:cNvPr id="1" name=""/>
        <p:cNvGrpSpPr/>
        <p:nvPr/>
      </p:nvGrpSpPr>
      <p:grpSpPr>
        <a:xfrm>
          <a:off x="0" y="0"/>
          <a:ext cx="0" cy="0"/>
          <a:chOff x="0" y="0"/>
          <a:chExt cx="0" cy="0"/>
        </a:xfrm>
      </p:grpSpPr>
      <p:sp>
        <p:nvSpPr>
          <p:cNvPr id="5" name="TextBox 5"/>
          <p:cNvSpPr txBox="1"/>
          <p:nvPr/>
        </p:nvSpPr>
        <p:spPr>
          <a:xfrm>
            <a:off x="1028700" y="2692457"/>
            <a:ext cx="10690485" cy="841809"/>
          </a:xfrm>
          <a:prstGeom prst="rect">
            <a:avLst/>
          </a:prstGeom>
        </p:spPr>
        <p:txBody>
          <a:bodyPr lIns="0" tIns="0" rIns="0" bIns="0" rtlCol="0" anchor="t">
            <a:spAutoFit/>
          </a:bodyPr>
          <a:lstStyle/>
          <a:p>
            <a:pPr marL="0" lvl="0" indent="0" algn="l">
              <a:lnSpc>
                <a:spcPts val="6922"/>
              </a:lnSpc>
              <a:spcBef>
                <a:spcPct val="0"/>
              </a:spcBef>
            </a:pPr>
            <a:r>
              <a:rPr lang="en-US" sz="4944" b="1">
                <a:solidFill>
                  <a:srgbClr val="FFFFFF"/>
                </a:solidFill>
                <a:latin typeface="Pattanakarn Condensed Bold"/>
                <a:ea typeface="Pattanakarn Condensed Bold"/>
                <a:cs typeface="Pattanakarn Condensed Bold"/>
                <a:sym typeface="Pattanakarn Condensed Bold"/>
              </a:rPr>
              <a:t>IMPLEMENTASI PEMBELAJARAN</a:t>
            </a:r>
          </a:p>
        </p:txBody>
      </p:sp>
      <p:grpSp>
        <p:nvGrpSpPr>
          <p:cNvPr id="6" name="Group 6"/>
          <p:cNvGrpSpPr/>
          <p:nvPr/>
        </p:nvGrpSpPr>
        <p:grpSpPr>
          <a:xfrm>
            <a:off x="15471022" y="-1023339"/>
            <a:ext cx="10243342" cy="8802872"/>
            <a:chOff x="0" y="0"/>
            <a:chExt cx="812800" cy="698500"/>
          </a:xfrm>
        </p:grpSpPr>
        <p:sp>
          <p:nvSpPr>
            <p:cNvPr id="7" name="Freeform 7"/>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6FD1F7"/>
            </a:solidFill>
          </p:spPr>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3540"/>
                </a:lnSpc>
              </a:pPr>
              <a:endParaRPr/>
            </a:p>
          </p:txBody>
        </p:sp>
      </p:grpSp>
      <p:sp>
        <p:nvSpPr>
          <p:cNvPr id="9" name="Freeform 9"/>
          <p:cNvSpPr/>
          <p:nvPr/>
        </p:nvSpPr>
        <p:spPr>
          <a:xfrm flipH="1">
            <a:off x="11517406" y="-2078842"/>
            <a:ext cx="4615429" cy="4401966"/>
          </a:xfrm>
          <a:custGeom>
            <a:avLst/>
            <a:gdLst/>
            <a:ahLst/>
            <a:cxnLst/>
            <a:rect l="l" t="t" r="r" b="b"/>
            <a:pathLst>
              <a:path w="4615429" h="4401966">
                <a:moveTo>
                  <a:pt x="4615429" y="0"/>
                </a:moveTo>
                <a:lnTo>
                  <a:pt x="0" y="0"/>
                </a:lnTo>
                <a:lnTo>
                  <a:pt x="0" y="4401966"/>
                </a:lnTo>
                <a:lnTo>
                  <a:pt x="4615429" y="4401966"/>
                </a:lnTo>
                <a:lnTo>
                  <a:pt x="4615429" y="0"/>
                </a:lnTo>
                <a:close/>
              </a:path>
            </a:pathLst>
          </a:custGeom>
          <a:blipFill>
            <a:blip r:embed="rId2">
              <a:alphaModFix amt="44999"/>
              <a:extLst>
                <a:ext uri="{96DAC541-7B7A-43D3-8B79-37D633B846F1}">
                  <asvg:svgBlip xmlns:asvg="http://schemas.microsoft.com/office/drawing/2016/SVG/main" xmlns="" r:embed="rId3"/>
                </a:ext>
              </a:extLst>
            </a:blip>
            <a:stretch>
              <a:fillRect/>
            </a:stretch>
          </a:blipFill>
        </p:spPr>
      </p:sp>
      <p:grpSp>
        <p:nvGrpSpPr>
          <p:cNvPr id="10" name="Group 10"/>
          <p:cNvGrpSpPr/>
          <p:nvPr/>
        </p:nvGrpSpPr>
        <p:grpSpPr>
          <a:xfrm>
            <a:off x="11517406" y="2903944"/>
            <a:ext cx="9075287" cy="7383056"/>
            <a:chOff x="0" y="0"/>
            <a:chExt cx="858599" cy="698500"/>
          </a:xfrm>
        </p:grpSpPr>
        <p:sp>
          <p:nvSpPr>
            <p:cNvPr id="11" name="Freeform 11"/>
            <p:cNvSpPr/>
            <p:nvPr/>
          </p:nvSpPr>
          <p:spPr>
            <a:xfrm>
              <a:off x="0" y="0"/>
              <a:ext cx="858599" cy="698500"/>
            </a:xfrm>
            <a:custGeom>
              <a:avLst/>
              <a:gdLst/>
              <a:ahLst/>
              <a:cxnLst/>
              <a:rect l="l" t="t" r="r" b="b"/>
              <a:pathLst>
                <a:path w="858599" h="698500">
                  <a:moveTo>
                    <a:pt x="858599" y="349250"/>
                  </a:moveTo>
                  <a:lnTo>
                    <a:pt x="655399" y="698500"/>
                  </a:lnTo>
                  <a:lnTo>
                    <a:pt x="203200" y="698500"/>
                  </a:lnTo>
                  <a:lnTo>
                    <a:pt x="0" y="349250"/>
                  </a:lnTo>
                  <a:lnTo>
                    <a:pt x="203200" y="0"/>
                  </a:lnTo>
                  <a:lnTo>
                    <a:pt x="655399" y="0"/>
                  </a:lnTo>
                  <a:lnTo>
                    <a:pt x="858599" y="349250"/>
                  </a:lnTo>
                  <a:close/>
                </a:path>
              </a:pathLst>
            </a:custGeom>
            <a:blipFill>
              <a:blip r:embed="rId4"/>
              <a:stretch>
                <a:fillRect l="-63" r="-63"/>
              </a:stretch>
            </a:blipFill>
          </p:spPr>
        </p:sp>
      </p:grpSp>
      <p:sp>
        <p:nvSpPr>
          <p:cNvPr id="12" name="Freeform 12"/>
          <p:cNvSpPr/>
          <p:nvPr/>
        </p:nvSpPr>
        <p:spPr>
          <a:xfrm>
            <a:off x="1028700" y="6974989"/>
            <a:ext cx="336794" cy="336794"/>
          </a:xfrm>
          <a:custGeom>
            <a:avLst/>
            <a:gdLst/>
            <a:ahLst/>
            <a:cxnLst/>
            <a:rect l="l" t="t" r="r" b="b"/>
            <a:pathLst>
              <a:path w="336794" h="336794">
                <a:moveTo>
                  <a:pt x="0" y="0"/>
                </a:moveTo>
                <a:lnTo>
                  <a:pt x="336794" y="0"/>
                </a:lnTo>
                <a:lnTo>
                  <a:pt x="336794" y="336794"/>
                </a:lnTo>
                <a:lnTo>
                  <a:pt x="0" y="33679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3" name="Freeform 13"/>
          <p:cNvSpPr/>
          <p:nvPr/>
        </p:nvSpPr>
        <p:spPr>
          <a:xfrm>
            <a:off x="1028700" y="7442740"/>
            <a:ext cx="336794" cy="336794"/>
          </a:xfrm>
          <a:custGeom>
            <a:avLst/>
            <a:gdLst/>
            <a:ahLst/>
            <a:cxnLst/>
            <a:rect l="l" t="t" r="r" b="b"/>
            <a:pathLst>
              <a:path w="336794" h="336794">
                <a:moveTo>
                  <a:pt x="0" y="0"/>
                </a:moveTo>
                <a:lnTo>
                  <a:pt x="336794" y="0"/>
                </a:lnTo>
                <a:lnTo>
                  <a:pt x="336794" y="336793"/>
                </a:lnTo>
                <a:lnTo>
                  <a:pt x="0" y="33679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4" name="Freeform 14"/>
          <p:cNvSpPr/>
          <p:nvPr/>
        </p:nvSpPr>
        <p:spPr>
          <a:xfrm>
            <a:off x="1028700" y="7910490"/>
            <a:ext cx="336794" cy="336794"/>
          </a:xfrm>
          <a:custGeom>
            <a:avLst/>
            <a:gdLst/>
            <a:ahLst/>
            <a:cxnLst/>
            <a:rect l="l" t="t" r="r" b="b"/>
            <a:pathLst>
              <a:path w="336794" h="336794">
                <a:moveTo>
                  <a:pt x="0" y="0"/>
                </a:moveTo>
                <a:lnTo>
                  <a:pt x="336794" y="0"/>
                </a:lnTo>
                <a:lnTo>
                  <a:pt x="336794" y="336794"/>
                </a:lnTo>
                <a:lnTo>
                  <a:pt x="0" y="33679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5" name="Freeform 15"/>
          <p:cNvSpPr/>
          <p:nvPr/>
        </p:nvSpPr>
        <p:spPr>
          <a:xfrm>
            <a:off x="1028700" y="8378241"/>
            <a:ext cx="336794" cy="336794"/>
          </a:xfrm>
          <a:custGeom>
            <a:avLst/>
            <a:gdLst/>
            <a:ahLst/>
            <a:cxnLst/>
            <a:rect l="l" t="t" r="r" b="b"/>
            <a:pathLst>
              <a:path w="336794" h="336794">
                <a:moveTo>
                  <a:pt x="0" y="0"/>
                </a:moveTo>
                <a:lnTo>
                  <a:pt x="336794" y="0"/>
                </a:lnTo>
                <a:lnTo>
                  <a:pt x="336794" y="336793"/>
                </a:lnTo>
                <a:lnTo>
                  <a:pt x="0" y="33679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6" name="Freeform 16"/>
          <p:cNvSpPr/>
          <p:nvPr/>
        </p:nvSpPr>
        <p:spPr>
          <a:xfrm flipH="1">
            <a:off x="7342094" y="904300"/>
            <a:ext cx="709356" cy="544382"/>
          </a:xfrm>
          <a:custGeom>
            <a:avLst/>
            <a:gdLst/>
            <a:ahLst/>
            <a:cxnLst/>
            <a:rect l="l" t="t" r="r" b="b"/>
            <a:pathLst>
              <a:path w="709356" h="544382">
                <a:moveTo>
                  <a:pt x="709356" y="0"/>
                </a:moveTo>
                <a:lnTo>
                  <a:pt x="0" y="0"/>
                </a:lnTo>
                <a:lnTo>
                  <a:pt x="0" y="544382"/>
                </a:lnTo>
                <a:lnTo>
                  <a:pt x="709356" y="544382"/>
                </a:lnTo>
                <a:lnTo>
                  <a:pt x="709356" y="0"/>
                </a:lnTo>
                <a:close/>
              </a:path>
            </a:pathLst>
          </a:custGeom>
          <a:blipFill>
            <a:blip r:embed="rId7">
              <a:extLst>
                <a:ext uri="{96DAC541-7B7A-43D3-8B79-37D633B846F1}">
                  <asvg:svgBlip xmlns:asvg="http://schemas.microsoft.com/office/drawing/2016/SVG/main" xmlns="" r:embed="rId8"/>
                </a:ext>
              </a:extLst>
            </a:blip>
            <a:stretch>
              <a:fillRect t="-233759" r="-170686"/>
            </a:stretch>
          </a:blipFill>
        </p:spPr>
      </p:sp>
      <p:sp>
        <p:nvSpPr>
          <p:cNvPr id="17" name="TextBox 17"/>
          <p:cNvSpPr txBox="1"/>
          <p:nvPr/>
        </p:nvSpPr>
        <p:spPr>
          <a:xfrm>
            <a:off x="1315217" y="971142"/>
            <a:ext cx="2691440" cy="358134"/>
          </a:xfrm>
          <a:prstGeom prst="rect">
            <a:avLst/>
          </a:prstGeom>
        </p:spPr>
        <p:txBody>
          <a:bodyPr lIns="0" tIns="0" rIns="0" bIns="0" rtlCol="0" anchor="t">
            <a:spAutoFit/>
          </a:bodyPr>
          <a:lstStyle/>
          <a:p>
            <a:pPr marL="0" lvl="0" indent="0" algn="ctr">
              <a:lnSpc>
                <a:spcPts val="2974"/>
              </a:lnSpc>
              <a:spcBef>
                <a:spcPct val="0"/>
              </a:spcBef>
            </a:pPr>
            <a:r>
              <a:rPr lang="en-US" sz="2124" b="1">
                <a:solidFill>
                  <a:srgbClr val="000A2F"/>
                </a:solidFill>
                <a:latin typeface="Montserrat Bold"/>
                <a:ea typeface="Montserrat Bold"/>
                <a:cs typeface="Montserrat Bold"/>
                <a:sym typeface="Montserrat Bold"/>
              </a:rPr>
              <a:t>Larana, Inc.</a:t>
            </a:r>
          </a:p>
        </p:txBody>
      </p:sp>
      <p:sp>
        <p:nvSpPr>
          <p:cNvPr id="18" name="TextBox 18"/>
          <p:cNvSpPr txBox="1"/>
          <p:nvPr/>
        </p:nvSpPr>
        <p:spPr>
          <a:xfrm>
            <a:off x="1028700" y="3525917"/>
            <a:ext cx="10287073" cy="841809"/>
          </a:xfrm>
          <a:prstGeom prst="rect">
            <a:avLst/>
          </a:prstGeom>
        </p:spPr>
        <p:txBody>
          <a:bodyPr lIns="0" tIns="0" rIns="0" bIns="0" rtlCol="0" anchor="t">
            <a:spAutoFit/>
          </a:bodyPr>
          <a:lstStyle/>
          <a:p>
            <a:pPr marL="0" lvl="0" indent="0" algn="l">
              <a:lnSpc>
                <a:spcPts val="6922"/>
              </a:lnSpc>
              <a:spcBef>
                <a:spcPct val="0"/>
              </a:spcBef>
            </a:pPr>
            <a:r>
              <a:rPr lang="en-US" sz="4944" b="1">
                <a:solidFill>
                  <a:srgbClr val="6FD1F7"/>
                </a:solidFill>
                <a:latin typeface="Pattanakarn Condensed Bold"/>
                <a:ea typeface="Pattanakarn Condensed Bold"/>
                <a:cs typeface="Pattanakarn Condensed Bold"/>
                <a:sym typeface="Pattanakarn Condensed Bold"/>
              </a:rPr>
              <a:t>PENDIDIKAN PANCASILA</a:t>
            </a:r>
          </a:p>
        </p:txBody>
      </p:sp>
      <p:sp>
        <p:nvSpPr>
          <p:cNvPr id="19" name="TextBox 19"/>
          <p:cNvSpPr txBox="1"/>
          <p:nvPr/>
        </p:nvSpPr>
        <p:spPr>
          <a:xfrm>
            <a:off x="1028700" y="4992590"/>
            <a:ext cx="9218032" cy="1433635"/>
          </a:xfrm>
          <a:prstGeom prst="rect">
            <a:avLst/>
          </a:prstGeom>
        </p:spPr>
        <p:txBody>
          <a:bodyPr lIns="0" tIns="0" rIns="0" bIns="0" rtlCol="0" anchor="t">
            <a:spAutoFit/>
          </a:bodyPr>
          <a:lstStyle/>
          <a:p>
            <a:pPr marL="0" lvl="0" indent="0" algn="l">
              <a:lnSpc>
                <a:spcPts val="2880"/>
              </a:lnSpc>
              <a:spcBef>
                <a:spcPct val="0"/>
              </a:spcBef>
            </a:pPr>
            <a:r>
              <a:rPr lang="en-US" sz="2057">
                <a:solidFill>
                  <a:srgbClr val="FFFFFF"/>
                </a:solidFill>
                <a:latin typeface="Montserrat"/>
                <a:ea typeface="Montserrat"/>
                <a:cs typeface="Montserrat"/>
                <a:sym typeface="Montserrat"/>
              </a:rPr>
              <a:t>Penerapan nilai-nilai Pancasila dalam pembelajaran membutuhkan pendekatan yang terstruktur dan menyeluruh, melibatkan seluruh komponen sekolah untuk membentuk karakter siswa yang kuat dan berintegritas.</a:t>
            </a:r>
          </a:p>
        </p:txBody>
      </p:sp>
      <p:sp>
        <p:nvSpPr>
          <p:cNvPr id="20" name="TextBox 20"/>
          <p:cNvSpPr txBox="1"/>
          <p:nvPr/>
        </p:nvSpPr>
        <p:spPr>
          <a:xfrm>
            <a:off x="1553135" y="6931014"/>
            <a:ext cx="8693597" cy="363861"/>
          </a:xfrm>
          <a:prstGeom prst="rect">
            <a:avLst/>
          </a:prstGeom>
        </p:spPr>
        <p:txBody>
          <a:bodyPr lIns="0" tIns="0" rIns="0" bIns="0" rtlCol="0" anchor="t">
            <a:spAutoFit/>
          </a:bodyPr>
          <a:lstStyle/>
          <a:p>
            <a:pPr marL="0" lvl="0" indent="0" algn="l">
              <a:lnSpc>
                <a:spcPts val="3044"/>
              </a:lnSpc>
              <a:spcBef>
                <a:spcPct val="0"/>
              </a:spcBef>
            </a:pPr>
            <a:r>
              <a:rPr lang="en-US" sz="2174" b="1">
                <a:solidFill>
                  <a:srgbClr val="FFFFFF"/>
                </a:solidFill>
                <a:latin typeface="Montserrat Bold"/>
                <a:ea typeface="Montserrat Bold"/>
                <a:cs typeface="Montserrat Bold"/>
                <a:sym typeface="Montserrat Bold"/>
              </a:rPr>
              <a:t>Integrasi nilai Pancasila dalam semua mata pelajaran</a:t>
            </a:r>
          </a:p>
        </p:txBody>
      </p:sp>
      <p:sp>
        <p:nvSpPr>
          <p:cNvPr id="21" name="TextBox 21"/>
          <p:cNvSpPr txBox="1"/>
          <p:nvPr/>
        </p:nvSpPr>
        <p:spPr>
          <a:xfrm>
            <a:off x="1553135" y="7398764"/>
            <a:ext cx="8693597" cy="363861"/>
          </a:xfrm>
          <a:prstGeom prst="rect">
            <a:avLst/>
          </a:prstGeom>
        </p:spPr>
        <p:txBody>
          <a:bodyPr lIns="0" tIns="0" rIns="0" bIns="0" rtlCol="0" anchor="t">
            <a:spAutoFit/>
          </a:bodyPr>
          <a:lstStyle/>
          <a:p>
            <a:pPr marL="0" lvl="0" indent="0" algn="l">
              <a:lnSpc>
                <a:spcPts val="3044"/>
              </a:lnSpc>
              <a:spcBef>
                <a:spcPct val="0"/>
              </a:spcBef>
            </a:pPr>
            <a:r>
              <a:rPr lang="en-US" sz="2174" b="1">
                <a:solidFill>
                  <a:srgbClr val="FFFFFF"/>
                </a:solidFill>
                <a:latin typeface="Montserrat Bold"/>
                <a:ea typeface="Montserrat Bold"/>
                <a:cs typeface="Montserrat Bold"/>
                <a:sym typeface="Montserrat Bold"/>
              </a:rPr>
              <a:t>Kegiatan ekstrakurikuler yang memperkuat nilai-nilai luhur</a:t>
            </a:r>
          </a:p>
        </p:txBody>
      </p:sp>
      <p:sp>
        <p:nvSpPr>
          <p:cNvPr id="22" name="TextBox 22"/>
          <p:cNvSpPr txBox="1"/>
          <p:nvPr/>
        </p:nvSpPr>
        <p:spPr>
          <a:xfrm>
            <a:off x="1553135" y="7866515"/>
            <a:ext cx="8693597" cy="363861"/>
          </a:xfrm>
          <a:prstGeom prst="rect">
            <a:avLst/>
          </a:prstGeom>
        </p:spPr>
        <p:txBody>
          <a:bodyPr lIns="0" tIns="0" rIns="0" bIns="0" rtlCol="0" anchor="t">
            <a:spAutoFit/>
          </a:bodyPr>
          <a:lstStyle/>
          <a:p>
            <a:pPr marL="0" lvl="0" indent="0" algn="l">
              <a:lnSpc>
                <a:spcPts val="3044"/>
              </a:lnSpc>
              <a:spcBef>
                <a:spcPct val="0"/>
              </a:spcBef>
            </a:pPr>
            <a:r>
              <a:rPr lang="en-US" sz="2174" b="1">
                <a:solidFill>
                  <a:srgbClr val="FFFFFF"/>
                </a:solidFill>
                <a:latin typeface="Montserrat Bold"/>
                <a:ea typeface="Montserrat Bold"/>
                <a:cs typeface="Montserrat Bold"/>
                <a:sym typeface="Montserrat Bold"/>
              </a:rPr>
              <a:t>Penggunaan metode pembelajaran aktif dan diskusi nilai</a:t>
            </a:r>
          </a:p>
        </p:txBody>
      </p:sp>
      <p:sp>
        <p:nvSpPr>
          <p:cNvPr id="23" name="TextBox 23"/>
          <p:cNvSpPr txBox="1"/>
          <p:nvPr/>
        </p:nvSpPr>
        <p:spPr>
          <a:xfrm>
            <a:off x="1553135" y="8334266"/>
            <a:ext cx="8693597" cy="363861"/>
          </a:xfrm>
          <a:prstGeom prst="rect">
            <a:avLst/>
          </a:prstGeom>
        </p:spPr>
        <p:txBody>
          <a:bodyPr lIns="0" tIns="0" rIns="0" bIns="0" rtlCol="0" anchor="t">
            <a:spAutoFit/>
          </a:bodyPr>
          <a:lstStyle/>
          <a:p>
            <a:pPr marL="0" lvl="0" indent="0" algn="l">
              <a:lnSpc>
                <a:spcPts val="3044"/>
              </a:lnSpc>
              <a:spcBef>
                <a:spcPct val="0"/>
              </a:spcBef>
            </a:pPr>
            <a:r>
              <a:rPr lang="en-US" sz="2174" b="1">
                <a:solidFill>
                  <a:srgbClr val="FFFFFF"/>
                </a:solidFill>
                <a:latin typeface="Montserrat Bold"/>
                <a:ea typeface="Montserrat Bold"/>
                <a:cs typeface="Montserrat Bold"/>
                <a:sym typeface="Montserrat Bold"/>
              </a:rPr>
              <a:t>Simulasi musyawarah untuk menyelesaikan masalah kelas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A2F"/>
        </a:solidFill>
        <a:effectLst/>
      </p:bgPr>
    </p:bg>
    <p:spTree>
      <p:nvGrpSpPr>
        <p:cNvPr id="1" name=""/>
        <p:cNvGrpSpPr/>
        <p:nvPr/>
      </p:nvGrpSpPr>
      <p:grpSpPr>
        <a:xfrm>
          <a:off x="0" y="0"/>
          <a:ext cx="0" cy="0"/>
          <a:chOff x="0" y="0"/>
          <a:chExt cx="0" cy="0"/>
        </a:xfrm>
      </p:grpSpPr>
      <p:grpSp>
        <p:nvGrpSpPr>
          <p:cNvPr id="5" name="Group 5"/>
          <p:cNvGrpSpPr/>
          <p:nvPr/>
        </p:nvGrpSpPr>
        <p:grpSpPr>
          <a:xfrm>
            <a:off x="-3548365" y="1484128"/>
            <a:ext cx="10243342" cy="8802872"/>
            <a:chOff x="0" y="0"/>
            <a:chExt cx="812800" cy="698500"/>
          </a:xfrm>
        </p:grpSpPr>
        <p:sp>
          <p:nvSpPr>
            <p:cNvPr id="6" name="Freeform 6"/>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6FD1F7"/>
            </a:solidFill>
          </p:spPr>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3540"/>
                </a:lnSpc>
              </a:pPr>
              <a:endParaRPr/>
            </a:p>
          </p:txBody>
        </p:sp>
      </p:grpSp>
      <p:grpSp>
        <p:nvGrpSpPr>
          <p:cNvPr id="8" name="Group 8"/>
          <p:cNvGrpSpPr/>
          <p:nvPr/>
        </p:nvGrpSpPr>
        <p:grpSpPr>
          <a:xfrm>
            <a:off x="1028700" y="2650268"/>
            <a:ext cx="7529417" cy="6470593"/>
            <a:chOff x="0" y="0"/>
            <a:chExt cx="812800" cy="698500"/>
          </a:xfrm>
        </p:grpSpPr>
        <p:sp>
          <p:nvSpPr>
            <p:cNvPr id="9" name="Freeform 9"/>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blipFill>
              <a:blip r:embed="rId2"/>
              <a:stretch>
                <a:fillRect l="-36" r="-36"/>
              </a:stretch>
            </a:blipFill>
          </p:spPr>
        </p:sp>
      </p:grpSp>
      <p:sp>
        <p:nvSpPr>
          <p:cNvPr id="10" name="TextBox 10"/>
          <p:cNvSpPr txBox="1"/>
          <p:nvPr/>
        </p:nvSpPr>
        <p:spPr>
          <a:xfrm>
            <a:off x="9977644" y="2711507"/>
            <a:ext cx="6495003" cy="684315"/>
          </a:xfrm>
          <a:prstGeom prst="rect">
            <a:avLst/>
          </a:prstGeom>
        </p:spPr>
        <p:txBody>
          <a:bodyPr lIns="0" tIns="0" rIns="0" bIns="0" rtlCol="0" anchor="t">
            <a:spAutoFit/>
          </a:bodyPr>
          <a:lstStyle/>
          <a:p>
            <a:pPr marL="0" lvl="0" indent="0" algn="l">
              <a:lnSpc>
                <a:spcPts val="5636"/>
              </a:lnSpc>
              <a:spcBef>
                <a:spcPct val="0"/>
              </a:spcBef>
            </a:pPr>
            <a:r>
              <a:rPr lang="en-US" sz="4026" b="1">
                <a:solidFill>
                  <a:srgbClr val="FFFFFF"/>
                </a:solidFill>
                <a:latin typeface="Pattanakarn Condensed Bold"/>
                <a:ea typeface="Pattanakarn Condensed Bold"/>
                <a:cs typeface="Pattanakarn Condensed Bold"/>
                <a:sym typeface="Pattanakarn Condensed Bold"/>
              </a:rPr>
              <a:t>DAMPAK</a:t>
            </a:r>
          </a:p>
        </p:txBody>
      </p:sp>
      <p:sp>
        <p:nvSpPr>
          <p:cNvPr id="11" name="Freeform 11"/>
          <p:cNvSpPr/>
          <p:nvPr/>
        </p:nvSpPr>
        <p:spPr>
          <a:xfrm flipH="1">
            <a:off x="15185779" y="-1614259"/>
            <a:ext cx="4615429" cy="4401966"/>
          </a:xfrm>
          <a:custGeom>
            <a:avLst/>
            <a:gdLst/>
            <a:ahLst/>
            <a:cxnLst/>
            <a:rect l="l" t="t" r="r" b="b"/>
            <a:pathLst>
              <a:path w="4615429" h="4401966">
                <a:moveTo>
                  <a:pt x="4615429" y="0"/>
                </a:moveTo>
                <a:lnTo>
                  <a:pt x="0" y="0"/>
                </a:lnTo>
                <a:lnTo>
                  <a:pt x="0" y="4401966"/>
                </a:lnTo>
                <a:lnTo>
                  <a:pt x="4615429" y="4401966"/>
                </a:lnTo>
                <a:lnTo>
                  <a:pt x="4615429" y="0"/>
                </a:lnTo>
                <a:close/>
              </a:path>
            </a:pathLst>
          </a:custGeom>
          <a:blipFill>
            <a:blip r:embed="rId3">
              <a:alphaModFix amt="44999"/>
              <a:extLst>
                <a:ext uri="{96DAC541-7B7A-43D3-8B79-37D633B846F1}">
                  <asvg:svgBlip xmlns:asvg="http://schemas.microsoft.com/office/drawing/2016/SVG/main" xmlns="" r:embed="rId4"/>
                </a:ext>
              </a:extLst>
            </a:blip>
            <a:stretch>
              <a:fillRect/>
            </a:stretch>
          </a:blipFill>
        </p:spPr>
      </p:sp>
      <p:sp>
        <p:nvSpPr>
          <p:cNvPr id="12" name="Freeform 12"/>
          <p:cNvSpPr/>
          <p:nvPr/>
        </p:nvSpPr>
        <p:spPr>
          <a:xfrm flipH="1">
            <a:off x="7039438" y="904300"/>
            <a:ext cx="709356" cy="544382"/>
          </a:xfrm>
          <a:custGeom>
            <a:avLst/>
            <a:gdLst/>
            <a:ahLst/>
            <a:cxnLst/>
            <a:rect l="l" t="t" r="r" b="b"/>
            <a:pathLst>
              <a:path w="709356" h="544382">
                <a:moveTo>
                  <a:pt x="709356" y="0"/>
                </a:moveTo>
                <a:lnTo>
                  <a:pt x="0" y="0"/>
                </a:lnTo>
                <a:lnTo>
                  <a:pt x="0" y="544382"/>
                </a:lnTo>
                <a:lnTo>
                  <a:pt x="709356" y="544382"/>
                </a:lnTo>
                <a:lnTo>
                  <a:pt x="709356" y="0"/>
                </a:lnTo>
                <a:close/>
              </a:path>
            </a:pathLst>
          </a:custGeom>
          <a:blipFill>
            <a:blip r:embed="rId5">
              <a:extLst>
                <a:ext uri="{96DAC541-7B7A-43D3-8B79-37D633B846F1}">
                  <asvg:svgBlip xmlns:asvg="http://schemas.microsoft.com/office/drawing/2016/SVG/main" xmlns="" r:embed="rId6"/>
                </a:ext>
              </a:extLst>
            </a:blip>
            <a:stretch>
              <a:fillRect t="-233759" r="-170686"/>
            </a:stretch>
          </a:blipFill>
        </p:spPr>
      </p:sp>
      <p:sp>
        <p:nvSpPr>
          <p:cNvPr id="13" name="TextBox 13"/>
          <p:cNvSpPr txBox="1"/>
          <p:nvPr/>
        </p:nvSpPr>
        <p:spPr>
          <a:xfrm>
            <a:off x="10264161" y="971142"/>
            <a:ext cx="2691440" cy="372702"/>
          </a:xfrm>
          <a:prstGeom prst="rect">
            <a:avLst/>
          </a:prstGeom>
        </p:spPr>
        <p:txBody>
          <a:bodyPr lIns="0" tIns="0" rIns="0" bIns="0" rtlCol="0" anchor="t">
            <a:spAutoFit/>
          </a:bodyPr>
          <a:lstStyle/>
          <a:p>
            <a:pPr marL="0" lvl="0" indent="0" algn="ctr">
              <a:lnSpc>
                <a:spcPts val="3087"/>
              </a:lnSpc>
              <a:spcBef>
                <a:spcPct val="0"/>
              </a:spcBef>
            </a:pPr>
            <a:r>
              <a:rPr lang="en-US" sz="2205" b="1">
                <a:solidFill>
                  <a:srgbClr val="000A2F"/>
                </a:solidFill>
                <a:latin typeface="Montserrat Bold"/>
                <a:ea typeface="Montserrat Bold"/>
                <a:cs typeface="Montserrat Bold"/>
                <a:sym typeface="Montserrat Bold"/>
              </a:rPr>
              <a:t>Larana, Inc.</a:t>
            </a:r>
          </a:p>
        </p:txBody>
      </p:sp>
      <p:sp>
        <p:nvSpPr>
          <p:cNvPr id="14" name="TextBox 14"/>
          <p:cNvSpPr txBox="1"/>
          <p:nvPr/>
        </p:nvSpPr>
        <p:spPr>
          <a:xfrm>
            <a:off x="9977644" y="3544967"/>
            <a:ext cx="6495003" cy="684315"/>
          </a:xfrm>
          <a:prstGeom prst="rect">
            <a:avLst/>
          </a:prstGeom>
        </p:spPr>
        <p:txBody>
          <a:bodyPr lIns="0" tIns="0" rIns="0" bIns="0" rtlCol="0" anchor="t">
            <a:spAutoFit/>
          </a:bodyPr>
          <a:lstStyle/>
          <a:p>
            <a:pPr marL="0" lvl="0" indent="0" algn="l">
              <a:lnSpc>
                <a:spcPts val="5636"/>
              </a:lnSpc>
              <a:spcBef>
                <a:spcPct val="0"/>
              </a:spcBef>
            </a:pPr>
            <a:r>
              <a:rPr lang="en-US" sz="4026" b="1">
                <a:solidFill>
                  <a:srgbClr val="6FD1F7"/>
                </a:solidFill>
                <a:latin typeface="Pattanakarn Condensed Bold"/>
                <a:ea typeface="Pattanakarn Condensed Bold"/>
                <a:cs typeface="Pattanakarn Condensed Bold"/>
                <a:sym typeface="Pattanakarn Condensed Bold"/>
              </a:rPr>
              <a:t>PENGUATAN KARAKTER</a:t>
            </a:r>
          </a:p>
        </p:txBody>
      </p:sp>
      <p:sp>
        <p:nvSpPr>
          <p:cNvPr id="15" name="TextBox 15"/>
          <p:cNvSpPr txBox="1"/>
          <p:nvPr/>
        </p:nvSpPr>
        <p:spPr>
          <a:xfrm>
            <a:off x="9977644" y="4992590"/>
            <a:ext cx="7281656" cy="1071649"/>
          </a:xfrm>
          <a:prstGeom prst="rect">
            <a:avLst/>
          </a:prstGeom>
        </p:spPr>
        <p:txBody>
          <a:bodyPr lIns="0" tIns="0" rIns="0" bIns="0" rtlCol="0" anchor="t">
            <a:spAutoFit/>
          </a:bodyPr>
          <a:lstStyle/>
          <a:p>
            <a:pPr marL="0" lvl="0" indent="0" algn="l">
              <a:lnSpc>
                <a:spcPts val="2882"/>
              </a:lnSpc>
              <a:spcBef>
                <a:spcPct val="0"/>
              </a:spcBef>
            </a:pPr>
            <a:r>
              <a:rPr lang="en-US" sz="2059">
                <a:solidFill>
                  <a:srgbClr val="FFFFFF"/>
                </a:solidFill>
                <a:latin typeface="Montserrat"/>
                <a:ea typeface="Montserrat"/>
                <a:cs typeface="Montserrat"/>
                <a:sym typeface="Montserrat"/>
              </a:rPr>
              <a:t>Pembelajaran Pendidikan Pancasila membentuk siswa yang berkarakter kuat, menghargai keberagaman, dan siap menjadi agen perubahan positif di masyarakat.</a:t>
            </a:r>
          </a:p>
        </p:txBody>
      </p:sp>
      <p:sp>
        <p:nvSpPr>
          <p:cNvPr id="16" name="TextBox 16"/>
          <p:cNvSpPr txBox="1"/>
          <p:nvPr/>
        </p:nvSpPr>
        <p:spPr>
          <a:xfrm>
            <a:off x="9977644" y="7029820"/>
            <a:ext cx="7281656" cy="1433599"/>
          </a:xfrm>
          <a:prstGeom prst="rect">
            <a:avLst/>
          </a:prstGeom>
        </p:spPr>
        <p:txBody>
          <a:bodyPr lIns="0" tIns="0" rIns="0" bIns="0" rtlCol="0" anchor="t">
            <a:spAutoFit/>
          </a:bodyPr>
          <a:lstStyle/>
          <a:p>
            <a:pPr marL="0" lvl="0" indent="0" algn="l">
              <a:lnSpc>
                <a:spcPts val="2882"/>
              </a:lnSpc>
              <a:spcBef>
                <a:spcPct val="0"/>
              </a:spcBef>
            </a:pPr>
            <a:r>
              <a:rPr lang="en-US" sz="2059">
                <a:solidFill>
                  <a:srgbClr val="FFFFFF"/>
                </a:solidFill>
                <a:latin typeface="Montserrat"/>
                <a:ea typeface="Montserrat"/>
                <a:cs typeface="Montserrat"/>
                <a:sym typeface="Montserrat"/>
              </a:rPr>
              <a:t>Siswa yang memahami nilai-nilai Pancasila tumbuh menjadi pribadi yang bertanggung jawab, berdisiplin, dan berintegritas — siap berkontribusi nyata bagi kemajuan bangsa.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A2F"/>
        </a:solidFill>
        <a:effectLst/>
      </p:bgPr>
    </p:bg>
    <p:spTree>
      <p:nvGrpSpPr>
        <p:cNvPr id="1" name=""/>
        <p:cNvGrpSpPr/>
        <p:nvPr/>
      </p:nvGrpSpPr>
      <p:grpSpPr>
        <a:xfrm>
          <a:off x="0" y="0"/>
          <a:ext cx="0" cy="0"/>
          <a:chOff x="0" y="0"/>
          <a:chExt cx="0" cy="0"/>
        </a:xfrm>
      </p:grpSpPr>
      <p:sp>
        <p:nvSpPr>
          <p:cNvPr id="2" name="Freeform 2"/>
          <p:cNvSpPr/>
          <p:nvPr/>
        </p:nvSpPr>
        <p:spPr>
          <a:xfrm flipH="1">
            <a:off x="-1071677" y="-1910096"/>
            <a:ext cx="4615429" cy="4401966"/>
          </a:xfrm>
          <a:custGeom>
            <a:avLst/>
            <a:gdLst/>
            <a:ahLst/>
            <a:cxnLst/>
            <a:rect l="l" t="t" r="r" b="b"/>
            <a:pathLst>
              <a:path w="4615429" h="4401966">
                <a:moveTo>
                  <a:pt x="4615429" y="0"/>
                </a:moveTo>
                <a:lnTo>
                  <a:pt x="0" y="0"/>
                </a:lnTo>
                <a:lnTo>
                  <a:pt x="0" y="4401966"/>
                </a:lnTo>
                <a:lnTo>
                  <a:pt x="4615429" y="4401966"/>
                </a:lnTo>
                <a:lnTo>
                  <a:pt x="4615429" y="0"/>
                </a:lnTo>
                <a:close/>
              </a:path>
            </a:pathLst>
          </a:custGeom>
          <a:blipFill>
            <a:blip r:embed="rId2">
              <a:alphaModFix amt="44999"/>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5033912" y="-1910096"/>
            <a:ext cx="4615429" cy="4401966"/>
          </a:xfrm>
          <a:custGeom>
            <a:avLst/>
            <a:gdLst/>
            <a:ahLst/>
            <a:cxnLst/>
            <a:rect l="l" t="t" r="r" b="b"/>
            <a:pathLst>
              <a:path w="4615429" h="4401966">
                <a:moveTo>
                  <a:pt x="0" y="0"/>
                </a:moveTo>
                <a:lnTo>
                  <a:pt x="4615429" y="0"/>
                </a:lnTo>
                <a:lnTo>
                  <a:pt x="4615429" y="4401966"/>
                </a:lnTo>
                <a:lnTo>
                  <a:pt x="0" y="4401966"/>
                </a:lnTo>
                <a:lnTo>
                  <a:pt x="0" y="0"/>
                </a:lnTo>
                <a:close/>
              </a:path>
            </a:pathLst>
          </a:custGeom>
          <a:blipFill>
            <a:blip r:embed="rId2">
              <a:alphaModFix amt="44999"/>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52865" y="7319602"/>
            <a:ext cx="709356" cy="544382"/>
          </a:xfrm>
          <a:custGeom>
            <a:avLst/>
            <a:gdLst/>
            <a:ahLst/>
            <a:cxnLst/>
            <a:rect l="l" t="t" r="r" b="b"/>
            <a:pathLst>
              <a:path w="709356" h="544382">
                <a:moveTo>
                  <a:pt x="0" y="0"/>
                </a:moveTo>
                <a:lnTo>
                  <a:pt x="709356" y="0"/>
                </a:lnTo>
                <a:lnTo>
                  <a:pt x="709356" y="544382"/>
                </a:lnTo>
                <a:lnTo>
                  <a:pt x="0" y="544382"/>
                </a:lnTo>
                <a:lnTo>
                  <a:pt x="0" y="0"/>
                </a:lnTo>
                <a:close/>
              </a:path>
            </a:pathLst>
          </a:custGeom>
          <a:blipFill>
            <a:blip r:embed="rId4">
              <a:extLst>
                <a:ext uri="{96DAC541-7B7A-43D3-8B79-37D633B846F1}">
                  <asvg:svgBlip xmlns:asvg="http://schemas.microsoft.com/office/drawing/2016/SVG/main" xmlns="" r:embed="rId5"/>
                </a:ext>
              </a:extLst>
            </a:blip>
            <a:stretch>
              <a:fillRect t="-233759" r="-170686"/>
            </a:stretch>
          </a:blipFill>
        </p:spPr>
      </p:sp>
      <p:sp>
        <p:nvSpPr>
          <p:cNvPr id="5" name="Freeform 5"/>
          <p:cNvSpPr/>
          <p:nvPr/>
        </p:nvSpPr>
        <p:spPr>
          <a:xfrm flipH="1">
            <a:off x="15925779" y="7319602"/>
            <a:ext cx="709356" cy="544382"/>
          </a:xfrm>
          <a:custGeom>
            <a:avLst/>
            <a:gdLst/>
            <a:ahLst/>
            <a:cxnLst/>
            <a:rect l="l" t="t" r="r" b="b"/>
            <a:pathLst>
              <a:path w="709356" h="544382">
                <a:moveTo>
                  <a:pt x="709356" y="0"/>
                </a:moveTo>
                <a:lnTo>
                  <a:pt x="0" y="0"/>
                </a:lnTo>
                <a:lnTo>
                  <a:pt x="0" y="544382"/>
                </a:lnTo>
                <a:lnTo>
                  <a:pt x="709356" y="544382"/>
                </a:lnTo>
                <a:lnTo>
                  <a:pt x="709356" y="0"/>
                </a:lnTo>
                <a:close/>
              </a:path>
            </a:pathLst>
          </a:custGeom>
          <a:blipFill>
            <a:blip r:embed="rId4">
              <a:extLst>
                <a:ext uri="{96DAC541-7B7A-43D3-8B79-37D633B846F1}">
                  <asvg:svgBlip xmlns:asvg="http://schemas.microsoft.com/office/drawing/2016/SVG/main" xmlns="" r:embed="rId5"/>
                </a:ext>
              </a:extLst>
            </a:blip>
            <a:stretch>
              <a:fillRect t="-233759" r="-170686"/>
            </a:stretch>
          </a:blipFill>
        </p:spPr>
      </p:sp>
      <p:grpSp>
        <p:nvGrpSpPr>
          <p:cNvPr id="6" name="Group 6"/>
          <p:cNvGrpSpPr/>
          <p:nvPr/>
        </p:nvGrpSpPr>
        <p:grpSpPr>
          <a:xfrm>
            <a:off x="-3762" y="8831503"/>
            <a:ext cx="18291762" cy="853594"/>
            <a:chOff x="0" y="0"/>
            <a:chExt cx="4817583" cy="224815"/>
          </a:xfrm>
        </p:grpSpPr>
        <p:sp>
          <p:nvSpPr>
            <p:cNvPr id="7" name="Freeform 7"/>
            <p:cNvSpPr/>
            <p:nvPr/>
          </p:nvSpPr>
          <p:spPr>
            <a:xfrm>
              <a:off x="0" y="0"/>
              <a:ext cx="4817583" cy="224815"/>
            </a:xfrm>
            <a:custGeom>
              <a:avLst/>
              <a:gdLst/>
              <a:ahLst/>
              <a:cxnLst/>
              <a:rect l="l" t="t" r="r" b="b"/>
              <a:pathLst>
                <a:path w="4817583" h="224815">
                  <a:moveTo>
                    <a:pt x="0" y="0"/>
                  </a:moveTo>
                  <a:lnTo>
                    <a:pt x="4817583" y="0"/>
                  </a:lnTo>
                  <a:lnTo>
                    <a:pt x="4817583" y="224815"/>
                  </a:lnTo>
                  <a:lnTo>
                    <a:pt x="0" y="224815"/>
                  </a:lnTo>
                  <a:close/>
                </a:path>
              </a:pathLst>
            </a:custGeom>
            <a:solidFill>
              <a:srgbClr val="6FD1F7"/>
            </a:solidFill>
          </p:spPr>
        </p:sp>
        <p:sp>
          <p:nvSpPr>
            <p:cNvPr id="8" name="TextBox 8"/>
            <p:cNvSpPr txBox="1"/>
            <p:nvPr/>
          </p:nvSpPr>
          <p:spPr>
            <a:xfrm>
              <a:off x="0" y="-47625"/>
              <a:ext cx="4817583" cy="272440"/>
            </a:xfrm>
            <a:prstGeom prst="rect">
              <a:avLst/>
            </a:prstGeom>
          </p:spPr>
          <p:txBody>
            <a:bodyPr lIns="50800" tIns="50800" rIns="50800" bIns="50800" rtlCol="0" anchor="ctr"/>
            <a:lstStyle/>
            <a:p>
              <a:pPr marL="0" lvl="0" indent="0" algn="ctr">
                <a:lnSpc>
                  <a:spcPts val="3540"/>
                </a:lnSpc>
              </a:pPr>
              <a:endParaRPr/>
            </a:p>
          </p:txBody>
        </p:sp>
      </p:grpSp>
      <p:grpSp>
        <p:nvGrpSpPr>
          <p:cNvPr id="9" name="Group 9"/>
          <p:cNvGrpSpPr/>
          <p:nvPr/>
        </p:nvGrpSpPr>
        <p:grpSpPr>
          <a:xfrm>
            <a:off x="7511763" y="828111"/>
            <a:ext cx="3264474" cy="696758"/>
            <a:chOff x="0" y="0"/>
            <a:chExt cx="3272633" cy="698500"/>
          </a:xfrm>
        </p:grpSpPr>
        <p:sp>
          <p:nvSpPr>
            <p:cNvPr id="10" name="Freeform 10"/>
            <p:cNvSpPr/>
            <p:nvPr/>
          </p:nvSpPr>
          <p:spPr>
            <a:xfrm>
              <a:off x="0" y="0"/>
              <a:ext cx="3272634" cy="698500"/>
            </a:xfrm>
            <a:custGeom>
              <a:avLst/>
              <a:gdLst/>
              <a:ahLst/>
              <a:cxnLst/>
              <a:rect l="l" t="t" r="r" b="b"/>
              <a:pathLst>
                <a:path w="3272634" h="698500">
                  <a:moveTo>
                    <a:pt x="3272634" y="349250"/>
                  </a:moveTo>
                  <a:lnTo>
                    <a:pt x="3069433" y="698500"/>
                  </a:lnTo>
                  <a:lnTo>
                    <a:pt x="203200" y="698500"/>
                  </a:lnTo>
                  <a:lnTo>
                    <a:pt x="0" y="349250"/>
                  </a:lnTo>
                  <a:lnTo>
                    <a:pt x="203200" y="0"/>
                  </a:lnTo>
                  <a:lnTo>
                    <a:pt x="3069433" y="0"/>
                  </a:lnTo>
                  <a:lnTo>
                    <a:pt x="3272634" y="349250"/>
                  </a:lnTo>
                  <a:close/>
                </a:path>
              </a:pathLst>
            </a:custGeom>
            <a:solidFill>
              <a:srgbClr val="6FD1F7"/>
            </a:solidFill>
          </p:spPr>
        </p:sp>
        <p:sp>
          <p:nvSpPr>
            <p:cNvPr id="11" name="TextBox 11"/>
            <p:cNvSpPr txBox="1"/>
            <p:nvPr/>
          </p:nvSpPr>
          <p:spPr>
            <a:xfrm>
              <a:off x="114300" y="-47625"/>
              <a:ext cx="3044033" cy="746125"/>
            </a:xfrm>
            <a:prstGeom prst="rect">
              <a:avLst/>
            </a:prstGeom>
          </p:spPr>
          <p:txBody>
            <a:bodyPr lIns="50800" tIns="50800" rIns="50800" bIns="50800" rtlCol="0" anchor="ctr"/>
            <a:lstStyle/>
            <a:p>
              <a:pPr marL="0" lvl="0" indent="0" algn="ctr">
                <a:lnSpc>
                  <a:spcPts val="3540"/>
                </a:lnSpc>
              </a:pPr>
              <a:endParaRPr/>
            </a:p>
          </p:txBody>
        </p:sp>
      </p:grpSp>
      <p:sp>
        <p:nvSpPr>
          <p:cNvPr id="12" name="TextBox 12"/>
          <p:cNvSpPr txBox="1"/>
          <p:nvPr/>
        </p:nvSpPr>
        <p:spPr>
          <a:xfrm>
            <a:off x="3558179" y="3140007"/>
            <a:ext cx="11171641" cy="1309142"/>
          </a:xfrm>
          <a:prstGeom prst="rect">
            <a:avLst/>
          </a:prstGeom>
        </p:spPr>
        <p:txBody>
          <a:bodyPr lIns="0" tIns="0" rIns="0" bIns="0" rtlCol="0" anchor="t">
            <a:spAutoFit/>
          </a:bodyPr>
          <a:lstStyle/>
          <a:p>
            <a:pPr marL="0" lvl="0" indent="0" algn="ctr">
              <a:lnSpc>
                <a:spcPts val="5312"/>
              </a:lnSpc>
              <a:spcBef>
                <a:spcPct val="0"/>
              </a:spcBef>
            </a:pPr>
            <a:r>
              <a:rPr lang="en-US" sz="3794" b="1">
                <a:solidFill>
                  <a:srgbClr val="FFFFFF"/>
                </a:solidFill>
                <a:latin typeface="Pattanakarn Condensed Bold"/>
                <a:ea typeface="Pattanakarn Condensed Bold"/>
                <a:cs typeface="Pattanakarn Condensed Bold"/>
                <a:sym typeface="Pattanakarn Condensed Bold"/>
              </a:rPr>
              <a:t>KARAKTER ADALAH FONDASI MASA DEPAN BANGSA.</a:t>
            </a:r>
          </a:p>
        </p:txBody>
      </p:sp>
      <p:sp>
        <p:nvSpPr>
          <p:cNvPr id="13" name="TextBox 13"/>
          <p:cNvSpPr txBox="1"/>
          <p:nvPr/>
        </p:nvSpPr>
        <p:spPr>
          <a:xfrm>
            <a:off x="4038031" y="4300755"/>
            <a:ext cx="10211939" cy="559569"/>
          </a:xfrm>
          <a:prstGeom prst="rect">
            <a:avLst/>
          </a:prstGeom>
        </p:spPr>
        <p:txBody>
          <a:bodyPr lIns="0" tIns="0" rIns="0" bIns="0" rtlCol="0" anchor="t">
            <a:spAutoFit/>
          </a:bodyPr>
          <a:lstStyle/>
          <a:p>
            <a:pPr marL="0" lvl="0" indent="0" algn="ctr">
              <a:lnSpc>
                <a:spcPts val="4684"/>
              </a:lnSpc>
              <a:spcBef>
                <a:spcPct val="0"/>
              </a:spcBef>
            </a:pPr>
            <a:r>
              <a:rPr lang="en-US" sz="3346">
                <a:solidFill>
                  <a:srgbClr val="6FD1F7"/>
                </a:solidFill>
                <a:latin typeface="Pattanakarn Condensed"/>
                <a:ea typeface="Pattanakarn Condensed"/>
                <a:cs typeface="Pattanakarn Condensed"/>
                <a:sym typeface="Pattanakarn Condensed"/>
              </a:rPr>
              <a:t>MARI PERKUAT KARAKTER GENERASI PENERUS!</a:t>
            </a:r>
          </a:p>
        </p:txBody>
      </p:sp>
      <p:sp>
        <p:nvSpPr>
          <p:cNvPr id="14" name="TextBox 14"/>
          <p:cNvSpPr txBox="1"/>
          <p:nvPr/>
        </p:nvSpPr>
        <p:spPr>
          <a:xfrm>
            <a:off x="1652865" y="5887871"/>
            <a:ext cx="15688761" cy="269304"/>
          </a:xfrm>
          <a:prstGeom prst="rect">
            <a:avLst/>
          </a:prstGeom>
        </p:spPr>
        <p:txBody>
          <a:bodyPr wrap="square" lIns="0" tIns="0" rIns="0" bIns="0" rtlCol="0" anchor="t">
            <a:spAutoFit/>
          </a:bodyPr>
          <a:lstStyle/>
          <a:p>
            <a:pPr marL="0" lvl="0" indent="0" algn="ctr">
              <a:lnSpc>
                <a:spcPts val="2090"/>
              </a:lnSpc>
              <a:spcBef>
                <a:spcPct val="0"/>
              </a:spcBef>
            </a:pPr>
            <a:r>
              <a:rPr lang="en-US" sz="1493" dirty="0">
                <a:solidFill>
                  <a:srgbClr val="FFFFFF"/>
                </a:solidFill>
                <a:latin typeface="Montserrat"/>
                <a:ea typeface="Montserrat"/>
                <a:cs typeface="Montserrat"/>
                <a:sym typeface="Montserrat"/>
              </a:rPr>
              <a:t>Mari </a:t>
            </a:r>
            <a:r>
              <a:rPr lang="en-US" sz="1493" dirty="0" err="1">
                <a:solidFill>
                  <a:srgbClr val="FFFFFF"/>
                </a:solidFill>
                <a:latin typeface="Montserrat"/>
                <a:ea typeface="Montserrat"/>
                <a:cs typeface="Montserrat"/>
                <a:sym typeface="Montserrat"/>
              </a:rPr>
              <a:t>kita</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bersama-sama</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memperkuat</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karakter</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generasi</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penerus</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melalui</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Pendidikan</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Pancasila</a:t>
            </a:r>
            <a:r>
              <a:rPr lang="en-US" sz="1493" dirty="0">
                <a:solidFill>
                  <a:srgbClr val="FFFFFF"/>
                </a:solidFill>
                <a:latin typeface="Montserrat"/>
                <a:ea typeface="Montserrat"/>
                <a:cs typeface="Montserrat"/>
                <a:sym typeface="Montserrat"/>
              </a:rPr>
              <a:t> yang </a:t>
            </a:r>
            <a:r>
              <a:rPr lang="en-US" sz="1493" dirty="0" err="1">
                <a:solidFill>
                  <a:srgbClr val="FFFFFF"/>
                </a:solidFill>
                <a:latin typeface="Montserrat"/>
                <a:ea typeface="Montserrat"/>
                <a:cs typeface="Montserrat"/>
                <a:sym typeface="Montserrat"/>
              </a:rPr>
              <a:t>bermakna</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Terima</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kasih</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atas</a:t>
            </a:r>
            <a:r>
              <a:rPr lang="en-US" sz="1493" dirty="0">
                <a:solidFill>
                  <a:srgbClr val="FFFFFF"/>
                </a:solidFill>
                <a:latin typeface="Montserrat"/>
                <a:ea typeface="Montserrat"/>
                <a:cs typeface="Montserrat"/>
                <a:sym typeface="Montserrat"/>
              </a:rPr>
              <a:t> </a:t>
            </a:r>
            <a:r>
              <a:rPr lang="en-US" sz="1493" dirty="0" err="1">
                <a:solidFill>
                  <a:srgbClr val="FFFFFF"/>
                </a:solidFill>
                <a:latin typeface="Montserrat"/>
                <a:ea typeface="Montserrat"/>
                <a:cs typeface="Montserrat"/>
                <a:sym typeface="Montserrat"/>
              </a:rPr>
              <a:t>perhatian</a:t>
            </a:r>
            <a:r>
              <a:rPr lang="en-US" sz="1493" dirty="0">
                <a:solidFill>
                  <a:srgbClr val="FFFFFF"/>
                </a:solidFill>
                <a:latin typeface="Montserrat"/>
                <a:ea typeface="Montserrat"/>
                <a:cs typeface="Montserrat"/>
                <a:sym typeface="Montserrat"/>
              </a:rPr>
              <a:t> </a:t>
            </a:r>
            <a:r>
              <a:rPr lang="en-US" sz="1493" dirty="0" err="1" smtClean="0">
                <a:solidFill>
                  <a:srgbClr val="FFFFFF"/>
                </a:solidFill>
                <a:latin typeface="Montserrat"/>
                <a:ea typeface="Montserrat"/>
                <a:cs typeface="Montserrat"/>
                <a:sym typeface="Montserrat"/>
              </a:rPr>
              <a:t>Anda</a:t>
            </a:r>
            <a:endParaRPr lang="en-US" sz="1493" dirty="0">
              <a:solidFill>
                <a:srgbClr val="FFFFFF"/>
              </a:solidFill>
              <a:latin typeface="Montserrat"/>
              <a:ea typeface="Montserrat"/>
              <a:cs typeface="Montserrat"/>
              <a:sym typeface="Montserrat"/>
            </a:endParaRPr>
          </a:p>
        </p:txBody>
      </p:sp>
      <p:sp>
        <p:nvSpPr>
          <p:cNvPr id="15" name="TextBox 15"/>
          <p:cNvSpPr txBox="1"/>
          <p:nvPr/>
        </p:nvSpPr>
        <p:spPr>
          <a:xfrm>
            <a:off x="7798280" y="980667"/>
            <a:ext cx="2691440" cy="234411"/>
          </a:xfrm>
          <a:prstGeom prst="rect">
            <a:avLst/>
          </a:prstGeom>
        </p:spPr>
        <p:txBody>
          <a:bodyPr lIns="0" tIns="0" rIns="0" bIns="0" rtlCol="0" anchor="t">
            <a:spAutoFit/>
          </a:bodyPr>
          <a:lstStyle/>
          <a:p>
            <a:pPr marL="0" lvl="0" indent="0" algn="ctr">
              <a:lnSpc>
                <a:spcPts val="1939"/>
              </a:lnSpc>
              <a:spcBef>
                <a:spcPct val="0"/>
              </a:spcBef>
            </a:pPr>
            <a:r>
              <a:rPr lang="en-US" sz="1385" b="1">
                <a:solidFill>
                  <a:srgbClr val="000A2F"/>
                </a:solidFill>
                <a:latin typeface="Montserrat Bold"/>
                <a:ea typeface="Montserrat Bold"/>
                <a:cs typeface="Montserrat Bold"/>
                <a:sym typeface="Montserrat Bold"/>
              </a:rPr>
              <a:t>Ika Wulandari &amp; Mera Sandra</a:t>
            </a:r>
          </a:p>
        </p:txBody>
      </p:sp>
      <p:sp>
        <p:nvSpPr>
          <p:cNvPr id="16" name="TextBox 16"/>
          <p:cNvSpPr txBox="1"/>
          <p:nvPr/>
        </p:nvSpPr>
        <p:spPr>
          <a:xfrm>
            <a:off x="6488406" y="9072587"/>
            <a:ext cx="5307426" cy="227631"/>
          </a:xfrm>
          <a:prstGeom prst="rect">
            <a:avLst/>
          </a:prstGeom>
        </p:spPr>
        <p:txBody>
          <a:bodyPr lIns="0" tIns="0" rIns="0" bIns="0" rtlCol="0" anchor="t">
            <a:spAutoFit/>
          </a:bodyPr>
          <a:lstStyle/>
          <a:p>
            <a:pPr marL="0" lvl="0" indent="0" algn="ctr">
              <a:lnSpc>
                <a:spcPts val="1843"/>
              </a:lnSpc>
              <a:spcBef>
                <a:spcPct val="0"/>
              </a:spcBef>
            </a:pPr>
            <a:r>
              <a:rPr lang="en-US" sz="1317">
                <a:solidFill>
                  <a:srgbClr val="000A2F"/>
                </a:solidFill>
                <a:latin typeface="Montserrat"/>
                <a:ea typeface="Montserrat"/>
                <a:cs typeface="Montserrat"/>
                <a:sym typeface="Montserrat"/>
              </a:rPr>
              <a:t>Pendidikan Pancasila</a:t>
            </a:r>
          </a:p>
        </p:txBody>
      </p:sp>
      <p:sp>
        <p:nvSpPr>
          <p:cNvPr id="17" name="TextBox 17"/>
          <p:cNvSpPr txBox="1"/>
          <p:nvPr/>
        </p:nvSpPr>
        <p:spPr>
          <a:xfrm>
            <a:off x="2451726" y="9072587"/>
            <a:ext cx="2765932" cy="227631"/>
          </a:xfrm>
          <a:prstGeom prst="rect">
            <a:avLst/>
          </a:prstGeom>
        </p:spPr>
        <p:txBody>
          <a:bodyPr lIns="0" tIns="0" rIns="0" bIns="0" rtlCol="0" anchor="t">
            <a:spAutoFit/>
          </a:bodyPr>
          <a:lstStyle/>
          <a:p>
            <a:pPr marL="0" lvl="0" indent="0" algn="ctr">
              <a:lnSpc>
                <a:spcPts val="1843"/>
              </a:lnSpc>
              <a:spcBef>
                <a:spcPct val="0"/>
              </a:spcBef>
            </a:pPr>
            <a:r>
              <a:rPr lang="en-US" sz="1317">
                <a:solidFill>
                  <a:srgbClr val="000A2F"/>
                </a:solidFill>
                <a:latin typeface="Montserrat"/>
                <a:ea typeface="Montserrat"/>
                <a:cs typeface="Montserrat"/>
                <a:sym typeface="Montserrat"/>
              </a:rPr>
              <a:t>11 Agustus 2026</a:t>
            </a:r>
          </a:p>
        </p:txBody>
      </p:sp>
      <p:sp>
        <p:nvSpPr>
          <p:cNvPr id="19" name="AutoShape 19"/>
          <p:cNvSpPr/>
          <p:nvPr/>
        </p:nvSpPr>
        <p:spPr>
          <a:xfrm>
            <a:off x="6895579" y="7572743"/>
            <a:ext cx="4496841" cy="0"/>
          </a:xfrm>
          <a:prstGeom prst="line">
            <a:avLst/>
          </a:prstGeom>
          <a:ln w="38100" cap="flat">
            <a:solidFill>
              <a:srgbClr val="FFFFFF"/>
            </a:solidFill>
            <a:prstDash val="solid"/>
            <a:headEnd type="none" w="sm" len="sm"/>
            <a:tailEnd type="none" w="sm" len="sm"/>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312</Words>
  <Application>Microsoft Office PowerPoint</Application>
  <PresentationFormat>Custom</PresentationFormat>
  <Paragraphs>38</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Montserrat Bold</vt:lpstr>
      <vt:lpstr>Montserrat</vt:lpstr>
      <vt:lpstr>Pattanakarn Condensed</vt:lpstr>
      <vt:lpstr>Pattanakarn Condensed Bold</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Penguatan Karakter Pancasila dalam Pembelajaran</dc:title>
  <cp:lastModifiedBy>Bayu</cp:lastModifiedBy>
  <cp:revision>7</cp:revision>
  <dcterms:created xsi:type="dcterms:W3CDTF">2006-08-16T00:00:00Z</dcterms:created>
  <dcterms:modified xsi:type="dcterms:W3CDTF">2026-08-02T15:44:13Z</dcterms:modified>
  <dc:identifier>DAHRJ3RjG78</dc:identifier>
</cp:coreProperties>
</file>