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63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370933"/>
            <a:ext cx="106680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4370933"/>
            <a:ext cx="10668000" cy="9525"/>
          </a:xfrm>
          <a:prstGeom prst="rect">
            <a:avLst/>
          </a:prstGeom>
          <a:solidFill>
            <a:srgbClr val="2E45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57550" y="4661445"/>
            <a:ext cx="9525" cy="304800"/>
          </a:xfrm>
          <a:prstGeom prst="rect">
            <a:avLst/>
          </a:prstGeom>
          <a:solidFill>
            <a:srgbClr val="2E45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2039391"/>
            <a:ext cx="9301162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rgbClr val="FBF9F5"/>
                </a:solidFill>
                <a:latin typeface="Lora"/>
              </a:rPr>
              <a:t>Pendalaman Materi Hasil Kunjungan Penelitian Benteng Kuta 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418433"/>
            <a:ext cx="7334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A3B8B5"/>
                </a:solidFill>
                <a:latin typeface="Plus Jakarta Sans"/>
              </a:rPr>
              <a:t>Kajian Mandiri Sejarah Lokal, Analisis Kondisi Peninggalan, dan Integrasi Sumber Belajar Peserta Didik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839366"/>
            <a:ext cx="369689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D97706"/>
                </a:solidFill>
                <a:latin typeface="Plus Jakarta Sans"/>
              </a:rPr>
              <a:t>TUGAS INDIVIDU • MGMP SEJARAH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609058"/>
            <a:ext cx="2738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7D9995"/>
                </a:solidFill>
                <a:latin typeface="Plus Jakarta Sans"/>
              </a:rPr>
              <a:t>Penyusun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18608"/>
            <a:ext cx="27384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BF9F5"/>
                </a:solidFill>
                <a:latin typeface="Plus Jakarta Sans"/>
              </a:rPr>
              <a:t>Guru Sejarah / Anggota MGMP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1875" y="4609058"/>
            <a:ext cx="308371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 err="1">
                <a:solidFill>
                  <a:srgbClr val="7D9995"/>
                </a:solidFill>
                <a:latin typeface="Plus Jakarta Sans"/>
              </a:rPr>
              <a:t>Fokus</a:t>
            </a:r>
            <a:r>
              <a:rPr sz="1050" b="0" i="0" u="none" dirty="0">
                <a:solidFill>
                  <a:srgbClr val="7D9995"/>
                </a:solidFill>
                <a:latin typeface="Plus Jakarta Sans"/>
              </a:rPr>
              <a:t> </a:t>
            </a:r>
            <a:r>
              <a:rPr sz="1050" b="0" i="0" u="none" dirty="0" err="1">
                <a:solidFill>
                  <a:srgbClr val="7D9995"/>
                </a:solidFill>
                <a:latin typeface="Plus Jakarta Sans"/>
              </a:rPr>
              <a:t>Pembahasan</a:t>
            </a:r>
            <a:endParaRPr sz="1050" b="0" i="0" u="none" dirty="0">
              <a:solidFill>
                <a:srgbClr val="7D9995"/>
              </a:solidFill>
              <a:latin typeface="Plus Jakart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75" y="4818608"/>
            <a:ext cx="30837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FBF9F5"/>
                </a:solidFill>
                <a:latin typeface="Plus Jakarta Sans"/>
              </a:rPr>
              <a:t>Sejarah</a:t>
            </a:r>
            <a:r>
              <a:rPr sz="1200" b="1" i="0" u="none" dirty="0">
                <a:solidFill>
                  <a:srgbClr val="FBF9F5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FBF9F5"/>
                </a:solidFill>
                <a:latin typeface="Plus Jakarta Sans"/>
              </a:rPr>
              <a:t>Lokal</a:t>
            </a:r>
            <a:r>
              <a:rPr sz="1200" b="1" i="0" u="none" dirty="0">
                <a:solidFill>
                  <a:srgbClr val="FBF9F5"/>
                </a:solidFill>
                <a:latin typeface="Plus Jakarta Sans"/>
              </a:rPr>
              <a:t> &amp; </a:t>
            </a:r>
            <a:r>
              <a:rPr sz="1200" b="1" i="0" u="none" dirty="0" err="1">
                <a:solidFill>
                  <a:srgbClr val="FBF9F5"/>
                </a:solidFill>
                <a:latin typeface="Plus Jakarta Sans"/>
              </a:rPr>
              <a:t>Bahan</a:t>
            </a:r>
            <a:r>
              <a:rPr sz="1200" b="1" i="0" u="none" dirty="0">
                <a:solidFill>
                  <a:srgbClr val="FBF9F5"/>
                </a:solidFill>
                <a:latin typeface="Plus Jakarta Sans"/>
              </a:rPr>
              <a:t> Ajar </a:t>
            </a:r>
            <a:r>
              <a:rPr sz="1200" b="1" i="0" u="none" dirty="0" err="1">
                <a:solidFill>
                  <a:srgbClr val="FBF9F5"/>
                </a:solidFill>
                <a:latin typeface="Plus Jakarta Sans"/>
              </a:rPr>
              <a:t>Sejarah</a:t>
            </a:r>
            <a:endParaRPr sz="1200" b="1" i="0" u="none" dirty="0">
              <a:solidFill>
                <a:srgbClr val="FBF9F5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07992" y="4612571"/>
            <a:ext cx="97103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dirty="0" err="1" smtClean="0">
                <a:solidFill>
                  <a:srgbClr val="7D9995"/>
                </a:solidFill>
                <a:latin typeface="Plus Jakarta Sans"/>
              </a:rPr>
              <a:t>Narasumber</a:t>
            </a:r>
            <a:endParaRPr sz="1050" b="0" i="0" u="none" dirty="0">
              <a:solidFill>
                <a:srgbClr val="7D9995"/>
              </a:solidFill>
              <a:latin typeface="Plus Jakarta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07992" y="4809904"/>
            <a:ext cx="1745671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200" b="1" dirty="0" err="1" smtClean="0">
                <a:solidFill>
                  <a:srgbClr val="FBF9F5"/>
                </a:solidFill>
                <a:latin typeface="Plus Jakarta Sans"/>
              </a:rPr>
              <a:t>Bunaiya</a:t>
            </a:r>
            <a:r>
              <a:rPr lang="en-US" sz="1200" b="1" dirty="0" smtClean="0">
                <a:solidFill>
                  <a:srgbClr val="FBF9F5"/>
                </a:solidFill>
                <a:latin typeface="Plus Jakarta Sans"/>
              </a:rPr>
              <a:t> </a:t>
            </a:r>
            <a:r>
              <a:rPr lang="en-US" sz="1200" b="1" dirty="0" err="1" smtClean="0">
                <a:solidFill>
                  <a:srgbClr val="FBF9F5"/>
                </a:solidFill>
                <a:latin typeface="Plus Jakarta Sans"/>
              </a:rPr>
              <a:t>Marfuzah</a:t>
            </a:r>
            <a:r>
              <a:rPr lang="en-US" sz="1200" b="1" dirty="0" smtClean="0">
                <a:solidFill>
                  <a:srgbClr val="FBF9F5"/>
                </a:solidFill>
                <a:latin typeface="Plus Jakarta Sans"/>
              </a:rPr>
              <a:t>, </a:t>
            </a:r>
            <a:r>
              <a:rPr lang="en-US" sz="1200" b="1" dirty="0" err="1" smtClean="0">
                <a:solidFill>
                  <a:srgbClr val="FBF9F5"/>
                </a:solidFill>
                <a:latin typeface="Plus Jakarta Sans"/>
              </a:rPr>
              <a:t>S.Pd</a:t>
            </a:r>
            <a:endParaRPr sz="1200" b="1" i="0" u="none" dirty="0">
              <a:solidFill>
                <a:srgbClr val="FBF9F5"/>
              </a:solidFill>
              <a:latin typeface="Plus Jakart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86087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986087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986087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90887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290887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3290887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3424237"/>
            <a:ext cx="19050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550" y="3424237"/>
            <a:ext cx="19050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1537" y="3424237"/>
            <a:ext cx="238125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KERANGKA KEGIATAN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Tindak Lanjut Pasca Kunjungan Penelitian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748087"/>
            <a:ext cx="38004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2D2B"/>
                </a:solidFill>
                <a:latin typeface="Lora"/>
              </a:rPr>
              <a:t>1. Observasi Lapangan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129087"/>
            <a:ext cx="29908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68"/>
                </a:solidFill>
                <a:latin typeface="Plus Jakarta Sans"/>
              </a:rPr>
              <a:t>Pengumpulan data kondisi fisik benteng dan identifikasi artefak tersisa.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48087"/>
            <a:ext cx="38004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2D2B"/>
                </a:solidFill>
                <a:latin typeface="Lora"/>
              </a:rPr>
              <a:t>2. Kajian Mandiri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4129087"/>
            <a:ext cx="29908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68"/>
                </a:solidFill>
                <a:latin typeface="Plus Jakarta Sans"/>
              </a:rPr>
              <a:t>Penyusunan sintesis sejarah lokal dan nilai edukatif benteng.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0" y="3748087"/>
            <a:ext cx="38004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2D2B"/>
                </a:solidFill>
                <a:latin typeface="Lora"/>
              </a:rPr>
              <a:t>3. Forum MGMP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0" y="4129087"/>
            <a:ext cx="29908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68"/>
                </a:solidFill>
                <a:latin typeface="Plus Jakarta Sans"/>
              </a:rPr>
              <a:t>Presentasi kolektif guna merumuskan bahan ajar sejarah sekolah.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228975"/>
            <a:ext cx="10972800" cy="1419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228975"/>
            <a:ext cx="10972800" cy="28575"/>
          </a:xfrm>
          <a:prstGeom prst="rect">
            <a:avLst/>
          </a:prstGeom>
          <a:solidFill>
            <a:srgbClr val="1C2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5623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C05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368849" y="35623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C2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128099" y="35623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C2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REKONSTRUKSI HISTORIS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Latar Belakang &amp; Pendirian Benteng Kuta 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56235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905250"/>
            <a:ext cx="45339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2D2B"/>
                </a:solidFill>
                <a:latin typeface="Plus Jakarta Sans"/>
              </a:rPr>
              <a:t>Pusat Pertahanan Alami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219575"/>
            <a:ext cx="35496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A5568"/>
                </a:solidFill>
                <a:latin typeface="Plus Jakarta Sans"/>
              </a:rPr>
              <a:t>Didirikan memanfaatkan topografi perbukitan strategis untuk mengawasi pergerakan musuh.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5974" y="356235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8849" y="3905250"/>
            <a:ext cx="453396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2D2B"/>
                </a:solidFill>
                <a:latin typeface="Plus Jakarta Sans"/>
              </a:rPr>
              <a:t>Konsolidasi Pejuang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49" y="4219575"/>
            <a:ext cx="35496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A5568"/>
                </a:solidFill>
                <a:latin typeface="Plus Jakarta Sans"/>
              </a:rPr>
              <a:t>Menjadi kubu pertahanan utama ulama dan pejuang Aceh dalam Perang Aceh.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85224" y="356235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99" y="3905250"/>
            <a:ext cx="40639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2D2B"/>
                </a:solidFill>
                <a:latin typeface="Plus Jakarta Sans"/>
              </a:rPr>
              <a:t>Benteng Penghalang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8099" y="4219575"/>
            <a:ext cx="3549699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A5568"/>
                </a:solidFill>
                <a:latin typeface="Plus Jakarta Sans"/>
              </a:rPr>
              <a:t>Menahan ekspansi agresi militer Belanda ke wilayah pedalaman Aceh.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21793"/>
            <a:ext cx="3505200" cy="1957387"/>
          </a:xfrm>
          <a:prstGeom prst="roundRect">
            <a:avLst>
              <a:gd name="adj" fmla="val 583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921793"/>
            <a:ext cx="3505200" cy="1957387"/>
          </a:xfrm>
          <a:prstGeom prst="roundRect">
            <a:avLst>
              <a:gd name="adj" fmla="val 583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921793"/>
            <a:ext cx="3505200" cy="1957387"/>
          </a:xfrm>
          <a:prstGeom prst="roundRect">
            <a:avLst>
              <a:gd name="adj" fmla="val 583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283743"/>
            <a:ext cx="2667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283743"/>
            <a:ext cx="3048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283743"/>
            <a:ext cx="33337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ANALISIS PERAN HISTORIS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Fungsi Utama Benteng Kuta Gle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569493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2D2B"/>
                </a:solidFill>
                <a:latin typeface="Lora"/>
              </a:rPr>
              <a:t>Pusat Pertahanan Taktis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921918"/>
            <a:ext cx="29718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A5568"/>
                </a:solidFill>
                <a:latin typeface="Plus Jakarta Sans"/>
              </a:rPr>
              <a:t>Markas komando pertahanan militer dan perlindungan garis belakang pertempuran.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7725" y="3569493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2D2B"/>
                </a:solidFill>
                <a:latin typeface="Lora"/>
              </a:rPr>
              <a:t>Pos Pengawasan Jalur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7725" y="3921918"/>
            <a:ext cx="29718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A5568"/>
                </a:solidFill>
                <a:latin typeface="Plus Jakarta Sans"/>
              </a:rPr>
              <a:t>Pemantauan lalu lintas pergerakan logistik dan pergerakan pasukan lawan.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525" y="3569493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2D2B"/>
                </a:solidFill>
                <a:latin typeface="Lora"/>
              </a:rPr>
              <a:t>Simbol Perlawanan Rakyat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1525" y="3921918"/>
            <a:ext cx="29718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A5568"/>
                </a:solidFill>
                <a:latin typeface="Plus Jakarta Sans"/>
              </a:rPr>
              <a:t>Pusat kohesi perjuangan bersama masyarakat dan pimpinan pejuang lokal.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686175"/>
            <a:ext cx="133350" cy="152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200525"/>
            <a:ext cx="133350" cy="152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714875"/>
            <a:ext cx="133350" cy="152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PERTIWA SEJARAH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Jejak Perjuangan di Benteng Kuta 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724150"/>
            <a:ext cx="53530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1C2D2B"/>
                </a:solidFill>
                <a:latin typeface="Plus Jakarta Sans"/>
              </a:rPr>
              <a:t>Peristiwa heroik di Kuta Gle mencerminkan keteguhan pertahanan pejuang Aceh dalam menahan serangan pasukan kolonial.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648075"/>
            <a:ext cx="5105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A5568"/>
                </a:solidFill>
                <a:latin typeface="Plus Jakarta Sans"/>
              </a:rPr>
              <a:t>Taktik Gerilya:</a:t>
            </a:r>
            <a:r>
              <a:rPr sz="1200" b="0" i="0" u="none">
                <a:solidFill>
                  <a:srgbClr val="4A5568"/>
                </a:solidFill>
                <a:latin typeface="Plus Jakarta Sans"/>
              </a:rPr>
              <a:t> Pemanfaatan lereng perbukitan untuk penyerangan mendadak.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162425"/>
            <a:ext cx="5105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A5568"/>
                </a:solidFill>
                <a:latin typeface="Plus Jakarta Sans"/>
              </a:rPr>
              <a:t>Semangat Jiwa:</a:t>
            </a:r>
            <a:r>
              <a:rPr sz="1200" b="0" i="0" u="none">
                <a:solidFill>
                  <a:srgbClr val="4A5568"/>
                </a:solidFill>
                <a:latin typeface="Plus Jakarta Sans"/>
              </a:rPr>
              <a:t> Perlawanan gigih demi mempertahankan kedaulatan negeri.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4676775"/>
            <a:ext cx="5105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A5568"/>
                </a:solidFill>
                <a:latin typeface="Plus Jakarta Sans"/>
              </a:rPr>
              <a:t>Nilai Keteladanan:</a:t>
            </a:r>
            <a:r>
              <a:rPr sz="1200" b="0" i="0" u="none">
                <a:solidFill>
                  <a:srgbClr val="4A5568"/>
                </a:solidFill>
                <a:latin typeface="Plus Jakarta Sans"/>
              </a:rPr>
              <a:t> Catatan sejarah keteguhan moral pejuang daerah.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188500"/>
            <a:ext cx="2676535" cy="4356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90850"/>
            <a:ext cx="3454449" cy="1895475"/>
          </a:xfrm>
          <a:prstGeom prst="roundRect">
            <a:avLst>
              <a:gd name="adj" fmla="val 6030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2990850"/>
            <a:ext cx="3454449" cy="1895475"/>
          </a:xfrm>
          <a:prstGeom prst="roundRect">
            <a:avLst>
              <a:gd name="adj" fmla="val 6030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28099" y="2990850"/>
            <a:ext cx="3454449" cy="1895475"/>
          </a:xfrm>
          <a:prstGeom prst="roundRect">
            <a:avLst>
              <a:gd name="adj" fmla="val 6030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STUDI CAGAR BUDAYA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Kondisi Peninggalan Benteng Saat Ini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6418" y="3333750"/>
            <a:ext cx="3460812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>
                <a:solidFill>
                  <a:srgbClr val="C05A3E"/>
                </a:solidFill>
                <a:latin typeface="Lora"/>
              </a:rPr>
              <a:t>1901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6418" y="4095750"/>
            <a:ext cx="3460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1C2D2B"/>
                </a:solidFill>
                <a:latin typeface="Plus Jakarta Sans"/>
              </a:rPr>
              <a:t>Tahun Pertempuran Utama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418" y="4371975"/>
            <a:ext cx="34608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Klimaks perlawanan pertahanan benteng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65668" y="3333750"/>
            <a:ext cx="3460812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>
                <a:solidFill>
                  <a:srgbClr val="1C2D2B"/>
                </a:solidFill>
                <a:latin typeface="Lora"/>
              </a:rPr>
              <a:t>Parsial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5668" y="4095750"/>
            <a:ext cx="3460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1C2D2B"/>
                </a:solidFill>
                <a:latin typeface="Plus Jakarta Sans"/>
              </a:rPr>
              <a:t>Sisa Struktur Fisik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65668" y="4371975"/>
            <a:ext cx="34608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Fondasi dan gundukan tanah benteng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4918" y="3333750"/>
            <a:ext cx="3460812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>
                <a:solidFill>
                  <a:srgbClr val="0F172A"/>
                </a:solidFill>
                <a:latin typeface="Plus Jakarta Sans"/>
              </a:rPr>
              <a:t>Kritis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4918" y="4095750"/>
            <a:ext cx="3460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1C2D2B"/>
                </a:solidFill>
                <a:latin typeface="Plus Jakarta Sans"/>
              </a:rPr>
              <a:t>Status Pelestarian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4918" y="4371975"/>
            <a:ext cx="34608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Mendesak membutuhkan papan informasi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00175"/>
            <a:ext cx="5334000" cy="5000625"/>
          </a:xfrm>
          <a:prstGeom prst="roundRect">
            <a:avLst>
              <a:gd name="adj" fmla="val 152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1400175"/>
            <a:ext cx="5334000" cy="5000625"/>
          </a:xfrm>
          <a:prstGeom prst="roundRect">
            <a:avLst>
              <a:gd name="adj" fmla="val 152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1400175"/>
            <a:ext cx="5334000" cy="38100"/>
          </a:xfrm>
          <a:prstGeom prst="rect">
            <a:avLst/>
          </a:prstGeom>
          <a:solidFill>
            <a:srgbClr val="C05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48400" y="1400175"/>
            <a:ext cx="5334000" cy="38100"/>
          </a:xfrm>
          <a:prstGeom prst="rect">
            <a:avLst/>
          </a:prstGeom>
          <a:solidFill>
            <a:srgbClr val="1C2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EVALUASI SITUS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Fakta Lapangan &amp; Tantangan Pelestarian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05175"/>
            <a:ext cx="62007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2D2B"/>
                </a:solidFill>
                <a:latin typeface="Plus Jakarta Sans"/>
              </a:rPr>
              <a:t>Kondisi Eksisting Situs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3305175"/>
            <a:ext cx="56388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C2D2B"/>
                </a:solidFill>
                <a:latin typeface="Plus Jakarta Sans"/>
              </a:rPr>
              <a:t>Kebutuhan Pembenahan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62375"/>
            <a:ext cx="5905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• Erosi alami melapukkan fondasi struktur benteng.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57650"/>
            <a:ext cx="5905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• Vegetasi liar menutupi sebagian sisa batu benteng.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352925"/>
            <a:ext cx="5905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• Belum ada penanda jalur edukasi dan zonasi cagar.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3762375"/>
            <a:ext cx="56388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• Pemasangan papan narasi sejarah berstandar dinas.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4057650"/>
            <a:ext cx="56388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• Pembersihan berkala kawasan situs bersejarah.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352925"/>
            <a:ext cx="56388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• Digitalisasi peta situs untuk bahan pembelajaran.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0362"/>
            <a:ext cx="5391150" cy="904875"/>
          </a:xfrm>
          <a:prstGeom prst="roundRect">
            <a:avLst>
              <a:gd name="adj" fmla="val 10526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2900362"/>
            <a:ext cx="5391150" cy="904875"/>
          </a:xfrm>
          <a:prstGeom prst="roundRect">
            <a:avLst>
              <a:gd name="adj" fmla="val 10526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95737"/>
            <a:ext cx="5391150" cy="904875"/>
          </a:xfrm>
          <a:prstGeom prst="roundRect">
            <a:avLst>
              <a:gd name="adj" fmla="val 10526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3995737"/>
            <a:ext cx="5391150" cy="904875"/>
          </a:xfrm>
          <a:prstGeom prst="roundRect">
            <a:avLst>
              <a:gd name="adj" fmla="val 10526"/>
            </a:avLst>
          </a:prstGeom>
          <a:solidFill>
            <a:srgbClr val="F2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RELEVANSI EDUKATIF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Nilai Sejarah bagi Peserta Didik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128962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Nilai Patriotisme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405187"/>
            <a:ext cx="6167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Menumbuhkan kesadaran membela tanah air dan kedaulatan bangsa.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850" y="3128962"/>
            <a:ext cx="57721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Nilai Religiusitas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850" y="3405187"/>
            <a:ext cx="57721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Memahami landasan keimanan dalam perjuangan pejuang lokal.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224337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Nilai Kerjasama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500562"/>
            <a:ext cx="6167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Meneladani persatuan rakyat dan pimpinan dalam strategi bersama.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850" y="4224337"/>
            <a:ext cx="57721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Kesadaran Budaya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850" y="4500562"/>
            <a:ext cx="57721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Membangun kebanggaan terhadap warisan sejarah daerah sendiri.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57537"/>
            <a:ext cx="26289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390900" y="3157537"/>
            <a:ext cx="26289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72200" y="3157537"/>
            <a:ext cx="26289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53500" y="3157537"/>
            <a:ext cx="26289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INOVASI PEMBELAJARAN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Strategi Pengembangan Bahan Ajar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386137"/>
            <a:ext cx="2266950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C05A3E"/>
                </a:solidFill>
                <a:latin typeface="Plus Jakarta Sans"/>
              </a:rPr>
              <a:t>Tahap 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9500" y="3386137"/>
            <a:ext cx="2266950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C05A3E"/>
                </a:solidFill>
                <a:latin typeface="Plus Jakarta Sans"/>
              </a:rPr>
              <a:t>Tahap 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3386137"/>
            <a:ext cx="2266950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C05A3E"/>
                </a:solidFill>
                <a:latin typeface="Plus Jakarta Sans"/>
              </a:rPr>
              <a:t>Tahap 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2100" y="3386137"/>
            <a:ext cx="2266950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C05A3E"/>
                </a:solidFill>
                <a:latin typeface="Plus Jakarta Sans"/>
              </a:rPr>
              <a:t>Tahap 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3671887"/>
            <a:ext cx="282535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Peta Kurikulum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967162"/>
            <a:ext cx="2247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Penyelarasan topik benteng dengan Capaian Pembelajaran Kurikulum.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29025" y="3671887"/>
            <a:ext cx="282535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Modul &amp; LKPD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29025" y="3967162"/>
            <a:ext cx="22479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Penyusunan lembar kerja siswa berbasis kajian kasus sejarah lokal.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0325" y="3671887"/>
            <a:ext cx="282535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Studi Dokumenter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0325" y="3967162"/>
            <a:ext cx="22479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Penggunaan foto dan rekaman penelitian dalam diskusi kelas.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91625" y="3671887"/>
            <a:ext cx="282535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Tugas Proyek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91625" y="3967162"/>
            <a:ext cx="22479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68"/>
                </a:solidFill>
                <a:latin typeface="Plus Jakarta Sans"/>
              </a:rPr>
              <a:t>Pembuatan laporan kearifan lokal oleh kelompok siswa.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33700"/>
            <a:ext cx="10972800" cy="19335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933700"/>
          <a:ext cx="10972797" cy="1933575"/>
        </p:xfrm>
        <a:graphic>
          <a:graphicData uri="http://schemas.openxmlformats.org/drawingml/2006/table">
            <a:tbl>
              <a:tblPr/>
              <a:tblGrid>
                <a:gridCol w="2413992"/>
                <a:gridCol w="3072258"/>
                <a:gridCol w="3072258"/>
                <a:gridCol w="2414289"/>
              </a:tblGrid>
              <a:tr h="483393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BF9F5"/>
                          </a:solidFill>
                          <a:latin typeface="Plus Jakarta Sans"/>
                        </a:rPr>
                        <a:t>Elemen Materi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C2D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BF9F5"/>
                          </a:solidFill>
                          <a:latin typeface="Plus Jakarta Sans"/>
                        </a:rPr>
                        <a:t>Sub-Topik Bahasan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C2D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BF9F5"/>
                          </a:solidFill>
                          <a:latin typeface="Plus Jakarta Sans"/>
                        </a:rPr>
                        <a:t>Aktivitas Pembelajaran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C2D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BF9F5"/>
                          </a:solidFill>
                          <a:latin typeface="Plus Jakarta Sans"/>
                        </a:rPr>
                        <a:t>Hasil Produk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C2D2B"/>
                    </a:solidFill>
                  </a:tcPr>
                </a:tc>
              </a:tr>
              <a:tr h="483393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1C2D2B"/>
                          </a:solidFill>
                          <a:latin typeface="Plus Jakarta Sans"/>
                        </a:rPr>
                        <a:t>Sejarah Kolonialisme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Latar Belakang Benteng Kuta Gle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Analisis sumber arsip &amp; foto situs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Infografis Timeline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3393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1C2D2B"/>
                          </a:solidFill>
                          <a:latin typeface="Plus Jakarta Sans"/>
                        </a:rPr>
                        <a:t>Perjuangan Daerah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Taktik Pertahanan Perbukitan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Diskusi kelompok &amp; pemetaan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Peta Tematik Pertahanan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3396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1C2D2B"/>
                          </a:solidFill>
                          <a:latin typeface="Plus Jakarta Sans"/>
                        </a:rPr>
                        <a:t>Kesadaran Sejarah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Pelestarian Cagar Budaya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Kritik kondisi peninggalan saat 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4A5568"/>
                          </a:solidFill>
                          <a:latin typeface="Plus Jakarta Sans"/>
                        </a:rPr>
                        <a:t>Esai Opini Pelestarian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PERANCANGAN MATERI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Matriks Pembelajaran Sejarah Lokal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81237"/>
            <a:ext cx="5080552" cy="3238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REKOMENDASI MGMP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2D2B"/>
                </a:solidFill>
                <a:latin typeface="Lora"/>
              </a:rPr>
              <a:t>Tindak Lanjut Kolektif Guru Sejarah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3052762"/>
            <a:ext cx="58674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1. Penyusunan Bank Modul Bersama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4600" y="3309937"/>
            <a:ext cx="5867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Mengumpulkan LKPD sejarah lokal agar dapat digunakan seluruh sekolah.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4600" y="3681412"/>
            <a:ext cx="58674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2. Rekomendasi Edukasi Dinas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4600" y="3938587"/>
            <a:ext cx="5867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Pengusulan papan informasi sejarah di lokasi Benteng Kuta Gle.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4600" y="4310062"/>
            <a:ext cx="58674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2D2B"/>
                </a:solidFill>
                <a:latin typeface="Plus Jakarta Sans"/>
              </a:rPr>
              <a:t>3. Program Field Trip Terstruktur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600" y="4567237"/>
            <a:ext cx="5867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A5568"/>
                </a:solidFill>
                <a:latin typeface="Plus Jakarta Sans"/>
              </a:rPr>
              <a:t>Memfasilitasi kunjungan belajar siswa secara terencana dan terarah.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1"/>
          <a:stretch/>
        </p:blipFill>
        <p:spPr>
          <a:xfrm>
            <a:off x="609600" y="2146851"/>
            <a:ext cx="5080552" cy="33519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62412" y="4414837"/>
            <a:ext cx="4067175" cy="428625"/>
          </a:xfrm>
          <a:prstGeom prst="roundRect">
            <a:avLst>
              <a:gd name="adj" fmla="val 50000"/>
            </a:avLst>
          </a:prstGeom>
          <a:solidFill>
            <a:srgbClr val="162422"/>
          </a:solidFill>
          <a:ln w="9525">
            <a:solidFill>
              <a:srgbClr val="2E45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014537"/>
            <a:ext cx="533400" cy="5334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5" y="2166937"/>
            <a:ext cx="285750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004" y="2776537"/>
            <a:ext cx="7925990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BF9F5"/>
                </a:solidFill>
                <a:latin typeface="Lora"/>
              </a:rPr>
              <a:t>Terima Kasih &amp; Forum Diskusi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47875" y="3462337"/>
            <a:ext cx="8096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A3B8B5"/>
                </a:solidFill>
                <a:latin typeface="Plus Jakarta Sans"/>
              </a:rPr>
              <a:t>Mari Kita Diskusikan Tanggapan dan Masukan untuk Pengayaan Bahan Ajar Sejarah Lokal Benteng Kuta Gle.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46921" y="4538662"/>
            <a:ext cx="429815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D97706"/>
                </a:solidFill>
                <a:latin typeface="Plus Jakarta Sans"/>
              </a:rPr>
              <a:t>Musyawarah Guru Mata Pelajaran (MGMP) Sejarah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583</Words>
  <Application>Microsoft Office PowerPoint</Application>
  <PresentationFormat>Custom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Plus Jakarta Sans</vt:lpstr>
      <vt:lpstr>Lora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2026-09-30T15:58:10Z</dcterms:modified>
  <cp:category/>
</cp:coreProperties>
</file>