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058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447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43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564614"/>
            <a:ext cx="10566400" cy="448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31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447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431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564614"/>
            <a:ext cx="10566400" cy="4480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31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146366"/>
            <a:ext cx="1088339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9A458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PENILAIAN PRAKTIKUM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684793"/>
            <a:ext cx="10883392" cy="147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20"/>
              </a:lnSpc>
              <a:buNone/>
            </a:pPr>
            <a:r>
              <a:rPr lang="en-US" sz="5200" b="0" i="0" dirty="0">
                <a:solidFill>
                  <a:srgbClr val="F6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Penyusunan Rubrik Penilaian Praktikum Farmasi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812800" y="4391620"/>
            <a:ext cx="10883392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CFD8D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Pemateri: apt. Rizki Dara Foenna, S.Farm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1431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Mengapa praktikum perlu rubrik?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89"/>
            <a:ext cx="3380317" cy="1716617"/>
          </a:xfrm>
          <a:prstGeom prst="roundRect">
            <a:avLst>
              <a:gd name="adj" fmla="val 5734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822847"/>
            <a:ext cx="295630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F8B7D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Kriteria jelas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71033" y="2229247"/>
            <a:ext cx="295630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Peserta didik tahu apa yang dinilai sebelum praktik dimulai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405842" y="1567789"/>
            <a:ext cx="3380317" cy="1716617"/>
          </a:xfrm>
          <a:prstGeom prst="roundRect">
            <a:avLst>
              <a:gd name="adj" fmla="val 5734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0900" y="1822847"/>
            <a:ext cx="295630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F8B7D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Penilaian objektif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660900" y="2229247"/>
            <a:ext cx="2956306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Beberapa penilai memakai patokan yang sama untuk setiap aspek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995709" y="1567789"/>
            <a:ext cx="3380317" cy="1716617"/>
          </a:xfrm>
          <a:prstGeom prst="roundRect">
            <a:avLst>
              <a:gd name="adj" fmla="val 5734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0767" y="1822847"/>
            <a:ext cx="295630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F8B7D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Umpan balik terarah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50767" y="2229247"/>
            <a:ext cx="2956306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Guru dan peserta didik melihat aspek mana yang perlu diperbaiki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492942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Rubrik Penilaian Praktikum · apt. Rizki Dara Foenna, S.Farm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1431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Jenis rubrik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90"/>
            <a:ext cx="5175250" cy="1800423"/>
          </a:xfrm>
          <a:prstGeom prst="roundRect">
            <a:avLst>
              <a:gd name="adj" fmla="val 5467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822847"/>
            <a:ext cx="480508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F8B7D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Rubrik holistik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71033" y="2229247"/>
            <a:ext cx="4805087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Satu skor untuk keseluruhan unjuk kerja berdasarkan kesan umum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71033" y="2864247"/>
            <a:ext cx="4805087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Cepat dipakai, kurang rinci untuk umpan balik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00775" y="1567790"/>
            <a:ext cx="5175250" cy="1800423"/>
          </a:xfrm>
          <a:prstGeom prst="roundRect">
            <a:avLst>
              <a:gd name="adj" fmla="val 5467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55833" y="1822847"/>
            <a:ext cx="480508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Rubrik analitik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55833" y="2229247"/>
            <a:ext cx="4805087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Skor terpisah untuk tiap aspek, misalnya persiapan, teknik, hasil, dan K3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55833" y="2864247"/>
            <a:ext cx="4805087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Lebih rinci, cocok untuk praktikum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800" y="6238280"/>
            <a:ext cx="492942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Rubrik Penilaian Praktikum · apt. Rizki Dara Foenna, S.Farm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1431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Langkah menyusun rubrik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67790"/>
            <a:ext cx="10560050" cy="698037"/>
          </a:xfrm>
          <a:prstGeom prst="roundRect">
            <a:avLst>
              <a:gd name="adj" fmla="val 14100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721247"/>
            <a:ext cx="406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29833" y="1792949"/>
            <a:ext cx="819086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Tetapkan tujuan praktikum</a:t>
            </a: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 — kompetensi yang harus ditunjukkan peserta didik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15975" y="2373776"/>
            <a:ext cx="10560050" cy="698037"/>
          </a:xfrm>
          <a:prstGeom prst="roundRect">
            <a:avLst>
              <a:gd name="adj" fmla="val 14100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1033" y="2527235"/>
            <a:ext cx="406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629833" y="2598936"/>
            <a:ext cx="8165862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Tentukan aspek penilaian</a:t>
            </a: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 — persiapan, prosedur, hasil, dan keselamatan kerja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15975" y="3179763"/>
            <a:ext cx="10560050" cy="698037"/>
          </a:xfrm>
          <a:prstGeom prst="roundRect">
            <a:avLst>
              <a:gd name="adj" fmla="val 14100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71033" y="3333221"/>
            <a:ext cx="406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629833" y="3404924"/>
            <a:ext cx="6487795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Tetapkan tingkat capaian</a:t>
            </a: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 — umumnya 3 sampai 4 tingkat skor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5975" y="3985751"/>
            <a:ext cx="10560050" cy="698037"/>
          </a:xfrm>
          <a:prstGeom prst="roundRect">
            <a:avLst>
              <a:gd name="adj" fmla="val 14100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1033" y="4139208"/>
            <a:ext cx="406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629833" y="4210910"/>
            <a:ext cx="685673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Tulis deskriptor teramati</a:t>
            </a: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 — perilaku konkret pada tiap tingkat skor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15975" y="4791737"/>
            <a:ext cx="10560050" cy="698037"/>
          </a:xfrm>
          <a:prstGeom prst="roundRect">
            <a:avLst>
              <a:gd name="adj" fmla="val 14100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71033" y="4945196"/>
            <a:ext cx="40640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D9822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629833" y="5016897"/>
            <a:ext cx="6196013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Telaah dan uji coba</a:t>
            </a: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 — pakai pada satu kelompok, lalu revisi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12800" y="6238280"/>
            <a:ext cx="492942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Rubrik Penilaian Praktikum · apt. Rizki Dara Foenna, S.Farm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1431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Contoh rubrik analitik: peracikan sediaan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77315"/>
          <a:ext cx="10553700" cy="2951295"/>
        </p:xfrm>
        <a:graphic>
          <a:graphicData uri="http://schemas.openxmlformats.org/drawingml/2006/table">
            <a:tbl>
              <a:tblPr/>
              <a:tblGrid>
                <a:gridCol w="2110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07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81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Aspek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Skor 4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Skor 3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Skor 2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F6F4EE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Skor 1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1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927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Penimbangan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Semua bahan tepat dan teliti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Satu bahan kurang tepat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Beberapa bahan kurang tepat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Tidak sesuai formula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42B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927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Teknik peracikan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Urutan benar, mandiri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Benar, sesekali diarahkan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Sering diarahkan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Urutan keliru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81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Etiket dan kemasan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Lengkap dan benar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Satu unsur kurang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Banyak unsur kurang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Tidak dibuat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814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K3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Selalu memakai APD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Sesekali lupa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Sering lupa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1C2B27"/>
                          </a:solidFill>
                          <a:latin typeface="Helvetica" pitchFamily="34" charset="0"/>
                          <a:ea typeface="Helvetica" pitchFamily="34" charset="-122"/>
                          <a:cs typeface="Helvetica" pitchFamily="34" charset="-120"/>
                        </a:rPr>
                        <a:t>Tidak memakai</a:t>
                      </a:r>
                      <a:endParaRPr lang="en-US" sz="1300" dirty="0">
                        <a:latin typeface="Helvetica" charset="0"/>
                        <a:ea typeface="Helvetica" charset="0"/>
                        <a:cs typeface="Helvetica" charset="0"/>
                      </a:endParaRPr>
                    </a:p>
                  </a:txBody>
                  <a:tcPr marL="152400" marR="152400" marT="127000" marB="12700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38280"/>
            <a:ext cx="492942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Rubrik Penilaian Praktikum · apt. Rizki Dara Foenna, S.Farm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0" i="0" dirty="0">
                <a:solidFill>
                  <a:srgbClr val="14312B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Mengolah skor menjadi nilai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1564615"/>
            <a:ext cx="5177367" cy="1564614"/>
          </a:xfrm>
          <a:prstGeom prst="roundRect">
            <a:avLst>
              <a:gd name="adj" fmla="val 6494"/>
            </a:avLst>
          </a:prstGeom>
          <a:solidFill>
            <a:srgbClr val="14312B"/>
          </a:solidFill>
          <a:ln/>
        </p:spPr>
      </p:sp>
      <p:sp>
        <p:nvSpPr>
          <p:cNvPr id="4" name="Text 2"/>
          <p:cNvSpPr/>
          <p:nvPr/>
        </p:nvSpPr>
        <p:spPr>
          <a:xfrm>
            <a:off x="1066800" y="1818615"/>
            <a:ext cx="4809448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E9A458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Rumus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66800" y="2164029"/>
            <a:ext cx="4809448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F6F4EE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Nilai = skor perolehan ÷ skor maksimum × 100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196542" y="1567790"/>
            <a:ext cx="5179483" cy="1558264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6350">
            <a:solidFill>
              <a:srgbClr val="DCD8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51600" y="1822847"/>
            <a:ext cx="4809448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F8B7D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Contoh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51600" y="2168261"/>
            <a:ext cx="4809448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4 aspek × skor maksimum 4 = skor maksimum 16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51600" y="2555611"/>
            <a:ext cx="4809448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Skor perolehan 14, maka nilai = 14 ÷ 16 × 100 = </a:t>
            </a:r>
            <a:r>
              <a:rPr lang="en-US" sz="1500" b="1" dirty="0">
                <a:solidFill>
                  <a:srgbClr val="1C2B2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87,5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12800" y="3434029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Bobot tiap aspek dan batas ketuntasan mengikuti ketentuan satuan pendidikan.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800" y="6238280"/>
            <a:ext cx="492942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D6B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Rubrik Penilaian Praktikum · apt. Rizki Dara Foenna, S.Farm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3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21844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0" i="0" dirty="0">
                <a:solidFill>
                  <a:srgbClr val="F6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Tips rubrik yang efektif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54710" y="3048000"/>
            <a:ext cx="10833862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2090" indent="-212090" algn="l">
              <a:lnSpc>
                <a:spcPts val="3200"/>
              </a:lnSpc>
              <a:buSzPct val="100000"/>
              <a:buChar char="•"/>
            </a:pPr>
            <a:r>
              <a:rPr lang="en-US" sz="2000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Tulis deskriptor yang bisa diamati, bukan kesan</a:t>
            </a:r>
            <a:endParaRPr lang="en-US" sz="2000" dirty="0"/>
          </a:p>
          <a:p>
            <a:pPr marL="212090" indent="-212090" algn="l">
              <a:lnSpc>
                <a:spcPts val="3200"/>
              </a:lnSpc>
              <a:buSzPct val="100000"/>
              <a:buChar char="•"/>
            </a:pPr>
            <a:r>
              <a:rPr lang="en-US" sz="2000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Gunakan bahasa singkat dan setara antartingkat</a:t>
            </a:r>
            <a:endParaRPr lang="en-US" sz="2000" dirty="0"/>
          </a:p>
          <a:p>
            <a:pPr marL="212090" indent="-212090" algn="l">
              <a:lnSpc>
                <a:spcPts val="3200"/>
              </a:lnSpc>
              <a:buSzPct val="100000"/>
              <a:buChar char="•"/>
            </a:pPr>
            <a:r>
              <a:rPr lang="en-US" sz="2000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Bagikan rubrik sebelum praktikum dimulai</a:t>
            </a:r>
            <a:endParaRPr lang="en-US" sz="2000" dirty="0"/>
          </a:p>
          <a:p>
            <a:pPr marL="212090" indent="-212090" algn="l">
              <a:lnSpc>
                <a:spcPts val="3200"/>
              </a:lnSpc>
              <a:buSzPct val="100000"/>
              <a:buChar char="•"/>
            </a:pPr>
            <a:r>
              <a:rPr lang="en-US" sz="2000" dirty="0">
                <a:solidFill>
                  <a:srgbClr val="E6ECE9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Uji coba dan revisi setelah dipakai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nyusunan Rubrik Penilaian Praktikum Farmasi">
  <a:themeElements>
    <a:clrScheme name="Penyusunan Rubrik Penilaian Praktikum Farmasi">
      <a:dk1>
        <a:srgbClr val="14312B"/>
      </a:dk1>
      <a:lt1>
        <a:srgbClr val="F6F4EE"/>
      </a:lt1>
      <a:dk2>
        <a:srgbClr val="4D625C"/>
      </a:dk2>
      <a:lt2>
        <a:srgbClr val="DFE1DB"/>
      </a:lt2>
      <a:accent1>
        <a:srgbClr val="D9822B"/>
      </a:accent1>
      <a:accent2>
        <a:srgbClr val="0F8B7D"/>
      </a:accent2>
      <a:accent3>
        <a:srgbClr val="E9A458"/>
      </a:accent3>
      <a:accent4>
        <a:srgbClr val="5D6B66"/>
      </a:accent4>
      <a:accent5>
        <a:srgbClr val="CFD8D4"/>
      </a:accent5>
      <a:accent6>
        <a:srgbClr val="9AA0A6"/>
      </a:accent6>
      <a:hlink>
        <a:srgbClr val="0563C1"/>
      </a:hlink>
      <a:folHlink>
        <a:srgbClr val="954F72"/>
      </a:folHlink>
    </a:clrScheme>
    <a:fontScheme name="Penyusunan Rubrik Penilaian Praktikum Farmasi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Helvetic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Office PowerPoint</Application>
  <PresentationFormat>Widescreen</PresentationFormat>
  <Paragraphs>78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Helvetica</vt:lpstr>
      <vt:lpstr>Penyusunan Rubrik Penilaian Praktikum Farmasi</vt:lpstr>
      <vt:lpstr>Penyusunan Rubrik Penilaian Praktikum Farmasi</vt:lpstr>
      <vt:lpstr>Mengapa praktikum perlu rubrik?</vt:lpstr>
      <vt:lpstr>Jenis rubrik</vt:lpstr>
      <vt:lpstr>Langkah menyusun rubrik</vt:lpstr>
      <vt:lpstr>Contoh rubrik analitik: peracikan sediaan</vt:lpstr>
      <vt:lpstr>Mengolah skor menjadi nilai</vt:lpstr>
      <vt:lpstr>Tips rubrik yang efektif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Penyusunan Rubrik Penilaian Praktikum Farmasi</dc:title>
  <dc:subject/>
  <dc:creator>Admin</dc:creator>
  <cp:lastModifiedBy>Admin</cp:lastModifiedBy>
  <cp:revision>1</cp:revision>
  <dcterms:created xsi:type="dcterms:W3CDTF">2026-10-26T04:24:56Z</dcterms:created>
  <dcterms:modified xsi:type="dcterms:W3CDTF">2026-10-26T04:26:00Z</dcterms:modified>
</cp:coreProperties>
</file>