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0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95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14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2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8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2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1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660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62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14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93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16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6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360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296" y="1463040"/>
            <a:ext cx="11556369" cy="45550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rPr sz="4800" dirty="0">
                <a:solidFill>
                  <a:srgbClr val="002060"/>
                </a:solidFill>
              </a:rPr>
              <a:t>MATERI LANJUTAN TKA</a:t>
            </a:r>
            <a:br>
              <a:rPr sz="4800" dirty="0">
                <a:solidFill>
                  <a:srgbClr val="002060"/>
                </a:solidFill>
              </a:rPr>
            </a:br>
            <a:r>
              <a:rPr sz="4800" dirty="0">
                <a:solidFill>
                  <a:srgbClr val="002060"/>
                </a:solidFill>
              </a:rPr>
              <a:t>BAHASA INGGRIS SMK</a:t>
            </a:r>
            <a:endParaRPr lang="en-US" sz="4800" dirty="0">
              <a:solidFill>
                <a:srgbClr val="002060"/>
              </a:solidFill>
            </a:endParaRPr>
          </a:p>
          <a:p>
            <a:pPr algn="ctr">
              <a:defRPr sz="3400" b="1"/>
            </a:pPr>
            <a:endParaRPr dirty="0">
              <a:solidFill>
                <a:srgbClr val="002060"/>
              </a:solidFill>
            </a:endParaRPr>
          </a:p>
          <a:p>
            <a:pPr algn="ctr">
              <a:defRPr sz="2000"/>
            </a:pPr>
            <a:r>
              <a:rPr sz="3200" dirty="0" err="1">
                <a:solidFill>
                  <a:srgbClr val="002060"/>
                </a:solidFill>
              </a:rPr>
              <a:t>Pengembangan</a:t>
            </a:r>
            <a:r>
              <a:rPr sz="3200" dirty="0">
                <a:solidFill>
                  <a:srgbClr val="002060"/>
                </a:solidFill>
              </a:rPr>
              <a:t> Kisi-Kisi dan Kartu Soal TKA </a:t>
            </a:r>
            <a:r>
              <a:rPr sz="3200" dirty="0" err="1">
                <a:solidFill>
                  <a:srgbClr val="002060"/>
                </a:solidFill>
              </a:rPr>
              <a:t>Berbasis</a:t>
            </a:r>
            <a:r>
              <a:rPr sz="3200" dirty="0">
                <a:solidFill>
                  <a:srgbClr val="002060"/>
                </a:solidFill>
              </a:rPr>
              <a:t> HOTS</a:t>
            </a:r>
          </a:p>
          <a:p>
            <a:pPr algn="ctr">
              <a:defRPr sz="1700"/>
            </a:pPr>
            <a:r>
              <a:rPr sz="3200" dirty="0">
                <a:solidFill>
                  <a:srgbClr val="002060"/>
                </a:solidFill>
              </a:rPr>
              <a:t>MGMP Bahasa </a:t>
            </a:r>
            <a:r>
              <a:rPr sz="3200" dirty="0" err="1">
                <a:solidFill>
                  <a:srgbClr val="002060"/>
                </a:solidFill>
              </a:rPr>
              <a:t>Inggris</a:t>
            </a:r>
            <a:r>
              <a:rPr sz="3200" dirty="0">
                <a:solidFill>
                  <a:srgbClr val="002060"/>
                </a:solidFill>
              </a:rPr>
              <a:t> SMK</a:t>
            </a:r>
            <a:endParaRPr lang="en-US" sz="3200" dirty="0">
              <a:solidFill>
                <a:srgbClr val="002060"/>
              </a:solidFill>
            </a:endParaRPr>
          </a:p>
          <a:p>
            <a:pPr algn="ctr">
              <a:defRPr sz="1700"/>
            </a:pPr>
            <a:endParaRPr lang="en-US" sz="3200" dirty="0">
              <a:solidFill>
                <a:srgbClr val="002060"/>
              </a:solidFill>
            </a:endParaRPr>
          </a:p>
          <a:p>
            <a:pPr algn="ctr">
              <a:defRPr sz="1700"/>
            </a:pPr>
            <a:endParaRPr sz="3200" dirty="0">
              <a:solidFill>
                <a:srgbClr val="002060"/>
              </a:solidFill>
            </a:endParaRPr>
          </a:p>
          <a:p>
            <a:pPr algn="ctr">
              <a:defRPr sz="1600"/>
            </a:pPr>
            <a:r>
              <a:rPr sz="3200" dirty="0" err="1">
                <a:solidFill>
                  <a:srgbClr val="002060"/>
                </a:solidFill>
              </a:rPr>
              <a:t>Narasumber</a:t>
            </a:r>
            <a:r>
              <a:rPr sz="3200" dirty="0">
                <a:solidFill>
                  <a:srgbClr val="002060"/>
                </a:solidFill>
              </a:rPr>
              <a:t>: </a:t>
            </a:r>
            <a:r>
              <a:rPr sz="3200" dirty="0" err="1">
                <a:solidFill>
                  <a:srgbClr val="002060"/>
                </a:solidFill>
              </a:rPr>
              <a:t>Suseri</a:t>
            </a:r>
            <a:r>
              <a:rPr sz="3200" dirty="0">
                <a:solidFill>
                  <a:srgbClr val="002060"/>
                </a:solidFill>
              </a:rPr>
              <a:t>, </a:t>
            </a:r>
            <a:r>
              <a:rPr sz="3200" dirty="0" err="1">
                <a:solidFill>
                  <a:srgbClr val="002060"/>
                </a:solidFill>
              </a:rPr>
              <a:t>S.Pd</a:t>
            </a:r>
            <a:endParaRPr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A. Tujuan </a:t>
            </a:r>
            <a:r>
              <a:rPr dirty="0" err="1"/>
              <a:t>Pembelajaran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rPr sz="2400" dirty="0" err="1">
                <a:solidFill>
                  <a:srgbClr val="002060"/>
                </a:solidFill>
              </a:rPr>
              <a:t>Menganalisis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indikator</a:t>
            </a:r>
            <a:r>
              <a:rPr sz="2400" dirty="0">
                <a:solidFill>
                  <a:srgbClr val="002060"/>
                </a:solidFill>
              </a:rPr>
              <a:t> TKA Bahasa </a:t>
            </a:r>
            <a:r>
              <a:rPr sz="2400" dirty="0" err="1">
                <a:solidFill>
                  <a:srgbClr val="002060"/>
                </a:solidFill>
              </a:rPr>
              <a:t>Inggris</a:t>
            </a:r>
            <a:r>
              <a:rPr sz="2400" dirty="0">
                <a:solidFill>
                  <a:srgbClr val="002060"/>
                </a:solidFill>
              </a:rPr>
              <a:t> Fase F.</a:t>
            </a:r>
          </a:p>
          <a:p>
            <a:pPr>
              <a:spcAft>
                <a:spcPts val="1000"/>
              </a:spcAft>
              <a:defRPr sz="1800"/>
            </a:pPr>
            <a:r>
              <a:rPr sz="2400" dirty="0" err="1">
                <a:solidFill>
                  <a:srgbClr val="002060"/>
                </a:solidFill>
              </a:rPr>
              <a:t>Menentukan</a:t>
            </a:r>
            <a:r>
              <a:rPr sz="2400" dirty="0">
                <a:solidFill>
                  <a:srgbClr val="002060"/>
                </a:solidFill>
              </a:rPr>
              <a:t> stimulus yang </a:t>
            </a:r>
            <a:r>
              <a:rPr sz="2400" dirty="0" err="1">
                <a:solidFill>
                  <a:srgbClr val="002060"/>
                </a:solidFill>
              </a:rPr>
              <a:t>sesuai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dengan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karakteristik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peserta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didik</a:t>
            </a:r>
            <a:r>
              <a:rPr sz="2400" dirty="0">
                <a:solidFill>
                  <a:srgbClr val="002060"/>
                </a:solidFill>
              </a:rPr>
              <a:t> SMK.</a:t>
            </a:r>
          </a:p>
          <a:p>
            <a:pPr>
              <a:spcAft>
                <a:spcPts val="1000"/>
              </a:spcAft>
              <a:defRPr sz="1800"/>
            </a:pPr>
            <a:r>
              <a:rPr sz="2400" dirty="0" err="1">
                <a:solidFill>
                  <a:srgbClr val="002060"/>
                </a:solidFill>
              </a:rPr>
              <a:t>Mengembangkan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kisi-kisi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soal</a:t>
            </a:r>
            <a:r>
              <a:rPr sz="2400" dirty="0">
                <a:solidFill>
                  <a:srgbClr val="002060"/>
                </a:solidFill>
              </a:rPr>
              <a:t> TKA </a:t>
            </a:r>
            <a:r>
              <a:rPr sz="2400" dirty="0" err="1">
                <a:solidFill>
                  <a:srgbClr val="002060"/>
                </a:solidFill>
              </a:rPr>
              <a:t>berbasis</a:t>
            </a:r>
            <a:r>
              <a:rPr sz="2400" dirty="0">
                <a:solidFill>
                  <a:srgbClr val="002060"/>
                </a:solidFill>
              </a:rPr>
              <a:t> HOTS.</a:t>
            </a:r>
          </a:p>
          <a:p>
            <a:pPr>
              <a:spcAft>
                <a:spcPts val="1000"/>
              </a:spcAft>
              <a:defRPr sz="1800"/>
            </a:pPr>
            <a:r>
              <a:rPr sz="2400" dirty="0">
                <a:solidFill>
                  <a:srgbClr val="002060"/>
                </a:solidFill>
              </a:rPr>
              <a:t>Menyusun </a:t>
            </a:r>
            <a:r>
              <a:rPr sz="2400" dirty="0" err="1">
                <a:solidFill>
                  <a:srgbClr val="002060"/>
                </a:solidFill>
              </a:rPr>
              <a:t>kartu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soal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berdasarkan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indikator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800"/>
            </a:pPr>
            <a:r>
              <a:rPr sz="2400" dirty="0" err="1">
                <a:solidFill>
                  <a:srgbClr val="002060"/>
                </a:solidFill>
              </a:rPr>
              <a:t>Mengembangkan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pertanyaan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untuk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menemukan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informasi</a:t>
            </a:r>
            <a:r>
              <a:rPr sz="2400" dirty="0">
                <a:solidFill>
                  <a:srgbClr val="002060"/>
                </a:solidFill>
              </a:rPr>
              <a:t>, </a:t>
            </a:r>
            <a:r>
              <a:rPr sz="2400" dirty="0" err="1">
                <a:solidFill>
                  <a:srgbClr val="002060"/>
                </a:solidFill>
              </a:rPr>
              <a:t>menghubungkan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informasi</a:t>
            </a:r>
            <a:r>
              <a:rPr sz="2400" dirty="0">
                <a:solidFill>
                  <a:srgbClr val="002060"/>
                </a:solidFill>
              </a:rPr>
              <a:t>, </a:t>
            </a:r>
            <a:r>
              <a:rPr sz="2400" dirty="0" err="1">
                <a:solidFill>
                  <a:srgbClr val="002060"/>
                </a:solidFill>
              </a:rPr>
              <a:t>membuat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inferensi</a:t>
            </a:r>
            <a:r>
              <a:rPr sz="2400" dirty="0">
                <a:solidFill>
                  <a:srgbClr val="002060"/>
                </a:solidFill>
              </a:rPr>
              <a:t>, </a:t>
            </a:r>
            <a:r>
              <a:rPr sz="2400" dirty="0" err="1">
                <a:solidFill>
                  <a:srgbClr val="002060"/>
                </a:solidFill>
              </a:rPr>
              <a:t>mengevaluasi</a:t>
            </a:r>
            <a:r>
              <a:rPr sz="2400" dirty="0">
                <a:solidFill>
                  <a:srgbClr val="002060"/>
                </a:solidFill>
              </a:rPr>
              <a:t>, dan </a:t>
            </a:r>
            <a:r>
              <a:rPr sz="2400" dirty="0" err="1">
                <a:solidFill>
                  <a:srgbClr val="002060"/>
                </a:solidFill>
              </a:rPr>
              <a:t>menentukan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pesan</a:t>
            </a:r>
            <a:r>
              <a:rPr sz="2400" dirty="0">
                <a:solidFill>
                  <a:srgbClr val="002060"/>
                </a:solidFill>
              </a:rPr>
              <a:t>/</a:t>
            </a:r>
            <a:r>
              <a:rPr sz="2400" dirty="0" err="1">
                <a:solidFill>
                  <a:srgbClr val="002060"/>
                </a:solidFill>
              </a:rPr>
              <a:t>kesimpulan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800"/>
            </a:pPr>
            <a:r>
              <a:rPr sz="2400" dirty="0">
                <a:solidFill>
                  <a:srgbClr val="002060"/>
                </a:solidFill>
              </a:rPr>
              <a:t>Menyusun </a:t>
            </a:r>
            <a:r>
              <a:rPr sz="2400" dirty="0" err="1">
                <a:solidFill>
                  <a:srgbClr val="002060"/>
                </a:solidFill>
              </a:rPr>
              <a:t>soal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pilihan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ganda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dengan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satu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jawaban</a:t>
            </a:r>
            <a:r>
              <a:rPr sz="2400" dirty="0">
                <a:solidFill>
                  <a:srgbClr val="002060"/>
                </a:solidFill>
              </a:rPr>
              <a:t> paling </a:t>
            </a:r>
            <a:r>
              <a:rPr sz="2400" dirty="0" err="1">
                <a:solidFill>
                  <a:srgbClr val="002060"/>
                </a:solidFill>
              </a:rPr>
              <a:t>tepat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800"/>
            </a:pPr>
            <a:r>
              <a:rPr sz="2400" dirty="0" err="1">
                <a:solidFill>
                  <a:srgbClr val="002060"/>
                </a:solidFill>
              </a:rPr>
              <a:t>Melakukan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telaah</a:t>
            </a:r>
            <a:r>
              <a:rPr sz="2400" dirty="0">
                <a:solidFill>
                  <a:srgbClr val="002060"/>
                </a:solidFill>
              </a:rPr>
              <a:t> dan </a:t>
            </a:r>
            <a:r>
              <a:rPr sz="2400" dirty="0" err="1">
                <a:solidFill>
                  <a:srgbClr val="002060"/>
                </a:solidFill>
              </a:rPr>
              <a:t>revisi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kualitas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soal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B. Hubungan Indikator, Stimulus, dan Soal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sz="2800" dirty="0">
                <a:solidFill>
                  <a:srgbClr val="002060"/>
                </a:solidFill>
              </a:rPr>
              <a:t>INDIKATOR → STIMULUS → PERTANYAAN → PILIHAN JAWABAN → KUNCI JAWABAN</a:t>
            </a:r>
          </a:p>
          <a:p>
            <a:pPr>
              <a:spcAft>
                <a:spcPts val="1000"/>
              </a:spcAft>
              <a:defRPr sz="2000"/>
            </a:pPr>
            <a:r>
              <a:rPr sz="2800" dirty="0" err="1">
                <a:solidFill>
                  <a:srgbClr val="002060"/>
                </a:solidFill>
              </a:rPr>
              <a:t>Indikator</a:t>
            </a:r>
            <a:r>
              <a:rPr sz="2800" dirty="0">
                <a:solidFill>
                  <a:srgbClr val="002060"/>
                </a:solidFill>
              </a:rPr>
              <a:t>: </a:t>
            </a:r>
            <a:r>
              <a:rPr sz="2800" dirty="0" err="1">
                <a:solidFill>
                  <a:srgbClr val="002060"/>
                </a:solidFill>
              </a:rPr>
              <a:t>peserta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didik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mampu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menyusun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poin-poin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utama</a:t>
            </a:r>
            <a:r>
              <a:rPr sz="2800" dirty="0">
                <a:solidFill>
                  <a:srgbClr val="002060"/>
                </a:solidFill>
              </a:rPr>
              <a:t> narrative text.</a:t>
            </a:r>
          </a:p>
          <a:p>
            <a:pPr>
              <a:spcAft>
                <a:spcPts val="1000"/>
              </a:spcAft>
              <a:defRPr sz="2000"/>
            </a:pPr>
            <a:r>
              <a:rPr sz="2800" dirty="0">
                <a:solidFill>
                  <a:srgbClr val="002060"/>
                </a:solidFill>
              </a:rPr>
              <a:t>Stimulus: </a:t>
            </a:r>
            <a:r>
              <a:rPr sz="2800" dirty="0" err="1">
                <a:solidFill>
                  <a:srgbClr val="002060"/>
                </a:solidFill>
              </a:rPr>
              <a:t>cerita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siswa</a:t>
            </a:r>
            <a:r>
              <a:rPr sz="2800" dirty="0">
                <a:solidFill>
                  <a:srgbClr val="002060"/>
                </a:solidFill>
              </a:rPr>
              <a:t> SMK </a:t>
            </a:r>
            <a:r>
              <a:rPr sz="2800" dirty="0" err="1">
                <a:solidFill>
                  <a:srgbClr val="002060"/>
                </a:solidFill>
              </a:rPr>
              <a:t>membantu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memperbaiki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sepeda</a:t>
            </a:r>
            <a:r>
              <a:rPr sz="2800" dirty="0">
                <a:solidFill>
                  <a:srgbClr val="002060"/>
                </a:solidFill>
              </a:rPr>
              <a:t> motor.</a:t>
            </a:r>
          </a:p>
          <a:p>
            <a:pPr>
              <a:spcAft>
                <a:spcPts val="1000"/>
              </a:spcAft>
              <a:defRPr sz="2000"/>
            </a:pPr>
            <a:r>
              <a:rPr sz="2800" dirty="0" err="1">
                <a:solidFill>
                  <a:srgbClr val="002060"/>
                </a:solidFill>
              </a:rPr>
              <a:t>Pertanyaan</a:t>
            </a:r>
            <a:r>
              <a:rPr sz="2800" dirty="0">
                <a:solidFill>
                  <a:srgbClr val="002060"/>
                </a:solidFill>
              </a:rPr>
              <a:t>: Which sequence best represents the main points of the story?</a:t>
            </a:r>
          </a:p>
          <a:p>
            <a:pPr>
              <a:spcAft>
                <a:spcPts val="1000"/>
              </a:spcAft>
              <a:defRPr sz="2000"/>
            </a:pPr>
            <a:r>
              <a:rPr sz="2800" dirty="0" err="1">
                <a:solidFill>
                  <a:srgbClr val="002060"/>
                </a:solidFill>
              </a:rPr>
              <a:t>Kunci</a:t>
            </a:r>
            <a:r>
              <a:rPr sz="2800" dirty="0">
                <a:solidFill>
                  <a:srgbClr val="002060"/>
                </a:solidFill>
              </a:rPr>
              <a:t>: </a:t>
            </a:r>
            <a:r>
              <a:rPr sz="2800" dirty="0" err="1">
                <a:solidFill>
                  <a:srgbClr val="002060"/>
                </a:solidFill>
              </a:rPr>
              <a:t>urutan</a:t>
            </a:r>
            <a:r>
              <a:rPr sz="2800" dirty="0">
                <a:solidFill>
                  <a:srgbClr val="002060"/>
                </a:solidFill>
              </a:rPr>
              <a:t> yang </a:t>
            </a:r>
            <a:r>
              <a:rPr sz="2800" dirty="0" err="1">
                <a:solidFill>
                  <a:srgbClr val="002060"/>
                </a:solidFill>
              </a:rPr>
              <a:t>mewakili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keseluruhan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peristiwa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dalam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cerita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C. Level Kemampuan yang Dapat Diukur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/>
            </a:pPr>
            <a:r>
              <a:rPr sz="2800" dirty="0">
                <a:solidFill>
                  <a:srgbClr val="002060"/>
                </a:solidFill>
              </a:rPr>
              <a:t>1. </a:t>
            </a:r>
            <a:r>
              <a:rPr sz="2800" dirty="0" err="1">
                <a:solidFill>
                  <a:srgbClr val="002060"/>
                </a:solidFill>
              </a:rPr>
              <a:t>Menemukan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Informasi</a:t>
            </a:r>
            <a:r>
              <a:rPr sz="2800" dirty="0">
                <a:solidFill>
                  <a:srgbClr val="002060"/>
                </a:solidFill>
              </a:rPr>
              <a:t> — </a:t>
            </a:r>
            <a:r>
              <a:rPr sz="2800" dirty="0" err="1">
                <a:solidFill>
                  <a:srgbClr val="002060"/>
                </a:solidFill>
              </a:rPr>
              <a:t>mencari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informasi</a:t>
            </a:r>
            <a:r>
              <a:rPr sz="2800" dirty="0">
                <a:solidFill>
                  <a:srgbClr val="002060"/>
                </a:solidFill>
              </a:rPr>
              <a:t> yang </a:t>
            </a:r>
            <a:r>
              <a:rPr sz="2800" dirty="0" err="1">
                <a:solidFill>
                  <a:srgbClr val="002060"/>
                </a:solidFill>
              </a:rPr>
              <a:t>terdapat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dalam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teks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100"/>
            </a:pPr>
            <a:r>
              <a:rPr sz="2800" dirty="0">
                <a:solidFill>
                  <a:srgbClr val="002060"/>
                </a:solidFill>
              </a:rPr>
              <a:t>2. </a:t>
            </a:r>
            <a:r>
              <a:rPr sz="2800" dirty="0" err="1">
                <a:solidFill>
                  <a:srgbClr val="002060"/>
                </a:solidFill>
              </a:rPr>
              <a:t>Menghubungkan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Informasi</a:t>
            </a:r>
            <a:r>
              <a:rPr sz="2800" dirty="0">
                <a:solidFill>
                  <a:srgbClr val="002060"/>
                </a:solidFill>
              </a:rPr>
              <a:t> — </a:t>
            </a:r>
            <a:r>
              <a:rPr sz="2800" dirty="0" err="1">
                <a:solidFill>
                  <a:srgbClr val="002060"/>
                </a:solidFill>
              </a:rPr>
              <a:t>menghubungkan</a:t>
            </a:r>
            <a:r>
              <a:rPr sz="2800" dirty="0">
                <a:solidFill>
                  <a:srgbClr val="002060"/>
                </a:solidFill>
              </a:rPr>
              <a:t> dua </a:t>
            </a:r>
            <a:r>
              <a:rPr sz="2800" dirty="0" err="1">
                <a:solidFill>
                  <a:srgbClr val="002060"/>
                </a:solidFill>
              </a:rPr>
              <a:t>atau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lebih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informasi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100"/>
            </a:pPr>
            <a:r>
              <a:rPr sz="2800" dirty="0">
                <a:solidFill>
                  <a:srgbClr val="002060"/>
                </a:solidFill>
              </a:rPr>
              <a:t>3. </a:t>
            </a:r>
            <a:r>
              <a:rPr sz="2800" dirty="0" err="1">
                <a:solidFill>
                  <a:srgbClr val="002060"/>
                </a:solidFill>
              </a:rPr>
              <a:t>Membuat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Inferensi</a:t>
            </a:r>
            <a:r>
              <a:rPr sz="2800" dirty="0">
                <a:solidFill>
                  <a:srgbClr val="002060"/>
                </a:solidFill>
              </a:rPr>
              <a:t> — </a:t>
            </a:r>
            <a:r>
              <a:rPr sz="2800" dirty="0" err="1">
                <a:solidFill>
                  <a:srgbClr val="002060"/>
                </a:solidFill>
              </a:rPr>
              <a:t>menarik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kesimpulan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berdasarkan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informasi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100"/>
            </a:pPr>
            <a:r>
              <a:rPr sz="2800" dirty="0">
                <a:solidFill>
                  <a:srgbClr val="002060"/>
                </a:solidFill>
              </a:rPr>
              <a:t>4. </a:t>
            </a:r>
            <a:r>
              <a:rPr sz="2800" dirty="0" err="1">
                <a:solidFill>
                  <a:srgbClr val="002060"/>
                </a:solidFill>
              </a:rPr>
              <a:t>Mengevaluasi</a:t>
            </a:r>
            <a:r>
              <a:rPr sz="2800" dirty="0">
                <a:solidFill>
                  <a:srgbClr val="002060"/>
                </a:solidFill>
              </a:rPr>
              <a:t> — </a:t>
            </a:r>
            <a:r>
              <a:rPr sz="2800" dirty="0" err="1">
                <a:solidFill>
                  <a:srgbClr val="002060"/>
                </a:solidFill>
              </a:rPr>
              <a:t>menilai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tindakan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keputusan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atau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informasi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100"/>
            </a:pPr>
            <a:r>
              <a:rPr sz="2800" dirty="0">
                <a:solidFill>
                  <a:srgbClr val="002060"/>
                </a:solidFill>
              </a:rPr>
              <a:t>5. </a:t>
            </a:r>
            <a:r>
              <a:rPr sz="2800" dirty="0" err="1">
                <a:solidFill>
                  <a:srgbClr val="002060"/>
                </a:solidFill>
              </a:rPr>
              <a:t>Menentukan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Pesan</a:t>
            </a:r>
            <a:r>
              <a:rPr sz="2800" dirty="0">
                <a:solidFill>
                  <a:srgbClr val="002060"/>
                </a:solidFill>
              </a:rPr>
              <a:t>/Moral — </a:t>
            </a:r>
            <a:r>
              <a:rPr sz="2800" dirty="0" err="1">
                <a:solidFill>
                  <a:srgbClr val="002060"/>
                </a:solidFill>
              </a:rPr>
              <a:t>menentukan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nilai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atau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pesan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dari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teks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D. Pengembangan Stimulus TKA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5165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rPr sz="3200" dirty="0" err="1">
                <a:solidFill>
                  <a:srgbClr val="002060"/>
                </a:solidFill>
              </a:rPr>
              <a:t>Kontekstual</a:t>
            </a:r>
            <a:r>
              <a:rPr sz="3200" dirty="0">
                <a:solidFill>
                  <a:srgbClr val="002060"/>
                </a:solidFill>
              </a:rPr>
              <a:t> dan </a:t>
            </a:r>
            <a:r>
              <a:rPr sz="3200" dirty="0" err="1">
                <a:solidFill>
                  <a:srgbClr val="002060"/>
                </a:solidFill>
              </a:rPr>
              <a:t>dekat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dengan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kehidupan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peserta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didik</a:t>
            </a:r>
            <a:r>
              <a:rPr sz="32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/>
            </a:pPr>
            <a:r>
              <a:rPr sz="3200" dirty="0" err="1">
                <a:solidFill>
                  <a:srgbClr val="002060"/>
                </a:solidFill>
              </a:rPr>
              <a:t>Sesuai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dengan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tingkat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kemampuan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peserta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didik</a:t>
            </a:r>
            <a:r>
              <a:rPr sz="32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/>
            </a:pPr>
            <a:r>
              <a:rPr sz="3200" dirty="0" err="1">
                <a:solidFill>
                  <a:srgbClr val="002060"/>
                </a:solidFill>
              </a:rPr>
              <a:t>Memiliki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informasi</a:t>
            </a:r>
            <a:r>
              <a:rPr sz="3200" dirty="0">
                <a:solidFill>
                  <a:srgbClr val="002060"/>
                </a:solidFill>
              </a:rPr>
              <a:t> yang </a:t>
            </a:r>
            <a:r>
              <a:rPr sz="3200" dirty="0" err="1">
                <a:solidFill>
                  <a:srgbClr val="002060"/>
                </a:solidFill>
              </a:rPr>
              <a:t>cukup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untuk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dianalisis</a:t>
            </a:r>
            <a:r>
              <a:rPr sz="32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/>
            </a:pPr>
            <a:r>
              <a:rPr sz="3200" dirty="0">
                <a:solidFill>
                  <a:srgbClr val="002060"/>
                </a:solidFill>
              </a:rPr>
              <a:t>Dapat </a:t>
            </a:r>
            <a:r>
              <a:rPr sz="3200" dirty="0" err="1">
                <a:solidFill>
                  <a:srgbClr val="002060"/>
                </a:solidFill>
              </a:rPr>
              <a:t>menggunakan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konteks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vokasional</a:t>
            </a:r>
            <a:r>
              <a:rPr sz="32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/>
            </a:pPr>
            <a:r>
              <a:rPr sz="3200" dirty="0">
                <a:solidFill>
                  <a:srgbClr val="002060"/>
                </a:solidFill>
              </a:rPr>
              <a:t>Tidak </a:t>
            </a:r>
            <a:r>
              <a:rPr sz="3200" dirty="0" err="1">
                <a:solidFill>
                  <a:srgbClr val="002060"/>
                </a:solidFill>
              </a:rPr>
              <a:t>terlalu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banyak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menggunakan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kosakata</a:t>
            </a:r>
            <a:r>
              <a:rPr sz="3200" dirty="0">
                <a:solidFill>
                  <a:srgbClr val="002060"/>
                </a:solidFill>
              </a:rPr>
              <a:t> yang </a:t>
            </a:r>
            <a:r>
              <a:rPr sz="3200" dirty="0" err="1">
                <a:solidFill>
                  <a:srgbClr val="002060"/>
                </a:solidFill>
              </a:rPr>
              <a:t>jarang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digunakan</a:t>
            </a:r>
            <a:r>
              <a:rPr sz="32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/>
            </a:pPr>
            <a:r>
              <a:rPr sz="3200" dirty="0" err="1">
                <a:solidFill>
                  <a:srgbClr val="002060"/>
                </a:solidFill>
              </a:rPr>
              <a:t>Konteks</a:t>
            </a:r>
            <a:r>
              <a:rPr sz="3200" dirty="0">
                <a:solidFill>
                  <a:srgbClr val="002060"/>
                </a:solidFill>
              </a:rPr>
              <a:t>: </a:t>
            </a:r>
            <a:r>
              <a:rPr sz="3200" dirty="0" err="1">
                <a:solidFill>
                  <a:srgbClr val="002060"/>
                </a:solidFill>
              </a:rPr>
              <a:t>kehidupan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sehari-hari</a:t>
            </a:r>
            <a:r>
              <a:rPr sz="3200" dirty="0">
                <a:solidFill>
                  <a:srgbClr val="002060"/>
                </a:solidFill>
              </a:rPr>
              <a:t>, </a:t>
            </a:r>
            <a:r>
              <a:rPr sz="3200" dirty="0" err="1">
                <a:solidFill>
                  <a:srgbClr val="002060"/>
                </a:solidFill>
              </a:rPr>
              <a:t>vokasional</a:t>
            </a:r>
            <a:r>
              <a:rPr sz="3200" dirty="0">
                <a:solidFill>
                  <a:srgbClr val="002060"/>
                </a:solidFill>
              </a:rPr>
              <a:t>, dan </a:t>
            </a:r>
            <a:r>
              <a:rPr sz="3200" dirty="0" err="1">
                <a:solidFill>
                  <a:srgbClr val="002060"/>
                </a:solidFill>
              </a:rPr>
              <a:t>akademik</a:t>
            </a:r>
            <a:r>
              <a:rPr sz="3200" dirty="0">
                <a:solidFill>
                  <a:srgbClr val="002060"/>
                </a:solidFill>
              </a:rPr>
              <a:t> </a:t>
            </a:r>
            <a:r>
              <a:rPr sz="3200" dirty="0" err="1">
                <a:solidFill>
                  <a:srgbClr val="002060"/>
                </a:solidFill>
              </a:rPr>
              <a:t>dasar</a:t>
            </a:r>
            <a:r>
              <a:rPr sz="32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Contoh Konteks Vokasional SMK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Workshop dan motorcycle repair</a:t>
            </a:r>
          </a:p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Customer service</a:t>
            </a:r>
          </a:p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Workplace safety</a:t>
            </a:r>
          </a:p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Tools and equipment</a:t>
            </a:r>
          </a:p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Internship</a:t>
            </a:r>
          </a:p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Job interview</a:t>
            </a:r>
          </a:p>
          <a:p>
            <a:pPr>
              <a:spcAft>
                <a:spcPts val="1000"/>
              </a:spcAft>
              <a:defRPr sz="2200"/>
            </a:pPr>
            <a:r>
              <a:rPr sz="4000" dirty="0">
                <a:solidFill>
                  <a:srgbClr val="002060"/>
                </a:solidFill>
              </a:rPr>
              <a:t>School project dan presentation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E. </a:t>
            </a:r>
            <a:r>
              <a:rPr dirty="0" err="1"/>
              <a:t>Contoh</a:t>
            </a:r>
            <a:r>
              <a:rPr dirty="0"/>
              <a:t> Stimulus TKA HOTS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474521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/>
            </a:pPr>
            <a:r>
              <a:rPr sz="2000" dirty="0">
                <a:solidFill>
                  <a:srgbClr val="002060"/>
                </a:solidFill>
              </a:rPr>
              <a:t>Narrative Text — Helping a Customer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Rian was an eleventh-grade motorcycle engineering student. One afternoon, he was working in the school workshop when a customer came with a motorcycle that suddenly stopped. The customer looked worried because he needed the motorcycle for work.</a:t>
            </a:r>
            <a:br>
              <a:rPr sz="2400" dirty="0">
                <a:solidFill>
                  <a:srgbClr val="002060"/>
                </a:solidFill>
              </a:rPr>
            </a:br>
            <a:br>
              <a:rPr sz="2400" dirty="0">
                <a:solidFill>
                  <a:srgbClr val="002060"/>
                </a:solidFill>
              </a:rPr>
            </a:br>
            <a:r>
              <a:rPr sz="2400" dirty="0">
                <a:solidFill>
                  <a:srgbClr val="002060"/>
                </a:solidFill>
              </a:rPr>
              <a:t>Rian checked the motorcycle carefully. He found a problem with the electrical system. Instead of immediately replacing the part, he explained the problem to the customer and suggested a simple solution. After repairing the motorcycle, Rian tested it several times to make sure it worked properly.</a:t>
            </a:r>
            <a:br>
              <a:rPr sz="2400" dirty="0">
                <a:solidFill>
                  <a:srgbClr val="002060"/>
                </a:solidFill>
              </a:rPr>
            </a:br>
            <a:br>
              <a:rPr sz="2400" dirty="0">
                <a:solidFill>
                  <a:srgbClr val="002060"/>
                </a:solidFill>
              </a:rPr>
            </a:br>
            <a:r>
              <a:rPr sz="2400" dirty="0">
                <a:solidFill>
                  <a:srgbClr val="002060"/>
                </a:solidFill>
              </a:rPr>
              <a:t>The customer thanked Rian for his help. Rian realized that a good mechanic needs not only technical skills but also responsibility and good communication.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Soal 1 — Main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Which sequence best represents the main points of the story?</a:t>
            </a:r>
          </a:p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A. Rian received a motorcycle, ignored the problem, and went home.</a:t>
            </a:r>
          </a:p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B. Rian helped a customer, identified the problem, repaired the motorcycle, and learned an important lesson.</a:t>
            </a:r>
          </a:p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C. Rian bought a motorcycle, replaced all its parts, and sold it.</a:t>
            </a:r>
          </a:p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D. Rian studied electrical systems, took an examination, and received a certificate.</a:t>
            </a:r>
          </a:p>
          <a:p>
            <a:pPr>
              <a:spcAft>
                <a:spcPts val="1000"/>
              </a:spcAft>
              <a:defRPr sz="1600"/>
            </a:pPr>
            <a:r>
              <a:rPr sz="2400" dirty="0">
                <a:solidFill>
                  <a:srgbClr val="002060"/>
                </a:solidFill>
              </a:rPr>
              <a:t>E. Rian borrowed a motorcycle and used it to go to school.</a:t>
            </a:r>
          </a:p>
          <a:p>
            <a:pPr>
              <a:spcAft>
                <a:spcPts val="1000"/>
              </a:spcAft>
              <a:defRPr sz="1600"/>
            </a:pPr>
            <a:r>
              <a:rPr sz="2400" dirty="0" err="1">
                <a:solidFill>
                  <a:srgbClr val="002060"/>
                </a:solidFill>
              </a:rPr>
              <a:t>Kunci</a:t>
            </a:r>
            <a:r>
              <a:rPr sz="2400" dirty="0">
                <a:solidFill>
                  <a:srgbClr val="002060"/>
                </a:solidFill>
              </a:rPr>
              <a:t>: B | </a:t>
            </a:r>
            <a:r>
              <a:rPr sz="2400" dirty="0" err="1">
                <a:solidFill>
                  <a:srgbClr val="002060"/>
                </a:solidFill>
              </a:rPr>
              <a:t>Kemampuan</a:t>
            </a:r>
            <a:r>
              <a:rPr sz="2400" dirty="0">
                <a:solidFill>
                  <a:srgbClr val="002060"/>
                </a:solidFill>
              </a:rPr>
              <a:t>: Menyusun </a:t>
            </a:r>
            <a:r>
              <a:rPr sz="2400" dirty="0" err="1">
                <a:solidFill>
                  <a:srgbClr val="002060"/>
                </a:solidFill>
              </a:rPr>
              <a:t>poin-poin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utama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Soal 2 — Inferensi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What can be inferred from Rian's decision not to replace the part immediately?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A. He did not understand the motorcycle problem.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B. He wanted to avoid helping the customer.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C. He tried to find an appropriate and efficient solution.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D. He wanted the customer to buy a new motorcycle.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E. He did not have any technical skills.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 err="1">
                <a:solidFill>
                  <a:srgbClr val="002060"/>
                </a:solidFill>
              </a:rPr>
              <a:t>Kunci</a:t>
            </a:r>
            <a:r>
              <a:rPr sz="2800" dirty="0">
                <a:solidFill>
                  <a:srgbClr val="002060"/>
                </a:solidFill>
              </a:rPr>
              <a:t>: C | </a:t>
            </a:r>
            <a:r>
              <a:rPr sz="2800" dirty="0" err="1">
                <a:solidFill>
                  <a:srgbClr val="002060"/>
                </a:solidFill>
              </a:rPr>
              <a:t>Kemampuan</a:t>
            </a:r>
            <a:r>
              <a:rPr sz="2800" dirty="0">
                <a:solidFill>
                  <a:srgbClr val="002060"/>
                </a:solidFill>
              </a:rPr>
              <a:t>: </a:t>
            </a:r>
            <a:r>
              <a:rPr sz="2800" dirty="0" err="1">
                <a:solidFill>
                  <a:srgbClr val="002060"/>
                </a:solidFill>
              </a:rPr>
              <a:t>Membuat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inferensi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Soal 3 — Evaluasi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Which action shows that Rian behaved professionally?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A. Ignoring the customer.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B. Replacing every motorcycle part.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C. Explaining the problem and testing the motorcycle after repair.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D. Asking the customer to repair the motorcycle himself.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E. Finishing the repair without checking the motorcycle.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 err="1">
                <a:solidFill>
                  <a:srgbClr val="002060"/>
                </a:solidFill>
              </a:rPr>
              <a:t>Kunci</a:t>
            </a:r>
            <a:r>
              <a:rPr sz="2800" dirty="0">
                <a:solidFill>
                  <a:srgbClr val="002060"/>
                </a:solidFill>
              </a:rPr>
              <a:t>: C | </a:t>
            </a:r>
            <a:r>
              <a:rPr sz="2800" dirty="0" err="1">
                <a:solidFill>
                  <a:srgbClr val="002060"/>
                </a:solidFill>
              </a:rPr>
              <a:t>Kemampuan</a:t>
            </a:r>
            <a:r>
              <a:rPr sz="2800" dirty="0">
                <a:solidFill>
                  <a:srgbClr val="002060"/>
                </a:solidFill>
              </a:rPr>
              <a:t>: </a:t>
            </a:r>
            <a:r>
              <a:rPr sz="2800" dirty="0" err="1">
                <a:solidFill>
                  <a:srgbClr val="002060"/>
                </a:solidFill>
              </a:rPr>
              <a:t>Mengevaluasi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tindakan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berdasarkan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teks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Soal 4 — Moral Message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What is the most appropriate lesson from the story?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A. Mechanics only need technical knowledge.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B. Customers should repair their own motorcycles.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C. Good vocational skills should be supported by responsibility and communication.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D. Motorcycle repair is more important than communication.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>
                <a:solidFill>
                  <a:srgbClr val="002060"/>
                </a:solidFill>
              </a:rPr>
              <a:t>E. Students should avoid helping customers.</a:t>
            </a:r>
          </a:p>
          <a:p>
            <a:pPr>
              <a:spcAft>
                <a:spcPts val="1000"/>
              </a:spcAft>
              <a:defRPr sz="1600"/>
            </a:pPr>
            <a:r>
              <a:rPr sz="2800" dirty="0" err="1">
                <a:solidFill>
                  <a:srgbClr val="002060"/>
                </a:solidFill>
              </a:rPr>
              <a:t>Kunci</a:t>
            </a:r>
            <a:r>
              <a:rPr sz="2800" dirty="0">
                <a:solidFill>
                  <a:srgbClr val="002060"/>
                </a:solidFill>
              </a:rPr>
              <a:t>: C | </a:t>
            </a:r>
            <a:r>
              <a:rPr sz="2800" dirty="0" err="1">
                <a:solidFill>
                  <a:srgbClr val="002060"/>
                </a:solidFill>
              </a:rPr>
              <a:t>Kemampuan</a:t>
            </a:r>
            <a:r>
              <a:rPr sz="2800" dirty="0">
                <a:solidFill>
                  <a:srgbClr val="002060"/>
                </a:solidFill>
              </a:rPr>
              <a:t>: </a:t>
            </a:r>
            <a:r>
              <a:rPr sz="2800" dirty="0" err="1">
                <a:solidFill>
                  <a:srgbClr val="002060"/>
                </a:solidFill>
              </a:rPr>
              <a:t>Menyimpulkan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pesan</a:t>
            </a:r>
            <a:r>
              <a:rPr sz="2800" dirty="0">
                <a:solidFill>
                  <a:srgbClr val="002060"/>
                </a:solidFill>
              </a:rPr>
              <a:t> moral.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F. Contoh Format Kisi-Kisi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325880"/>
          <a:ext cx="106984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Komponen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Isi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Mata Pelajaran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Bahasa Inggris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Fase / Jenjang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F / SMK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Materi / Konteks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Narrative Text / Vokasional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Indikator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Menyusun poin-poin utama berdasarkan rangkaian peristiwa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Proses Kognitif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Menganalisis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Bentuk / Kunci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Pilihan Ganda /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G. Contoh Format Kartu Soal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Mata Pelajaran: Bahasa </a:t>
            </a:r>
            <a:r>
              <a:rPr sz="2000" dirty="0" err="1">
                <a:solidFill>
                  <a:srgbClr val="002060"/>
                </a:solidFill>
              </a:rPr>
              <a:t>Inggris</a:t>
            </a:r>
            <a:endParaRPr sz="2000" dirty="0">
              <a:solidFill>
                <a:srgbClr val="002060"/>
              </a:solidFill>
            </a:endParaRPr>
          </a:p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Fase: F | </a:t>
            </a:r>
            <a:r>
              <a:rPr sz="2000" dirty="0" err="1">
                <a:solidFill>
                  <a:srgbClr val="002060"/>
                </a:solidFill>
              </a:rPr>
              <a:t>Kelas</a:t>
            </a:r>
            <a:r>
              <a:rPr sz="2000" dirty="0">
                <a:solidFill>
                  <a:srgbClr val="002060"/>
                </a:solidFill>
              </a:rPr>
              <a:t>: XI/XII SMK</a:t>
            </a:r>
          </a:p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Materi: Narrative Text | </a:t>
            </a:r>
            <a:r>
              <a:rPr sz="2000" dirty="0" err="1">
                <a:solidFill>
                  <a:srgbClr val="002060"/>
                </a:solidFill>
              </a:rPr>
              <a:t>Konteks</a:t>
            </a:r>
            <a:r>
              <a:rPr sz="2000" dirty="0">
                <a:solidFill>
                  <a:srgbClr val="002060"/>
                </a:solidFill>
              </a:rPr>
              <a:t>: </a:t>
            </a:r>
            <a:r>
              <a:rPr sz="2000" dirty="0" err="1">
                <a:solidFill>
                  <a:srgbClr val="002060"/>
                </a:solidFill>
              </a:rPr>
              <a:t>Vokasional</a:t>
            </a:r>
            <a:endParaRPr sz="2000" dirty="0">
              <a:solidFill>
                <a:srgbClr val="002060"/>
              </a:solidFill>
            </a:endParaRPr>
          </a:p>
          <a:p>
            <a:pPr>
              <a:spcAft>
                <a:spcPts val="1000"/>
              </a:spcAft>
              <a:defRPr sz="1700"/>
            </a:pPr>
            <a:r>
              <a:rPr sz="2000" dirty="0" err="1">
                <a:solidFill>
                  <a:srgbClr val="002060"/>
                </a:solidFill>
              </a:rPr>
              <a:t>Indikator</a:t>
            </a:r>
            <a:r>
              <a:rPr sz="2000" dirty="0">
                <a:solidFill>
                  <a:srgbClr val="002060"/>
                </a:solidFill>
              </a:rPr>
              <a:t>: </a:t>
            </a:r>
            <a:r>
              <a:rPr sz="2000" dirty="0" err="1">
                <a:solidFill>
                  <a:srgbClr val="002060"/>
                </a:solidFill>
              </a:rPr>
              <a:t>Peserta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didik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mampu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menyusun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poin-poin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utama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berdasarkan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rangkaian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peristiwa</a:t>
            </a:r>
            <a:r>
              <a:rPr sz="2000"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Level </a:t>
            </a:r>
            <a:r>
              <a:rPr sz="2000" dirty="0" err="1">
                <a:solidFill>
                  <a:srgbClr val="002060"/>
                </a:solidFill>
              </a:rPr>
              <a:t>Kognitif</a:t>
            </a:r>
            <a:r>
              <a:rPr sz="2000" dirty="0">
                <a:solidFill>
                  <a:srgbClr val="002060"/>
                </a:solidFill>
              </a:rPr>
              <a:t>: </a:t>
            </a:r>
            <a:r>
              <a:rPr sz="2000" dirty="0" err="1">
                <a:solidFill>
                  <a:srgbClr val="002060"/>
                </a:solidFill>
              </a:rPr>
              <a:t>Analisis</a:t>
            </a:r>
            <a:r>
              <a:rPr sz="2000" dirty="0">
                <a:solidFill>
                  <a:srgbClr val="002060"/>
                </a:solidFill>
              </a:rPr>
              <a:t> | </a:t>
            </a:r>
            <a:r>
              <a:rPr sz="2000" dirty="0" err="1">
                <a:solidFill>
                  <a:srgbClr val="002060"/>
                </a:solidFill>
              </a:rPr>
              <a:t>Bentuk</a:t>
            </a:r>
            <a:r>
              <a:rPr sz="2000" dirty="0">
                <a:solidFill>
                  <a:srgbClr val="002060"/>
                </a:solidFill>
              </a:rPr>
              <a:t>: </a:t>
            </a:r>
            <a:r>
              <a:rPr sz="2000" dirty="0" err="1">
                <a:solidFill>
                  <a:srgbClr val="002060"/>
                </a:solidFill>
              </a:rPr>
              <a:t>Pilihan</a:t>
            </a:r>
            <a:r>
              <a:rPr sz="2000" dirty="0">
                <a:solidFill>
                  <a:srgbClr val="002060"/>
                </a:solidFill>
              </a:rPr>
              <a:t> Ganda</a:t>
            </a:r>
          </a:p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Stimulus: Helping a Customer</a:t>
            </a:r>
          </a:p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Soal: Which sequence best represents the main points of the story?</a:t>
            </a:r>
          </a:p>
          <a:p>
            <a:pPr>
              <a:spcAft>
                <a:spcPts val="1000"/>
              </a:spcAft>
              <a:defRPr sz="1700"/>
            </a:pPr>
            <a:r>
              <a:rPr sz="2000" dirty="0" err="1">
                <a:solidFill>
                  <a:srgbClr val="002060"/>
                </a:solidFill>
              </a:rPr>
              <a:t>Kunci</a:t>
            </a:r>
            <a:r>
              <a:rPr sz="2000" dirty="0">
                <a:solidFill>
                  <a:srgbClr val="002060"/>
                </a:solidFill>
              </a:rPr>
              <a:t>: B</a:t>
            </a:r>
          </a:p>
          <a:p>
            <a:pPr>
              <a:spcAft>
                <a:spcPts val="1000"/>
              </a:spcAft>
              <a:defRPr sz="1700"/>
            </a:pPr>
            <a:r>
              <a:rPr sz="2000" dirty="0">
                <a:solidFill>
                  <a:srgbClr val="002060"/>
                </a:solidFill>
              </a:rPr>
              <a:t>Alasan: </a:t>
            </a:r>
            <a:r>
              <a:rPr sz="2000" dirty="0" err="1">
                <a:solidFill>
                  <a:srgbClr val="002060"/>
                </a:solidFill>
              </a:rPr>
              <a:t>Pilihan</a:t>
            </a:r>
            <a:r>
              <a:rPr sz="2000" dirty="0">
                <a:solidFill>
                  <a:srgbClr val="002060"/>
                </a:solidFill>
              </a:rPr>
              <a:t> B </a:t>
            </a:r>
            <a:r>
              <a:rPr sz="2000" dirty="0" err="1">
                <a:solidFill>
                  <a:srgbClr val="002060"/>
                </a:solidFill>
              </a:rPr>
              <a:t>mencakup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rangkaian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peristiwa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utama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dalam</a:t>
            </a:r>
            <a:r>
              <a:rPr sz="2000" dirty="0">
                <a:solidFill>
                  <a:srgbClr val="002060"/>
                </a:solidFill>
              </a:rPr>
              <a:t> </a:t>
            </a:r>
            <a:r>
              <a:rPr sz="2000" dirty="0" err="1">
                <a:solidFill>
                  <a:srgbClr val="002060"/>
                </a:solidFill>
              </a:rPr>
              <a:t>cerita</a:t>
            </a:r>
            <a:r>
              <a:rPr sz="20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H. </a:t>
            </a:r>
            <a:r>
              <a:rPr dirty="0" err="1"/>
              <a:t>Aktivitas</a:t>
            </a:r>
            <a:r>
              <a:rPr dirty="0"/>
              <a:t> </a:t>
            </a:r>
            <a:r>
              <a:rPr dirty="0" err="1"/>
              <a:t>Praktik</a:t>
            </a:r>
            <a:r>
              <a:rPr dirty="0"/>
              <a:t> MGMP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rPr sz="2800" dirty="0" err="1">
                <a:solidFill>
                  <a:srgbClr val="002060"/>
                </a:solidFill>
              </a:rPr>
              <a:t>Kelompok</a:t>
            </a:r>
            <a:r>
              <a:rPr sz="2800" dirty="0">
                <a:solidFill>
                  <a:srgbClr val="002060"/>
                </a:solidFill>
              </a:rPr>
              <a:t> 1: Narrative Text</a:t>
            </a:r>
          </a:p>
          <a:p>
            <a:pPr>
              <a:spcAft>
                <a:spcPts val="1000"/>
              </a:spcAft>
              <a:defRPr sz="1900"/>
            </a:pPr>
            <a:r>
              <a:rPr sz="2800" dirty="0" err="1">
                <a:solidFill>
                  <a:srgbClr val="002060"/>
                </a:solidFill>
              </a:rPr>
              <a:t>Kelompok</a:t>
            </a:r>
            <a:r>
              <a:rPr sz="2800" dirty="0">
                <a:solidFill>
                  <a:srgbClr val="002060"/>
                </a:solidFill>
              </a:rPr>
              <a:t> 2: Recount Text</a:t>
            </a:r>
          </a:p>
          <a:p>
            <a:pPr>
              <a:spcAft>
                <a:spcPts val="1000"/>
              </a:spcAft>
              <a:defRPr sz="1900"/>
            </a:pPr>
            <a:r>
              <a:rPr sz="2800" dirty="0" err="1">
                <a:solidFill>
                  <a:srgbClr val="002060"/>
                </a:solidFill>
              </a:rPr>
              <a:t>Kelompok</a:t>
            </a:r>
            <a:r>
              <a:rPr sz="2800" dirty="0">
                <a:solidFill>
                  <a:srgbClr val="002060"/>
                </a:solidFill>
              </a:rPr>
              <a:t> 3: Procedure Text</a:t>
            </a:r>
          </a:p>
          <a:p>
            <a:pPr>
              <a:spcAft>
                <a:spcPts val="1000"/>
              </a:spcAft>
              <a:defRPr sz="1900"/>
            </a:pPr>
            <a:r>
              <a:rPr sz="2800" dirty="0" err="1">
                <a:solidFill>
                  <a:srgbClr val="002060"/>
                </a:solidFill>
              </a:rPr>
              <a:t>Kelompok</a:t>
            </a:r>
            <a:r>
              <a:rPr sz="2800" dirty="0">
                <a:solidFill>
                  <a:srgbClr val="002060"/>
                </a:solidFill>
              </a:rPr>
              <a:t> 4: Descriptive Text</a:t>
            </a:r>
          </a:p>
          <a:p>
            <a:pPr>
              <a:spcAft>
                <a:spcPts val="1000"/>
              </a:spcAft>
              <a:defRPr sz="1900"/>
            </a:pPr>
            <a:r>
              <a:rPr sz="2800" dirty="0" err="1">
                <a:solidFill>
                  <a:srgbClr val="002060"/>
                </a:solidFill>
              </a:rPr>
              <a:t>Kelompok</a:t>
            </a:r>
            <a:r>
              <a:rPr sz="2800" dirty="0">
                <a:solidFill>
                  <a:srgbClr val="002060"/>
                </a:solidFill>
              </a:rPr>
              <a:t> 5: Analytical Exposition</a:t>
            </a:r>
          </a:p>
          <a:p>
            <a:pPr>
              <a:spcAft>
                <a:spcPts val="1000"/>
              </a:spcAft>
              <a:defRPr sz="1900"/>
            </a:pPr>
            <a:endParaRPr sz="2800" dirty="0">
              <a:solidFill>
                <a:srgbClr val="002060"/>
              </a:solidFill>
            </a:endParaRPr>
          </a:p>
          <a:p>
            <a:pPr>
              <a:spcAft>
                <a:spcPts val="1000"/>
              </a:spcAft>
              <a:defRPr sz="1900"/>
            </a:pPr>
            <a:r>
              <a:rPr sz="2800" dirty="0" err="1">
                <a:solidFill>
                  <a:srgbClr val="002060"/>
                </a:solidFill>
              </a:rPr>
              <a:t>Setiap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kelompok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menghasilkan</a:t>
            </a:r>
            <a:r>
              <a:rPr sz="2800" dirty="0">
                <a:solidFill>
                  <a:srgbClr val="002060"/>
                </a:solidFill>
              </a:rPr>
              <a:t>: stimulus, </a:t>
            </a:r>
            <a:r>
              <a:rPr sz="2800" dirty="0" err="1">
                <a:solidFill>
                  <a:srgbClr val="002060"/>
                </a:solidFill>
              </a:rPr>
              <a:t>indikator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kisi-kisi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kartu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soal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soal</a:t>
            </a:r>
            <a:r>
              <a:rPr sz="2800" dirty="0">
                <a:solidFill>
                  <a:srgbClr val="002060"/>
                </a:solidFill>
              </a:rPr>
              <a:t> HOTS, </a:t>
            </a:r>
            <a:r>
              <a:rPr sz="2800" dirty="0" err="1">
                <a:solidFill>
                  <a:srgbClr val="002060"/>
                </a:solidFill>
              </a:rPr>
              <a:t>pilihan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jawaban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kunci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alasan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jawaban</a:t>
            </a:r>
            <a:r>
              <a:rPr sz="2800" dirty="0">
                <a:solidFill>
                  <a:srgbClr val="002060"/>
                </a:solidFill>
              </a:rPr>
              <a:t>, dan </a:t>
            </a:r>
            <a:r>
              <a:rPr sz="2800" dirty="0" err="1">
                <a:solidFill>
                  <a:srgbClr val="002060"/>
                </a:solidFill>
              </a:rPr>
              <a:t>telaah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kualitas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soal</a:t>
            </a:r>
            <a:r>
              <a:rPr sz="28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I. Rangkaian Materi TKA Berikutnya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60704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1. </a:t>
            </a:r>
            <a:r>
              <a:rPr sz="2800" dirty="0" err="1">
                <a:solidFill>
                  <a:srgbClr val="002060"/>
                </a:solidFill>
              </a:rPr>
              <a:t>Pengenalan</a:t>
            </a:r>
            <a:r>
              <a:rPr sz="2800" dirty="0">
                <a:solidFill>
                  <a:srgbClr val="002060"/>
                </a:solidFill>
              </a:rPr>
              <a:t> dan </a:t>
            </a:r>
            <a:r>
              <a:rPr sz="2800" dirty="0" err="1">
                <a:solidFill>
                  <a:srgbClr val="002060"/>
                </a:solidFill>
              </a:rPr>
              <a:t>karakteristik</a:t>
            </a:r>
            <a:r>
              <a:rPr sz="2800" dirty="0">
                <a:solidFill>
                  <a:srgbClr val="002060"/>
                </a:solidFill>
              </a:rPr>
              <a:t> TKA Bahasa </a:t>
            </a:r>
            <a:r>
              <a:rPr sz="2800" dirty="0" err="1">
                <a:solidFill>
                  <a:srgbClr val="002060"/>
                </a:solidFill>
              </a:rPr>
              <a:t>Inggris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berbasis</a:t>
            </a:r>
            <a:r>
              <a:rPr sz="2800" dirty="0">
                <a:solidFill>
                  <a:srgbClr val="002060"/>
                </a:solidFill>
              </a:rPr>
              <a:t> HOTS</a:t>
            </a:r>
          </a:p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2. </a:t>
            </a:r>
            <a:r>
              <a:rPr sz="2800" dirty="0" err="1">
                <a:solidFill>
                  <a:srgbClr val="002060"/>
                </a:solidFill>
              </a:rPr>
              <a:t>Pengembangan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kisi-kisi</a:t>
            </a:r>
            <a:r>
              <a:rPr sz="2800" dirty="0">
                <a:solidFill>
                  <a:srgbClr val="002060"/>
                </a:solidFill>
              </a:rPr>
              <a:t> dan </a:t>
            </a:r>
            <a:r>
              <a:rPr sz="2800" dirty="0" err="1">
                <a:solidFill>
                  <a:srgbClr val="002060"/>
                </a:solidFill>
              </a:rPr>
              <a:t>kartu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soal</a:t>
            </a:r>
            <a:r>
              <a:rPr sz="2800" dirty="0">
                <a:solidFill>
                  <a:srgbClr val="002060"/>
                </a:solidFill>
              </a:rPr>
              <a:t> TKA HOTS</a:t>
            </a:r>
          </a:p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3. Teknik </a:t>
            </a:r>
            <a:r>
              <a:rPr sz="2800" dirty="0" err="1">
                <a:solidFill>
                  <a:srgbClr val="002060"/>
                </a:solidFill>
              </a:rPr>
              <a:t>menyusun</a:t>
            </a:r>
            <a:r>
              <a:rPr sz="2800" dirty="0">
                <a:solidFill>
                  <a:srgbClr val="002060"/>
                </a:solidFill>
              </a:rPr>
              <a:t> stimulus TKA yang </a:t>
            </a:r>
            <a:r>
              <a:rPr sz="2800" dirty="0" err="1">
                <a:solidFill>
                  <a:srgbClr val="002060"/>
                </a:solidFill>
              </a:rPr>
              <a:t>kontekstual</a:t>
            </a:r>
            <a:r>
              <a:rPr sz="2800" dirty="0">
                <a:solidFill>
                  <a:srgbClr val="002060"/>
                </a:solidFill>
              </a:rPr>
              <a:t> dan HOTS</a:t>
            </a:r>
          </a:p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4. </a:t>
            </a:r>
            <a:r>
              <a:rPr sz="2800" dirty="0" err="1">
                <a:solidFill>
                  <a:srgbClr val="002060"/>
                </a:solidFill>
              </a:rPr>
              <a:t>Penyusunan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soal</a:t>
            </a:r>
            <a:r>
              <a:rPr sz="2800" dirty="0">
                <a:solidFill>
                  <a:srgbClr val="002060"/>
                </a:solidFill>
              </a:rPr>
              <a:t> Narrative, Recount, Descriptive, Procedure, dan Exposition</a:t>
            </a:r>
          </a:p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5. </a:t>
            </a:r>
            <a:r>
              <a:rPr sz="2800" dirty="0" err="1">
                <a:solidFill>
                  <a:srgbClr val="002060"/>
                </a:solidFill>
              </a:rPr>
              <a:t>Penyusunan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soal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Inferensi</a:t>
            </a:r>
            <a:r>
              <a:rPr sz="2800" dirty="0">
                <a:solidFill>
                  <a:srgbClr val="002060"/>
                </a:solidFill>
              </a:rPr>
              <a:t>, </a:t>
            </a:r>
            <a:r>
              <a:rPr sz="2800" dirty="0" err="1">
                <a:solidFill>
                  <a:srgbClr val="002060"/>
                </a:solidFill>
              </a:rPr>
              <a:t>Evaluasi</a:t>
            </a:r>
            <a:r>
              <a:rPr sz="2800" dirty="0">
                <a:solidFill>
                  <a:srgbClr val="002060"/>
                </a:solidFill>
              </a:rPr>
              <a:t>, dan </a:t>
            </a:r>
            <a:r>
              <a:rPr sz="2800" dirty="0" err="1">
                <a:solidFill>
                  <a:srgbClr val="002060"/>
                </a:solidFill>
              </a:rPr>
              <a:t>Pesan</a:t>
            </a:r>
            <a:r>
              <a:rPr sz="2800" dirty="0">
                <a:solidFill>
                  <a:srgbClr val="002060"/>
                </a:solidFill>
              </a:rPr>
              <a:t> Moral</a:t>
            </a:r>
          </a:p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6. </a:t>
            </a:r>
            <a:r>
              <a:rPr sz="2800" dirty="0" err="1">
                <a:solidFill>
                  <a:srgbClr val="002060"/>
                </a:solidFill>
              </a:rPr>
              <a:t>Telaah</a:t>
            </a:r>
            <a:r>
              <a:rPr sz="2800" dirty="0">
                <a:solidFill>
                  <a:srgbClr val="002060"/>
                </a:solidFill>
              </a:rPr>
              <a:t> dan </a:t>
            </a:r>
            <a:r>
              <a:rPr sz="2800" dirty="0" err="1">
                <a:solidFill>
                  <a:srgbClr val="002060"/>
                </a:solidFill>
              </a:rPr>
              <a:t>Analisis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Kualitas</a:t>
            </a:r>
            <a:r>
              <a:rPr sz="2800" dirty="0">
                <a:solidFill>
                  <a:srgbClr val="002060"/>
                </a:solidFill>
              </a:rPr>
              <a:t> Soal TKA</a:t>
            </a:r>
          </a:p>
          <a:p>
            <a:pPr>
              <a:spcAft>
                <a:spcPts val="1000"/>
              </a:spcAft>
              <a:defRPr sz="1800"/>
            </a:pPr>
            <a:r>
              <a:rPr sz="2800" dirty="0">
                <a:solidFill>
                  <a:srgbClr val="002060"/>
                </a:solidFill>
              </a:rPr>
              <a:t>7. </a:t>
            </a:r>
            <a:r>
              <a:rPr sz="2800" dirty="0" err="1">
                <a:solidFill>
                  <a:srgbClr val="002060"/>
                </a:solidFill>
              </a:rPr>
              <a:t>Praktik</a:t>
            </a:r>
            <a:r>
              <a:rPr sz="2800" dirty="0">
                <a:solidFill>
                  <a:srgbClr val="002060"/>
                </a:solidFill>
              </a:rPr>
              <a:t> </a:t>
            </a:r>
            <a:r>
              <a:rPr sz="2800" dirty="0" err="1">
                <a:solidFill>
                  <a:srgbClr val="002060"/>
                </a:solidFill>
              </a:rPr>
              <a:t>Penyusunan</a:t>
            </a:r>
            <a:r>
              <a:rPr sz="2800" dirty="0">
                <a:solidFill>
                  <a:srgbClr val="002060"/>
                </a:solidFill>
              </a:rPr>
              <a:t> Bank Soal TKA Bahasa </a:t>
            </a:r>
            <a:r>
              <a:rPr sz="2800" dirty="0" err="1">
                <a:solidFill>
                  <a:srgbClr val="002060"/>
                </a:solidFill>
              </a:rPr>
              <a:t>Inggris</a:t>
            </a:r>
            <a:r>
              <a:rPr sz="2800" dirty="0">
                <a:solidFill>
                  <a:srgbClr val="002060"/>
                </a:solidFill>
              </a:rPr>
              <a:t> SMK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897" y="1828800"/>
            <a:ext cx="11211724" cy="38779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rPr sz="2400" dirty="0">
                <a:solidFill>
                  <a:srgbClr val="002060"/>
                </a:solidFill>
              </a:rPr>
              <a:t>PENUTUP</a:t>
            </a:r>
          </a:p>
          <a:p>
            <a:pPr algn="ctr">
              <a:defRPr sz="2200"/>
            </a:pPr>
            <a:r>
              <a:rPr sz="2400" dirty="0">
                <a:solidFill>
                  <a:srgbClr val="002060"/>
                </a:solidFill>
              </a:rPr>
              <a:t>Soal TKA yang </a:t>
            </a:r>
            <a:r>
              <a:rPr sz="2400" dirty="0" err="1">
                <a:solidFill>
                  <a:srgbClr val="002060"/>
                </a:solidFill>
              </a:rPr>
              <a:t>berkualitas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membutuhkan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keselarasan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antara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kompetensi</a:t>
            </a:r>
            <a:r>
              <a:rPr sz="2400" dirty="0">
                <a:solidFill>
                  <a:srgbClr val="002060"/>
                </a:solidFill>
              </a:rPr>
              <a:t>, </a:t>
            </a:r>
            <a:endParaRPr lang="en-US" sz="2400" dirty="0">
              <a:solidFill>
                <a:srgbClr val="002060"/>
              </a:solidFill>
            </a:endParaRPr>
          </a:p>
          <a:p>
            <a:pPr algn="ctr">
              <a:defRPr sz="2200"/>
            </a:pPr>
            <a:r>
              <a:rPr sz="2400" dirty="0" err="1">
                <a:solidFill>
                  <a:srgbClr val="002060"/>
                </a:solidFill>
              </a:rPr>
              <a:t>indikator</a:t>
            </a:r>
            <a:r>
              <a:rPr sz="2400" dirty="0">
                <a:solidFill>
                  <a:srgbClr val="002060"/>
                </a:solidFill>
              </a:rPr>
              <a:t>, stimulus, </a:t>
            </a:r>
            <a:endParaRPr lang="en-US" sz="2400" dirty="0">
              <a:solidFill>
                <a:srgbClr val="002060"/>
              </a:solidFill>
            </a:endParaRPr>
          </a:p>
          <a:p>
            <a:pPr algn="ctr">
              <a:defRPr sz="2200"/>
            </a:pPr>
            <a:r>
              <a:rPr sz="2400" dirty="0">
                <a:solidFill>
                  <a:srgbClr val="002060"/>
                </a:solidFill>
              </a:rPr>
              <a:t>proses </a:t>
            </a:r>
            <a:r>
              <a:rPr sz="2400" dirty="0" err="1">
                <a:solidFill>
                  <a:srgbClr val="002060"/>
                </a:solidFill>
              </a:rPr>
              <a:t>kognitif</a:t>
            </a:r>
            <a:r>
              <a:rPr sz="2400" dirty="0">
                <a:solidFill>
                  <a:srgbClr val="002060"/>
                </a:solidFill>
              </a:rPr>
              <a:t>, dan </a:t>
            </a:r>
            <a:r>
              <a:rPr sz="2400" dirty="0" err="1">
                <a:solidFill>
                  <a:srgbClr val="002060"/>
                </a:solidFill>
              </a:rPr>
              <a:t>bentuk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soal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  <a:p>
            <a:pPr algn="ctr">
              <a:defRPr sz="1900"/>
            </a:pPr>
            <a:r>
              <a:rPr sz="2400" dirty="0" err="1">
                <a:solidFill>
                  <a:srgbClr val="002060"/>
                </a:solidFill>
              </a:rPr>
              <a:t>Melalui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kolaborasi</a:t>
            </a:r>
            <a:r>
              <a:rPr sz="2400" dirty="0">
                <a:solidFill>
                  <a:srgbClr val="002060"/>
                </a:solidFill>
              </a:rPr>
              <a:t> MGMP, </a:t>
            </a:r>
            <a:endParaRPr lang="en-US" sz="2400" dirty="0">
              <a:solidFill>
                <a:srgbClr val="002060"/>
              </a:solidFill>
            </a:endParaRPr>
          </a:p>
          <a:p>
            <a:pPr algn="ctr">
              <a:defRPr sz="1900"/>
            </a:pPr>
            <a:r>
              <a:rPr sz="2400" dirty="0">
                <a:solidFill>
                  <a:srgbClr val="002060"/>
                </a:solidFill>
              </a:rPr>
              <a:t>guru </a:t>
            </a:r>
            <a:r>
              <a:rPr sz="2400" dirty="0" err="1">
                <a:solidFill>
                  <a:srgbClr val="002060"/>
                </a:solidFill>
              </a:rPr>
              <a:t>dapat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menghasilkan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soal</a:t>
            </a:r>
            <a:r>
              <a:rPr sz="2400" dirty="0">
                <a:solidFill>
                  <a:srgbClr val="002060"/>
                </a:solidFill>
              </a:rPr>
              <a:t> Bahasa </a:t>
            </a:r>
            <a:r>
              <a:rPr sz="2400" dirty="0" err="1">
                <a:solidFill>
                  <a:srgbClr val="002060"/>
                </a:solidFill>
              </a:rPr>
              <a:t>Inggris</a:t>
            </a:r>
            <a:r>
              <a:rPr sz="2400" dirty="0">
                <a:solidFill>
                  <a:srgbClr val="002060"/>
                </a:solidFill>
              </a:rPr>
              <a:t> SMK yang </a:t>
            </a:r>
            <a:r>
              <a:rPr sz="2400" dirty="0" err="1">
                <a:solidFill>
                  <a:srgbClr val="002060"/>
                </a:solidFill>
              </a:rPr>
              <a:t>kontekstual</a:t>
            </a:r>
            <a:r>
              <a:rPr sz="2400" dirty="0">
                <a:solidFill>
                  <a:srgbClr val="002060"/>
                </a:solidFill>
              </a:rPr>
              <a:t>, </a:t>
            </a:r>
            <a:endParaRPr lang="en-US" sz="2400" dirty="0">
              <a:solidFill>
                <a:srgbClr val="002060"/>
              </a:solidFill>
            </a:endParaRPr>
          </a:p>
          <a:p>
            <a:pPr algn="ctr">
              <a:defRPr sz="1900"/>
            </a:pPr>
            <a:r>
              <a:rPr sz="2400" dirty="0" err="1">
                <a:solidFill>
                  <a:srgbClr val="002060"/>
                </a:solidFill>
              </a:rPr>
              <a:t>menantang</a:t>
            </a:r>
            <a:r>
              <a:rPr sz="2400" dirty="0">
                <a:solidFill>
                  <a:srgbClr val="002060"/>
                </a:solidFill>
              </a:rPr>
              <a:t>, </a:t>
            </a:r>
            <a:endParaRPr lang="en-US" sz="2400" dirty="0">
              <a:solidFill>
                <a:srgbClr val="002060"/>
              </a:solidFill>
            </a:endParaRPr>
          </a:p>
          <a:p>
            <a:pPr algn="ctr">
              <a:defRPr sz="1900"/>
            </a:pPr>
            <a:r>
              <a:rPr sz="2400" dirty="0">
                <a:solidFill>
                  <a:srgbClr val="002060"/>
                </a:solidFill>
              </a:rPr>
              <a:t>dan </a:t>
            </a:r>
            <a:r>
              <a:rPr sz="2400" dirty="0" err="1">
                <a:solidFill>
                  <a:srgbClr val="002060"/>
                </a:solidFill>
              </a:rPr>
              <a:t>sesuai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kemampuan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peserta</a:t>
            </a:r>
            <a:r>
              <a:rPr sz="2400" dirty="0">
                <a:solidFill>
                  <a:srgbClr val="002060"/>
                </a:solidFill>
              </a:rPr>
              <a:t> </a:t>
            </a:r>
            <a:r>
              <a:rPr sz="2400" dirty="0" err="1">
                <a:solidFill>
                  <a:srgbClr val="002060"/>
                </a:solidFill>
              </a:rPr>
              <a:t>didik</a:t>
            </a:r>
            <a:r>
              <a:rPr sz="2400" dirty="0">
                <a:solidFill>
                  <a:srgbClr val="002060"/>
                </a:solidFill>
              </a:rPr>
              <a:t>.</a:t>
            </a:r>
          </a:p>
          <a:p>
            <a:pPr algn="ctr"/>
            <a:br>
              <a:rPr dirty="0">
                <a:solidFill>
                  <a:srgbClr val="002060"/>
                </a:solidFill>
              </a:rPr>
            </a:br>
            <a:r>
              <a:rPr dirty="0" err="1">
                <a:solidFill>
                  <a:srgbClr val="002060"/>
                </a:solidFill>
              </a:rPr>
              <a:t>Ketua</a:t>
            </a:r>
            <a:r>
              <a:rPr dirty="0">
                <a:solidFill>
                  <a:srgbClr val="002060"/>
                </a:solidFill>
              </a:rPr>
              <a:t> MGMP Bahasa </a:t>
            </a:r>
            <a:r>
              <a:rPr dirty="0" err="1">
                <a:solidFill>
                  <a:srgbClr val="002060"/>
                </a:solidFill>
              </a:rPr>
              <a:t>Inggris</a:t>
            </a:r>
            <a:r>
              <a:rPr dirty="0">
                <a:solidFill>
                  <a:srgbClr val="002060"/>
                </a:solidFill>
              </a:rPr>
              <a:t> SMK</a:t>
            </a:r>
            <a:br>
              <a:rPr dirty="0">
                <a:solidFill>
                  <a:srgbClr val="002060"/>
                </a:solidFill>
              </a:rPr>
            </a:br>
            <a:r>
              <a:rPr dirty="0" err="1">
                <a:solidFill>
                  <a:srgbClr val="002060"/>
                </a:solidFill>
              </a:rPr>
              <a:t>Suseri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S.Pd</a:t>
            </a:r>
            <a:endParaRPr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</TotalTime>
  <Words>1083</Words>
  <Application>Microsoft Office PowerPoint</Application>
  <PresentationFormat>Widescreen</PresentationFormat>
  <Paragraphs>127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2026-08-19T04:36:34Z</dcterms:modified>
  <cp:category/>
</cp:coreProperties>
</file>