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572" y="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894808"/>
            <a:ext cx="6096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1925091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8BDF8"/>
                </a:solidFill>
                <a:latin typeface="Plus Jakarta Sans"/>
              </a:rPr>
              <a:t>FORUM MGMP MATA PELAJARAN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277516"/>
            <a:ext cx="9101137" cy="1645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3600" b="1" i="0" u="none">
                <a:solidFill>
                  <a:srgbClr val="FFFFFF"/>
                </a:solidFill>
                <a:latin typeface="Plus Jakarta Sans"/>
              </a:rPr>
              <a:t>Penguatan Peran MGMP dalam Persiapan Tes Kemampuan Akademik (TKA)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113758"/>
            <a:ext cx="7239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94A3B8"/>
                </a:solidFill>
                <a:latin typeface="Plus Jakarta Sans"/>
              </a:rPr>
              <a:t>Panduan strategis guru dalam memahami kerangka asesmen terstandar, analisis instrumen, dan pendampingan siswa.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45296"/>
            <a:ext cx="3454449" cy="2138957"/>
          </a:xfrm>
          <a:prstGeom prst="roundRect">
            <a:avLst>
              <a:gd name="adj" fmla="val 53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826246"/>
            <a:ext cx="3454449" cy="2177057"/>
          </a:xfrm>
          <a:prstGeom prst="roundRect">
            <a:avLst>
              <a:gd name="adj" fmla="val 5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28099" y="2826246"/>
            <a:ext cx="3454449" cy="2177057"/>
          </a:xfrm>
          <a:prstGeom prst="roundRect">
            <a:avLst>
              <a:gd name="adj" fmla="val 5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50096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49" y="3131046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899" y="3131046"/>
            <a:ext cx="3810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62" y="3245346"/>
            <a:ext cx="219075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2712" y="3226296"/>
            <a:ext cx="142875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336" y="3226296"/>
            <a:ext cx="238125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LANDASAN KEBIJAKAN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Hakikat &amp; Karakteristik TKA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45396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Asesmen Sukarela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959721"/>
            <a:ext cx="2940099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Mengukur capaian akademik murid secara terstandar nasional tanpa tekanan kelulusan.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49" y="3664446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Validator Nilai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49" y="3978771"/>
            <a:ext cx="2940099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Bahan pertimbangan resmi rujukan SNBP dan seleksi mandiri perguruan tinggi.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2899" y="3664446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Pelengkap Evaluasi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2899" y="3978771"/>
            <a:ext cx="2940099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Menyeimbangkan objektifitas penilaian antar sekolah secara akuntabel.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4187"/>
            <a:ext cx="3505200" cy="1781175"/>
          </a:xfrm>
          <a:prstGeom prst="roundRect">
            <a:avLst>
              <a:gd name="adj" fmla="val 64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24187"/>
            <a:ext cx="3505200" cy="1781175"/>
          </a:xfrm>
          <a:prstGeom prst="roundRect">
            <a:avLst>
              <a:gd name="adj" fmla="val 64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757487"/>
            <a:ext cx="3505200" cy="2314575"/>
          </a:xfrm>
          <a:prstGeom prst="roundRect">
            <a:avLst>
              <a:gd name="adj" fmla="val 4938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STRUKTUR MATA UJI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Pemetaan TKA Berdasarkan Jenjang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290887"/>
            <a:ext cx="3067050" cy="1247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Jenjang SD / 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290887"/>
            <a:ext cx="3067050" cy="1247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Jenjang SMP / MTs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43900" y="3024187"/>
            <a:ext cx="3067050" cy="1781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D4ED8"/>
                </a:solidFill>
                <a:latin typeface="Plus Jakarta Sans"/>
              </a:rPr>
              <a:t>Jenjang SMA / SMK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605212"/>
            <a:ext cx="390048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Kelas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4024312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1.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Bahasa Indonesia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319587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2.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Matematika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3605212"/>
            <a:ext cx="390048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Kelas 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0100" y="4024312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1.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Bahasa Indonesia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0100" y="4319587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2.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Matematika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338512"/>
            <a:ext cx="38481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Kelas 12 &amp; 13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57612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Plus Jakarta Sans"/>
              </a:rPr>
              <a:t>1.</a:t>
            </a:r>
            <a:r>
              <a:rPr sz="1350" b="0" i="0" u="none">
                <a:solidFill>
                  <a:srgbClr val="1E293B"/>
                </a:solidFill>
                <a:latin typeface="Plus Jakarta Sans"/>
              </a:rPr>
              <a:t> Bahasa Indonesia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4033837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Plus Jakarta Sans"/>
              </a:rPr>
              <a:t>2.</a:t>
            </a:r>
            <a:r>
              <a:rPr sz="1350" b="0" i="0" u="none">
                <a:solidFill>
                  <a:srgbClr val="1E293B"/>
                </a:solidFill>
                <a:latin typeface="Plus Jakarta Sans"/>
              </a:rPr>
              <a:t> Matematika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4310062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Plus Jakarta Sans"/>
              </a:rPr>
              <a:t>3.</a:t>
            </a:r>
            <a:r>
              <a:rPr sz="1350" b="0" i="0" u="none">
                <a:solidFill>
                  <a:srgbClr val="1E293B"/>
                </a:solidFill>
                <a:latin typeface="Plus Jakarta Sans"/>
              </a:rPr>
              <a:t> Bahasa Inggris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4586287"/>
            <a:ext cx="3714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D4ED8"/>
                </a:solidFill>
                <a:latin typeface="Plus Jakarta Sans"/>
              </a:rPr>
              <a:t>4. 2 Mapel Pilihan / P2KW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PRINSIP UTAMA ASESMEN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12468" y="2595562"/>
            <a:ext cx="3167062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7200" b="1" i="0" u="none">
                <a:solidFill>
                  <a:srgbClr val="2563EB"/>
                </a:solidFill>
                <a:latin typeface="Plus Jakarta Sans"/>
              </a:rPr>
              <a:t>HOTS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4289" y="3700462"/>
            <a:ext cx="736342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0F172A"/>
                </a:solidFill>
                <a:latin typeface="Plus Jakarta Sans"/>
              </a:rPr>
              <a:t>Penalaran &amp; Pemahaman Konsep Mendalam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6468" y="4148137"/>
            <a:ext cx="7739062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Plus Jakarta Sans"/>
              </a:rPr>
              <a:t>Soal TKA tidak menguji hafalan rumus statis, melainkan logika analisis data dan pemecahan masalah esensial.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309812"/>
            <a:ext cx="5295900" cy="1076325"/>
          </a:xfrm>
          <a:prstGeom prst="roundRect">
            <a:avLst>
              <a:gd name="adj" fmla="val 707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576637"/>
            <a:ext cx="5295900" cy="857250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624387"/>
            <a:ext cx="5295900" cy="857250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85975"/>
            <a:ext cx="52959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KARAKTERISTIK INSTRUMEN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Anatomi Butir Soal TKA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250031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Stimulus Kontekstual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57487"/>
            <a:ext cx="5010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Gunakan data, infografis, atau teks nyata sebagai dasar penalaran.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3767137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Stem Tegas &amp; Spesifik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402431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Instruksi pertanyaan jelas tanpa menimbulkan tafsir ganda.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4814887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Opsi Jawaban Homogen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507206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Pilihan ganda biasa dan pilihan ganda kompleks yang logis.</a:t>
            </a:r>
          </a:p>
        </p:txBody>
      </p:sp>
      <p:pic>
        <p:nvPicPr>
          <p:cNvPr id="1026" name="Picture 2" descr="D:\Downloads\WhatsApp-Image-2024-11-06-at-10.52.3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0" y="2085975"/>
            <a:ext cx="5447900" cy="40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09875"/>
            <a:ext cx="539115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2809875"/>
            <a:ext cx="539115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90975"/>
            <a:ext cx="539115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3990975"/>
            <a:ext cx="539115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PROGRAM KERJA FORUM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4 Pilar Agenda MGMP Menghadapi TKA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038475"/>
            <a:ext cx="647580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1. Bedah Kerangka Asesmen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352800"/>
            <a:ext cx="616743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Pemetaan kompetensi esensial kurikulum nasional.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850" y="3038475"/>
            <a:ext cx="57721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2. Penyusunan Bank Soal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850" y="3352800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Pengembangan instrumen latihan HOTS berkualitas.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219575"/>
            <a:ext cx="647580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3. Inovasi Pembelajaran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533900"/>
            <a:ext cx="616743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Penerapan metode diskusi dan studi kasus di kelas.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850" y="4219575"/>
            <a:ext cx="57721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4. Mentoring Siswa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850" y="4533900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Pelatihan strategi pengerjaan dan efisiensi waktu.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4187"/>
            <a:ext cx="3505200" cy="1819275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24187"/>
            <a:ext cx="3505200" cy="1819275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833687"/>
            <a:ext cx="3505200" cy="2200275"/>
          </a:xfrm>
          <a:prstGeom prst="roundRect">
            <a:avLst>
              <a:gd name="adj" fmla="val 51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WORKFLOW PENULISAN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Tahapan Penyusunan Soal MGMP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290887"/>
            <a:ext cx="3067050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563EB"/>
                </a:solidFill>
                <a:latin typeface="Plus Jakarta San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290887"/>
            <a:ext cx="3067050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563EB"/>
                </a:solidFill>
                <a:latin typeface="Plus Jakarta San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43900" y="3100387"/>
            <a:ext cx="3067050" cy="1666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563EB"/>
                </a:solidFill>
                <a:latin typeface="Plus Jakarta San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82428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Pilih Materi Esensial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413861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Fokus materi kunci penyokong jenjang lanjutan.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0100" y="382428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Rancang Stimulus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413861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Gunakan data tabel, grafik, atau wacana riil.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481387"/>
            <a:ext cx="38481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563EB"/>
                </a:solidFill>
                <a:latin typeface="Plus Jakarta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4014787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Review Penelaahan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432911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Uji keterbacaan dan kejelasan kunci jawaban.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00350"/>
            <a:ext cx="5334000" cy="2228850"/>
          </a:xfrm>
          <a:prstGeom prst="roundRect">
            <a:avLst>
              <a:gd name="adj" fmla="val 512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800350"/>
            <a:ext cx="5334000" cy="2228850"/>
          </a:xfrm>
          <a:prstGeom prst="roundRect">
            <a:avLst>
              <a:gd name="adj" fmla="val 5128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STRATEGI KELAS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Pergeseran Pendekatan Pembelajaran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5150"/>
            <a:ext cx="4819650" cy="1619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Plus Jakarta Sans"/>
              </a:rPr>
              <a:t>Pola 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3105150"/>
            <a:ext cx="4819650" cy="1619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Pola Berbasis TKA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19475"/>
            <a:ext cx="62007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Hafalan &amp; Rote Learning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838575"/>
            <a:ext cx="5905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 Menghafal definisi dan rumus cepat.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71950"/>
            <a:ext cx="5905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 Latihan soal rutin tanpa konteks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505325"/>
            <a:ext cx="5905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 Berfokus pada skor angka semata.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3419475"/>
            <a:ext cx="56388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Penalaran &amp; Analisis Konsep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3838575"/>
            <a:ext cx="5638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Plus Jakarta Sans"/>
              </a:rPr>
              <a:t>• Memahami konsep dasar secara utuh.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4171950"/>
            <a:ext cx="5638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Plus Jakarta Sans"/>
              </a:rPr>
              <a:t>• Analisis fenomena melalui membaca stimulus.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505325"/>
            <a:ext cx="5638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Plus Jakarta Sans"/>
              </a:rPr>
              <a:t>• Melatih cara berpikir kritis terstruktur.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71837"/>
            <a:ext cx="3505200" cy="1285875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271837"/>
            <a:ext cx="3505200" cy="1285875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271837"/>
            <a:ext cx="3505200" cy="1285875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PENDAMPINGAN SISWA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Metode Pengerjaan Soal Efektif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53853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Lapis 1: Soal Mudah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85286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Selesaikan pertanyaan cepat kurang dari 30 detik.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53853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Lapis 2: Analisis Medium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5286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Fokus membaca data stimulus pada soal sedang.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538537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Lapis 3: Evaluasi Akhir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5286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Periksa kembali soal sulit dan logika jawaban.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4605337"/>
            <a:ext cx="6096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964906" y="2214562"/>
            <a:ext cx="2262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38BDF8"/>
                </a:solidFill>
                <a:latin typeface="Plus Jakarta Sans"/>
              </a:rPr>
              <a:t>KOLABORASI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835" y="2566987"/>
            <a:ext cx="10626328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FFFFF"/>
                </a:solidFill>
                <a:latin typeface="Plus Jakarta Sans"/>
              </a:rPr>
              <a:t>Bersama Mewujudkan Asesmen Berkualitas &amp; Berkeadilan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6468" y="3824287"/>
            <a:ext cx="7739062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Terima kasih. Mari lanjutkan dengan diskusi dan aksi nyata di kelompok kerja MGMP.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434</Words>
  <Application>Microsoft Office PowerPoint</Application>
  <PresentationFormat>Custom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10</dc:creator>
  <dc:description>generated using python-pptx</dc:description>
  <cp:lastModifiedBy>Office</cp:lastModifiedBy>
  <cp:revision>2</cp:revision>
  <dcterms:created xsi:type="dcterms:W3CDTF">2013-01-27T09:14:16Z</dcterms:created>
  <dcterms:modified xsi:type="dcterms:W3CDTF">2026-09-30T12:31:55Z</dcterms:modified>
</cp:coreProperties>
</file>