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0" r:id="rId4"/>
    <p:sldId id="261" r:id="rId5"/>
    <p:sldId id="276" r:id="rId6"/>
    <p:sldId id="275" r:id="rId7"/>
    <p:sldId id="266" r:id="rId8"/>
    <p:sldId id="265" r:id="rId9"/>
    <p:sldId id="258" r:id="rId10"/>
    <p:sldId id="269" r:id="rId11"/>
    <p:sldId id="272" r:id="rId12"/>
    <p:sldId id="273" r:id="rId13"/>
    <p:sldId id="274" r:id="rId14"/>
    <p:sldId id="277" r:id="rId15"/>
    <p:sldId id="278" r:id="rId16"/>
    <p:sldId id="279" r:id="rId17"/>
    <p:sldId id="280" r:id="rId18"/>
    <p:sldId id="288" r:id="rId19"/>
    <p:sldId id="287" r:id="rId20"/>
    <p:sldId id="286" r:id="rId21"/>
    <p:sldId id="282" r:id="rId22"/>
    <p:sldId id="289" r:id="rId23"/>
    <p:sldId id="293" r:id="rId24"/>
    <p:sldId id="292" r:id="rId25"/>
    <p:sldId id="291" r:id="rId26"/>
    <p:sldId id="290" r:id="rId27"/>
    <p:sldId id="284" r:id="rId28"/>
    <p:sldId id="285" r:id="rId2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D7F5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0929"/>
  </p:normalViewPr>
  <p:slideViewPr>
    <p:cSldViewPr>
      <p:cViewPr varScale="1">
        <p:scale>
          <a:sx n="67" d="100"/>
          <a:sy n="67" d="100"/>
        </p:scale>
        <p:origin x="-16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52573-7175-420C-890C-8CF7DD2AE5A1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A669F-23AF-447D-A97A-3C6B094BE0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9632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A669F-23AF-447D-A97A-3C6B094BE0C9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214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Impact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12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18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2286000"/>
            <a:ext cx="285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2286000"/>
            <a:ext cx="285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34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34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257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942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908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918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3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05650" y="1066800"/>
            <a:ext cx="18097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1066800"/>
            <a:ext cx="52768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57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66800"/>
            <a:ext cx="64008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CCC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2286000"/>
            <a:ext cx="5867400" cy="4114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CCC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609600"/>
          </a:xfrm>
        </p:spPr>
        <p:txBody>
          <a:bodyPr/>
          <a:lstStyle/>
          <a:p>
            <a:r>
              <a:rPr lang="id-ID" dirty="0" smtClean="0"/>
              <a:t>Oleh : Salmiah, S.Pd</a:t>
            </a:r>
            <a:endParaRPr lang="en-GB" dirty="0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1295400" y="3581400"/>
            <a:ext cx="6629400" cy="0"/>
          </a:xfrm>
          <a:prstGeom prst="line">
            <a:avLst/>
          </a:prstGeom>
          <a:noFill/>
          <a:ln w="38100">
            <a:solidFill>
              <a:srgbClr val="F4D7F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 smtClean="0"/>
              <a:t>BIAYA PRODUKSI</a:t>
            </a:r>
            <a:endParaRPr lang="en-GB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D" sz="2000" dirty="0" smtClean="0">
                <a:solidFill>
                  <a:srgbClr val="0070C0"/>
                </a:solidFill>
              </a:rPr>
              <a:t>TUJUAN PEMBELAJARAN         </a:t>
            </a:r>
            <a:br>
              <a:rPr lang="en-ID" sz="2000" dirty="0" smtClean="0">
                <a:solidFill>
                  <a:srgbClr val="0070C0"/>
                </a:solidFill>
              </a:rPr>
            </a:br>
            <a:r>
              <a:rPr lang="en-ID" sz="2000" dirty="0" err="1" smtClean="0">
                <a:solidFill>
                  <a:srgbClr val="0070C0"/>
                </a:solidFill>
              </a:rPr>
              <a:t>Setelah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Mempelajari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Materi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Biaya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Produksi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Peserta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didik</a:t>
            </a:r>
            <a:r>
              <a:rPr lang="en-ID" sz="2000" dirty="0" smtClean="0">
                <a:solidFill>
                  <a:srgbClr val="0070C0"/>
                </a:solidFill>
              </a:rPr>
              <a:t> di </a:t>
            </a:r>
            <a:r>
              <a:rPr lang="en-ID" sz="2000" dirty="0" err="1" smtClean="0">
                <a:solidFill>
                  <a:srgbClr val="0070C0"/>
                </a:solidFill>
              </a:rPr>
              <a:t>harapkan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mampu</a:t>
            </a:r>
            <a:r>
              <a:rPr lang="en-ID" sz="2000" dirty="0" smtClean="0">
                <a:solidFill>
                  <a:srgbClr val="0070C0"/>
                </a:solidFill>
              </a:rPr>
              <a:t> .      </a:t>
            </a:r>
            <a:r>
              <a:rPr lang="en-ID" sz="2000" dirty="0" smtClean="0"/>
              <a:t>                                                                   </a:t>
            </a:r>
            <a:endParaRPr lang="en-GB" sz="20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399" y="2286000"/>
            <a:ext cx="7248525" cy="4311352"/>
          </a:xfrm>
        </p:spPr>
        <p:txBody>
          <a:bodyPr/>
          <a:lstStyle/>
          <a:p>
            <a:r>
              <a:rPr lang="en-ID" sz="2000" dirty="0" smtClean="0"/>
              <a:t>1     </a:t>
            </a:r>
            <a:r>
              <a:rPr lang="en-ID" sz="2000" dirty="0" err="1" smtClean="0"/>
              <a:t>Menjelaskan</a:t>
            </a:r>
            <a:r>
              <a:rPr lang="en-ID" sz="2000" dirty="0" smtClean="0"/>
              <a:t> </a:t>
            </a:r>
            <a:r>
              <a:rPr lang="en-ID" sz="2000" dirty="0" err="1"/>
              <a:t>pengertian</a:t>
            </a:r>
            <a:r>
              <a:rPr lang="en-ID" sz="2000" dirty="0"/>
              <a:t> </a:t>
            </a:r>
            <a:r>
              <a:rPr lang="en-ID" sz="2000" dirty="0" err="1"/>
              <a:t>dan</a:t>
            </a:r>
            <a:r>
              <a:rPr lang="en-ID" sz="2000" dirty="0"/>
              <a:t> </a:t>
            </a:r>
            <a:r>
              <a:rPr lang="en-ID" sz="2000" dirty="0" err="1"/>
              <a:t>tujuan</a:t>
            </a:r>
            <a:r>
              <a:rPr lang="en-ID" sz="2000" dirty="0"/>
              <a:t>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 </a:t>
            </a:r>
            <a:r>
              <a:rPr lang="en-ID" sz="2000" dirty="0" smtClean="0"/>
              <a:t>  </a:t>
            </a:r>
            <a:r>
              <a:rPr lang="en-ID" sz="2000" dirty="0" err="1" smtClean="0"/>
              <a:t>dengan</a:t>
            </a:r>
            <a:r>
              <a:rPr lang="en-ID" sz="2000" dirty="0" smtClean="0"/>
              <a:t> </a:t>
            </a:r>
            <a:r>
              <a:rPr lang="en-ID" sz="2000" dirty="0" err="1"/>
              <a:t>benar</a:t>
            </a:r>
            <a:r>
              <a:rPr lang="en-ID" sz="2000" dirty="0"/>
              <a:t>.</a:t>
            </a:r>
          </a:p>
          <a:p>
            <a:r>
              <a:rPr lang="en-ID" sz="2000" dirty="0" smtClean="0"/>
              <a:t>2      </a:t>
            </a:r>
            <a:r>
              <a:rPr lang="en-ID" sz="2000" dirty="0" err="1" smtClean="0"/>
              <a:t>Mengidentifikasi</a:t>
            </a:r>
            <a:r>
              <a:rPr lang="en-ID" sz="2000" dirty="0" smtClean="0"/>
              <a:t> </a:t>
            </a:r>
            <a:r>
              <a:rPr lang="en-ID" sz="2000" dirty="0" err="1"/>
              <a:t>jenis-jenis</a:t>
            </a:r>
            <a:r>
              <a:rPr lang="en-ID" sz="2000" dirty="0"/>
              <a:t>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, </a:t>
            </a:r>
            <a:r>
              <a:rPr lang="en-ID" sz="2000" dirty="0" err="1"/>
              <a:t>meliputi</a:t>
            </a:r>
            <a:r>
              <a:rPr lang="en-ID" sz="2000" dirty="0"/>
              <a:t> </a:t>
            </a:r>
            <a:r>
              <a:rPr lang="en-ID" sz="2000" dirty="0" smtClean="0"/>
              <a:t>  </a:t>
            </a:r>
            <a:r>
              <a:rPr lang="en-ID" sz="2000" dirty="0" err="1" smtClean="0"/>
              <a:t>biaya</a:t>
            </a:r>
            <a:r>
              <a:rPr lang="en-ID" sz="2000" dirty="0" smtClean="0"/>
              <a:t> </a:t>
            </a:r>
            <a:r>
              <a:rPr lang="en-ID" sz="2000" dirty="0" err="1"/>
              <a:t>bahan</a:t>
            </a:r>
            <a:r>
              <a:rPr lang="en-ID" sz="2000" dirty="0"/>
              <a:t> </a:t>
            </a:r>
            <a:r>
              <a:rPr lang="en-ID" sz="2000" dirty="0" err="1"/>
              <a:t>baku</a:t>
            </a:r>
            <a:r>
              <a:rPr lang="en-ID" sz="2000" dirty="0"/>
              <a:t>,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tenaga</a:t>
            </a:r>
            <a:r>
              <a:rPr lang="en-ID" sz="2000" dirty="0"/>
              <a:t> </a:t>
            </a:r>
            <a:r>
              <a:rPr lang="en-ID" sz="2000" dirty="0" err="1"/>
              <a:t>kerja</a:t>
            </a:r>
            <a:r>
              <a:rPr lang="en-ID" sz="2000" dirty="0"/>
              <a:t> </a:t>
            </a:r>
            <a:r>
              <a:rPr lang="en-ID" sz="2000" dirty="0" err="1"/>
              <a:t>langsung</a:t>
            </a:r>
            <a:r>
              <a:rPr lang="en-ID" sz="2000" dirty="0"/>
              <a:t>, </a:t>
            </a:r>
            <a:r>
              <a:rPr lang="en-ID" sz="2000" dirty="0" err="1"/>
              <a:t>dan</a:t>
            </a:r>
            <a:r>
              <a:rPr lang="en-ID" sz="2000" dirty="0"/>
              <a:t> </a:t>
            </a:r>
            <a:r>
              <a:rPr lang="en-ID" sz="2000" dirty="0" err="1"/>
              <a:t>biaya</a:t>
            </a:r>
            <a:r>
              <a:rPr lang="en-ID" sz="2000" dirty="0"/>
              <a:t> overhead </a:t>
            </a:r>
            <a:r>
              <a:rPr lang="en-ID" sz="2000" dirty="0" err="1"/>
              <a:t>pabrik</a:t>
            </a:r>
            <a:r>
              <a:rPr lang="en-ID" sz="2000" dirty="0"/>
              <a:t>.</a:t>
            </a:r>
          </a:p>
          <a:p>
            <a:r>
              <a:rPr lang="en-ID" sz="2000" dirty="0" smtClean="0"/>
              <a:t>3    </a:t>
            </a:r>
            <a:r>
              <a:rPr lang="en-ID" sz="2000" dirty="0" err="1" smtClean="0"/>
              <a:t>Membedakan</a:t>
            </a:r>
            <a:r>
              <a:rPr lang="en-ID" sz="2000" dirty="0" smtClean="0"/>
              <a:t>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tetap</a:t>
            </a:r>
            <a:r>
              <a:rPr lang="en-ID" sz="2000" dirty="0"/>
              <a:t> </a:t>
            </a:r>
            <a:r>
              <a:rPr lang="en-ID" sz="2000" dirty="0" err="1"/>
              <a:t>dan</a:t>
            </a:r>
            <a:r>
              <a:rPr lang="en-ID" sz="2000" dirty="0"/>
              <a:t>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variabel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kegiatan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.</a:t>
            </a:r>
          </a:p>
          <a:p>
            <a:r>
              <a:rPr lang="en-ID" sz="2000" dirty="0" smtClean="0"/>
              <a:t>4   </a:t>
            </a:r>
            <a:r>
              <a:rPr lang="en-ID" sz="2000" dirty="0" err="1" smtClean="0"/>
              <a:t>Mengidentifikasi</a:t>
            </a:r>
            <a:r>
              <a:rPr lang="en-ID" sz="2000" dirty="0" smtClean="0"/>
              <a:t> </a:t>
            </a:r>
            <a:r>
              <a:rPr lang="en-ID" sz="2000" dirty="0" err="1"/>
              <a:t>berbagai</a:t>
            </a:r>
            <a:r>
              <a:rPr lang="en-ID" sz="2000" dirty="0"/>
              <a:t> </a:t>
            </a:r>
            <a:r>
              <a:rPr lang="en-ID" sz="2000" dirty="0" err="1"/>
              <a:t>komponen</a:t>
            </a:r>
            <a:r>
              <a:rPr lang="en-ID" sz="2000" dirty="0"/>
              <a:t> </a:t>
            </a:r>
            <a:r>
              <a:rPr lang="en-ID" sz="2000" dirty="0" err="1"/>
              <a:t>biaya</a:t>
            </a:r>
            <a:r>
              <a:rPr lang="en-ID" sz="2000" dirty="0"/>
              <a:t> yang </a:t>
            </a:r>
            <a:r>
              <a:rPr lang="en-ID" sz="2000" dirty="0" smtClean="0"/>
              <a:t> </a:t>
            </a:r>
            <a:r>
              <a:rPr lang="en-ID" sz="2000" dirty="0" err="1" smtClean="0"/>
              <a:t>dikeluarkan</a:t>
            </a:r>
            <a:r>
              <a:rPr lang="en-ID" sz="2000" dirty="0" smtClean="0"/>
              <a:t> </a:t>
            </a:r>
            <a:r>
              <a:rPr lang="en-ID" sz="2000" dirty="0" err="1"/>
              <a:t>dalam</a:t>
            </a:r>
            <a:r>
              <a:rPr lang="en-ID" sz="2000" dirty="0"/>
              <a:t> proses </a:t>
            </a:r>
            <a:r>
              <a:rPr lang="en-ID" sz="2000" dirty="0" err="1"/>
              <a:t>produksi</a:t>
            </a:r>
            <a:r>
              <a:rPr lang="en-ID" sz="2000" dirty="0"/>
              <a:t>.</a:t>
            </a:r>
          </a:p>
          <a:p>
            <a:r>
              <a:rPr lang="en-ID" sz="2000" dirty="0" smtClean="0"/>
              <a:t>5    </a:t>
            </a:r>
            <a:r>
              <a:rPr lang="en-ID" sz="2000" dirty="0" err="1" smtClean="0"/>
              <a:t>Menghitung</a:t>
            </a:r>
            <a:r>
              <a:rPr lang="en-ID" sz="2000" dirty="0" smtClean="0"/>
              <a:t> </a:t>
            </a:r>
            <a:r>
              <a:rPr lang="en-ID" sz="2000" dirty="0"/>
              <a:t>total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 </a:t>
            </a:r>
            <a:r>
              <a:rPr lang="en-ID" sz="2000" dirty="0" err="1"/>
              <a:t>berdasarkan</a:t>
            </a:r>
            <a:r>
              <a:rPr lang="en-ID" sz="2000" dirty="0"/>
              <a:t> data yang </a:t>
            </a:r>
            <a:r>
              <a:rPr lang="en-ID" sz="2000" dirty="0" err="1"/>
              <a:t>tersedia</a:t>
            </a:r>
            <a:r>
              <a:rPr lang="en-ID" sz="2000" dirty="0"/>
              <a:t>.</a:t>
            </a:r>
          </a:p>
          <a:p>
            <a:r>
              <a:rPr lang="en-ID" sz="2000" dirty="0" smtClean="0"/>
              <a:t>6    </a:t>
            </a:r>
            <a:r>
              <a:rPr lang="en-ID" sz="2000" dirty="0" err="1" smtClean="0"/>
              <a:t>Menghitung</a:t>
            </a:r>
            <a:r>
              <a:rPr lang="en-ID" sz="2000" dirty="0" smtClean="0"/>
              <a:t>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 per unit </a:t>
            </a:r>
            <a:r>
              <a:rPr lang="en-ID" sz="2000" dirty="0" err="1"/>
              <a:t>produk</a:t>
            </a:r>
            <a:r>
              <a:rPr lang="en-ID" sz="2000" dirty="0"/>
              <a:t>.</a:t>
            </a:r>
          </a:p>
          <a:p>
            <a:endParaRPr lang="en-ID" sz="2000" dirty="0"/>
          </a:p>
          <a:p>
            <a:pPr marL="0" indent="0">
              <a:buNone/>
            </a:pPr>
            <a:r>
              <a:rPr lang="en-ID" sz="2000" dirty="0"/>
              <a:t/>
            </a:r>
            <a:br>
              <a:rPr lang="en-ID" sz="2000" dirty="0"/>
            </a:br>
            <a:endParaRPr lang="en-ID" sz="2000" dirty="0"/>
          </a:p>
          <a:p>
            <a:pPr marL="0" indent="0">
              <a:buNone/>
            </a:pPr>
            <a:endParaRPr lang="en-US" sz="2000" dirty="0" smtClean="0">
              <a:solidFill>
                <a:srgbClr val="FF0000"/>
              </a:solidFill>
            </a:endParaRPr>
          </a:p>
        </p:txBody>
      </p:sp>
      <p:pic>
        <p:nvPicPr>
          <p:cNvPr id="4100" name="Picture 4" descr="Z:\newtek\_backgrounds_1.02\Art\power_point\Pink Flower Presentation\flow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725" y="5476875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28179"/>
            <a:ext cx="7511752" cy="5449093"/>
          </a:xfrm>
        </p:spPr>
        <p:txBody>
          <a:bodyPr/>
          <a:lstStyle/>
          <a:p>
            <a:r>
              <a:rPr lang="en-ID" sz="2000" dirty="0" smtClean="0"/>
              <a:t>                    </a:t>
            </a:r>
            <a:r>
              <a:rPr lang="en-ID" sz="2000" dirty="0"/>
              <a:t/>
            </a:r>
            <a:br>
              <a:rPr lang="en-ID" sz="2000" dirty="0"/>
            </a:br>
            <a:r>
              <a:rPr lang="en-ID" sz="2000" dirty="0" smtClean="0"/>
              <a:t>                   </a:t>
            </a:r>
            <a:r>
              <a:rPr lang="en-ID" sz="2000" dirty="0"/>
              <a:t/>
            </a:r>
            <a:br>
              <a:rPr lang="en-ID" sz="2000" dirty="0"/>
            </a:br>
            <a:r>
              <a:rPr lang="en-ID" sz="2000" dirty="0"/>
              <a:t/>
            </a:r>
            <a:br>
              <a:rPr lang="en-ID" sz="2000" dirty="0"/>
            </a:b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428179"/>
            <a:ext cx="7000056" cy="6097165"/>
          </a:xfrm>
        </p:spPr>
        <p:txBody>
          <a:bodyPr/>
          <a:lstStyle/>
          <a:p>
            <a:r>
              <a:rPr lang="en-ID" dirty="0"/>
              <a:t> </a:t>
            </a:r>
            <a:r>
              <a:rPr lang="en-ID" dirty="0" smtClean="0"/>
              <a:t> </a:t>
            </a:r>
            <a:endParaRPr lang="en-ID" sz="2400" dirty="0" smtClean="0"/>
          </a:p>
          <a:p>
            <a:endParaRPr lang="en-ID" sz="2400" dirty="0"/>
          </a:p>
          <a:p>
            <a:endParaRPr lang="en-ID" sz="2400" dirty="0" smtClean="0"/>
          </a:p>
          <a:p>
            <a:r>
              <a:rPr lang="en-ID" sz="2400" dirty="0" err="1"/>
              <a:t>Menghitung</a:t>
            </a:r>
            <a:r>
              <a:rPr lang="en-ID" sz="2400" dirty="0"/>
              <a:t> </a:t>
            </a:r>
            <a:r>
              <a:rPr lang="en-ID" sz="2400" dirty="0" err="1"/>
              <a:t>harga</a:t>
            </a:r>
            <a:r>
              <a:rPr lang="en-ID" sz="2400" dirty="0"/>
              <a:t> </a:t>
            </a:r>
            <a:r>
              <a:rPr lang="en-ID" sz="2400" dirty="0" err="1"/>
              <a:t>jual</a:t>
            </a:r>
            <a:r>
              <a:rPr lang="en-ID" sz="2400" dirty="0"/>
              <a:t> </a:t>
            </a:r>
            <a:r>
              <a:rPr lang="en-ID" sz="2400" dirty="0" err="1"/>
              <a:t>produk</a:t>
            </a:r>
            <a:r>
              <a:rPr lang="en-ID" sz="2400" dirty="0"/>
              <a:t> </a:t>
            </a:r>
            <a:r>
              <a:rPr lang="en-ID" sz="2400" dirty="0" err="1"/>
              <a:t>berdasarkan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/>
              <a:t>persentase</a:t>
            </a:r>
            <a:r>
              <a:rPr lang="en-ID" sz="2400" dirty="0"/>
              <a:t> </a:t>
            </a:r>
            <a:r>
              <a:rPr lang="en-ID" sz="2400" dirty="0" err="1"/>
              <a:t>keuntungan</a:t>
            </a:r>
            <a:r>
              <a:rPr lang="en-ID" sz="2400" dirty="0"/>
              <a:t> yang </a:t>
            </a:r>
            <a:r>
              <a:rPr lang="en-ID" sz="2400" dirty="0" err="1"/>
              <a:t>ditentukan</a:t>
            </a:r>
            <a:r>
              <a:rPr lang="en-ID" sz="2400" dirty="0"/>
              <a:t>.</a:t>
            </a:r>
          </a:p>
          <a:p>
            <a:r>
              <a:rPr lang="en-ID" sz="2400" dirty="0" err="1"/>
              <a:t>Menganalisis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perhitungan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menentukan</a:t>
            </a:r>
            <a:r>
              <a:rPr lang="en-ID" sz="2400" dirty="0"/>
              <a:t> </a:t>
            </a:r>
            <a:r>
              <a:rPr lang="en-ID" sz="2400" dirty="0" err="1"/>
              <a:t>harga</a:t>
            </a:r>
            <a:r>
              <a:rPr lang="en-ID" sz="2400" dirty="0"/>
              <a:t> </a:t>
            </a:r>
            <a:r>
              <a:rPr lang="en-ID" sz="2400" dirty="0" err="1"/>
              <a:t>jual</a:t>
            </a:r>
            <a:r>
              <a:rPr lang="en-ID" sz="2400" dirty="0"/>
              <a:t> yang </a:t>
            </a:r>
            <a:r>
              <a:rPr lang="en-ID" sz="2400" dirty="0" err="1"/>
              <a:t>tepat</a:t>
            </a:r>
            <a:r>
              <a:rPr lang="en-ID" sz="2400" dirty="0"/>
              <a:t>.</a:t>
            </a:r>
          </a:p>
          <a:p>
            <a:r>
              <a:rPr lang="en-ID" sz="2400" dirty="0" err="1"/>
              <a:t>Menyajikan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perhitungan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sistematis</a:t>
            </a:r>
            <a:r>
              <a:rPr lang="en-ID" sz="2400" dirty="0"/>
              <a:t>, </a:t>
            </a:r>
            <a:r>
              <a:rPr lang="en-ID" sz="2400" dirty="0" err="1"/>
              <a:t>teliti</a:t>
            </a:r>
            <a:r>
              <a:rPr lang="en-ID" sz="2400" dirty="0"/>
              <a:t>,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/>
              <a:t>bertanggung</a:t>
            </a:r>
            <a:r>
              <a:rPr lang="en-ID" sz="2400" dirty="0"/>
              <a:t> </a:t>
            </a:r>
            <a:r>
              <a:rPr lang="en-ID" sz="2400" dirty="0" err="1"/>
              <a:t>jawab</a:t>
            </a:r>
            <a:r>
              <a:rPr lang="en-ID" sz="2400" dirty="0"/>
              <a:t>.</a:t>
            </a:r>
          </a:p>
          <a:p>
            <a:r>
              <a:rPr lang="en-ID" sz="2400" dirty="0" err="1"/>
              <a:t>Menunjukkan</a:t>
            </a:r>
            <a:r>
              <a:rPr lang="en-ID" sz="2400" dirty="0"/>
              <a:t> </a:t>
            </a:r>
            <a:r>
              <a:rPr lang="en-ID" sz="2400" dirty="0" err="1"/>
              <a:t>sikap</a:t>
            </a:r>
            <a:r>
              <a:rPr lang="en-ID" sz="2400" dirty="0"/>
              <a:t> </a:t>
            </a:r>
            <a:r>
              <a:rPr lang="en-ID" sz="2400" b="1" dirty="0" err="1"/>
              <a:t>teliti</a:t>
            </a:r>
            <a:r>
              <a:rPr lang="en-ID" sz="2400" b="1" dirty="0"/>
              <a:t>, </a:t>
            </a:r>
            <a:r>
              <a:rPr lang="en-ID" sz="2400" b="1" dirty="0" err="1"/>
              <a:t>disiplin</a:t>
            </a:r>
            <a:r>
              <a:rPr lang="en-ID" sz="2400" b="1" dirty="0"/>
              <a:t>, </a:t>
            </a:r>
            <a:r>
              <a:rPr lang="en-ID" sz="2400" b="1" dirty="0" err="1"/>
              <a:t>jujur</a:t>
            </a:r>
            <a:r>
              <a:rPr lang="en-ID" sz="2400" b="1" dirty="0"/>
              <a:t>, </a:t>
            </a:r>
            <a:r>
              <a:rPr lang="en-ID" sz="2400" b="1" dirty="0" err="1"/>
              <a:t>dan</a:t>
            </a:r>
            <a:r>
              <a:rPr lang="en-ID" sz="2400" b="1" dirty="0"/>
              <a:t> </a:t>
            </a:r>
            <a:r>
              <a:rPr lang="en-ID" sz="2400" b="1" dirty="0" err="1"/>
              <a:t>bertanggung</a:t>
            </a:r>
            <a:r>
              <a:rPr lang="en-ID" sz="2400" b="1" dirty="0"/>
              <a:t> </a:t>
            </a:r>
            <a:r>
              <a:rPr lang="en-ID" sz="2400" b="1" dirty="0" err="1"/>
              <a:t>jawab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melakukan</a:t>
            </a:r>
            <a:r>
              <a:rPr lang="en-ID" sz="2400" dirty="0"/>
              <a:t> </a:t>
            </a:r>
            <a:r>
              <a:rPr lang="en-ID" sz="2400" dirty="0" err="1"/>
              <a:t>perhitungan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.</a:t>
            </a:r>
          </a:p>
          <a:p>
            <a:pPr marL="0" indent="0">
              <a:buNone/>
            </a:pPr>
            <a:r>
              <a:rPr lang="en-ID" sz="2400" dirty="0"/>
              <a:t/>
            </a:r>
            <a:br>
              <a:rPr lang="en-ID" sz="2400" dirty="0"/>
            </a:br>
            <a:endParaRPr lang="en-ID" sz="2400" dirty="0"/>
          </a:p>
          <a:p>
            <a:endParaRPr lang="en-ID" sz="2400" dirty="0" smtClean="0"/>
          </a:p>
          <a:p>
            <a:r>
              <a:rPr lang="en-ID" sz="2400" dirty="0" smtClean="0"/>
              <a:t>       </a:t>
            </a:r>
            <a:r>
              <a:rPr lang="en-ID" sz="2400" dirty="0" err="1" smtClean="0"/>
              <a:t>berdasarkan</a:t>
            </a:r>
            <a:r>
              <a:rPr lang="en-ID" sz="2400" dirty="0" smtClean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/>
              <a:t>persentase</a:t>
            </a:r>
            <a:r>
              <a:rPr lang="en-ID" sz="2400" dirty="0"/>
              <a:t> </a:t>
            </a:r>
            <a:r>
              <a:rPr lang="en-ID" sz="2400" dirty="0" err="1"/>
              <a:t>keuntungan</a:t>
            </a:r>
            <a:r>
              <a:rPr lang="en-ID" sz="2400" dirty="0"/>
              <a:t> yang </a:t>
            </a:r>
            <a:r>
              <a:rPr lang="en-ID" sz="2400" dirty="0" err="1"/>
              <a:t>ditentukan</a:t>
            </a:r>
            <a:r>
              <a:rPr lang="en-ID" sz="2400" dirty="0"/>
              <a:t>.</a:t>
            </a:r>
          </a:p>
          <a:p>
            <a:r>
              <a:rPr lang="en-ID" sz="2400" dirty="0" err="1"/>
              <a:t>Menganalisis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perhitungan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menentukan</a:t>
            </a:r>
            <a:r>
              <a:rPr lang="en-ID" sz="2400" dirty="0"/>
              <a:t> </a:t>
            </a:r>
            <a:r>
              <a:rPr lang="en-ID" sz="2400" dirty="0" err="1"/>
              <a:t>harga</a:t>
            </a:r>
            <a:r>
              <a:rPr lang="en-ID" sz="2400" dirty="0"/>
              <a:t> </a:t>
            </a:r>
            <a:r>
              <a:rPr lang="en-ID" sz="2400" dirty="0" err="1"/>
              <a:t>jual</a:t>
            </a:r>
            <a:r>
              <a:rPr lang="en-ID" sz="2400" dirty="0"/>
              <a:t> yang </a:t>
            </a:r>
            <a:r>
              <a:rPr lang="en-ID" sz="2400" dirty="0" err="1"/>
              <a:t>tepat</a:t>
            </a:r>
            <a:r>
              <a:rPr lang="en-ID" sz="2400" dirty="0"/>
              <a:t>.</a:t>
            </a:r>
          </a:p>
          <a:p>
            <a:r>
              <a:rPr lang="en-ID" sz="2400" dirty="0" err="1"/>
              <a:t>Menyajikan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perhitungan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sistematis</a:t>
            </a:r>
            <a:r>
              <a:rPr lang="en-ID" sz="2400" dirty="0"/>
              <a:t>, </a:t>
            </a:r>
            <a:r>
              <a:rPr lang="en-ID" sz="2400" dirty="0" err="1"/>
              <a:t>teliti</a:t>
            </a:r>
            <a:r>
              <a:rPr lang="en-ID" sz="2400" dirty="0"/>
              <a:t>,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/>
              <a:t>bertanggung</a:t>
            </a:r>
            <a:r>
              <a:rPr lang="en-ID" sz="2400" dirty="0"/>
              <a:t> </a:t>
            </a:r>
            <a:r>
              <a:rPr lang="en-ID" sz="2400" dirty="0" err="1"/>
              <a:t>jawab</a:t>
            </a:r>
            <a:r>
              <a:rPr lang="en-ID" sz="2400" dirty="0"/>
              <a:t>.</a:t>
            </a:r>
          </a:p>
          <a:p>
            <a:r>
              <a:rPr lang="en-ID" sz="2400" dirty="0" err="1"/>
              <a:t>Menunjukkan</a:t>
            </a:r>
            <a:r>
              <a:rPr lang="en-ID" sz="2400" dirty="0"/>
              <a:t> </a:t>
            </a:r>
            <a:r>
              <a:rPr lang="en-ID" sz="2400" dirty="0" err="1"/>
              <a:t>sikap</a:t>
            </a:r>
            <a:r>
              <a:rPr lang="en-ID" sz="2400" dirty="0"/>
              <a:t> </a:t>
            </a:r>
            <a:r>
              <a:rPr lang="en-ID" sz="2400" b="1" dirty="0" err="1"/>
              <a:t>teliti</a:t>
            </a:r>
            <a:r>
              <a:rPr lang="en-ID" sz="2400" b="1" dirty="0"/>
              <a:t>, </a:t>
            </a:r>
            <a:r>
              <a:rPr lang="en-ID" sz="2400" b="1" dirty="0" err="1"/>
              <a:t>disiplin</a:t>
            </a:r>
            <a:r>
              <a:rPr lang="en-ID" sz="2400" b="1" dirty="0"/>
              <a:t>, </a:t>
            </a:r>
            <a:r>
              <a:rPr lang="en-ID" sz="2400" b="1" dirty="0" err="1"/>
              <a:t>jujur</a:t>
            </a:r>
            <a:r>
              <a:rPr lang="en-ID" sz="2400" b="1" dirty="0"/>
              <a:t>, </a:t>
            </a:r>
            <a:r>
              <a:rPr lang="en-ID" sz="2400" b="1" dirty="0" err="1"/>
              <a:t>dan</a:t>
            </a:r>
            <a:r>
              <a:rPr lang="en-ID" sz="2400" b="1" dirty="0"/>
              <a:t> </a:t>
            </a:r>
            <a:r>
              <a:rPr lang="en-ID" sz="2400" b="1" dirty="0" err="1"/>
              <a:t>bertanggung</a:t>
            </a:r>
            <a:r>
              <a:rPr lang="en-ID" sz="2400" b="1" dirty="0"/>
              <a:t> </a:t>
            </a:r>
            <a:r>
              <a:rPr lang="en-ID" sz="2400" b="1" dirty="0" err="1"/>
              <a:t>jawab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melakukan</a:t>
            </a:r>
            <a:r>
              <a:rPr lang="en-ID" sz="2400" dirty="0"/>
              <a:t> </a:t>
            </a:r>
            <a:r>
              <a:rPr lang="en-ID" sz="2400" dirty="0" err="1"/>
              <a:t>perhitungan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.</a:t>
            </a:r>
          </a:p>
          <a:p>
            <a:pPr marL="0" indent="0">
              <a:buNone/>
            </a:pPr>
            <a:r>
              <a:rPr lang="en-ID" dirty="0"/>
              <a:t/>
            </a:r>
            <a:br>
              <a:rPr lang="en-ID" dirty="0"/>
            </a:br>
            <a:endParaRPr lang="en-ID" dirty="0"/>
          </a:p>
        </p:txBody>
      </p:sp>
      <p:sp>
        <p:nvSpPr>
          <p:cNvPr id="4" name="Rectangle 3"/>
          <p:cNvSpPr/>
          <p:nvPr/>
        </p:nvSpPr>
        <p:spPr>
          <a:xfrm>
            <a:off x="2051720" y="428179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D" dirty="0"/>
          </a:p>
          <a:p>
            <a:r>
              <a:rPr lang="en-ID" dirty="0"/>
              <a:t/>
            </a:r>
            <a:br>
              <a:rPr lang="en-ID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79726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511752" cy="5688632"/>
          </a:xfrm>
        </p:spPr>
        <p:txBody>
          <a:bodyPr/>
          <a:lstStyle/>
          <a:p>
            <a:r>
              <a:rPr lang="en-ID" sz="2800" b="1" dirty="0" smtClean="0"/>
              <a:t>  </a:t>
            </a:r>
            <a:r>
              <a:rPr lang="en-ID" sz="2800" b="1" dirty="0"/>
              <a:t/>
            </a:r>
            <a:br>
              <a:rPr lang="en-ID" sz="2800" b="1" dirty="0"/>
            </a:br>
            <a:endParaRPr lang="en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340768"/>
            <a:ext cx="6423992" cy="1008112"/>
          </a:xfrm>
        </p:spPr>
        <p:txBody>
          <a:bodyPr/>
          <a:lstStyle/>
          <a:p>
            <a:pPr marL="0" indent="0">
              <a:buNone/>
            </a:pPr>
            <a:r>
              <a:rPr lang="en-ID" b="1" dirty="0" smtClean="0"/>
              <a:t>        1</a:t>
            </a:r>
            <a:r>
              <a:rPr lang="en-ID" b="1" dirty="0"/>
              <a:t>. </a:t>
            </a:r>
            <a:r>
              <a:rPr lang="en-ID" b="1" dirty="0" err="1">
                <a:solidFill>
                  <a:srgbClr val="0070C0"/>
                </a:solidFill>
              </a:rPr>
              <a:t>Pengertian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Biaya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Produksi</a:t>
            </a:r>
            <a:endParaRPr lang="en-ID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     </a:t>
            </a:r>
            <a:r>
              <a:rPr lang="en-US" b="1" dirty="0" err="1" smtClean="0"/>
              <a:t>Biaya</a:t>
            </a:r>
            <a:r>
              <a:rPr lang="en-US" b="1" dirty="0" smtClean="0"/>
              <a:t> </a:t>
            </a:r>
            <a:r>
              <a:rPr lang="en-US" b="1" dirty="0" err="1" smtClean="0"/>
              <a:t>Produksi</a:t>
            </a:r>
            <a:r>
              <a:rPr lang="en-US" b="1" dirty="0" smtClean="0"/>
              <a:t> </a:t>
            </a:r>
            <a:r>
              <a:rPr lang="en-US" b="1" dirty="0" err="1" smtClean="0"/>
              <a:t>Adalah:Seluruh</a:t>
            </a:r>
            <a:r>
              <a:rPr lang="en-US" b="1" dirty="0" smtClean="0"/>
              <a:t> </a:t>
            </a:r>
            <a:r>
              <a:rPr lang="en-US" b="1" dirty="0" err="1" smtClean="0"/>
              <a:t>Biaya</a:t>
            </a:r>
            <a:r>
              <a:rPr lang="en-US" b="1" dirty="0" smtClean="0"/>
              <a:t> yang di </a:t>
            </a:r>
            <a:r>
              <a:rPr lang="en-US" b="1" dirty="0" err="1" smtClean="0"/>
              <a:t>keluarkan</a:t>
            </a:r>
            <a:r>
              <a:rPr lang="en-US" b="1" dirty="0" smtClean="0"/>
              <a:t> </a:t>
            </a:r>
            <a:r>
              <a:rPr lang="en-US" b="1" dirty="0" err="1" smtClean="0"/>
              <a:t>oleh</a:t>
            </a:r>
            <a:r>
              <a:rPr lang="en-US" b="1" dirty="0" smtClean="0"/>
              <a:t> </a:t>
            </a:r>
            <a:r>
              <a:rPr lang="en-US" b="1" dirty="0" err="1" smtClean="0"/>
              <a:t>perusahaan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menghasilkan</a:t>
            </a:r>
            <a:r>
              <a:rPr lang="en-US" b="1" dirty="0" smtClean="0"/>
              <a:t> </a:t>
            </a:r>
            <a:r>
              <a:rPr lang="en-US" b="1" dirty="0" err="1" smtClean="0"/>
              <a:t>suatu</a:t>
            </a:r>
            <a:r>
              <a:rPr lang="en-US" b="1" dirty="0" smtClean="0"/>
              <a:t> </a:t>
            </a:r>
            <a:r>
              <a:rPr lang="en-US" b="1" dirty="0" err="1" smtClean="0"/>
              <a:t>barang</a:t>
            </a:r>
            <a:r>
              <a:rPr lang="en-US" b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jasa</a:t>
            </a:r>
            <a:r>
              <a:rPr lang="en-US" b="1" dirty="0" smtClean="0"/>
              <a:t> </a:t>
            </a:r>
            <a:r>
              <a:rPr lang="en-US" b="1" dirty="0" err="1" smtClean="0"/>
              <a:t>sampai</a:t>
            </a:r>
            <a:r>
              <a:rPr lang="en-US" b="1" dirty="0" smtClean="0"/>
              <a:t> </a:t>
            </a:r>
            <a:r>
              <a:rPr lang="en-US" b="1" dirty="0" err="1" smtClean="0"/>
              <a:t>produk</a:t>
            </a:r>
            <a:r>
              <a:rPr lang="en-US" b="1" dirty="0" smtClean="0"/>
              <a:t> </a:t>
            </a:r>
            <a:r>
              <a:rPr lang="en-US" b="1" dirty="0" err="1" smtClean="0"/>
              <a:t>tersebut</a:t>
            </a:r>
            <a:r>
              <a:rPr lang="en-US" b="1" dirty="0" smtClean="0"/>
              <a:t> </a:t>
            </a:r>
            <a:r>
              <a:rPr lang="en-US" b="1" dirty="0" err="1" smtClean="0"/>
              <a:t>siap</a:t>
            </a:r>
            <a:r>
              <a:rPr lang="en-US" b="1" dirty="0" smtClean="0"/>
              <a:t> di </a:t>
            </a:r>
            <a:r>
              <a:rPr lang="en-US" b="1" dirty="0" err="1" smtClean="0"/>
              <a:t>jual</a:t>
            </a:r>
            <a:r>
              <a:rPr lang="en-US" b="1" dirty="0" smtClean="0"/>
              <a:t>.</a:t>
            </a:r>
            <a:endParaRPr lang="en-ID" b="1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483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286000"/>
            <a:ext cx="6640016" cy="4114800"/>
          </a:xfrm>
        </p:spPr>
        <p:txBody>
          <a:bodyPr/>
          <a:lstStyle/>
          <a:p>
            <a:r>
              <a:rPr lang="en-ID" dirty="0" err="1">
                <a:solidFill>
                  <a:srgbClr val="0070C0"/>
                </a:solidFill>
              </a:rPr>
              <a:t>Biaya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produksi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penting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untuk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diketahui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karena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digunakan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untuk</a:t>
            </a:r>
            <a:r>
              <a:rPr lang="en-ID" dirty="0">
                <a:solidFill>
                  <a:srgbClr val="0070C0"/>
                </a:solidFill>
              </a:rPr>
              <a:t>:</a:t>
            </a:r>
            <a:endParaRPr lang="en-ID" sz="2400" dirty="0">
              <a:solidFill>
                <a:srgbClr val="0070C0"/>
              </a:solidFill>
            </a:endParaRPr>
          </a:p>
          <a:p>
            <a:pPr lvl="1"/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harga</a:t>
            </a:r>
            <a:r>
              <a:rPr lang="en-ID" dirty="0"/>
              <a:t> </a:t>
            </a:r>
            <a:r>
              <a:rPr lang="en-ID" dirty="0" err="1"/>
              <a:t>jual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.</a:t>
            </a:r>
            <a:endParaRPr lang="en-ID" sz="2000" dirty="0"/>
          </a:p>
          <a:p>
            <a:pPr lvl="1"/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keuntungan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kerugian</a:t>
            </a:r>
            <a:r>
              <a:rPr lang="en-ID" dirty="0"/>
              <a:t>.</a:t>
            </a:r>
            <a:endParaRPr lang="en-ID" sz="2000" dirty="0"/>
          </a:p>
          <a:p>
            <a:pPr lvl="1"/>
            <a:r>
              <a:rPr lang="en-ID" dirty="0" err="1"/>
              <a:t>Mengendalikan</a:t>
            </a:r>
            <a:r>
              <a:rPr lang="en-ID" dirty="0"/>
              <a:t> </a:t>
            </a:r>
            <a:r>
              <a:rPr lang="en-ID" dirty="0" err="1"/>
              <a:t>pengeluaran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proses </a:t>
            </a:r>
            <a:r>
              <a:rPr lang="en-ID" dirty="0" err="1"/>
              <a:t>produksi</a:t>
            </a:r>
            <a:r>
              <a:rPr lang="en-ID" dirty="0"/>
              <a:t>.</a:t>
            </a:r>
            <a:endParaRPr lang="en-ID" sz="2000" dirty="0"/>
          </a:p>
          <a:p>
            <a:pPr lvl="1"/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biaya</a:t>
            </a:r>
            <a:r>
              <a:rPr lang="en-ID" dirty="0"/>
              <a:t> yang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menghasilkan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.</a:t>
            </a:r>
            <a:endParaRPr lang="en-ID" sz="2000" dirty="0"/>
          </a:p>
          <a:p>
            <a:endParaRPr lang="en-ID" sz="2400" dirty="0"/>
          </a:p>
          <a:p>
            <a:pPr marL="0" indent="0">
              <a:buNone/>
            </a:pPr>
            <a:endParaRPr lang="id-ID" sz="2400" dirty="0" smtClean="0"/>
          </a:p>
        </p:txBody>
      </p:sp>
    </p:spTree>
    <p:extLst>
      <p:ext uri="{BB962C8B-B14F-4D97-AF65-F5344CB8AC3E}">
        <p14:creationId xmlns:p14="http://schemas.microsoft.com/office/powerpoint/2010/main" val="1710055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sz="2400" b="1" dirty="0">
                <a:solidFill>
                  <a:srgbClr val="0070C0"/>
                </a:solidFill>
              </a:rPr>
              <a:t>2.</a:t>
            </a:r>
            <a:r>
              <a:rPr lang="en-ID" sz="2400" b="1" dirty="0">
                <a:solidFill>
                  <a:srgbClr val="FF0000"/>
                </a:solidFill>
              </a:rPr>
              <a:t> </a:t>
            </a:r>
            <a:r>
              <a:rPr lang="en-ID" sz="2400" b="1" dirty="0" err="1">
                <a:solidFill>
                  <a:srgbClr val="0070C0"/>
                </a:solidFill>
              </a:rPr>
              <a:t>Jenis-Jenis</a:t>
            </a:r>
            <a:r>
              <a:rPr lang="en-ID" sz="2400" b="1" dirty="0">
                <a:solidFill>
                  <a:srgbClr val="0070C0"/>
                </a:solidFill>
              </a:rPr>
              <a:t> </a:t>
            </a:r>
            <a:r>
              <a:rPr lang="en-ID" sz="2400" b="1" dirty="0" err="1">
                <a:solidFill>
                  <a:srgbClr val="0070C0"/>
                </a:solidFill>
              </a:rPr>
              <a:t>Biaya</a:t>
            </a:r>
            <a:r>
              <a:rPr lang="en-ID" sz="2400" b="1" dirty="0">
                <a:solidFill>
                  <a:srgbClr val="0070C0"/>
                </a:solidFill>
              </a:rPr>
              <a:t> </a:t>
            </a:r>
            <a:r>
              <a:rPr lang="en-ID" sz="2400" b="1" dirty="0" err="1">
                <a:solidFill>
                  <a:srgbClr val="0070C0"/>
                </a:solidFill>
              </a:rPr>
              <a:t>Produksi</a:t>
            </a:r>
            <a:r>
              <a:rPr lang="en-ID" sz="2400" b="1" dirty="0">
                <a:solidFill>
                  <a:srgbClr val="0070C0"/>
                </a:solidFill>
              </a:rPr>
              <a:t/>
            </a:r>
            <a:br>
              <a:rPr lang="en-ID" sz="2400" b="1" dirty="0">
                <a:solidFill>
                  <a:srgbClr val="0070C0"/>
                </a:solidFill>
              </a:rPr>
            </a:b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D" sz="2400" dirty="0"/>
          </a:p>
          <a:p>
            <a:r>
              <a:rPr lang="en-ID" sz="2000" dirty="0" err="1"/>
              <a:t>Secara</a:t>
            </a:r>
            <a:r>
              <a:rPr lang="en-ID" sz="2000" dirty="0"/>
              <a:t> </a:t>
            </a:r>
            <a:r>
              <a:rPr lang="en-ID" sz="2000" dirty="0" err="1"/>
              <a:t>umum</a:t>
            </a:r>
            <a:r>
              <a:rPr lang="en-ID" sz="2000" dirty="0"/>
              <a:t>,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 </a:t>
            </a:r>
            <a:r>
              <a:rPr lang="en-ID" sz="2000" dirty="0" err="1"/>
              <a:t>terdiri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tiga</a:t>
            </a:r>
            <a:r>
              <a:rPr lang="en-ID" sz="2000" dirty="0"/>
              <a:t> </a:t>
            </a:r>
            <a:r>
              <a:rPr lang="en-ID" sz="2000" dirty="0" err="1"/>
              <a:t>komponen</a:t>
            </a:r>
            <a:r>
              <a:rPr lang="en-ID" sz="2000" dirty="0"/>
              <a:t> </a:t>
            </a:r>
            <a:r>
              <a:rPr lang="en-ID" sz="2000" dirty="0" err="1"/>
              <a:t>utama</a:t>
            </a:r>
            <a:r>
              <a:rPr lang="en-ID" sz="2000" dirty="0"/>
              <a:t>:</a:t>
            </a:r>
          </a:p>
          <a:p>
            <a:r>
              <a:rPr lang="en-ID" sz="2000" b="1" dirty="0">
                <a:solidFill>
                  <a:srgbClr val="FF0000"/>
                </a:solidFill>
              </a:rPr>
              <a:t>A. </a:t>
            </a:r>
            <a:r>
              <a:rPr lang="en-ID" sz="2000" b="1" dirty="0" err="1">
                <a:solidFill>
                  <a:srgbClr val="FF0000"/>
                </a:solidFill>
              </a:rPr>
              <a:t>Biaya</a:t>
            </a:r>
            <a:r>
              <a:rPr lang="en-ID" sz="2000" b="1" dirty="0">
                <a:solidFill>
                  <a:srgbClr val="FF0000"/>
                </a:solidFill>
              </a:rPr>
              <a:t> </a:t>
            </a:r>
            <a:r>
              <a:rPr lang="en-ID" sz="2000" b="1" dirty="0" err="1">
                <a:solidFill>
                  <a:srgbClr val="FF0000"/>
                </a:solidFill>
              </a:rPr>
              <a:t>Bahan</a:t>
            </a:r>
            <a:r>
              <a:rPr lang="en-ID" sz="2000" b="1" dirty="0">
                <a:solidFill>
                  <a:srgbClr val="FF0000"/>
                </a:solidFill>
              </a:rPr>
              <a:t> Baku</a:t>
            </a:r>
          </a:p>
          <a:p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bahan</a:t>
            </a:r>
            <a:r>
              <a:rPr lang="en-ID" sz="2000" dirty="0"/>
              <a:t> </a:t>
            </a:r>
            <a:r>
              <a:rPr lang="en-ID" sz="2000" dirty="0" err="1"/>
              <a:t>baku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membeli</a:t>
            </a:r>
            <a:r>
              <a:rPr lang="en-ID" sz="2000" dirty="0"/>
              <a:t> </a:t>
            </a:r>
            <a:r>
              <a:rPr lang="en-ID" sz="2000" dirty="0" err="1"/>
              <a:t>bahan</a:t>
            </a:r>
            <a:r>
              <a:rPr lang="en-ID" sz="2000" dirty="0"/>
              <a:t> </a:t>
            </a:r>
            <a:r>
              <a:rPr lang="en-ID" sz="2000" dirty="0" err="1"/>
              <a:t>utama</a:t>
            </a:r>
            <a:r>
              <a:rPr lang="en-ID" sz="2000" dirty="0"/>
              <a:t> yang </a:t>
            </a:r>
            <a:r>
              <a:rPr lang="en-ID" sz="2000" dirty="0" err="1"/>
              <a:t>digunakan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produk</a:t>
            </a:r>
            <a:r>
              <a:rPr lang="en-ID" sz="2000" dirty="0"/>
              <a:t>.</a:t>
            </a:r>
          </a:p>
          <a:p>
            <a:pPr lvl="1"/>
            <a:r>
              <a:rPr lang="en-ID" sz="2000" b="1" dirty="0" err="1"/>
              <a:t>Contoh</a:t>
            </a:r>
            <a:r>
              <a:rPr lang="en-ID" sz="2000" b="1" dirty="0"/>
              <a:t>:</a:t>
            </a:r>
            <a:r>
              <a:rPr lang="en-ID" sz="2000" dirty="0"/>
              <a:t/>
            </a:r>
            <a:br>
              <a:rPr lang="en-ID" sz="2000" dirty="0"/>
            </a:br>
            <a:r>
              <a:rPr lang="en-ID" sz="2000" dirty="0" err="1"/>
              <a:t>Kain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pakaian</a:t>
            </a:r>
            <a:r>
              <a:rPr lang="en-ID" sz="2000" dirty="0"/>
              <a:t>.</a:t>
            </a:r>
          </a:p>
          <a:p>
            <a:pPr lvl="1"/>
            <a:r>
              <a:rPr lang="en-ID" sz="2000" dirty="0" err="1"/>
              <a:t>Kayu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meja</a:t>
            </a:r>
            <a:r>
              <a:rPr lang="en-ID" sz="2000" dirty="0"/>
              <a:t>.</a:t>
            </a:r>
          </a:p>
          <a:p>
            <a:pPr lvl="1"/>
            <a:r>
              <a:rPr lang="en-ID" sz="2000" dirty="0" err="1"/>
              <a:t>Tepung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membuat</a:t>
            </a:r>
            <a:r>
              <a:rPr lang="en-ID" sz="2000" dirty="0"/>
              <a:t> roti.</a:t>
            </a:r>
          </a:p>
          <a:p>
            <a:pPr lvl="1"/>
            <a:r>
              <a:rPr lang="en-ID" sz="2000" dirty="0" err="1"/>
              <a:t>Besi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rak</a:t>
            </a:r>
            <a:r>
              <a:rPr lang="en-ID" sz="2000" dirty="0"/>
              <a:t>.</a:t>
            </a:r>
          </a:p>
          <a:p>
            <a:pPr marL="0" indent="0">
              <a:buNone/>
            </a:pPr>
            <a:endParaRPr lang="id-ID" sz="2000" dirty="0" smtClean="0"/>
          </a:p>
        </p:txBody>
      </p:sp>
    </p:spTree>
    <p:extLst>
      <p:ext uri="{BB962C8B-B14F-4D97-AF65-F5344CB8AC3E}">
        <p14:creationId xmlns:p14="http://schemas.microsoft.com/office/powerpoint/2010/main" val="230584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sz="2400" b="1" dirty="0">
                <a:solidFill>
                  <a:srgbClr val="FF0000"/>
                </a:solidFill>
              </a:rPr>
              <a:t/>
            </a:r>
            <a:br>
              <a:rPr lang="en-ID" sz="2400" b="1" dirty="0">
                <a:solidFill>
                  <a:srgbClr val="FF0000"/>
                </a:solidFill>
              </a:rPr>
            </a:b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BIAYA TENAGA KERJA LANGSUNG</a:t>
            </a:r>
            <a:endParaRPr lang="en-ID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upah</a:t>
            </a:r>
            <a:r>
              <a:rPr lang="en-ID" sz="2400" dirty="0"/>
              <a:t> yang </a:t>
            </a:r>
            <a:r>
              <a:rPr lang="en-ID" sz="2400" dirty="0" err="1"/>
              <a:t>diberikan</a:t>
            </a:r>
            <a:r>
              <a:rPr lang="en-ID" sz="2400" dirty="0"/>
              <a:t> </a:t>
            </a:r>
            <a:r>
              <a:rPr lang="en-ID" sz="2400" dirty="0" err="1"/>
              <a:t>kepada</a:t>
            </a:r>
            <a:r>
              <a:rPr lang="en-ID" sz="2400" dirty="0"/>
              <a:t>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yang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 </a:t>
            </a:r>
            <a:r>
              <a:rPr lang="en-ID" sz="2400" dirty="0" err="1"/>
              <a:t>terlibat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proses </a:t>
            </a:r>
            <a:r>
              <a:rPr lang="en-ID" sz="2400" dirty="0" err="1"/>
              <a:t>pembuatan</a:t>
            </a:r>
            <a:r>
              <a:rPr lang="en-ID" sz="2400" dirty="0"/>
              <a:t> </a:t>
            </a:r>
            <a:r>
              <a:rPr lang="en-ID" sz="2400" dirty="0" err="1"/>
              <a:t>produk</a:t>
            </a:r>
            <a:r>
              <a:rPr lang="en-ID" sz="2400" dirty="0"/>
              <a:t>.</a:t>
            </a:r>
          </a:p>
          <a:p>
            <a:r>
              <a:rPr lang="en-ID" sz="2000" b="1" dirty="0" err="1"/>
              <a:t>Contoh</a:t>
            </a:r>
            <a:r>
              <a:rPr lang="en-ID" sz="2000" b="1" dirty="0"/>
              <a:t>:</a:t>
            </a:r>
            <a:endParaRPr lang="en-ID" sz="2000" dirty="0"/>
          </a:p>
          <a:p>
            <a:pPr lvl="1"/>
            <a:r>
              <a:rPr lang="en-ID" dirty="0" err="1"/>
              <a:t>Upah</a:t>
            </a:r>
            <a:r>
              <a:rPr lang="en-ID" dirty="0"/>
              <a:t> </a:t>
            </a:r>
            <a:r>
              <a:rPr lang="en-ID" dirty="0" err="1"/>
              <a:t>penjahit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konveksi</a:t>
            </a:r>
            <a:r>
              <a:rPr lang="en-ID" dirty="0"/>
              <a:t>.</a:t>
            </a:r>
            <a:endParaRPr lang="en-ID" sz="2000" dirty="0"/>
          </a:p>
          <a:p>
            <a:pPr lvl="1"/>
            <a:r>
              <a:rPr lang="en-ID" dirty="0" err="1"/>
              <a:t>Upah</a:t>
            </a:r>
            <a:r>
              <a:rPr lang="en-ID" dirty="0"/>
              <a:t> </a:t>
            </a:r>
            <a:r>
              <a:rPr lang="en-ID" dirty="0" err="1"/>
              <a:t>tukang</a:t>
            </a:r>
            <a:r>
              <a:rPr lang="en-ID" dirty="0"/>
              <a:t> </a:t>
            </a:r>
            <a:r>
              <a:rPr lang="en-ID" dirty="0" err="1"/>
              <a:t>kayu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mebel</a:t>
            </a:r>
            <a:r>
              <a:rPr lang="en-ID" dirty="0"/>
              <a:t>.</a:t>
            </a:r>
            <a:endParaRPr lang="en-ID" sz="2000" dirty="0"/>
          </a:p>
          <a:p>
            <a:pPr lvl="1"/>
            <a:r>
              <a:rPr lang="en-ID" dirty="0" err="1"/>
              <a:t>Upah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yang </a:t>
            </a:r>
            <a:r>
              <a:rPr lang="en-ID" dirty="0" err="1"/>
              <a:t>membuat</a:t>
            </a:r>
            <a:r>
              <a:rPr lang="en-ID" dirty="0"/>
              <a:t> roti.</a:t>
            </a:r>
            <a:endParaRPr lang="en-ID" sz="2000" dirty="0"/>
          </a:p>
          <a:p>
            <a:pPr marL="0" indent="0">
              <a:buNone/>
            </a:pPr>
            <a:endParaRPr lang="id-ID" sz="2400" dirty="0" smtClean="0"/>
          </a:p>
        </p:txBody>
      </p:sp>
    </p:spTree>
    <p:extLst>
      <p:ext uri="{BB962C8B-B14F-4D97-AF65-F5344CB8AC3E}">
        <p14:creationId xmlns:p14="http://schemas.microsoft.com/office/powerpoint/2010/main" val="2306367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sz="2400" b="1" dirty="0">
                <a:solidFill>
                  <a:srgbClr val="FF0000"/>
                </a:solidFill>
              </a:rPr>
              <a:t/>
            </a:r>
            <a:br>
              <a:rPr lang="en-ID" sz="2400" b="1" dirty="0">
                <a:solidFill>
                  <a:srgbClr val="FF0000"/>
                </a:solidFill>
              </a:rPr>
            </a:b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C </a:t>
            </a:r>
            <a:r>
              <a:rPr lang="en-US" sz="2400" dirty="0" err="1" smtClean="0">
                <a:solidFill>
                  <a:srgbClr val="FF0000"/>
                </a:solidFill>
              </a:rPr>
              <a:t>Biaya</a:t>
            </a:r>
            <a:r>
              <a:rPr lang="en-US" sz="2400" dirty="0" smtClean="0">
                <a:solidFill>
                  <a:srgbClr val="FF0000"/>
                </a:solidFill>
              </a:rPr>
              <a:t> OVERHEAD PABRIK</a:t>
            </a:r>
            <a:endParaRPr lang="en-ID" sz="2400" dirty="0">
              <a:solidFill>
                <a:srgbClr val="FF0000"/>
              </a:solidFill>
            </a:endParaRPr>
          </a:p>
          <a:p>
            <a:r>
              <a:rPr lang="en-ID" sz="2400" dirty="0" err="1"/>
              <a:t>Biaya</a:t>
            </a:r>
            <a:r>
              <a:rPr lang="en-ID" sz="2400" dirty="0"/>
              <a:t> overhead </a:t>
            </a:r>
            <a:r>
              <a:rPr lang="en-ID" sz="2400" dirty="0" err="1"/>
              <a:t>pabrik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produksi</a:t>
            </a:r>
            <a:r>
              <a:rPr lang="en-ID" sz="2400" dirty="0"/>
              <a:t> </a:t>
            </a:r>
            <a:r>
              <a:rPr lang="en-ID" sz="2400" dirty="0" err="1"/>
              <a:t>selain</a:t>
            </a:r>
            <a:r>
              <a:rPr lang="en-ID" sz="2400" dirty="0"/>
              <a:t> </a:t>
            </a:r>
            <a:r>
              <a:rPr lang="en-ID" sz="2400" dirty="0" err="1"/>
              <a:t>bahan</a:t>
            </a:r>
            <a:r>
              <a:rPr lang="en-ID" sz="2400" dirty="0"/>
              <a:t> </a:t>
            </a:r>
            <a:r>
              <a:rPr lang="en-ID" sz="2400" dirty="0" err="1"/>
              <a:t>baku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.</a:t>
            </a:r>
          </a:p>
          <a:p>
            <a:r>
              <a:rPr lang="en-ID" sz="2400" b="1" dirty="0" err="1"/>
              <a:t>Contoh</a:t>
            </a:r>
            <a:r>
              <a:rPr lang="en-ID" sz="2400" b="1" dirty="0"/>
              <a:t>:</a:t>
            </a:r>
            <a:endParaRPr lang="en-ID" sz="2400" dirty="0"/>
          </a:p>
          <a:p>
            <a:pPr lvl="1"/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listrik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air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produksi</a:t>
            </a:r>
            <a:r>
              <a:rPr lang="en-ID" dirty="0"/>
              <a:t>.</a:t>
            </a:r>
          </a:p>
          <a:p>
            <a:pPr lvl="1"/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penyusutan</a:t>
            </a:r>
            <a:r>
              <a:rPr lang="en-ID" dirty="0"/>
              <a:t> </a:t>
            </a:r>
            <a:r>
              <a:rPr lang="en-ID" dirty="0" err="1"/>
              <a:t>mesin</a:t>
            </a:r>
            <a:r>
              <a:rPr lang="en-ID" dirty="0"/>
              <a:t>.</a:t>
            </a:r>
          </a:p>
          <a:p>
            <a:pPr lvl="1"/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bahan</a:t>
            </a:r>
            <a:r>
              <a:rPr lang="en-ID" dirty="0"/>
              <a:t> </a:t>
            </a:r>
            <a:r>
              <a:rPr lang="en-ID" dirty="0" err="1"/>
              <a:t>penolong</a:t>
            </a:r>
            <a:r>
              <a:rPr lang="en-ID" dirty="0"/>
              <a:t>.</a:t>
            </a:r>
          </a:p>
          <a:p>
            <a:pPr lvl="1"/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pemeliharaan</a:t>
            </a:r>
            <a:r>
              <a:rPr lang="en-ID" dirty="0"/>
              <a:t> </a:t>
            </a:r>
            <a:r>
              <a:rPr lang="en-ID" dirty="0" err="1"/>
              <a:t>mesin</a:t>
            </a:r>
            <a:r>
              <a:rPr lang="en-ID" dirty="0"/>
              <a:t>.</a:t>
            </a:r>
          </a:p>
          <a:p>
            <a:pPr lvl="1"/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sewa</a:t>
            </a:r>
            <a:r>
              <a:rPr lang="en-ID" dirty="0"/>
              <a:t>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produksi</a:t>
            </a:r>
            <a:r>
              <a:rPr lang="en-ID" dirty="0"/>
              <a:t>.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42134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:\newtek\_backgrounds_1.02\Art\power_point\Pink Flower Presentation\flower_ani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0" y="5486400"/>
            <a:ext cx="1223963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 rot="20667522" flipH="1">
            <a:off x="7793146" y="-1910020"/>
            <a:ext cx="645324" cy="1360526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35696" y="1844824"/>
            <a:ext cx="7154317" cy="393430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28528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cs typeface="Segoe UI" pitchFamily="34" charset="0"/>
              </a:rPr>
              <a:t>3.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cs typeface="Segoe UI" pitchFamily="34" charset="0"/>
              </a:rPr>
              <a:t>Rumus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cs typeface="Segoe UI" pitchFamily="34" charset="0"/>
              </a:rPr>
              <a:t>Biaya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cs typeface="Segoe UI" pitchFamily="34" charset="0"/>
              </a:rPr>
              <a:t>Produksi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Rumus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sederhana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Total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Produksi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=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Bahan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Baku +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Tenaga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Kerja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Langsung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+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Overhead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Pabrik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Sedangkan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jika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ingin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mengetahui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produksi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per unit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Produksi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per Unit = Total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Produksi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÷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Jumlah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yang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Dihasilkan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74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</p:spTree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013502"/>
            <a:ext cx="6174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b="1" dirty="0">
                <a:solidFill>
                  <a:srgbClr val="0070C0"/>
                </a:solidFill>
              </a:rPr>
              <a:t>4. </a:t>
            </a:r>
            <a:r>
              <a:rPr lang="en-ID" b="1" dirty="0" err="1">
                <a:solidFill>
                  <a:srgbClr val="0070C0"/>
                </a:solidFill>
              </a:rPr>
              <a:t>Contoh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Perhitungan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Biaya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 smtClean="0">
                <a:solidFill>
                  <a:srgbClr val="0070C0"/>
                </a:solidFill>
              </a:rPr>
              <a:t>Produksi</a:t>
            </a:r>
            <a:endParaRPr lang="en-ID" b="1" dirty="0" smtClean="0">
              <a:solidFill>
                <a:srgbClr val="0070C0"/>
              </a:solidFill>
            </a:endParaRPr>
          </a:p>
          <a:p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b="1" dirty="0"/>
              <a:t>100 </a:t>
            </a:r>
            <a:r>
              <a:rPr lang="en-ID" b="1" dirty="0" err="1"/>
              <a:t>buah</a:t>
            </a:r>
            <a:r>
              <a:rPr lang="en-ID" b="1" dirty="0"/>
              <a:t> </a:t>
            </a:r>
            <a:r>
              <a:rPr lang="en-ID" b="1" dirty="0" err="1"/>
              <a:t>tas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berikut</a:t>
            </a:r>
            <a:r>
              <a:rPr lang="en-ID" dirty="0" smtClean="0"/>
              <a:t>:</a:t>
            </a:r>
          </a:p>
          <a:p>
            <a:endParaRPr lang="en-ID" dirty="0"/>
          </a:p>
          <a:p>
            <a:endParaRPr lang="en-ID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790863"/>
              </p:ext>
            </p:extLst>
          </p:nvPr>
        </p:nvGraphicFramePr>
        <p:xfrm>
          <a:off x="2528900" y="4432773"/>
          <a:ext cx="5688632" cy="1361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2870"/>
                <a:gridCol w="334576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 dirty="0" err="1">
                          <a:effectLst/>
                        </a:rPr>
                        <a:t>Komponen</a:t>
                      </a:r>
                      <a:r>
                        <a:rPr lang="en-ID" sz="2000" dirty="0">
                          <a:effectLst/>
                        </a:rPr>
                        <a:t> </a:t>
                      </a:r>
                      <a:r>
                        <a:rPr lang="en-ID" sz="2000" dirty="0" err="1">
                          <a:effectLst/>
                        </a:rPr>
                        <a:t>Biaya</a:t>
                      </a:r>
                      <a:endParaRPr lang="en-ID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>
                          <a:effectLst/>
                        </a:rPr>
                        <a:t>Jumlah</a:t>
                      </a:r>
                      <a:endParaRPr lang="en-ID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 dirty="0" err="1">
                          <a:effectLst/>
                        </a:rPr>
                        <a:t>Bahan</a:t>
                      </a:r>
                      <a:r>
                        <a:rPr lang="en-ID" sz="2000" dirty="0">
                          <a:effectLst/>
                        </a:rPr>
                        <a:t> </a:t>
                      </a:r>
                      <a:r>
                        <a:rPr lang="en-ID" sz="2000" dirty="0" err="1">
                          <a:effectLst/>
                        </a:rPr>
                        <a:t>baku</a:t>
                      </a:r>
                      <a:endParaRPr lang="en-ID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>
                          <a:effectLst/>
                        </a:rPr>
                        <a:t>Rp2.000.000</a:t>
                      </a:r>
                      <a:endParaRPr lang="en-ID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64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 dirty="0" smtClean="0">
                          <a:effectLst/>
                        </a:rPr>
                        <a:t>U.  </a:t>
                      </a:r>
                      <a:r>
                        <a:rPr lang="en-ID" sz="2000" dirty="0" err="1" smtClean="0">
                          <a:effectLst/>
                        </a:rPr>
                        <a:t>Tenaga</a:t>
                      </a:r>
                      <a:r>
                        <a:rPr lang="en-ID" sz="2000" dirty="0" smtClean="0">
                          <a:effectLst/>
                        </a:rPr>
                        <a:t> </a:t>
                      </a:r>
                      <a:r>
                        <a:rPr lang="en-ID" sz="2000" dirty="0" err="1">
                          <a:effectLst/>
                        </a:rPr>
                        <a:t>kerja</a:t>
                      </a:r>
                      <a:r>
                        <a:rPr lang="en-ID" sz="2000" dirty="0">
                          <a:effectLst/>
                        </a:rPr>
                        <a:t> </a:t>
                      </a:r>
                      <a:r>
                        <a:rPr lang="en-ID" sz="2000" dirty="0" err="1">
                          <a:effectLst/>
                        </a:rPr>
                        <a:t>langsung</a:t>
                      </a:r>
                      <a:endParaRPr lang="en-ID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 dirty="0">
                          <a:effectLst/>
                        </a:rPr>
                        <a:t>Rp1.500.000</a:t>
                      </a:r>
                      <a:endParaRPr lang="en-ID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636022"/>
      </p:ext>
    </p:extLst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137107"/>
              </p:ext>
            </p:extLst>
          </p:nvPr>
        </p:nvGraphicFramePr>
        <p:xfrm>
          <a:off x="2123729" y="2636912"/>
          <a:ext cx="6552727" cy="20981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6343"/>
                <a:gridCol w="3456384"/>
              </a:tblGrid>
              <a:tr h="621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dirty="0" err="1">
                          <a:effectLst/>
                        </a:rPr>
                        <a:t>Listrik</a:t>
                      </a:r>
                      <a:endParaRPr lang="en-ID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>
                          <a:effectLst/>
                        </a:rPr>
                        <a:t>Rp300.000</a:t>
                      </a:r>
                      <a:endParaRPr lang="en-ID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dirty="0" err="1">
                          <a:effectLst/>
                        </a:rPr>
                        <a:t>Bahan</a:t>
                      </a:r>
                      <a:r>
                        <a:rPr lang="en-ID" sz="2400" dirty="0">
                          <a:effectLst/>
                        </a:rPr>
                        <a:t> </a:t>
                      </a:r>
                      <a:r>
                        <a:rPr lang="en-ID" sz="2400" dirty="0" err="1">
                          <a:effectLst/>
                        </a:rPr>
                        <a:t>penolong</a:t>
                      </a:r>
                      <a:endParaRPr lang="en-ID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dirty="0">
                          <a:effectLst/>
                        </a:rPr>
                        <a:t>Rp200.000</a:t>
                      </a:r>
                      <a:endParaRPr lang="en-ID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>
                          <a:effectLst/>
                        </a:rPr>
                        <a:t>Penyusutan mesin</a:t>
                      </a:r>
                      <a:endParaRPr lang="en-ID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dirty="0">
                          <a:effectLst/>
                        </a:rPr>
                        <a:t>Rp100.000</a:t>
                      </a:r>
                      <a:endParaRPr lang="en-ID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  <a:tr h="655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dirty="0">
                          <a:effectLst/>
                        </a:rPr>
                        <a:t>Total</a:t>
                      </a:r>
                      <a:endParaRPr lang="en-ID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dirty="0">
                          <a:effectLst/>
                        </a:rPr>
                        <a:t>Rp4.100.000</a:t>
                      </a:r>
                      <a:endParaRPr lang="en-ID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636022"/>
      </p:ext>
    </p:extLst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9792" y="1166843"/>
            <a:ext cx="55446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b="1" dirty="0" err="1">
                <a:solidFill>
                  <a:srgbClr val="FF0000"/>
                </a:solidFill>
              </a:rPr>
              <a:t>Langkah</a:t>
            </a:r>
            <a:r>
              <a:rPr lang="en-ID" sz="2800" b="1" dirty="0">
                <a:solidFill>
                  <a:srgbClr val="FF0000"/>
                </a:solidFill>
              </a:rPr>
              <a:t> 1: </a:t>
            </a:r>
            <a:r>
              <a:rPr lang="en-ID" sz="2800" b="1" dirty="0" err="1">
                <a:solidFill>
                  <a:srgbClr val="FF0000"/>
                </a:solidFill>
              </a:rPr>
              <a:t>Menghitung</a:t>
            </a:r>
            <a:r>
              <a:rPr lang="en-ID" sz="2800" b="1" dirty="0">
                <a:solidFill>
                  <a:srgbClr val="FF0000"/>
                </a:solidFill>
              </a:rPr>
              <a:t> Total </a:t>
            </a:r>
            <a:r>
              <a:rPr lang="en-ID" sz="2800" b="1" dirty="0" err="1">
                <a:solidFill>
                  <a:srgbClr val="FF0000"/>
                </a:solidFill>
              </a:rPr>
              <a:t>Biaya</a:t>
            </a:r>
            <a:r>
              <a:rPr lang="en-ID" sz="2800" b="1" dirty="0">
                <a:solidFill>
                  <a:srgbClr val="FF0000"/>
                </a:solidFill>
              </a:rPr>
              <a:t> </a:t>
            </a:r>
            <a:r>
              <a:rPr lang="en-ID" sz="2800" b="1" dirty="0" err="1">
                <a:solidFill>
                  <a:srgbClr val="FF0000"/>
                </a:solidFill>
              </a:rPr>
              <a:t>Produksi</a:t>
            </a:r>
            <a:endParaRPr lang="en-ID" sz="2800" b="1" dirty="0">
              <a:solidFill>
                <a:srgbClr val="FF0000"/>
              </a:solidFill>
            </a:endParaRPr>
          </a:p>
          <a:p>
            <a:r>
              <a:rPr lang="en-ID" sz="2800" dirty="0" err="1"/>
              <a:t>Biaya</a:t>
            </a:r>
            <a:r>
              <a:rPr lang="en-ID" sz="2800" dirty="0"/>
              <a:t> </a:t>
            </a:r>
            <a:r>
              <a:rPr lang="en-ID" sz="2800" dirty="0" err="1"/>
              <a:t>bahan</a:t>
            </a:r>
            <a:r>
              <a:rPr lang="en-ID" sz="2800" dirty="0"/>
              <a:t> </a:t>
            </a:r>
            <a:r>
              <a:rPr lang="en-ID" sz="2800" dirty="0" err="1"/>
              <a:t>baku</a:t>
            </a:r>
            <a:r>
              <a:rPr lang="en-ID" sz="2800" dirty="0"/>
              <a:t> = Rp2.000.000</a:t>
            </a:r>
            <a:br>
              <a:rPr lang="en-ID" sz="2800" dirty="0"/>
            </a:br>
            <a:r>
              <a:rPr lang="en-ID" sz="2800" dirty="0" err="1"/>
              <a:t>Biaya</a:t>
            </a:r>
            <a:r>
              <a:rPr lang="en-ID" sz="2800" dirty="0"/>
              <a:t> </a:t>
            </a:r>
            <a:r>
              <a:rPr lang="en-ID" sz="2800" dirty="0" err="1"/>
              <a:t>tenaga</a:t>
            </a:r>
            <a:r>
              <a:rPr lang="en-ID" sz="2800" dirty="0"/>
              <a:t> </a:t>
            </a:r>
            <a:r>
              <a:rPr lang="en-ID" sz="2800" dirty="0" err="1"/>
              <a:t>kerja</a:t>
            </a:r>
            <a:r>
              <a:rPr lang="en-ID" sz="2800" dirty="0"/>
              <a:t> = Rp1.500.000</a:t>
            </a:r>
            <a:br>
              <a:rPr lang="en-ID" sz="2800" dirty="0"/>
            </a:br>
            <a:r>
              <a:rPr lang="en-ID" sz="2800" dirty="0" err="1"/>
              <a:t>Biaya</a:t>
            </a:r>
            <a:r>
              <a:rPr lang="en-ID" sz="2800" dirty="0"/>
              <a:t> overhead = Rp300.000 + Rp200.000 + Rp100.000 = </a:t>
            </a:r>
            <a:r>
              <a:rPr lang="en-ID" sz="2800" b="1" dirty="0"/>
              <a:t>Rp600.000</a:t>
            </a:r>
            <a:endParaRPr lang="en-ID" sz="2800" dirty="0"/>
          </a:p>
          <a:p>
            <a:r>
              <a:rPr lang="en-ID" sz="2800" dirty="0" err="1"/>
              <a:t>Maka</a:t>
            </a:r>
            <a:r>
              <a:rPr lang="en-ID" sz="2800" dirty="0"/>
              <a:t>:</a:t>
            </a:r>
          </a:p>
          <a:p>
            <a:r>
              <a:rPr lang="en-ID" sz="2800" b="1" dirty="0"/>
              <a:t>Total </a:t>
            </a:r>
            <a:r>
              <a:rPr lang="en-ID" sz="2800" b="1" dirty="0" err="1"/>
              <a:t>Biaya</a:t>
            </a:r>
            <a:r>
              <a:rPr lang="en-ID" sz="2800" b="1" dirty="0"/>
              <a:t> </a:t>
            </a:r>
            <a:r>
              <a:rPr lang="en-ID" sz="2800" b="1" dirty="0" err="1"/>
              <a:t>Produksi</a:t>
            </a:r>
            <a:r>
              <a:rPr lang="en-ID" sz="2800" b="1" dirty="0"/>
              <a:t> = Rp2.000.000 + Rp1.500.000 + Rp600.000</a:t>
            </a:r>
            <a:endParaRPr lang="en-ID" sz="2800" dirty="0"/>
          </a:p>
          <a:p>
            <a:r>
              <a:rPr lang="en-ID" sz="2800" b="1" dirty="0"/>
              <a:t>= Rp4.100.000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594300906"/>
      </p:ext>
    </p:extLst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45950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hangingPunct="0"/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0" y="1219265"/>
            <a:ext cx="5886400" cy="40061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77744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Langkah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 2: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Menghitung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Biaya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Produksi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 per Unit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Jumlah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= 100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tas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Produksi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per Unit = Rp4.100.000 ÷ 100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= Rp41.000 per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tas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Jadi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,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produksi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untuk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setiap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tas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adalah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Rp41.000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74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94300906"/>
      </p:ext>
    </p:extLst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 flipH="1">
            <a:off x="1763688" y="680648"/>
            <a:ext cx="6912768" cy="50730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28528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5.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Contoh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Menentukan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Harga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Segoe UI" pitchFamily="34" charset="0"/>
                <a:cs typeface="Segoe UI" pitchFamily="34" charset="0"/>
              </a:rPr>
              <a:t>Jual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Misalnya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pengusaha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menginginkan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   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keuntungan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25%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dari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Biaya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produksi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per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=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Rp41.000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Keuntungan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25% × Rp41.000 = Rp10.250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Harga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jual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Rp41.000 + Rp10.250 = Rp51.250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Jadi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,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harga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jual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berdasarkan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keuntungan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25%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adalah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Rp51.250 per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tas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7463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1840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166843"/>
            <a:ext cx="631844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b="1" dirty="0" smtClean="0">
                <a:solidFill>
                  <a:srgbClr val="FF0000"/>
                </a:solidFill>
              </a:rPr>
              <a:t>.       6  </a:t>
            </a:r>
            <a:r>
              <a:rPr lang="en-ID" b="1" dirty="0" err="1" smtClean="0">
                <a:solidFill>
                  <a:srgbClr val="FF0000"/>
                </a:solidFill>
              </a:rPr>
              <a:t>Contoh</a:t>
            </a:r>
            <a:r>
              <a:rPr lang="en-ID" b="1" dirty="0" smtClean="0">
                <a:solidFill>
                  <a:srgbClr val="FF0000"/>
                </a:solidFill>
              </a:rPr>
              <a:t> </a:t>
            </a:r>
            <a:r>
              <a:rPr lang="en-ID" b="1" dirty="0" err="1">
                <a:solidFill>
                  <a:srgbClr val="FF0000"/>
                </a:solidFill>
              </a:rPr>
              <a:t>Soal</a:t>
            </a:r>
            <a:r>
              <a:rPr lang="en-ID" b="1" dirty="0">
                <a:solidFill>
                  <a:srgbClr val="FF0000"/>
                </a:solidFill>
              </a:rPr>
              <a:t> </a:t>
            </a:r>
            <a:r>
              <a:rPr lang="en-ID" b="1" dirty="0" err="1">
                <a:solidFill>
                  <a:srgbClr val="FF0000"/>
                </a:solidFill>
              </a:rPr>
              <a:t>Latihan</a:t>
            </a:r>
            <a:endParaRPr lang="en-ID" b="1" dirty="0">
              <a:solidFill>
                <a:srgbClr val="FF0000"/>
              </a:solidFill>
            </a:endParaRPr>
          </a:p>
          <a:p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makanan</a:t>
            </a:r>
            <a:r>
              <a:rPr lang="en-ID" dirty="0"/>
              <a:t> </a:t>
            </a:r>
            <a:r>
              <a:rPr lang="en-ID" dirty="0" err="1"/>
              <a:t>memproduksi</a:t>
            </a:r>
            <a:r>
              <a:rPr lang="en-ID" dirty="0"/>
              <a:t> </a:t>
            </a:r>
            <a:r>
              <a:rPr lang="en-ID" b="1" dirty="0"/>
              <a:t>500 </a:t>
            </a:r>
            <a:r>
              <a:rPr lang="en-ID" b="1" dirty="0" err="1"/>
              <a:t>kotak</a:t>
            </a:r>
            <a:r>
              <a:rPr lang="en-ID" b="1" dirty="0"/>
              <a:t> </a:t>
            </a:r>
            <a:r>
              <a:rPr lang="en-ID" b="1" dirty="0" err="1"/>
              <a:t>makanan</a:t>
            </a:r>
            <a:r>
              <a:rPr lang="en-ID" dirty="0"/>
              <a:t>. </a:t>
            </a:r>
            <a:r>
              <a:rPr lang="en-ID" dirty="0" err="1"/>
              <a:t>Biaya</a:t>
            </a:r>
            <a:r>
              <a:rPr lang="en-ID" dirty="0"/>
              <a:t> yang </a:t>
            </a:r>
            <a:r>
              <a:rPr lang="en-ID" dirty="0" err="1"/>
              <a:t>dikeluarkan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:</a:t>
            </a:r>
            <a:endParaRPr lang="en-ID" sz="2000" dirty="0"/>
          </a:p>
          <a:p>
            <a:pPr lvl="1"/>
            <a:r>
              <a:rPr lang="en-ID" dirty="0" err="1"/>
              <a:t>Bahan</a:t>
            </a:r>
            <a:r>
              <a:rPr lang="en-ID" dirty="0"/>
              <a:t> </a:t>
            </a:r>
            <a:r>
              <a:rPr lang="en-ID" dirty="0" err="1"/>
              <a:t>baku</a:t>
            </a:r>
            <a:r>
              <a:rPr lang="en-ID" dirty="0"/>
              <a:t>: Rp3.000.000</a:t>
            </a:r>
            <a:endParaRPr lang="en-ID" sz="2000" dirty="0"/>
          </a:p>
          <a:p>
            <a:pPr lvl="1"/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: Rp1.500.000</a:t>
            </a:r>
            <a:endParaRPr lang="en-ID" sz="2000" dirty="0"/>
          </a:p>
          <a:p>
            <a:pPr lvl="1"/>
            <a:r>
              <a:rPr lang="en-ID" dirty="0" err="1"/>
              <a:t>Listrik</a:t>
            </a:r>
            <a:r>
              <a:rPr lang="en-ID" dirty="0"/>
              <a:t>: Rp300.000</a:t>
            </a:r>
            <a:endParaRPr lang="en-ID" sz="2000" dirty="0"/>
          </a:p>
          <a:p>
            <a:pPr lvl="1"/>
            <a:r>
              <a:rPr lang="en-ID" dirty="0" err="1"/>
              <a:t>Kemasan</a:t>
            </a:r>
            <a:r>
              <a:rPr lang="en-ID" dirty="0"/>
              <a:t>: Rp500.000</a:t>
            </a:r>
            <a:endParaRPr lang="en-ID" sz="2000" dirty="0"/>
          </a:p>
          <a:p>
            <a:pPr lvl="1"/>
            <a:r>
              <a:rPr lang="en-ID" dirty="0" err="1"/>
              <a:t>Penyusutan</a:t>
            </a:r>
            <a:r>
              <a:rPr lang="en-ID" dirty="0"/>
              <a:t> </a:t>
            </a:r>
            <a:r>
              <a:rPr lang="en-ID" dirty="0" err="1"/>
              <a:t>peralatan</a:t>
            </a:r>
            <a:r>
              <a:rPr lang="en-ID" dirty="0"/>
              <a:t>: </a:t>
            </a:r>
            <a:r>
              <a:rPr lang="en-ID" dirty="0" smtClean="0"/>
              <a:t>Rp200.000</a:t>
            </a:r>
          </a:p>
          <a:p>
            <a:r>
              <a:rPr lang="en-ID" b="1" dirty="0" err="1"/>
              <a:t>Pertanyaan</a:t>
            </a:r>
            <a:r>
              <a:rPr lang="en-ID" b="1" dirty="0"/>
              <a:t>:</a:t>
            </a:r>
            <a:endParaRPr lang="en-ID" sz="2000" dirty="0"/>
          </a:p>
          <a:p>
            <a:pPr lvl="1"/>
            <a:r>
              <a:rPr lang="en-ID" dirty="0" err="1"/>
              <a:t>Berapa</a:t>
            </a:r>
            <a:r>
              <a:rPr lang="en-ID" dirty="0"/>
              <a:t> total </a:t>
            </a:r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produksi</a:t>
            </a:r>
            <a:r>
              <a:rPr lang="en-ID" dirty="0"/>
              <a:t>?</a:t>
            </a:r>
            <a:endParaRPr lang="en-ID" sz="2000" dirty="0"/>
          </a:p>
          <a:p>
            <a:pPr lvl="1"/>
            <a:r>
              <a:rPr lang="en-ID" dirty="0" err="1"/>
              <a:t>Berapa</a:t>
            </a:r>
            <a:r>
              <a:rPr lang="en-ID" dirty="0"/>
              <a:t> </a:t>
            </a:r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produksi</a:t>
            </a:r>
            <a:r>
              <a:rPr lang="en-ID" dirty="0"/>
              <a:t> per </a:t>
            </a:r>
            <a:r>
              <a:rPr lang="en-ID" dirty="0" err="1"/>
              <a:t>kotak</a:t>
            </a:r>
            <a:r>
              <a:rPr lang="en-ID" dirty="0"/>
              <a:t>?</a:t>
            </a:r>
            <a:endParaRPr lang="en-ID" sz="2000" dirty="0"/>
          </a:p>
          <a:p>
            <a:pPr lvl="1"/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keuntungan</a:t>
            </a:r>
            <a:r>
              <a:rPr lang="en-ID" dirty="0"/>
              <a:t> yang </a:t>
            </a:r>
            <a:r>
              <a:rPr lang="en-ID" dirty="0" err="1"/>
              <a:t>diinginkan</a:t>
            </a:r>
            <a:r>
              <a:rPr lang="en-ID" dirty="0"/>
              <a:t> 20%, </a:t>
            </a:r>
            <a:r>
              <a:rPr lang="en-ID" dirty="0" err="1"/>
              <a:t>berapa</a:t>
            </a:r>
            <a:r>
              <a:rPr lang="en-ID" dirty="0"/>
              <a:t> </a:t>
            </a:r>
            <a:r>
              <a:rPr lang="en-ID" dirty="0" err="1"/>
              <a:t>harga</a:t>
            </a:r>
            <a:r>
              <a:rPr lang="en-ID" dirty="0"/>
              <a:t> </a:t>
            </a:r>
            <a:r>
              <a:rPr lang="en-ID" dirty="0" err="1"/>
              <a:t>jual</a:t>
            </a:r>
            <a:r>
              <a:rPr lang="en-ID" dirty="0"/>
              <a:t> per </a:t>
            </a:r>
            <a:r>
              <a:rPr lang="en-ID" dirty="0" err="1"/>
              <a:t>kotak</a:t>
            </a:r>
            <a:r>
              <a:rPr lang="en-ID" dirty="0"/>
              <a:t>?</a:t>
            </a:r>
            <a:endParaRPr lang="en-ID" sz="2000" dirty="0"/>
          </a:p>
          <a:p>
            <a:pPr lvl="1"/>
            <a:endParaRPr lang="en-US" sz="2000" dirty="0" smtClean="0"/>
          </a:p>
          <a:p>
            <a:pPr lvl="1"/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3833420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7864" y="797511"/>
            <a:ext cx="50405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b="1" dirty="0" err="1">
                <a:solidFill>
                  <a:srgbClr val="0070C0"/>
                </a:solidFill>
              </a:rPr>
              <a:t>Jawaban</a:t>
            </a:r>
            <a:endParaRPr lang="en-ID" b="1" dirty="0">
              <a:solidFill>
                <a:srgbClr val="0070C0"/>
              </a:solidFill>
            </a:endParaRPr>
          </a:p>
          <a:p>
            <a:r>
              <a:rPr lang="en-ID" b="1" dirty="0">
                <a:solidFill>
                  <a:srgbClr val="0070C0"/>
                </a:solidFill>
              </a:rPr>
              <a:t>1. Total </a:t>
            </a:r>
            <a:r>
              <a:rPr lang="en-ID" b="1" dirty="0" err="1">
                <a:solidFill>
                  <a:srgbClr val="0070C0"/>
                </a:solidFill>
              </a:rPr>
              <a:t>biaya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produksi</a:t>
            </a:r>
            <a:endParaRPr lang="en-ID" dirty="0">
              <a:solidFill>
                <a:srgbClr val="0070C0"/>
              </a:solidFill>
            </a:endParaRPr>
          </a:p>
          <a:p>
            <a:r>
              <a:rPr lang="en-ID" dirty="0"/>
              <a:t>Rp3.000.000 + Rp1.500.000 + Rp300.000 + Rp500.000 + Rp200.000</a:t>
            </a:r>
          </a:p>
          <a:p>
            <a:r>
              <a:rPr lang="en-ID" dirty="0"/>
              <a:t>= </a:t>
            </a:r>
            <a:r>
              <a:rPr lang="en-ID" b="1" dirty="0"/>
              <a:t>Rp5.500.000</a:t>
            </a:r>
            <a:endParaRPr lang="en-ID" dirty="0"/>
          </a:p>
          <a:p>
            <a:r>
              <a:rPr lang="en-ID" b="1" dirty="0">
                <a:solidFill>
                  <a:srgbClr val="0070C0"/>
                </a:solidFill>
              </a:rPr>
              <a:t>2. </a:t>
            </a:r>
            <a:r>
              <a:rPr lang="en-ID" b="1" dirty="0" err="1">
                <a:solidFill>
                  <a:srgbClr val="0070C0"/>
                </a:solidFill>
              </a:rPr>
              <a:t>Biaya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produksi</a:t>
            </a:r>
            <a:r>
              <a:rPr lang="en-ID" b="1" dirty="0">
                <a:solidFill>
                  <a:srgbClr val="0070C0"/>
                </a:solidFill>
              </a:rPr>
              <a:t> per </a:t>
            </a:r>
            <a:r>
              <a:rPr lang="en-ID" b="1" dirty="0" err="1">
                <a:solidFill>
                  <a:srgbClr val="0070C0"/>
                </a:solidFill>
              </a:rPr>
              <a:t>kotak</a:t>
            </a:r>
            <a:endParaRPr lang="en-ID" dirty="0">
              <a:solidFill>
                <a:srgbClr val="0070C0"/>
              </a:solidFill>
            </a:endParaRPr>
          </a:p>
          <a:p>
            <a:r>
              <a:rPr lang="en-ID" dirty="0"/>
              <a:t>Rp5.500.000 ÷ 500</a:t>
            </a:r>
          </a:p>
          <a:p>
            <a:r>
              <a:rPr lang="en-ID" dirty="0"/>
              <a:t>= </a:t>
            </a:r>
            <a:r>
              <a:rPr lang="en-ID" b="1" dirty="0"/>
              <a:t>Rp11.000/</a:t>
            </a:r>
            <a:r>
              <a:rPr lang="en-ID" b="1" dirty="0" err="1"/>
              <a:t>kotak</a:t>
            </a:r>
            <a:endParaRPr lang="en-ID" dirty="0"/>
          </a:p>
          <a:p>
            <a:r>
              <a:rPr lang="en-ID" b="1" dirty="0">
                <a:solidFill>
                  <a:srgbClr val="0070C0"/>
                </a:solidFill>
              </a:rPr>
              <a:t>3. </a:t>
            </a:r>
            <a:r>
              <a:rPr lang="en-ID" b="1" dirty="0" err="1">
                <a:solidFill>
                  <a:srgbClr val="0070C0"/>
                </a:solidFill>
              </a:rPr>
              <a:t>Harga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jual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smtClean="0">
                <a:solidFill>
                  <a:srgbClr val="0070C0"/>
                </a:solidFill>
              </a:rPr>
              <a:t>per </a:t>
            </a:r>
            <a:r>
              <a:rPr lang="en-ID" b="1" dirty="0" err="1" smtClean="0">
                <a:solidFill>
                  <a:srgbClr val="0070C0"/>
                </a:solidFill>
              </a:rPr>
              <a:t>kotak</a:t>
            </a:r>
            <a:r>
              <a:rPr lang="en-ID" b="1" dirty="0" smtClean="0">
                <a:solidFill>
                  <a:srgbClr val="0070C0"/>
                </a:solidFill>
              </a:rPr>
              <a:t> </a:t>
            </a:r>
            <a:r>
              <a:rPr lang="en-ID" b="1" dirty="0" err="1" smtClean="0">
                <a:solidFill>
                  <a:srgbClr val="0070C0"/>
                </a:solidFill>
              </a:rPr>
              <a:t>dengan</a:t>
            </a:r>
            <a:r>
              <a:rPr lang="en-ID" b="1" dirty="0" smtClean="0">
                <a:solidFill>
                  <a:srgbClr val="0070C0"/>
                </a:solidFill>
              </a:rPr>
              <a:t> </a:t>
            </a:r>
            <a:r>
              <a:rPr lang="en-ID" b="1" dirty="0" err="1"/>
              <a:t>keuntungan</a:t>
            </a:r>
            <a:r>
              <a:rPr lang="en-ID" b="1" dirty="0"/>
              <a:t> 20</a:t>
            </a:r>
            <a:r>
              <a:rPr lang="en-ID" b="1" dirty="0" smtClean="0"/>
              <a:t>% </a:t>
            </a:r>
            <a:r>
              <a:rPr lang="en-ID" b="1" dirty="0" err="1" smtClean="0"/>
              <a:t>adalah</a:t>
            </a:r>
            <a:r>
              <a:rPr lang="en-ID" b="1" dirty="0" smtClean="0"/>
              <a:t>:</a:t>
            </a:r>
            <a:endParaRPr lang="en-ID" dirty="0"/>
          </a:p>
          <a:p>
            <a:r>
              <a:rPr lang="en-ID" dirty="0" err="1"/>
              <a:t>Keuntungan</a:t>
            </a:r>
            <a:r>
              <a:rPr lang="en-ID" dirty="0"/>
              <a:t> = 20% × Rp11.000</a:t>
            </a:r>
            <a:br>
              <a:rPr lang="en-ID" dirty="0"/>
            </a:br>
            <a:r>
              <a:rPr lang="en-ID" dirty="0"/>
              <a:t>= </a:t>
            </a:r>
            <a:r>
              <a:rPr lang="en-ID" b="1" dirty="0"/>
              <a:t>Rp2.200</a:t>
            </a:r>
            <a:endParaRPr lang="en-ID" dirty="0"/>
          </a:p>
          <a:p>
            <a:r>
              <a:rPr lang="en-ID" dirty="0" err="1"/>
              <a:t>Harga</a:t>
            </a:r>
            <a:r>
              <a:rPr lang="en-ID" dirty="0"/>
              <a:t> </a:t>
            </a:r>
            <a:r>
              <a:rPr lang="en-ID" dirty="0" err="1"/>
              <a:t>jual</a:t>
            </a:r>
            <a:r>
              <a:rPr lang="en-ID" dirty="0"/>
              <a:t> = Rp11.000 + </a:t>
            </a:r>
            <a:r>
              <a:rPr lang="en-ID" dirty="0" smtClean="0"/>
              <a:t>Rp2.200.</a:t>
            </a:r>
          </a:p>
          <a:p>
            <a:r>
              <a:rPr lang="en-US" dirty="0" smtClean="0"/>
              <a:t>= Rp.13.200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93829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2286000" y="245950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PENUTUP. </a:t>
            </a:r>
          </a:p>
          <a:p>
            <a:pPr lvl="0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ILMU DI DAPAT,TUGAS SELESAI,AHKLAK DI JAGA TERIMA KASIH SAMPAI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JUMPA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MINGGU DEPAN WASSALAM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566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2286000" y="24595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15816" y="548679"/>
            <a:ext cx="56166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D" sz="2000" b="1" dirty="0" smtClean="0"/>
          </a:p>
          <a:p>
            <a:endParaRPr lang="en-ID" sz="2000" dirty="0" smtClean="0"/>
          </a:p>
          <a:p>
            <a:r>
              <a:rPr lang="en-ID" sz="2000" b="1" dirty="0">
                <a:solidFill>
                  <a:srgbClr val="C00000"/>
                </a:solidFill>
              </a:rPr>
              <a:t>Ice Breaking “Modal </a:t>
            </a:r>
            <a:r>
              <a:rPr lang="en-ID" sz="2000" b="1" dirty="0" err="1">
                <a:solidFill>
                  <a:srgbClr val="C00000"/>
                </a:solidFill>
              </a:rPr>
              <a:t>atau</a:t>
            </a:r>
            <a:r>
              <a:rPr lang="en-ID" sz="2000" b="1" dirty="0">
                <a:solidFill>
                  <a:srgbClr val="C00000"/>
                </a:solidFill>
              </a:rPr>
              <a:t> </a:t>
            </a:r>
            <a:r>
              <a:rPr lang="en-ID" sz="2000" b="1" dirty="0" err="1">
                <a:solidFill>
                  <a:srgbClr val="C00000"/>
                </a:solidFill>
              </a:rPr>
              <a:t>Bukan</a:t>
            </a:r>
            <a:r>
              <a:rPr lang="en-ID" sz="2000" b="1" dirty="0" smtClean="0">
                <a:solidFill>
                  <a:srgbClr val="C00000"/>
                </a:solidFill>
              </a:rPr>
              <a:t>?</a:t>
            </a:r>
            <a:endParaRPr lang="en-ID" sz="2000" dirty="0">
              <a:solidFill>
                <a:srgbClr val="C00000"/>
              </a:solidFill>
            </a:endParaRPr>
          </a:p>
          <a:p>
            <a:r>
              <a:rPr lang="en-ID" sz="2000" b="1" dirty="0" err="1">
                <a:solidFill>
                  <a:srgbClr val="C00000"/>
                </a:solidFill>
              </a:rPr>
              <a:t>Durasi</a:t>
            </a:r>
            <a:r>
              <a:rPr lang="en-ID" sz="2000" b="1" dirty="0">
                <a:solidFill>
                  <a:srgbClr val="C00000"/>
                </a:solidFill>
              </a:rPr>
              <a:t>:</a:t>
            </a:r>
            <a:r>
              <a:rPr lang="en-ID" sz="2000" dirty="0">
                <a:solidFill>
                  <a:srgbClr val="C00000"/>
                </a:solidFill>
              </a:rPr>
              <a:t> 5 </a:t>
            </a:r>
            <a:r>
              <a:rPr lang="en-ID" sz="2000" dirty="0" err="1" smtClean="0">
                <a:solidFill>
                  <a:srgbClr val="C00000"/>
                </a:solidFill>
              </a:rPr>
              <a:t>menit</a:t>
            </a:r>
            <a:r>
              <a:rPr lang="en-ID" sz="2000" dirty="0">
                <a:solidFill>
                  <a:srgbClr val="C00000"/>
                </a:solidFill>
              </a:rPr>
              <a:t/>
            </a:r>
            <a:br>
              <a:rPr lang="en-ID" sz="2000" dirty="0">
                <a:solidFill>
                  <a:srgbClr val="C00000"/>
                </a:solidFill>
              </a:rPr>
            </a:br>
            <a:r>
              <a:rPr lang="en-ID" sz="2000" b="1" dirty="0" err="1">
                <a:solidFill>
                  <a:srgbClr val="C00000"/>
                </a:solidFill>
              </a:rPr>
              <a:t>Tujuan</a:t>
            </a:r>
            <a:r>
              <a:rPr lang="en-ID" sz="2000" b="1" dirty="0">
                <a:solidFill>
                  <a:srgbClr val="C00000"/>
                </a:solidFill>
              </a:rPr>
              <a:t>:</a:t>
            </a:r>
            <a:r>
              <a:rPr lang="en-ID" sz="2000" dirty="0">
                <a:solidFill>
                  <a:srgbClr val="C00000"/>
                </a:solidFill>
              </a:rPr>
              <a:t> </a:t>
            </a:r>
            <a:r>
              <a:rPr lang="en-ID" sz="2000" dirty="0" err="1">
                <a:solidFill>
                  <a:srgbClr val="C00000"/>
                </a:solidFill>
              </a:rPr>
              <a:t>Mengajak</a:t>
            </a:r>
            <a:r>
              <a:rPr lang="en-ID" sz="2000" dirty="0">
                <a:solidFill>
                  <a:srgbClr val="C00000"/>
                </a:solidFill>
              </a:rPr>
              <a:t> </a:t>
            </a:r>
            <a:r>
              <a:rPr lang="en-ID" sz="2000" dirty="0" err="1">
                <a:solidFill>
                  <a:srgbClr val="C00000"/>
                </a:solidFill>
              </a:rPr>
              <a:t>siswa</a:t>
            </a:r>
            <a:r>
              <a:rPr lang="en-ID" sz="2000" dirty="0">
                <a:solidFill>
                  <a:srgbClr val="C00000"/>
                </a:solidFill>
              </a:rPr>
              <a:t> </a:t>
            </a:r>
            <a:r>
              <a:rPr lang="en-ID" sz="2000" dirty="0" err="1">
                <a:solidFill>
                  <a:srgbClr val="C00000"/>
                </a:solidFill>
              </a:rPr>
              <a:t>mengenali</a:t>
            </a:r>
            <a:r>
              <a:rPr lang="en-ID" sz="2000" dirty="0">
                <a:solidFill>
                  <a:srgbClr val="C00000"/>
                </a:solidFill>
              </a:rPr>
              <a:t> </a:t>
            </a:r>
            <a:r>
              <a:rPr lang="en-ID" sz="2000" dirty="0" err="1">
                <a:solidFill>
                  <a:srgbClr val="C00000"/>
                </a:solidFill>
              </a:rPr>
              <a:t>komponen</a:t>
            </a:r>
            <a:r>
              <a:rPr lang="en-ID" sz="2000" dirty="0">
                <a:solidFill>
                  <a:srgbClr val="C00000"/>
                </a:solidFill>
              </a:rPr>
              <a:t> </a:t>
            </a:r>
            <a:r>
              <a:rPr lang="en-ID" sz="2000" dirty="0" err="1">
                <a:solidFill>
                  <a:srgbClr val="C00000"/>
                </a:solidFill>
              </a:rPr>
              <a:t>biaya</a:t>
            </a:r>
            <a:r>
              <a:rPr lang="en-ID" sz="2000" dirty="0">
                <a:solidFill>
                  <a:srgbClr val="C00000"/>
                </a:solidFill>
              </a:rPr>
              <a:t> </a:t>
            </a:r>
            <a:r>
              <a:rPr lang="en-ID" sz="2000" dirty="0" err="1">
                <a:solidFill>
                  <a:srgbClr val="C00000"/>
                </a:solidFill>
              </a:rPr>
              <a:t>produksi</a:t>
            </a:r>
            <a:r>
              <a:rPr lang="en-ID" sz="2000" dirty="0" smtClean="0">
                <a:solidFill>
                  <a:srgbClr val="7030A0"/>
                </a:solidFill>
              </a:rPr>
              <a:t>..</a:t>
            </a:r>
            <a:endParaRPr lang="en-ID" sz="2000" dirty="0">
              <a:solidFill>
                <a:srgbClr val="7030A0"/>
              </a:solidFill>
            </a:endParaRPr>
          </a:p>
          <a:p>
            <a:r>
              <a:rPr lang="en-ID" sz="2000" dirty="0" err="1"/>
              <a:t>Tepung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kue</a:t>
            </a:r>
            <a:r>
              <a:rPr lang="en-ID" sz="2000" dirty="0"/>
              <a:t> .</a:t>
            </a:r>
          </a:p>
          <a:p>
            <a:r>
              <a:rPr lang="en-ID" sz="2000" dirty="0" err="1"/>
              <a:t>Listrik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menjalankan</a:t>
            </a:r>
            <a:r>
              <a:rPr lang="en-ID" sz="2000" dirty="0"/>
              <a:t> </a:t>
            </a:r>
            <a:r>
              <a:rPr lang="en-ID" sz="2000" dirty="0" err="1"/>
              <a:t>alat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 </a:t>
            </a:r>
          </a:p>
          <a:p>
            <a:r>
              <a:rPr lang="en-ID" sz="2000" dirty="0" err="1"/>
              <a:t>Uang</a:t>
            </a:r>
            <a:r>
              <a:rPr lang="en-ID" sz="2000" dirty="0"/>
              <a:t> </a:t>
            </a:r>
            <a:r>
              <a:rPr lang="en-ID" sz="2000" dirty="0" err="1"/>
              <a:t>jajan</a:t>
            </a:r>
            <a:r>
              <a:rPr lang="en-ID" sz="2000" dirty="0"/>
              <a:t> </a:t>
            </a:r>
            <a:r>
              <a:rPr lang="en-ID" sz="2000" dirty="0" err="1"/>
              <a:t>pribadi</a:t>
            </a:r>
            <a:r>
              <a:rPr lang="en-ID" sz="2000" dirty="0"/>
              <a:t> </a:t>
            </a:r>
          </a:p>
          <a:p>
            <a:r>
              <a:rPr lang="en-ID" sz="2000" dirty="0" err="1"/>
              <a:t>Kemasan</a:t>
            </a:r>
            <a:r>
              <a:rPr lang="en-ID" sz="2000" dirty="0"/>
              <a:t> </a:t>
            </a:r>
            <a:r>
              <a:rPr lang="en-ID" sz="2000" dirty="0" err="1"/>
              <a:t>produk</a:t>
            </a:r>
            <a:r>
              <a:rPr lang="en-ID" sz="2000" dirty="0"/>
              <a:t> </a:t>
            </a:r>
          </a:p>
          <a:p>
            <a:r>
              <a:rPr lang="en-ID" sz="2000" dirty="0" err="1"/>
              <a:t>Liburan</a:t>
            </a:r>
            <a:r>
              <a:rPr lang="en-ID" sz="2000" dirty="0"/>
              <a:t> </a:t>
            </a:r>
            <a:r>
              <a:rPr lang="en-ID" sz="2000" dirty="0" err="1"/>
              <a:t>pemilik</a:t>
            </a:r>
            <a:r>
              <a:rPr lang="en-ID" sz="2000" dirty="0"/>
              <a:t> </a:t>
            </a:r>
            <a:r>
              <a:rPr lang="en-ID" sz="2000" dirty="0" err="1"/>
              <a:t>usaha</a:t>
            </a:r>
            <a:r>
              <a:rPr lang="en-ID" sz="2000" dirty="0"/>
              <a:t> </a:t>
            </a:r>
          </a:p>
          <a:p>
            <a:r>
              <a:rPr lang="en-US" sz="2000" dirty="0" err="1" smtClean="0"/>
              <a:t>Tepuk</a:t>
            </a:r>
            <a:r>
              <a:rPr lang="en-US" sz="2000" dirty="0" smtClean="0"/>
              <a:t> </a:t>
            </a:r>
            <a:r>
              <a:rPr lang="en-US" sz="2000" dirty="0" err="1" smtClean="0"/>
              <a:t>Tangan</a:t>
            </a:r>
            <a:endParaRPr lang="en-ID" sz="2000" dirty="0"/>
          </a:p>
          <a:p>
            <a:r>
              <a:rPr lang="en-ID" sz="2000" dirty="0" err="1"/>
              <a:t>Jika</a:t>
            </a:r>
            <a:r>
              <a:rPr lang="en-ID" sz="2000" dirty="0"/>
              <a:t> </a:t>
            </a:r>
            <a:r>
              <a:rPr lang="en-ID" sz="2000" b="1" dirty="0" err="1"/>
              <a:t>biaya</a:t>
            </a:r>
            <a:r>
              <a:rPr lang="en-ID" sz="2000" b="1" dirty="0"/>
              <a:t> </a:t>
            </a:r>
            <a:r>
              <a:rPr lang="en-ID" sz="2000" b="1" dirty="0" err="1"/>
              <a:t>produksi</a:t>
            </a:r>
            <a:r>
              <a:rPr lang="en-ID" sz="2000" dirty="0"/>
              <a:t> </a:t>
            </a:r>
            <a:r>
              <a:rPr lang="en-ID" sz="2000" dirty="0" smtClean="0"/>
              <a:t> </a:t>
            </a:r>
            <a:r>
              <a:rPr lang="en-ID" sz="2000" dirty="0" err="1"/>
              <a:t>tepuk</a:t>
            </a:r>
            <a:r>
              <a:rPr lang="en-ID" sz="2000" dirty="0"/>
              <a:t> </a:t>
            </a:r>
            <a:r>
              <a:rPr lang="en-ID" sz="2000" dirty="0" err="1"/>
              <a:t>tangan</a:t>
            </a:r>
            <a:r>
              <a:rPr lang="en-ID" sz="2000" dirty="0"/>
              <a:t> 2 kali.</a:t>
            </a:r>
          </a:p>
          <a:p>
            <a:r>
              <a:rPr lang="en-ID" sz="2000" dirty="0" err="1"/>
              <a:t>Jika</a:t>
            </a:r>
            <a:r>
              <a:rPr lang="en-ID" sz="2000" dirty="0"/>
              <a:t> </a:t>
            </a:r>
            <a:r>
              <a:rPr lang="en-ID" sz="2000" b="1" dirty="0" err="1"/>
              <a:t>bukan</a:t>
            </a:r>
            <a:r>
              <a:rPr lang="en-ID" sz="2000" dirty="0"/>
              <a:t>  </a:t>
            </a:r>
            <a:r>
              <a:rPr lang="en-ID" sz="2000" dirty="0" err="1" smtClean="0"/>
              <a:t>mengangkat</a:t>
            </a:r>
            <a:r>
              <a:rPr lang="en-ID" sz="2000" dirty="0" smtClean="0"/>
              <a:t> </a:t>
            </a:r>
            <a:r>
              <a:rPr lang="en-ID" sz="2000" dirty="0" err="1"/>
              <a:t>tangan</a:t>
            </a:r>
            <a:r>
              <a:rPr lang="en-ID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7404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2286000" y="24595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 flipH="1">
            <a:off x="2627783" y="1830829"/>
            <a:ext cx="5616623" cy="30777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0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 Ice Breaking “</a:t>
            </a:r>
            <a:r>
              <a:rPr lang="en-US" sz="20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Kalau</a:t>
            </a:r>
            <a:r>
              <a:rPr lang="en-US" sz="20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Saya</a:t>
            </a:r>
            <a:r>
              <a:rPr lang="en-US" sz="20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Punya</a:t>
            </a:r>
            <a:r>
              <a:rPr lang="en-US" sz="20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Usaha…”</a:t>
            </a:r>
          </a:p>
          <a:p>
            <a:pPr lvl="0" eaLnBrk="0" hangingPunct="0"/>
            <a:r>
              <a:rPr lang="en-US" sz="20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Durasi</a:t>
            </a:r>
            <a:r>
              <a:rPr lang="en-US" sz="20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:</a:t>
            </a:r>
            <a:r>
              <a:rPr lang="en-US" sz="20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5 </a:t>
            </a:r>
            <a:r>
              <a:rPr lang="en-US" sz="2000" dirty="0" err="1" smtClean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menit</a:t>
            </a:r>
            <a:r>
              <a:rPr lang="en-US" sz="2000" dirty="0" smtClean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: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“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Kalau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kalian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punya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KIK,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misalnya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membuat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produk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kecantikan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kerajinan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apa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saja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kalian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keluarkan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uangnya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sebelum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produk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bisa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jual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000" dirty="0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“Nah,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semua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pengeluaran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berkaitan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proses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menghasilkan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produk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inilah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kita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pelajari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sebagai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biaya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produksi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.”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59347"/>
            <a:ext cx="184731" cy="1384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rgbClr val="0D0D0D"/>
              </a:solidFill>
              <a:effectLst/>
              <a:latin typeface="-apple-system-body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592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2233"/>
            <a:ext cx="227948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11760" y="1582789"/>
            <a:ext cx="64087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b="1" dirty="0" smtClean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Ice </a:t>
            </a:r>
            <a:r>
              <a:rPr lang="en-US" sz="16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Breaking: “</a:t>
            </a:r>
            <a:r>
              <a:rPr lang="en-US" sz="16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Detektif</a:t>
            </a:r>
            <a:r>
              <a:rPr lang="en-US" sz="16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Biaya</a:t>
            </a:r>
            <a:r>
              <a:rPr lang="en-US" sz="16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Produksi</a:t>
            </a:r>
            <a:r>
              <a:rPr lang="en-US" sz="16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”</a:t>
            </a:r>
          </a:p>
          <a:p>
            <a:pPr lvl="0" eaLnBrk="0" hangingPunct="0"/>
            <a:r>
              <a:rPr lang="en-US" sz="16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Durasi</a:t>
            </a:r>
            <a:r>
              <a:rPr lang="en-US" sz="16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: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10–15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menit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/>
            </a:r>
            <a:b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</a:br>
            <a:r>
              <a:rPr lang="en-US" sz="16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Bentuk</a:t>
            </a:r>
            <a:r>
              <a:rPr lang="en-US" sz="16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: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Kelompok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, 4–5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siswa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per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kelompok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/>
            </a:r>
            <a:b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</a:br>
            <a:r>
              <a:rPr lang="en-US" sz="1600" b="1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Tujuan</a:t>
            </a:r>
            <a:r>
              <a:rPr lang="en-US" sz="1600" b="1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: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Siswa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mampu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membedakan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biaya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bahan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baku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,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tenaga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kerja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,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dan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biaya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overhead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sebelum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masuk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ke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materi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-apple-system-body"/>
                <a:cs typeface="Arial" pitchFamily="34" charset="0"/>
              </a:rPr>
              <a:t>inti</a:t>
            </a:r>
            <a:r>
              <a:rPr lang="en-US" sz="1600" dirty="0">
                <a:solidFill>
                  <a:srgbClr val="C00000"/>
                </a:solidFill>
                <a:latin typeface="-apple-system-body"/>
                <a:cs typeface="Arial" pitchFamily="34" charset="0"/>
              </a:rPr>
              <a:t>.</a:t>
            </a:r>
            <a:endParaRPr lang="en-US" sz="1600" b="1" dirty="0">
              <a:solidFill>
                <a:srgbClr val="C00000"/>
              </a:solidFill>
              <a:latin typeface="-apple-system-body"/>
              <a:cs typeface="Arial" pitchFamily="34" charset="0"/>
            </a:endParaRPr>
          </a:p>
          <a:p>
            <a:pPr lvl="0" eaLnBrk="0" hangingPunct="0"/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Cara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bermain</a:t>
            </a:r>
            <a:endParaRPr lang="en-US" sz="1600" b="1" dirty="0">
              <a:solidFill>
                <a:srgbClr val="0D0D0D"/>
              </a:solidFill>
              <a:latin typeface="-apple-system-body"/>
              <a:cs typeface="Arial" pitchFamily="34" charset="0"/>
            </a:endParaRPr>
          </a:p>
          <a:p>
            <a:pPr lvl="0" eaLnBrk="0" hangingPunct="0">
              <a:buFontTx/>
              <a:buAutoNum type="arabicPeriod"/>
            </a:pP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Bagi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siswa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menjadi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beberapa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kelompok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.</a:t>
            </a:r>
          </a:p>
          <a:p>
            <a:pPr lvl="0" eaLnBrk="0" hangingPunct="0">
              <a:buFontTx/>
              <a:buAutoNum type="arabicPeriod" startAt="2"/>
            </a:pPr>
            <a:r>
              <a:rPr lang="en-US" sz="1600" dirty="0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Memberikan</a:t>
            </a:r>
            <a:r>
              <a:rPr lang="en-US" sz="1600" dirty="0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sebuah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kasus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usaha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,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misalnya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:</a:t>
            </a:r>
          </a:p>
          <a:p>
            <a:pPr lvl="0" eaLnBrk="0" hangingPunct="0"/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“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Kelompok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kalian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membuka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usaha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membuat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20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produk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KIK.”</a:t>
            </a:r>
            <a:endParaRPr lang="en-US" sz="1600" dirty="0">
              <a:solidFill>
                <a:srgbClr val="0D0D0D"/>
              </a:solidFill>
              <a:latin typeface="-apple-system-body"/>
              <a:cs typeface="Arial" pitchFamily="34" charset="0"/>
            </a:endParaRPr>
          </a:p>
          <a:p>
            <a:pPr lvl="0" eaLnBrk="0" hangingPunct="0">
              <a:buFontTx/>
              <a:buAutoNum type="arabicPeriod" startAt="3"/>
            </a:pPr>
            <a:r>
              <a:rPr lang="en-US" sz="1600" dirty="0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</a:t>
            </a:r>
            <a:r>
              <a:rPr lang="en-US" sz="1600" dirty="0" err="1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acakan</a:t>
            </a:r>
            <a:r>
              <a:rPr lang="en-US" sz="1600" dirty="0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beberapa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pengeluaran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berikut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secara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acak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.</a:t>
            </a:r>
          </a:p>
          <a:p>
            <a:pPr lvl="0" eaLnBrk="0" hangingPunct="0">
              <a:buFontTx/>
              <a:buAutoNum type="arabicPeriod" startAt="4"/>
            </a:pP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Setiap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kelompok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harus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mencatat</a:t>
            </a:r>
            <a:r>
              <a:rPr lang="en-US" sz="1600" dirty="0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apakah</a:t>
            </a:r>
            <a:r>
              <a:rPr lang="en-US" sz="1600" dirty="0" smtClean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pengeluaran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tersebut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termasuk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:</a:t>
            </a:r>
          </a:p>
          <a:p>
            <a:pPr lvl="1" eaLnBrk="0" hangingPunct="0">
              <a:buFontTx/>
              <a:buChar char="•"/>
            </a:pP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🟢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Bahan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baku</a:t>
            </a:r>
            <a:endParaRPr lang="en-US" sz="1600" dirty="0">
              <a:solidFill>
                <a:srgbClr val="0D0D0D"/>
              </a:solidFill>
              <a:latin typeface="-apple-system-body"/>
              <a:cs typeface="Arial" pitchFamily="34" charset="0"/>
            </a:endParaRPr>
          </a:p>
          <a:p>
            <a:pPr lvl="1" eaLnBrk="0" hangingPunct="0">
              <a:buFontTx/>
              <a:buChar char="•"/>
            </a:pP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🔵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Tenaga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kerja</a:t>
            </a:r>
            <a:endParaRPr lang="en-US" sz="1600" dirty="0">
              <a:solidFill>
                <a:srgbClr val="0D0D0D"/>
              </a:solidFill>
              <a:latin typeface="-apple-system-body"/>
              <a:cs typeface="Arial" pitchFamily="34" charset="0"/>
            </a:endParaRPr>
          </a:p>
          <a:p>
            <a:pPr lvl="1" eaLnBrk="0" hangingPunct="0">
              <a:buFontTx/>
              <a:buChar char="•"/>
            </a:pP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🟡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Biaya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overhead</a:t>
            </a:r>
            <a:endParaRPr lang="en-US" sz="1600" dirty="0">
              <a:solidFill>
                <a:srgbClr val="0D0D0D"/>
              </a:solidFill>
              <a:latin typeface="-apple-system-body"/>
              <a:cs typeface="Arial" pitchFamily="34" charset="0"/>
            </a:endParaRPr>
          </a:p>
          <a:p>
            <a:pPr lvl="1" eaLnBrk="0" hangingPunct="0">
              <a:buFontTx/>
              <a:buChar char="•"/>
            </a:pP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🔴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Bukan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biaya</a:t>
            </a:r>
            <a:r>
              <a:rPr lang="en-US" sz="1600" b="1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b="1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produksi</a:t>
            </a:r>
            <a:endParaRPr lang="en-US" sz="1600" dirty="0">
              <a:solidFill>
                <a:srgbClr val="0D0D0D"/>
              </a:solidFill>
              <a:latin typeface="-apple-system-body"/>
              <a:cs typeface="Arial" pitchFamily="34" charset="0"/>
            </a:endParaRPr>
          </a:p>
          <a:p>
            <a:pPr lvl="0" eaLnBrk="0" hangingPunct="0">
              <a:buFontTx/>
              <a:buAutoNum type="arabicPeriod" startAt="5"/>
            </a:pP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Kelompok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yang paling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cepat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dan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paling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banyak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menjawab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benar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mendapat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0D0D0D"/>
                </a:solidFill>
                <a:latin typeface="-apple-system-body"/>
                <a:cs typeface="Arial" pitchFamily="34" charset="0"/>
              </a:rPr>
              <a:t>poin</a:t>
            </a:r>
            <a:r>
              <a:rPr lang="en-US" sz="1600" dirty="0">
                <a:solidFill>
                  <a:srgbClr val="0D0D0D"/>
                </a:solidFill>
                <a:latin typeface="-apple-system-body"/>
                <a:cs typeface="Arial" pitchFamily="34" charset="0"/>
              </a:rPr>
              <a:t>.</a:t>
            </a:r>
          </a:p>
          <a:p>
            <a:pPr lvl="0" eaLnBrk="0" hangingPunct="0"/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592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71800" y="982177"/>
            <a:ext cx="52565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dirty="0"/>
              <a:t> </a:t>
            </a:r>
            <a:r>
              <a:rPr lang="en-ID" dirty="0" smtClean="0"/>
              <a:t>          </a:t>
            </a:r>
            <a:r>
              <a:rPr lang="en-ID" dirty="0" smtClean="0">
                <a:solidFill>
                  <a:srgbClr val="C00000"/>
                </a:solidFill>
              </a:rPr>
              <a:t>Ice breaking    </a:t>
            </a:r>
            <a:r>
              <a:rPr lang="en-ID" b="1" dirty="0" smtClean="0">
                <a:solidFill>
                  <a:srgbClr val="C00000"/>
                </a:solidFill>
              </a:rPr>
              <a:t>“</a:t>
            </a:r>
            <a:r>
              <a:rPr lang="en-ID" b="1" dirty="0" err="1" smtClean="0">
                <a:solidFill>
                  <a:srgbClr val="C00000"/>
                </a:solidFill>
              </a:rPr>
              <a:t>Angkat</a:t>
            </a:r>
            <a:r>
              <a:rPr lang="en-ID" b="1" dirty="0" smtClean="0">
                <a:solidFill>
                  <a:srgbClr val="C00000"/>
                </a:solidFill>
              </a:rPr>
              <a:t> </a:t>
            </a:r>
            <a:r>
              <a:rPr lang="en-ID" b="1" dirty="0" err="1">
                <a:solidFill>
                  <a:srgbClr val="C00000"/>
                </a:solidFill>
              </a:rPr>
              <a:t>Kartu</a:t>
            </a:r>
            <a:r>
              <a:rPr lang="en-ID" b="1" dirty="0">
                <a:solidFill>
                  <a:srgbClr val="C00000"/>
                </a:solidFill>
              </a:rPr>
              <a:t>!”</a:t>
            </a:r>
            <a:r>
              <a:rPr lang="en-ID" dirty="0">
                <a:solidFill>
                  <a:srgbClr val="C00000"/>
                </a:solidFill>
              </a:rPr>
              <a:t>. </a:t>
            </a:r>
            <a:r>
              <a:rPr lang="en-ID" dirty="0" smtClean="0">
                <a:solidFill>
                  <a:srgbClr val="C00000"/>
                </a:solidFill>
              </a:rPr>
              <a:t>     </a:t>
            </a:r>
            <a:r>
              <a:rPr lang="en-ID" dirty="0" err="1" smtClean="0">
                <a:solidFill>
                  <a:srgbClr val="C00000"/>
                </a:solidFill>
              </a:rPr>
              <a:t>Setiap</a:t>
            </a:r>
            <a:r>
              <a:rPr lang="en-ID" dirty="0" smtClean="0">
                <a:solidFill>
                  <a:srgbClr val="C00000"/>
                </a:solidFill>
              </a:rPr>
              <a:t> </a:t>
            </a:r>
            <a:r>
              <a:rPr lang="en-ID" dirty="0" err="1">
                <a:solidFill>
                  <a:srgbClr val="C00000"/>
                </a:solidFill>
              </a:rPr>
              <a:t>kelompok</a:t>
            </a:r>
            <a:r>
              <a:rPr lang="en-ID" dirty="0">
                <a:solidFill>
                  <a:srgbClr val="C00000"/>
                </a:solidFill>
              </a:rPr>
              <a:t> </a:t>
            </a:r>
            <a:r>
              <a:rPr lang="en-ID" dirty="0" err="1">
                <a:solidFill>
                  <a:srgbClr val="C00000"/>
                </a:solidFill>
              </a:rPr>
              <a:t>mendapat</a:t>
            </a:r>
            <a:r>
              <a:rPr lang="en-ID" dirty="0">
                <a:solidFill>
                  <a:srgbClr val="C00000"/>
                </a:solidFill>
              </a:rPr>
              <a:t> 4 </a:t>
            </a:r>
            <a:r>
              <a:rPr lang="en-ID" dirty="0" err="1">
                <a:solidFill>
                  <a:srgbClr val="C00000"/>
                </a:solidFill>
              </a:rPr>
              <a:t>kartu</a:t>
            </a:r>
            <a:r>
              <a:rPr lang="en-ID" dirty="0">
                <a:solidFill>
                  <a:srgbClr val="C00000"/>
                </a:solidFill>
              </a:rPr>
              <a:t> </a:t>
            </a:r>
            <a:r>
              <a:rPr lang="en-ID" dirty="0" err="1"/>
              <a:t>bertuliskan</a:t>
            </a:r>
            <a:r>
              <a:rPr lang="en-ID" dirty="0"/>
              <a:t> </a:t>
            </a:r>
            <a:r>
              <a:rPr lang="en-ID" b="1" dirty="0"/>
              <a:t>BAHAN – TENAGA KERJA – OVERHEAD – BUKAN BIAYA</a:t>
            </a:r>
            <a:r>
              <a:rPr lang="en-ID" dirty="0"/>
              <a:t>. </a:t>
            </a:r>
            <a:r>
              <a:rPr lang="en-ID" dirty="0" smtClean="0"/>
              <a:t>Kita </a:t>
            </a:r>
            <a:r>
              <a:rPr lang="en-ID" dirty="0" err="1"/>
              <a:t>menyebutkan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pengeluaran</a:t>
            </a:r>
            <a:r>
              <a:rPr lang="en-ID" dirty="0"/>
              <a:t>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mengangkat</a:t>
            </a:r>
            <a:r>
              <a:rPr lang="en-ID" dirty="0"/>
              <a:t> </a:t>
            </a:r>
            <a:r>
              <a:rPr lang="en-ID" dirty="0" err="1"/>
              <a:t>kartu</a:t>
            </a:r>
            <a:r>
              <a:rPr lang="en-ID" dirty="0"/>
              <a:t> </a:t>
            </a:r>
            <a:r>
              <a:rPr lang="en-ID" dirty="0" err="1"/>
              <a:t>jawaban</a:t>
            </a:r>
            <a:r>
              <a:rPr lang="en-ID" dirty="0"/>
              <a:t> </a:t>
            </a:r>
            <a:r>
              <a:rPr lang="en-ID" b="1" dirty="0" err="1"/>
              <a:t>secepat</a:t>
            </a:r>
            <a:r>
              <a:rPr lang="en-ID" b="1" dirty="0"/>
              <a:t> </a:t>
            </a:r>
            <a:r>
              <a:rPr lang="en-ID" b="1" dirty="0" err="1"/>
              <a:t>mungkin</a:t>
            </a:r>
            <a:r>
              <a:rPr lang="en-ID" dirty="0"/>
              <a:t>.</a:t>
            </a:r>
          </a:p>
          <a:p>
            <a:r>
              <a:rPr lang="en-ID" dirty="0" smtClean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93586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2286000" y="2459504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Ice Breaking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Umum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.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Cluenya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Waktu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eaLnBrk="0" hangingPunct="0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Kita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sekarang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nyeberang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sekali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maju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 kali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nyeberang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sekali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lagi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sekarang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kita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berada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ruang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?.</a:t>
            </a:r>
          </a:p>
          <a:p>
            <a:pPr lvl="0" eaLnBrk="0" hangingPunct="0"/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Cluenya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Tangga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tangga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 eaLnBrk="0" hangingPunct="0"/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Jika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tangga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Dodi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tangga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 Mila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siapa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tanggan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8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dst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04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2286000" y="245950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SOAL : </a:t>
            </a:r>
          </a:p>
          <a:p>
            <a:pPr lvl="0" eaLnBrk="0" hangingPunct="0"/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Hitunglah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Harga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Jual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perbuah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baju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piama.dengan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perkiraan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berikut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116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2286000" y="24595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/>
                <a:cs typeface="Arial" pitchFamily="34" charset="0"/>
              </a:rPr>
              <a:t>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83768" y="908721"/>
            <a:ext cx="54726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     </a:t>
            </a:r>
            <a:r>
              <a:rPr lang="en-US" dirty="0" err="1" smtClean="0">
                <a:solidFill>
                  <a:srgbClr val="0070C0"/>
                </a:solidFill>
              </a:rPr>
              <a:t>Diketahui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ID" dirty="0" smtClean="0"/>
              <a:t>  </a:t>
            </a:r>
            <a:r>
              <a:rPr lang="en-ID" dirty="0" err="1" smtClean="0"/>
              <a:t>kain</a:t>
            </a:r>
            <a:r>
              <a:rPr lang="en-ID" dirty="0" smtClean="0"/>
              <a:t> </a:t>
            </a:r>
            <a:r>
              <a:rPr lang="en-ID" dirty="0" err="1"/>
              <a:t>katun</a:t>
            </a:r>
            <a:r>
              <a:rPr lang="en-ID" dirty="0"/>
              <a:t> = Rp45.000</a:t>
            </a:r>
          </a:p>
          <a:p>
            <a:r>
              <a:rPr lang="en-ID" dirty="0" smtClean="0"/>
              <a:t>  </a:t>
            </a:r>
            <a:r>
              <a:rPr lang="en-ID" dirty="0" err="1" smtClean="0"/>
              <a:t>Benang</a:t>
            </a:r>
            <a:r>
              <a:rPr lang="en-ID" dirty="0" smtClean="0"/>
              <a:t> </a:t>
            </a:r>
            <a:r>
              <a:rPr lang="en-ID" dirty="0"/>
              <a:t>= Rp5.000</a:t>
            </a:r>
          </a:p>
          <a:p>
            <a:r>
              <a:rPr lang="en-ID" dirty="0" smtClean="0"/>
              <a:t>  </a:t>
            </a:r>
            <a:r>
              <a:rPr lang="en-ID" dirty="0" err="1" smtClean="0"/>
              <a:t>Kancing</a:t>
            </a:r>
            <a:r>
              <a:rPr lang="en-ID" dirty="0" smtClean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aksesoris</a:t>
            </a:r>
            <a:r>
              <a:rPr lang="en-ID" dirty="0"/>
              <a:t> = </a:t>
            </a:r>
            <a:r>
              <a:rPr lang="en-ID" dirty="0" smtClean="0"/>
              <a:t>      Rp10.000</a:t>
            </a:r>
            <a:endParaRPr lang="en-ID" dirty="0"/>
          </a:p>
          <a:p>
            <a:r>
              <a:rPr lang="en-ID" dirty="0" smtClean="0"/>
              <a:t>  </a:t>
            </a:r>
            <a:r>
              <a:rPr lang="en-ID" dirty="0" err="1" smtClean="0"/>
              <a:t>Biaya</a:t>
            </a:r>
            <a:r>
              <a:rPr lang="en-ID" dirty="0" smtClean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= Rp25.000</a:t>
            </a:r>
          </a:p>
          <a:p>
            <a:r>
              <a:rPr lang="en-ID" dirty="0" smtClean="0"/>
              <a:t>    </a:t>
            </a:r>
            <a:r>
              <a:rPr lang="en-ID" dirty="0" err="1" smtClean="0"/>
              <a:t>Biaya</a:t>
            </a:r>
            <a:r>
              <a:rPr lang="en-ID" dirty="0" smtClean="0"/>
              <a:t> </a:t>
            </a:r>
            <a:r>
              <a:rPr lang="en-ID" dirty="0" err="1"/>
              <a:t>listrik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smtClean="0"/>
              <a:t>  </a:t>
            </a:r>
            <a:r>
              <a:rPr lang="en-ID" dirty="0" err="1" smtClean="0"/>
              <a:t>perlengkapan</a:t>
            </a:r>
            <a:r>
              <a:rPr lang="en-ID" dirty="0" smtClean="0"/>
              <a:t> </a:t>
            </a:r>
            <a:r>
              <a:rPr lang="en-ID" dirty="0" err="1"/>
              <a:t>produksi</a:t>
            </a:r>
            <a:r>
              <a:rPr lang="en-ID" dirty="0"/>
              <a:t> = Rp5.000</a:t>
            </a:r>
          </a:p>
          <a:p>
            <a:r>
              <a:rPr lang="en-ID" dirty="0" smtClean="0"/>
              <a:t>  </a:t>
            </a:r>
            <a:r>
              <a:rPr lang="en-ID" dirty="0" err="1" smtClean="0"/>
              <a:t>Keuntungan</a:t>
            </a:r>
            <a:r>
              <a:rPr lang="en-ID" dirty="0" smtClean="0"/>
              <a:t> </a:t>
            </a:r>
            <a:r>
              <a:rPr lang="en-ID" dirty="0"/>
              <a:t>yang </a:t>
            </a:r>
            <a:r>
              <a:rPr lang="en-ID" dirty="0" err="1"/>
              <a:t>diinginkan</a:t>
            </a:r>
            <a:r>
              <a:rPr lang="en-ID" dirty="0"/>
              <a:t> = 30%</a:t>
            </a:r>
          </a:p>
          <a:p>
            <a:r>
              <a:rPr lang="en-ID" dirty="0"/>
              <a:t/>
            </a:r>
            <a:br>
              <a:rPr lang="en-ID" dirty="0"/>
            </a:br>
            <a:endParaRPr lang="en-ID" dirty="0"/>
          </a:p>
          <a:p>
            <a:endParaRPr lang="en-ID" dirty="0"/>
          </a:p>
          <a:p>
            <a:r>
              <a:rPr lang="en-ID" dirty="0"/>
              <a:t/>
            </a:r>
            <a:br>
              <a:rPr lang="en-ID" dirty="0"/>
            </a:b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116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2286000" y="24595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3848" y="980728"/>
            <a:ext cx="49685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000" b="1" dirty="0">
                <a:solidFill>
                  <a:srgbClr val="0070C0"/>
                </a:solidFill>
              </a:rPr>
              <a:t>1. </a:t>
            </a:r>
            <a:r>
              <a:rPr lang="en-ID" sz="2000" b="1" dirty="0" err="1">
                <a:solidFill>
                  <a:srgbClr val="0070C0"/>
                </a:solidFill>
              </a:rPr>
              <a:t>Menghitung</a:t>
            </a:r>
            <a:r>
              <a:rPr lang="en-ID" sz="2000" b="1" dirty="0">
                <a:solidFill>
                  <a:srgbClr val="0070C0"/>
                </a:solidFill>
              </a:rPr>
              <a:t> Total </a:t>
            </a:r>
            <a:r>
              <a:rPr lang="en-ID" sz="2000" b="1" dirty="0" err="1">
                <a:solidFill>
                  <a:srgbClr val="0070C0"/>
                </a:solidFill>
              </a:rPr>
              <a:t>Biaya</a:t>
            </a:r>
            <a:r>
              <a:rPr lang="en-ID" sz="2000" b="1" dirty="0">
                <a:solidFill>
                  <a:srgbClr val="0070C0"/>
                </a:solidFill>
              </a:rPr>
              <a:t> </a:t>
            </a:r>
            <a:r>
              <a:rPr lang="en-ID" sz="2000" b="1" dirty="0" err="1">
                <a:solidFill>
                  <a:srgbClr val="0070C0"/>
                </a:solidFill>
              </a:rPr>
              <a:t>Produksi</a:t>
            </a:r>
            <a:endParaRPr lang="en-ID" sz="2000" b="1" dirty="0">
              <a:solidFill>
                <a:srgbClr val="0070C0"/>
              </a:solidFill>
            </a:endParaRPr>
          </a:p>
          <a:p>
            <a:r>
              <a:rPr lang="en-ID" sz="2000" dirty="0"/>
              <a:t>Total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:</a:t>
            </a:r>
          </a:p>
          <a:p>
            <a:r>
              <a:rPr lang="en-ID" sz="2000" dirty="0"/>
              <a:t>Rp45.000 + Rp5.000 + Rp10.000 + Rp25.000 + Rp5.000</a:t>
            </a:r>
          </a:p>
          <a:p>
            <a:r>
              <a:rPr lang="en-ID" sz="2000" dirty="0"/>
              <a:t>= </a:t>
            </a:r>
            <a:r>
              <a:rPr lang="en-ID" sz="2000" b="1" dirty="0"/>
              <a:t>Rp90.000</a:t>
            </a:r>
            <a:endParaRPr lang="en-ID" sz="2000" dirty="0"/>
          </a:p>
          <a:p>
            <a:r>
              <a:rPr lang="en-ID" sz="2000" dirty="0" err="1"/>
              <a:t>Jadi</a:t>
            </a:r>
            <a:r>
              <a:rPr lang="en-ID" sz="2000" dirty="0"/>
              <a:t>, total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membuat</a:t>
            </a:r>
            <a:r>
              <a:rPr lang="en-ID" sz="2000" dirty="0"/>
              <a:t> 1 set </a:t>
            </a:r>
            <a:r>
              <a:rPr lang="en-ID" sz="2000" dirty="0" err="1"/>
              <a:t>baju</a:t>
            </a:r>
            <a:r>
              <a:rPr lang="en-ID" sz="2000" dirty="0"/>
              <a:t> </a:t>
            </a:r>
            <a:r>
              <a:rPr lang="en-ID" sz="2000" dirty="0" err="1"/>
              <a:t>piama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b="1" dirty="0"/>
              <a:t>Rp90.000</a:t>
            </a:r>
            <a:r>
              <a:rPr lang="en-ID" sz="2000" dirty="0"/>
              <a:t>.</a:t>
            </a:r>
          </a:p>
          <a:p>
            <a:r>
              <a:rPr lang="en-ID" sz="2000" b="1" dirty="0">
                <a:solidFill>
                  <a:srgbClr val="0070C0"/>
                </a:solidFill>
              </a:rPr>
              <a:t>2. </a:t>
            </a:r>
            <a:r>
              <a:rPr lang="en-ID" sz="2000" b="1" dirty="0" err="1">
                <a:solidFill>
                  <a:srgbClr val="0070C0"/>
                </a:solidFill>
              </a:rPr>
              <a:t>Menghitung</a:t>
            </a:r>
            <a:r>
              <a:rPr lang="en-ID" sz="2000" b="1" dirty="0">
                <a:solidFill>
                  <a:srgbClr val="0070C0"/>
                </a:solidFill>
              </a:rPr>
              <a:t> </a:t>
            </a:r>
            <a:r>
              <a:rPr lang="en-ID" sz="2000" b="1" dirty="0" err="1">
                <a:solidFill>
                  <a:srgbClr val="0070C0"/>
                </a:solidFill>
              </a:rPr>
              <a:t>Keuntungan</a:t>
            </a:r>
            <a:endParaRPr lang="en-ID" sz="2000" b="1" dirty="0">
              <a:solidFill>
                <a:srgbClr val="0070C0"/>
              </a:solidFill>
            </a:endParaRPr>
          </a:p>
          <a:p>
            <a:r>
              <a:rPr lang="en-ID" sz="2000" dirty="0" err="1"/>
              <a:t>Keuntungan</a:t>
            </a:r>
            <a:r>
              <a:rPr lang="en-ID" sz="2000" dirty="0"/>
              <a:t> yang </a:t>
            </a:r>
            <a:r>
              <a:rPr lang="en-ID" sz="2000" dirty="0" err="1"/>
              <a:t>diinginkan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30%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biaya</a:t>
            </a:r>
            <a:r>
              <a:rPr lang="en-ID" sz="2000" dirty="0"/>
              <a:t> </a:t>
            </a:r>
            <a:r>
              <a:rPr lang="en-ID" sz="2000" dirty="0" err="1"/>
              <a:t>produksi</a:t>
            </a:r>
            <a:r>
              <a:rPr lang="en-ID" sz="2000" dirty="0"/>
              <a:t>.</a:t>
            </a:r>
          </a:p>
          <a:p>
            <a:r>
              <a:rPr lang="en-ID" sz="2000" dirty="0" err="1"/>
              <a:t>Keuntungan</a:t>
            </a:r>
            <a:r>
              <a:rPr lang="en-ID" sz="2000" dirty="0"/>
              <a:t> = 30% × Rp90.000</a:t>
            </a:r>
          </a:p>
          <a:p>
            <a:r>
              <a:rPr lang="en-ID" sz="2000" dirty="0"/>
              <a:t>= 30/100 × Rp90.000</a:t>
            </a:r>
          </a:p>
          <a:p>
            <a:r>
              <a:rPr lang="en-ID" sz="2000" dirty="0"/>
              <a:t>= </a:t>
            </a:r>
            <a:r>
              <a:rPr lang="en-ID" sz="2000" b="1" dirty="0"/>
              <a:t>Rp27.000</a:t>
            </a:r>
            <a:endParaRPr lang="en-ID" sz="2000" dirty="0"/>
          </a:p>
          <a:p>
            <a:r>
              <a:rPr lang="en-ID" sz="2000" dirty="0" err="1">
                <a:solidFill>
                  <a:srgbClr val="0070C0"/>
                </a:solidFill>
              </a:rPr>
              <a:t>Jadi</a:t>
            </a:r>
            <a:r>
              <a:rPr lang="en-ID" sz="2000" dirty="0">
                <a:solidFill>
                  <a:srgbClr val="0070C0"/>
                </a:solidFill>
              </a:rPr>
              <a:t>, </a:t>
            </a:r>
            <a:r>
              <a:rPr lang="en-ID" sz="2000" dirty="0" err="1">
                <a:solidFill>
                  <a:srgbClr val="0070C0"/>
                </a:solidFill>
              </a:rPr>
              <a:t>keuntungan</a:t>
            </a:r>
            <a:r>
              <a:rPr lang="en-ID" sz="2000" dirty="0">
                <a:solidFill>
                  <a:srgbClr val="0070C0"/>
                </a:solidFill>
              </a:rPr>
              <a:t> yang </a:t>
            </a:r>
            <a:r>
              <a:rPr lang="en-ID" sz="2000" dirty="0" err="1">
                <a:solidFill>
                  <a:srgbClr val="0070C0"/>
                </a:solidFill>
              </a:rPr>
              <a:t>diperoleh</a:t>
            </a:r>
            <a:r>
              <a:rPr lang="en-ID" sz="2000" dirty="0">
                <a:solidFill>
                  <a:srgbClr val="0070C0"/>
                </a:solidFill>
              </a:rPr>
              <a:t> </a:t>
            </a:r>
            <a:r>
              <a:rPr lang="en-ID" sz="2000" dirty="0" err="1">
                <a:solidFill>
                  <a:srgbClr val="0070C0"/>
                </a:solidFill>
              </a:rPr>
              <a:t>adalah</a:t>
            </a:r>
            <a:r>
              <a:rPr lang="en-ID" sz="2000" dirty="0">
                <a:solidFill>
                  <a:srgbClr val="0070C0"/>
                </a:solidFill>
              </a:rPr>
              <a:t> </a:t>
            </a:r>
            <a:r>
              <a:rPr lang="en-ID" sz="2000" b="1" dirty="0"/>
              <a:t>Rp27.000</a:t>
            </a:r>
            <a:r>
              <a:rPr lang="en-ID" sz="2000" dirty="0"/>
              <a:t>.</a:t>
            </a:r>
          </a:p>
          <a:p>
            <a:pPr lvl="0" eaLnBrk="0" hangingPunct="0"/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04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9751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D" b="1" dirty="0"/>
          </a:p>
          <a:p>
            <a:r>
              <a:rPr lang="en-ID" b="1" dirty="0" smtClean="0"/>
              <a:t>1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2286000" y="24595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35896" y="797511"/>
            <a:ext cx="46085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b="1" dirty="0">
                <a:solidFill>
                  <a:srgbClr val="0070C0"/>
                </a:solidFill>
              </a:rPr>
              <a:t>3. </a:t>
            </a:r>
            <a:r>
              <a:rPr lang="en-ID" b="1" dirty="0" err="1">
                <a:solidFill>
                  <a:srgbClr val="0070C0"/>
                </a:solidFill>
              </a:rPr>
              <a:t>Menghitung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Harga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Jual</a:t>
            </a:r>
            <a:endParaRPr lang="en-ID" b="1" dirty="0">
              <a:solidFill>
                <a:srgbClr val="0070C0"/>
              </a:solidFill>
            </a:endParaRPr>
          </a:p>
          <a:p>
            <a:r>
              <a:rPr lang="en-ID" dirty="0" err="1"/>
              <a:t>Harga</a:t>
            </a:r>
            <a:r>
              <a:rPr lang="en-ID" dirty="0"/>
              <a:t> </a:t>
            </a:r>
            <a:r>
              <a:rPr lang="en-ID" dirty="0" err="1"/>
              <a:t>jual</a:t>
            </a:r>
            <a:r>
              <a:rPr lang="en-ID" dirty="0"/>
              <a:t> = Total </a:t>
            </a:r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produksi</a:t>
            </a:r>
            <a:r>
              <a:rPr lang="en-ID" dirty="0"/>
              <a:t> + </a:t>
            </a:r>
            <a:r>
              <a:rPr lang="en-ID" dirty="0" err="1"/>
              <a:t>Keuntungan</a:t>
            </a:r>
            <a:endParaRPr lang="en-ID" dirty="0"/>
          </a:p>
          <a:p>
            <a:r>
              <a:rPr lang="en-ID" dirty="0"/>
              <a:t>= Rp90.000 + Rp27.000</a:t>
            </a:r>
          </a:p>
          <a:p>
            <a:r>
              <a:rPr lang="en-ID" dirty="0"/>
              <a:t>= </a:t>
            </a:r>
            <a:r>
              <a:rPr lang="en-ID" b="1" dirty="0"/>
              <a:t>Rp117.000</a:t>
            </a:r>
            <a:endParaRPr lang="en-ID" dirty="0"/>
          </a:p>
          <a:p>
            <a:r>
              <a:rPr lang="en-ID" b="1" dirty="0" err="1">
                <a:solidFill>
                  <a:srgbClr val="0070C0"/>
                </a:solidFill>
              </a:rPr>
              <a:t>Jawaban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Akhir</a:t>
            </a:r>
            <a:endParaRPr lang="en-ID" b="1" dirty="0">
              <a:solidFill>
                <a:srgbClr val="0070C0"/>
              </a:solidFill>
            </a:endParaRPr>
          </a:p>
          <a:p>
            <a:r>
              <a:rPr lang="en-ID" b="1" dirty="0"/>
              <a:t>Total </a:t>
            </a:r>
            <a:r>
              <a:rPr lang="en-ID" b="1" dirty="0" err="1"/>
              <a:t>biaya</a:t>
            </a:r>
            <a:r>
              <a:rPr lang="en-ID" b="1" dirty="0"/>
              <a:t> </a:t>
            </a:r>
            <a:r>
              <a:rPr lang="en-ID" b="1" dirty="0" err="1"/>
              <a:t>produksi</a:t>
            </a:r>
            <a:r>
              <a:rPr lang="en-ID" b="1" dirty="0"/>
              <a:t> = Rp90.000</a:t>
            </a:r>
            <a:endParaRPr lang="en-ID" dirty="0"/>
          </a:p>
          <a:p>
            <a:r>
              <a:rPr lang="en-ID" b="1" dirty="0" err="1"/>
              <a:t>Keuntungan</a:t>
            </a:r>
            <a:r>
              <a:rPr lang="en-ID" b="1" dirty="0"/>
              <a:t> 30% = Rp27.000</a:t>
            </a:r>
            <a:endParaRPr lang="en-ID" dirty="0"/>
          </a:p>
          <a:p>
            <a:r>
              <a:rPr lang="en-ID" b="1" dirty="0" err="1"/>
              <a:t>Harga</a:t>
            </a:r>
            <a:r>
              <a:rPr lang="en-ID" b="1" dirty="0"/>
              <a:t> </a:t>
            </a:r>
            <a:r>
              <a:rPr lang="en-ID" b="1" dirty="0" err="1"/>
              <a:t>jual</a:t>
            </a:r>
            <a:r>
              <a:rPr lang="en-ID" b="1" dirty="0"/>
              <a:t> 1 set </a:t>
            </a:r>
            <a:r>
              <a:rPr lang="en-ID" b="1" dirty="0" err="1"/>
              <a:t>baju</a:t>
            </a:r>
            <a:r>
              <a:rPr lang="en-ID" b="1" dirty="0"/>
              <a:t> </a:t>
            </a:r>
            <a:r>
              <a:rPr lang="en-ID" b="1" dirty="0" err="1"/>
              <a:t>piama</a:t>
            </a:r>
            <a:r>
              <a:rPr lang="en-ID" b="1" dirty="0"/>
              <a:t> = Rp117.000</a:t>
            </a:r>
            <a:endParaRPr lang="en-ID" dirty="0"/>
          </a:p>
          <a:p>
            <a:r>
              <a:rPr lang="en-ID" dirty="0" err="1"/>
              <a:t>Jadi</a:t>
            </a:r>
            <a:r>
              <a:rPr lang="en-ID" dirty="0"/>
              <a:t>, agar </a:t>
            </a: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keuntungan</a:t>
            </a:r>
            <a:r>
              <a:rPr lang="en-ID" dirty="0"/>
              <a:t> </a:t>
            </a:r>
            <a:r>
              <a:rPr lang="en-ID" dirty="0" err="1"/>
              <a:t>sebesar</a:t>
            </a:r>
            <a:r>
              <a:rPr lang="en-ID" dirty="0"/>
              <a:t> 30%, </a:t>
            </a:r>
            <a:r>
              <a:rPr lang="en-ID" b="1" dirty="0"/>
              <a:t>1 set </a:t>
            </a:r>
            <a:r>
              <a:rPr lang="en-ID" b="1" dirty="0" err="1"/>
              <a:t>baju</a:t>
            </a:r>
            <a:r>
              <a:rPr lang="en-ID" b="1" dirty="0"/>
              <a:t> </a:t>
            </a:r>
            <a:r>
              <a:rPr lang="en-ID" b="1" dirty="0" err="1"/>
              <a:t>piama</a:t>
            </a:r>
            <a:r>
              <a:rPr lang="en-ID" b="1" dirty="0"/>
              <a:t> </a:t>
            </a:r>
            <a:r>
              <a:rPr lang="en-ID" b="1" dirty="0" err="1"/>
              <a:t>dapat</a:t>
            </a:r>
            <a:r>
              <a:rPr lang="en-ID" b="1" dirty="0"/>
              <a:t> </a:t>
            </a:r>
            <a:r>
              <a:rPr lang="en-ID" b="1" dirty="0" err="1"/>
              <a:t>dijual</a:t>
            </a:r>
            <a:r>
              <a:rPr lang="en-ID" b="1" dirty="0"/>
              <a:t> </a:t>
            </a:r>
            <a:r>
              <a:rPr lang="en-ID" b="1" dirty="0" err="1"/>
              <a:t>dengan</a:t>
            </a:r>
            <a:r>
              <a:rPr lang="en-ID" b="1" dirty="0"/>
              <a:t> </a:t>
            </a:r>
            <a:r>
              <a:rPr lang="en-ID" b="1" dirty="0" err="1"/>
              <a:t>harga</a:t>
            </a:r>
            <a:r>
              <a:rPr lang="en-ID" b="1" dirty="0"/>
              <a:t> Rp117.000</a:t>
            </a:r>
            <a:r>
              <a:rPr lang="en-ID" dirty="0"/>
              <a:t>.</a:t>
            </a:r>
          </a:p>
          <a:p>
            <a:pPr lvl="0" eaLnBrk="0" hangingPunct="0"/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04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412776"/>
            <a:ext cx="49685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b="1" dirty="0" err="1" smtClean="0">
                <a:solidFill>
                  <a:srgbClr val="0070C0"/>
                </a:solidFill>
              </a:rPr>
              <a:t>Jawaban</a:t>
            </a:r>
            <a:r>
              <a:rPr lang="en-ID" b="1" dirty="0" smtClean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Akhir</a:t>
            </a:r>
            <a:endParaRPr lang="en-ID" b="1" dirty="0">
              <a:solidFill>
                <a:srgbClr val="0070C0"/>
              </a:solidFill>
            </a:endParaRPr>
          </a:p>
          <a:p>
            <a:r>
              <a:rPr lang="en-ID" b="1" dirty="0" smtClean="0"/>
              <a:t>1.Total </a:t>
            </a:r>
            <a:r>
              <a:rPr lang="en-ID" b="1" dirty="0" err="1"/>
              <a:t>biaya</a:t>
            </a:r>
            <a:r>
              <a:rPr lang="en-ID" b="1" dirty="0"/>
              <a:t> </a:t>
            </a:r>
            <a:r>
              <a:rPr lang="en-ID" b="1" dirty="0" err="1"/>
              <a:t>produksi</a:t>
            </a:r>
            <a:r>
              <a:rPr lang="en-ID" b="1" dirty="0"/>
              <a:t> = </a:t>
            </a:r>
            <a:r>
              <a:rPr lang="en-ID" b="1" dirty="0" smtClean="0"/>
              <a:t>Rp.90.000   </a:t>
            </a:r>
            <a:endParaRPr lang="en-ID" dirty="0"/>
          </a:p>
          <a:p>
            <a:r>
              <a:rPr lang="en-ID" b="1" dirty="0" smtClean="0"/>
              <a:t>2.Keuntungan </a:t>
            </a:r>
            <a:r>
              <a:rPr lang="en-ID" b="1" dirty="0"/>
              <a:t>30% = Rp27.000</a:t>
            </a:r>
            <a:endParaRPr lang="en-ID" dirty="0"/>
          </a:p>
          <a:p>
            <a:r>
              <a:rPr lang="en-ID" b="1" dirty="0" smtClean="0"/>
              <a:t>3.Harga </a:t>
            </a:r>
            <a:r>
              <a:rPr lang="en-ID" b="1" dirty="0" err="1"/>
              <a:t>jual</a:t>
            </a:r>
            <a:r>
              <a:rPr lang="en-ID" b="1" dirty="0"/>
              <a:t> 1 set </a:t>
            </a:r>
            <a:r>
              <a:rPr lang="en-ID" b="1" dirty="0" err="1"/>
              <a:t>baju</a:t>
            </a:r>
            <a:r>
              <a:rPr lang="en-ID" b="1" dirty="0"/>
              <a:t> </a:t>
            </a:r>
            <a:r>
              <a:rPr lang="en-ID" b="1" dirty="0" err="1"/>
              <a:t>piama</a:t>
            </a:r>
            <a:r>
              <a:rPr lang="en-ID" b="1" dirty="0"/>
              <a:t> = Rp117.000</a:t>
            </a:r>
            <a:endParaRPr lang="en-ID" dirty="0"/>
          </a:p>
          <a:p>
            <a:r>
              <a:rPr lang="en-ID" dirty="0" err="1">
                <a:solidFill>
                  <a:srgbClr val="0070C0"/>
                </a:solidFill>
              </a:rPr>
              <a:t>Jadi</a:t>
            </a:r>
            <a:r>
              <a:rPr lang="en-ID" dirty="0">
                <a:solidFill>
                  <a:srgbClr val="0070C0"/>
                </a:solidFill>
              </a:rPr>
              <a:t>, agar </a:t>
            </a:r>
            <a:r>
              <a:rPr lang="en-ID" dirty="0" err="1">
                <a:solidFill>
                  <a:srgbClr val="0070C0"/>
                </a:solidFill>
              </a:rPr>
              <a:t>memperoleh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keuntungan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sebesar</a:t>
            </a:r>
            <a:r>
              <a:rPr lang="en-ID" dirty="0">
                <a:solidFill>
                  <a:srgbClr val="0070C0"/>
                </a:solidFill>
              </a:rPr>
              <a:t> 30%, </a:t>
            </a:r>
            <a:r>
              <a:rPr lang="en-ID" b="1" dirty="0">
                <a:solidFill>
                  <a:srgbClr val="0070C0"/>
                </a:solidFill>
              </a:rPr>
              <a:t>1 set </a:t>
            </a:r>
            <a:r>
              <a:rPr lang="en-ID" b="1" dirty="0" err="1">
                <a:solidFill>
                  <a:srgbClr val="0070C0"/>
                </a:solidFill>
              </a:rPr>
              <a:t>baju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piama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dapat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dijual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dengan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harga</a:t>
            </a:r>
            <a:r>
              <a:rPr lang="en-ID" b="1" dirty="0">
                <a:solidFill>
                  <a:srgbClr val="0070C0"/>
                </a:solidFill>
              </a:rPr>
              <a:t> Rp117.000</a:t>
            </a:r>
            <a:r>
              <a:rPr lang="en-ID" dirty="0">
                <a:solidFill>
                  <a:srgbClr val="0070C0"/>
                </a:solidFill>
              </a:rPr>
              <a:t>.</a:t>
            </a:r>
          </a:p>
          <a:p>
            <a:endParaRPr lang="en-ID" dirty="0"/>
          </a:p>
          <a:p>
            <a:endParaRPr lang="en-ID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8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4595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013598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pink_flower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Impact"/>
        <a:ea typeface=""/>
        <a:cs typeface=""/>
      </a:majorFont>
      <a:minorFont>
        <a:latin typeface="Heavy Heap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pink_flower</Template>
  <TotalTime>888</TotalTime>
  <Words>977</Words>
  <Application>Microsoft Office PowerPoint</Application>
  <PresentationFormat>On-screen Show (4:3)</PresentationFormat>
  <Paragraphs>222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pink_flower</vt:lpstr>
      <vt:lpstr>BIAYA PRODUKSI</vt:lpstr>
      <vt:lpstr>TUJUAN PEMBELAJARAN          Setelah Mempelajari Materi Biaya Produksi Peserta didik di harapkan mampu .                                                                         </vt:lpstr>
      <vt:lpstr>                                          </vt:lpstr>
      <vt:lpstr>   </vt:lpstr>
      <vt:lpstr>PowerPoint Presentation</vt:lpstr>
      <vt:lpstr>2. Jenis-Jenis Biaya Produksi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WIRAUSAHA</dc:title>
  <dc:creator>Windows 8</dc:creator>
  <cp:lastModifiedBy>TOSHIBA</cp:lastModifiedBy>
  <cp:revision>151</cp:revision>
  <dcterms:created xsi:type="dcterms:W3CDTF">2013-10-25T07:41:18Z</dcterms:created>
  <dcterms:modified xsi:type="dcterms:W3CDTF">2026-09-22T06:59:57Z</dcterms:modified>
</cp:coreProperties>
</file>