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5486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5486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5486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5" name="Shape 3"/>
          <p:cNvSpPr/>
          <p:nvPr/>
        </p:nvSpPr>
        <p:spPr>
          <a:xfrm>
            <a:off x="9692640" y="10058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6" name="Shape 4"/>
          <p:cNvSpPr/>
          <p:nvPr/>
        </p:nvSpPr>
        <p:spPr>
          <a:xfrm>
            <a:off x="10149840" y="10058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7" name="Shape 5"/>
          <p:cNvSpPr/>
          <p:nvPr/>
        </p:nvSpPr>
        <p:spPr>
          <a:xfrm>
            <a:off x="9692640" y="585216"/>
            <a:ext cx="914400" cy="0"/>
          </a:xfrm>
          <a:prstGeom prst="line">
            <a:avLst/>
          </a:prstGeom>
          <a:noFill/>
          <a:ln w="19050">
            <a:solidFill>
              <a:srgbClr val="00E0A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149840" y="585216"/>
            <a:ext cx="0" cy="457200"/>
          </a:xfrm>
          <a:prstGeom prst="line">
            <a:avLst/>
          </a:prstGeom>
          <a:noFill/>
          <a:ln w="19050">
            <a:solidFill>
              <a:srgbClr val="00E0A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33172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2A3574"/>
          </a:solidFill>
          <a:ln w="12700">
            <a:solidFill>
              <a:srgbClr val="00E0A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233172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0E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INFORMATIKA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278892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Pembuatan Kisi-Kisi Soal TKA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388620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Panduan Menyusun Kisi-Kisi Tes Kemampuan Akademik untuk Mata Pelajaran Informatika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4709160"/>
            <a:ext cx="2011680" cy="0"/>
          </a:xfrm>
          <a:prstGeom prst="line">
            <a:avLst/>
          </a:prstGeom>
          <a:noFill/>
          <a:ln w="31750">
            <a:solidFill>
              <a:srgbClr val="00E0A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6035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Pengembangan Soal  •  Jenjang SMA/SMK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Daftar Isi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645920"/>
            <a:ext cx="52120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38100" dir="5400000">
              <a:srgbClr val="1E2761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96596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965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182880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Mengenal TKA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224028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Pengertian dan karakteristik Tes Kemampuan Akademik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309360" y="1645920"/>
            <a:ext cx="52120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38100" dir="5400000">
              <a:srgbClr val="1E2761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537960" y="196596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37960" y="1965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7360920" y="182880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Kisi-Kisi Soal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7360920" y="224028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Pengertian, fungsi, dan komponen kisi-kisi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3154680"/>
            <a:ext cx="52120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38100" dir="5400000">
              <a:srgbClr val="1E2761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68680" y="34747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8680" y="34747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1691640" y="333756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Ruang Lingkup Informatika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691640" y="374904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 capaian pembelajaran yang diujikan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309360" y="3154680"/>
            <a:ext cx="52120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38100" dir="5400000">
              <a:srgbClr val="1E2761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537960" y="34747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537960" y="34747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360920" y="333756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Kognitif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360920" y="374904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Tingkatan penalaran dalam soal TKA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40080" y="4663440"/>
            <a:ext cx="52120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38100" dir="5400000">
              <a:srgbClr val="1E2761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68680" y="498348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68680" y="4983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1691640" y="484632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Penyusunan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1691640" y="525780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Tahapan membuat kisi-kisi soal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309360" y="4663440"/>
            <a:ext cx="52120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38100" dir="5400000">
              <a:srgbClr val="1E2761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537960" y="498348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537960" y="4983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7360920" y="484632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 &amp; Contoh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7360920" y="525780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 dan contoh kisi-kisi Informatika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51560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Itu TKA?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66928" y="2331720"/>
            <a:ext cx="1188720" cy="0"/>
          </a:xfrm>
          <a:prstGeom prst="line">
            <a:avLst/>
          </a:prstGeom>
          <a:noFill/>
          <a:ln w="31750">
            <a:solidFill>
              <a:srgbClr val="00E0A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65176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TKA (Tes Kemampuan Akademik) adalah asesmen terstandar yang diselenggarakan Kemendikdasmen melalui Pusat Asesmen Pendidikan (Pusmendik) untuk mengukur capaian akademik siswa.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0292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00E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TKA tidak menentukan kelulusan siswa — kelulusan tetap wewenang satuan pendidikan.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17720" y="640080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617720" y="640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257800" y="612648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Berbasis Komputer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257800" y="987552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Dilaksanakan secara computer-based test (CBT) di satuan pendidikan.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17720" y="2103120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61772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257800" y="2075688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Menekankan Penalaran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257800" y="2450592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Berfokus pada pemahaman konsep, penerapan pengetahuan, dan penalaran tingkat tinggi (HOTS).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617720" y="3566160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17720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257800" y="3538728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Kontekstual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57800" y="3913632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Mengukur kemampuan memecahkan masalah melalui konteks dunia nyata.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617720" y="5029200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617720" y="5029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257800" y="5001768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Berlaku Lintas Kurikulum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5257800" y="5376672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Dikembangkan mempertimbangkan kompetensi Kurikulum Merdeka maupun Kurikulum 2013.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Bentuk Soal dalam TKA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 TKA disusun dalam tiga bentuk yang menuntut penalaran, bukan sekadar hafalan.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27000" dist="38100" dir="5400000">
              <a:srgbClr val="1E2761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2057400"/>
            <a:ext cx="3429000" cy="109728"/>
          </a:xfrm>
          <a:prstGeom prst="rect">
            <a:avLst/>
          </a:prstGeom>
          <a:solidFill>
            <a:srgbClr val="00E0A4"/>
          </a:solidFill>
          <a:ln/>
        </p:spPr>
      </p:sp>
      <p:sp>
        <p:nvSpPr>
          <p:cNvPr id="7" name="Shape 5"/>
          <p:cNvSpPr/>
          <p:nvPr/>
        </p:nvSpPr>
        <p:spPr>
          <a:xfrm>
            <a:off x="960120" y="2423160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42900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Pilihan Ganda Biasa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4297680"/>
            <a:ext cx="2880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 jawaban benar dari beberapa opsi yang disediakan.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61688" y="205740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27000" dist="38100" dir="5400000">
              <a:srgbClr val="1E2761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361688" y="2057400"/>
            <a:ext cx="3429000" cy="109728"/>
          </a:xfrm>
          <a:prstGeom prst="rect">
            <a:avLst/>
          </a:prstGeom>
          <a:solidFill>
            <a:srgbClr val="00E0A4"/>
          </a:solidFill>
          <a:ln/>
        </p:spPr>
      </p:sp>
      <p:sp>
        <p:nvSpPr>
          <p:cNvPr id="13" name="Shape 11"/>
          <p:cNvSpPr/>
          <p:nvPr/>
        </p:nvSpPr>
        <p:spPr>
          <a:xfrm>
            <a:off x="4681728" y="2423160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681728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4636008" y="342900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Pilihan Ganda Kompleks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636008" y="4297680"/>
            <a:ext cx="2880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Jawaban benar dapat lebih dari satu pilihan sekaligus.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083296" y="205740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27000" dist="38100" dir="5400000">
              <a:srgbClr val="1E2761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83296" y="2057400"/>
            <a:ext cx="3429000" cy="109728"/>
          </a:xfrm>
          <a:prstGeom prst="rect">
            <a:avLst/>
          </a:prstGeom>
          <a:solidFill>
            <a:srgbClr val="00E0A4"/>
          </a:solidFill>
          <a:ln/>
        </p:spPr>
      </p:sp>
      <p:sp>
        <p:nvSpPr>
          <p:cNvPr id="19" name="Shape 17"/>
          <p:cNvSpPr/>
          <p:nvPr/>
        </p:nvSpPr>
        <p:spPr>
          <a:xfrm>
            <a:off x="8403336" y="2423160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403336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8357616" y="342900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PG Kompleks Kategori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357616" y="4297680"/>
            <a:ext cx="2880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Bentuk tabel kategori untuk menentukan benar/salah tiap pernyataan.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Pengertian &amp; Fungsi Kisi-Kisi Soal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508760"/>
            <a:ext cx="5120640" cy="4572000"/>
          </a:xfrm>
          <a:prstGeom prst="roundRect">
            <a:avLst>
              <a:gd name="adj" fmla="val 2000"/>
            </a:avLst>
          </a:prstGeom>
          <a:solidFill>
            <a:srgbClr val="1E276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60120" y="1783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Pengertian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331720"/>
            <a:ext cx="44805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adalah dokumen acuan yang memuat rincian kompetensi, materi, indikator, dan spesifikasi soal yang akan diujikan.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menjadi jembatan antara capaian pembelajaran (CP) dengan butir soal yang ditulis, agar soal yang dihasilkan valid, relevan, dan terukur.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5087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Fungsi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035040" y="2130552"/>
            <a:ext cx="310896" cy="31089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035040" y="21305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048256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Pedoman penulis soal agar soal sesuai kompetensi yang diukur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035040" y="2953512"/>
            <a:ext cx="310896" cy="31089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035040" y="29535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871216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Menjamin kesesuaian sebaran materi dan tingkat kesulitan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035040" y="3776472"/>
            <a:ext cx="310896" cy="31089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035040" y="37764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694176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Menjaga konsistensi antar-penulis dan antar-paket soal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035040" y="4599432"/>
            <a:ext cx="310896" cy="31089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035040" y="45994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537960" y="4517136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Menjadi dasar validasi dan telaah kualitas soal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035040" y="5422392"/>
            <a:ext cx="310896" cy="31089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035040" y="5422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5340096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Memudahkan pemetaan hasil tes terhadap capaian siswa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Komponen-Komponen Kisi-Kisi Soal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2880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4144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Capaian Pembelajaran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8346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 dan CP yang menjadi acuan materi soal.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416552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45152" y="182880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45152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645152" y="244144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Lingkup Materi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28346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Topik/submateri spesifik yang akan diujikan.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93024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21624" y="182880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21624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421624" y="244144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Soal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8421624" y="28346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Rumusan perilaku terukur yang menjadi dasar penulisan butir soal.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40080" y="384048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68680" y="40690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68680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68680" y="468172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Kognitif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868680" y="507492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Tingkat penalaran: pemahaman, aplikasi, atau penalaran (HOTS).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416552" y="384048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645152" y="40690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645152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4645152" y="468172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Bentuk Soal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4645152" y="507492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biasa, PG kompleks, atau PG kompleks kategori.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8193024" y="384048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421624" y="40690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8421624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8421624" y="468172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Nomor Soal</a:t>
            </a:r>
            <a:endParaRPr lang="en-US" sz="1350" dirty="0"/>
          </a:p>
        </p:txBody>
      </p:sp>
      <p:sp>
        <p:nvSpPr>
          <p:cNvPr id="33" name="Text 31"/>
          <p:cNvSpPr txBox="1"/>
          <p:nvPr/>
        </p:nvSpPr>
        <p:spPr>
          <a:xfrm>
            <a:off x="8421624" y="507492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Penanda urutan butir agar mudah ditelusuri saat penyusunan.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Ruang Lingkup Materi Informatika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Delapan elemen Capaian Pembelajaran Informatika yang menjadi sumber materi kisi-kisi.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2578608" cy="1828800"/>
          </a:xfrm>
          <a:prstGeom prst="roundRect">
            <a:avLst>
              <a:gd name="adj" fmla="val 4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04672" y="2130552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BK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743200"/>
            <a:ext cx="22494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Berpikir Komputasional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419856" y="1965960"/>
            <a:ext cx="2578608" cy="1828800"/>
          </a:xfrm>
          <a:prstGeom prst="roundRect">
            <a:avLst>
              <a:gd name="adj" fmla="val 4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3584448" y="2130552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TIK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584448" y="2743200"/>
            <a:ext cx="22494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 Informasi &amp; Komunikasi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199632" y="1965960"/>
            <a:ext cx="2578608" cy="1828800"/>
          </a:xfrm>
          <a:prstGeom prst="roundRect">
            <a:avLst>
              <a:gd name="adj" fmla="val 4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364224" y="2130552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364224" y="2743200"/>
            <a:ext cx="22494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Komputer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979408" y="1965960"/>
            <a:ext cx="2578608" cy="1828800"/>
          </a:xfrm>
          <a:prstGeom prst="roundRect">
            <a:avLst>
              <a:gd name="adj" fmla="val 4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9144000" y="2130552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JKI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0" y="2743200"/>
            <a:ext cx="22494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Jaringan Komputer &amp; Internet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0080" y="4050792"/>
            <a:ext cx="257860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04672" y="4215384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804672" y="4828032"/>
            <a:ext cx="22494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Data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3419856" y="4050792"/>
            <a:ext cx="257860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3584448" y="4215384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3584448" y="4828032"/>
            <a:ext cx="22494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Algoritma &amp; Pemrograman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99632" y="4050792"/>
            <a:ext cx="257860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6364224" y="4215384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DSI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364224" y="4828032"/>
            <a:ext cx="22494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Dampak Sosial Informatika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979408" y="4050792"/>
            <a:ext cx="257860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27" name="Text 25"/>
          <p:cNvSpPr txBox="1"/>
          <p:nvPr/>
        </p:nvSpPr>
        <p:spPr>
          <a:xfrm>
            <a:off x="9144000" y="4215384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PLB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9144000" y="4828032"/>
            <a:ext cx="22494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 Lintas Bidang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Kognitif Soal TKA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memastikan sebaran soal mencakup tiga tingkatan penalaran secara proporsional.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CADCFC"/>
          </a:solidFill>
          <a:ln/>
          <a:effectLst>
            <a:outerShdw sx="100000" sy="100000" kx="0" ky="0" algn="bl" rotWithShape="0" blurRad="127000" dist="38100" dir="5400000">
              <a:srgbClr val="1E2761">
                <a:alpha val="15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914400" y="23317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L1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0632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Pemahaman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703320"/>
            <a:ext cx="2880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Mengingat dan memahami konsep, istilah, dan fakta dasar Informatika.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61688" y="205740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1E2761"/>
          </a:solidFill>
          <a:ln/>
          <a:effectLst>
            <a:outerShdw sx="100000" sy="100000" kx="0" ky="0" algn="bl" rotWithShape="0" blurRad="127000" dist="38100" dir="5400000">
              <a:srgbClr val="1E2761">
                <a:alpha val="15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36008" y="23317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L2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636008" y="30632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Aplikasi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636008" y="3703320"/>
            <a:ext cx="2880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Menerapkan konsep dan prosedur pada situasi yang sudah dikenal.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083296" y="205740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00E0A4"/>
          </a:solidFill>
          <a:ln/>
          <a:effectLst>
            <a:outerShdw sx="100000" sy="100000" kx="0" ky="0" algn="bl" rotWithShape="0" blurRad="127000" dist="38100" dir="5400000">
              <a:srgbClr val="1E2761">
                <a:alpha val="15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357616" y="23317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L3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8357616" y="30632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Penalaran (HOTS)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8357616" y="3703320"/>
            <a:ext cx="2880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Menganalisis, mengevaluasi, dan memecahkan masalah kontekstual yang kompleks.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Langkah-Langkah Menyusun Kisi-Kisi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600200"/>
            <a:ext cx="91440" cy="19659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96112" y="1764792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22860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Kaji CP &amp; Elemen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71576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Menelaah capaian pembelajaran Informatika yang relevan dengan lingkup TKA.</a:t>
            </a:r>
            <a:endParaRPr lang="en-US" sz="1030" dirty="0"/>
          </a:p>
        </p:txBody>
      </p:sp>
      <p:sp>
        <p:nvSpPr>
          <p:cNvPr id="9" name="Text 7"/>
          <p:cNvSpPr txBox="1"/>
          <p:nvPr/>
        </p:nvSpPr>
        <p:spPr>
          <a:xfrm>
            <a:off x="4160520" y="24003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416552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416552" y="1600200"/>
            <a:ext cx="91440" cy="19659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672584" y="1764792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672584" y="22860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Tentukan Materi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4672584" y="271576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Memilih lingkup materi esensial dari tiap elemen yang akan diujikan.</a:t>
            </a:r>
            <a:endParaRPr lang="en-US" sz="1030" dirty="0"/>
          </a:p>
        </p:txBody>
      </p:sp>
      <p:sp>
        <p:nvSpPr>
          <p:cNvPr id="15" name="Text 13"/>
          <p:cNvSpPr txBox="1"/>
          <p:nvPr/>
        </p:nvSpPr>
        <p:spPr>
          <a:xfrm>
            <a:off x="7936992" y="24003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93024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193024" y="1600200"/>
            <a:ext cx="91440" cy="19659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449056" y="1764792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8449056" y="22860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Rumuskan Indikator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8449056" y="271576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Menulis indikator soal yang terukur dan operasional.</a:t>
            </a:r>
            <a:endParaRPr lang="en-US" sz="1030" dirty="0"/>
          </a:p>
        </p:txBody>
      </p:sp>
      <p:sp>
        <p:nvSpPr>
          <p:cNvPr id="21" name="Shape 19"/>
          <p:cNvSpPr/>
          <p:nvPr/>
        </p:nvSpPr>
        <p:spPr>
          <a:xfrm>
            <a:off x="640080" y="3858768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40080" y="3858768"/>
            <a:ext cx="91440" cy="19659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6112" y="40233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896112" y="454456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Tetapkan Level &amp; Bentuk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896112" y="497433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Menentukan level kognitif serta bentuk soal untuk tiap indikator.</a:t>
            </a:r>
            <a:endParaRPr lang="en-US" sz="103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4658868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416552" y="3858768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416552" y="3858768"/>
            <a:ext cx="91440" cy="19659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4672584" y="40233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4672584" y="454456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Susun Tabel Kisi-Kisi</a:t>
            </a:r>
            <a:endParaRPr lang="en-US" sz="1350" dirty="0"/>
          </a:p>
        </p:txBody>
      </p:sp>
      <p:sp>
        <p:nvSpPr>
          <p:cNvPr id="31" name="Text 29"/>
          <p:cNvSpPr txBox="1"/>
          <p:nvPr/>
        </p:nvSpPr>
        <p:spPr>
          <a:xfrm>
            <a:off x="4672584" y="497433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Merangkum seluruh komponen ke dalam format tabel kisi-kisi.</a:t>
            </a:r>
            <a:endParaRPr lang="en-US" sz="1030" dirty="0"/>
          </a:p>
        </p:txBody>
      </p:sp>
      <p:sp>
        <p:nvSpPr>
          <p:cNvPr id="32" name="Text 30"/>
          <p:cNvSpPr txBox="1"/>
          <p:nvPr/>
        </p:nvSpPr>
        <p:spPr>
          <a:xfrm>
            <a:off x="7936992" y="4658868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193024" y="3858768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01600" dist="25400" dir="5400000">
              <a:srgbClr val="1E2761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8193024" y="3858768"/>
            <a:ext cx="91440" cy="1965960"/>
          </a:xfrm>
          <a:prstGeom prst="rect">
            <a:avLst/>
          </a:prstGeom>
          <a:solidFill>
            <a:srgbClr val="00E0A4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449056" y="40233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8449056" y="454456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Telaah &amp; Validasi</a:t>
            </a:r>
            <a:endParaRPr lang="en-US" sz="1350" dirty="0"/>
          </a:p>
        </p:txBody>
      </p:sp>
      <p:sp>
        <p:nvSpPr>
          <p:cNvPr id="37" name="Text 35"/>
          <p:cNvSpPr txBox="1"/>
          <p:nvPr/>
        </p:nvSpPr>
        <p:spPr>
          <a:xfrm>
            <a:off x="8449056" y="4974336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Memeriksa kesesuaian, keseimbangan sebaran, dan kualitas kisi-kisi.</a:t>
            </a:r>
            <a:endParaRPr lang="en-US" sz="1030" dirty="0"/>
          </a:p>
        </p:txBody>
      </p:sp>
      <p:sp>
        <p:nvSpPr>
          <p:cNvPr id="38" name="Text 36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39" name="Text 37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 Tabel Kisi-Kisi Soal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 kolom standar yang digunakan untuk menyusun kisi-kisi soal Informatika.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881360" cy="914400"/>
        </p:xfrm>
        <a:graphic>
          <a:graphicData uri="http://schemas.openxmlformats.org/drawingml/2006/table">
            <a:tbl>
              <a:tblPr/>
              <a:tblGrid>
                <a:gridCol w="502920"/>
                <a:gridCol w="1417320"/>
                <a:gridCol w="1737360"/>
                <a:gridCol w="3291840"/>
                <a:gridCol w="1417320"/>
                <a:gridCol w="1508760"/>
                <a:gridCol w="82296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Indikator Soal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 Kognitif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Bentuk Soal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No. Soal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Algoritma &amp; Pemrograman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Struktur kontrol perulangan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Menentukan output program dengan struktur perulangan tertentu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Aplikasi (L2)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 Biasa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Analisis Data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Interpretasi data &amp; visualisasi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Menganalisis pola dari visualisasi data untuk mengambil kesimpulan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Penalaran (L3)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 Kompleks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Jaringan Komputer &amp; Internet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Konsep dasar jaringan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Mengidentifikasi pernyataan yang benar mengenai protokol jaringan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Pemahaman (L1)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 Kompleks Kategori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Rincian Kisi-Kisi Soal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508760"/>
            <a:ext cx="10881360" cy="4572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127000" dist="38100" dir="540000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508760"/>
            <a:ext cx="10881360" cy="5943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50876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Elemen: Algoritma dan Pemrograman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317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Capaian Pembelajaran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794760" y="23317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mampu menerapkan struktur kontrol (percabangan dan perulangan) untuk menyelesaikan persoalan komputasi sederhana.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1089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Lingkup Materi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3794760" y="310896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 kontrol perulangan (for, while) dalam bahasa pemrograman.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38862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Soal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794760" y="388620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Disajikan potongan kode program dengan struktur perulangan, peserta didik dapat menentukan nilai keluaran (output) program tersebut.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46634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Kognitif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794760" y="46634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– Aplikasi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54406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Bentuk Soal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794760" y="544068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 (4 opsi jawaban)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Tips Menyusun Kisi-Kisi yang Berkualitas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1430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600200"/>
            <a:ext cx="52578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1924812"/>
            <a:ext cx="402336" cy="40233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9248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09928"/>
            <a:ext cx="4251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Pastikan setiap indikator soal berasal langsung dari CP/elemen yang relevan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63640" y="1600200"/>
            <a:ext cx="52578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64808" y="1924812"/>
            <a:ext cx="402336" cy="40233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64808" y="19248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040880" y="1709928"/>
            <a:ext cx="4251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kata kerja operasional yang jelas dan terukur pada indikator soal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2880360"/>
            <a:ext cx="52578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41248" y="3204972"/>
            <a:ext cx="402336" cy="40233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41248" y="32049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417320" y="2990088"/>
            <a:ext cx="4251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Sebar level kognitif secara proporsional — tidak didominasi level pemahaman saja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263640" y="2880360"/>
            <a:ext cx="52578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64808" y="3204972"/>
            <a:ext cx="402336" cy="40233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464808" y="32049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7040880" y="2990088"/>
            <a:ext cx="4251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Sesuaikan bentuk soal dengan karakteristik materi (konseptual, prosedural, analisis)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160520"/>
            <a:ext cx="52578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41248" y="4485132"/>
            <a:ext cx="402336" cy="40233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41248" y="44851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417320" y="4270248"/>
            <a:ext cx="4251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Hindari indikator yang tumpang tindih antar-nomor soal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263640" y="4160520"/>
            <a:ext cx="52578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3E8F5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464808" y="4485132"/>
            <a:ext cx="402336" cy="402336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464808" y="44851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7040880" y="4270248"/>
            <a:ext cx="4251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Libatkan telaah sejawat (peer review) sebelum kisi-kisi difinalisasi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5486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5486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5486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5" name="Shape 3"/>
          <p:cNvSpPr/>
          <p:nvPr/>
        </p:nvSpPr>
        <p:spPr>
          <a:xfrm>
            <a:off x="9692640" y="10058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6" name="Shape 4"/>
          <p:cNvSpPr/>
          <p:nvPr/>
        </p:nvSpPr>
        <p:spPr>
          <a:xfrm>
            <a:off x="10149840" y="1005840"/>
            <a:ext cx="73152" cy="73152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8229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Kesimpulan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658368" y="1600200"/>
            <a:ext cx="1280160" cy="0"/>
          </a:xfrm>
          <a:prstGeom prst="line">
            <a:avLst/>
          </a:prstGeom>
          <a:noFill/>
          <a:ln w="38100">
            <a:solidFill>
              <a:srgbClr val="00E0A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194560"/>
            <a:ext cx="146304" cy="146304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05840" y="201168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adalah fondasi utama agar soal TKA Informatika valid, relevan, dan terukur.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3063240"/>
            <a:ext cx="146304" cy="146304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05840" y="288036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butir soal harus dapat ditelusuri ke CP, materi, dan indikator yang jelas.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3931920"/>
            <a:ext cx="146304" cy="146304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05840" y="374904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Sebaran level kognitif dan bentuk soal perlu direncanakan sejak awal, bukan belakangan.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40080" y="4800600"/>
            <a:ext cx="146304" cy="146304"/>
          </a:xfrm>
          <a:prstGeom prst="ellipse">
            <a:avLst/>
          </a:prstGeom>
          <a:solidFill>
            <a:srgbClr val="00E0A4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05840" y="461772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Telaah dan validasi berkala menjaga kualitas kisi-kisi tetap konsisten dari waktu ke waktu.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94360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0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 Soal TKA – Mata Pelajaran Informatika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2026-08-29T02:10:25Z</dcterms:created>
  <dcterms:modified xsi:type="dcterms:W3CDTF">2026-08-29T02:10:25Z</dcterms:modified>
</cp:coreProperties>
</file>