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219136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8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124" d="100"/>
          <a:sy n="124" d="100"/>
        </p:scale>
        <p:origin x="-1512" y="-112"/>
      </p:cViewPr>
      <p:guideLst>
        <p:guide orient="horz" pos="214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7940"/>
            <a:ext cx="12191695" cy="6858000"/>
          </a:xfrm>
          <a:prstGeom prst="rect">
            <a:avLst/>
          </a:prstGeom>
          <a:solidFill>
            <a:srgbClr val="1236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555480" y="-594360"/>
            <a:ext cx="3200400" cy="3200400"/>
          </a:xfrm>
          <a:prstGeom prst="ellipse">
            <a:avLst/>
          </a:prstGeom>
          <a:solidFill>
            <a:srgbClr val="2371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287000" y="5303520"/>
            <a:ext cx="2286000" cy="2286000"/>
          </a:xfrm>
          <a:prstGeom prst="ellipse">
            <a:avLst/>
          </a:prstGeom>
          <a:solidFill>
            <a:srgbClr val="F0A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005840"/>
            <a:ext cx="9601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400" b="1" i="0">
                <a:solidFill>
                  <a:srgbClr val="F0AE37"/>
                </a:solidFill>
                <a:latin typeface="Aptos"/>
              </a:defRPr>
            </a:pPr>
            <a:r>
              <a:t>GURU MATEMATIKA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508760"/>
            <a:ext cx="10241280" cy="6140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 i="0">
                <a:solidFill>
                  <a:srgbClr val="FFFFFF"/>
                </a:solidFill>
                <a:latin typeface="Aptos"/>
              </a:defRPr>
            </a:pPr>
            <a:r>
              <a:t>Bi</a:t>
            </a:r>
            <a:r>
              <a:rPr lang="en-US"/>
              <a:t>jak</a:t>
            </a:r>
            <a:r>
              <a:t> Menggunakan Media Sosial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2402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500" b="0" i="0">
                <a:solidFill>
                  <a:srgbClr val="FFFFFF"/>
                </a:solidFill>
                <a:latin typeface="Aptos"/>
              </a:defRPr>
            </a:pPr>
            <a:r>
              <a:t>dalam Mengekspresikan Perasaan dan Emosinya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4800600"/>
            <a:ext cx="8229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 i="0">
                <a:solidFill>
                  <a:srgbClr val="FFFFFF"/>
                </a:solidFill>
                <a:latin typeface="Aptos"/>
              </a:defRPr>
            </a:pPr>
            <a:r>
              <a:t>Ekspresi • Kreativitas • Refleksi • Etika Digital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5073015"/>
            <a:ext cx="6400800" cy="61468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l">
              <a:defRPr sz="1500" b="1" i="0">
                <a:solidFill>
                  <a:srgbClr val="F0AE37"/>
                </a:solidFill>
                <a:latin typeface="Aptos"/>
              </a:defRPr>
            </a:pPr>
            <a:r>
              <a:rPr sz="1800"/>
              <a:t>Sofyan, S.Pd., Gr.</a:t>
            </a:r>
            <a:endParaRPr sz="1800"/>
          </a:p>
          <a:p>
            <a:pPr algn="l">
              <a:defRPr sz="1500" b="1" i="0">
                <a:solidFill>
                  <a:srgbClr val="F0AE37"/>
                </a:solidFill>
                <a:latin typeface="Aptos"/>
              </a:defRPr>
            </a:pPr>
            <a:r>
              <a:rPr lang="en-US">
                <a:solidFill>
                  <a:schemeClr val="bg1"/>
                </a:solidFill>
              </a:rPr>
              <a:t>SMK Negeri 1 Gandapura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7240" y="5742432"/>
            <a:ext cx="6400800" cy="2914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 i="0">
                <a:solidFill>
                  <a:srgbClr val="FFFFFF"/>
                </a:solidFill>
                <a:latin typeface="Aptos"/>
              </a:defRPr>
            </a:pPr>
            <a:r>
              <a:rPr lang="en-US"/>
              <a:t>MGMP MATEMATIKA, Aula SMKN 1 Bireuen,, </a:t>
            </a:r>
            <a:r>
              <a:t>Rabu, 30 September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700" b="1" i="0">
                <a:solidFill>
                  <a:srgbClr val="12365C"/>
                </a:solidFill>
                <a:latin typeface="Aptos"/>
              </a:defRPr>
            </a:pPr>
            <a:r>
              <a:t>Mengapa Guru Juga Perlu Mengekspresikan Emosi?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417320"/>
            <a:ext cx="3429000" cy="2971800"/>
          </a:xfrm>
          <a:prstGeom prst="roundRect">
            <a:avLst/>
          </a:prstGeom>
          <a:solidFill>
            <a:srgbClr val="EFF6FC"/>
          </a:solidFill>
          <a:ln>
            <a:solidFill>
              <a:srgbClr val="D7E4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417320"/>
            <a:ext cx="73152" cy="2971800"/>
          </a:xfrm>
          <a:prstGeom prst="rect">
            <a:avLst/>
          </a:prstGeom>
          <a:solidFill>
            <a:srgbClr val="2371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572768"/>
            <a:ext cx="30175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 i="0">
                <a:solidFill>
                  <a:srgbClr val="12365C"/>
                </a:solidFill>
                <a:latin typeface="Aptos"/>
              </a:defRPr>
            </a:pPr>
            <a:r>
              <a:t>Guru adalah manusia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029968"/>
            <a:ext cx="3017520" cy="2221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20" b="0" i="0">
                <a:solidFill>
                  <a:srgbClr val="232A32"/>
                </a:solidFill>
                <a:latin typeface="Aptos"/>
              </a:defRPr>
            </a:pPr>
            <a:r>
              <a:t>Guru memiliki rasa senang, bangga, lelah, kecewa, haru, dan syukur.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417320"/>
            <a:ext cx="3429000" cy="2971800"/>
          </a:xfrm>
          <a:prstGeom prst="roundRect">
            <a:avLst/>
          </a:prstGeom>
          <a:solidFill>
            <a:srgbClr val="EFF6FC"/>
          </a:solidFill>
          <a:ln>
            <a:solidFill>
              <a:srgbClr val="D7E4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89120" y="1417320"/>
            <a:ext cx="73152" cy="2971800"/>
          </a:xfrm>
          <a:prstGeom prst="rect">
            <a:avLst/>
          </a:prstGeom>
          <a:solidFill>
            <a:srgbClr val="F0A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17720" y="1572768"/>
            <a:ext cx="30175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 i="0">
                <a:solidFill>
                  <a:srgbClr val="12365C"/>
                </a:solidFill>
                <a:latin typeface="Aptos"/>
              </a:defRPr>
            </a:pPr>
            <a:r>
              <a:t>Ekspresi yang sehat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17720" y="2029968"/>
            <a:ext cx="3017520" cy="2221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20" b="0" i="0">
                <a:solidFill>
                  <a:srgbClr val="232A32"/>
                </a:solidFill>
                <a:latin typeface="Aptos"/>
              </a:defRPr>
            </a:pPr>
            <a:r>
              <a:t>Emosi yang dikelola dengan baik dapat menjadi bahan refleksi dan energi positif.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92440" y="1417320"/>
            <a:ext cx="3429000" cy="2971800"/>
          </a:xfrm>
          <a:prstGeom prst="roundRect">
            <a:avLst/>
          </a:prstGeom>
          <a:solidFill>
            <a:srgbClr val="EFF6FC"/>
          </a:solidFill>
          <a:ln>
            <a:solidFill>
              <a:srgbClr val="D7E4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092440" y="1417320"/>
            <a:ext cx="73152" cy="2971800"/>
          </a:xfrm>
          <a:prstGeom prst="rect">
            <a:avLst/>
          </a:prstGeom>
          <a:solidFill>
            <a:srgbClr val="2371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21040" y="1572768"/>
            <a:ext cx="30175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 i="0">
                <a:solidFill>
                  <a:srgbClr val="12365C"/>
                </a:solidFill>
                <a:latin typeface="Aptos"/>
              </a:defRPr>
            </a:pPr>
            <a:r>
              <a:t>Bukan sekadar curhat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21040" y="2029968"/>
            <a:ext cx="3017520" cy="2221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20" b="0" i="0">
                <a:solidFill>
                  <a:srgbClr val="232A32"/>
                </a:solidFill>
                <a:latin typeface="Aptos"/>
              </a:defRPr>
            </a:pPr>
            <a:r>
              <a:t>Ekspresi di ruang publik perlu mempertimbangkan konteks, audiens, etika, dan dampaknya.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7280" y="4892040"/>
            <a:ext cx="99669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 i="0">
                <a:solidFill>
                  <a:srgbClr val="12365C"/>
                </a:solidFill>
                <a:latin typeface="Aptos"/>
              </a:defRPr>
            </a:pPr>
            <a:r>
              <a:t>Kuncinya: jujur terhadap perasaan, bijak dalam menyampaikannya.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2371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972800" y="6510528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 i="0">
                <a:solidFill>
                  <a:srgbClr val="69737D"/>
                </a:solidFill>
                <a:latin typeface="Aptos"/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700" b="1" i="0">
                <a:solidFill>
                  <a:srgbClr val="12365C"/>
                </a:solidFill>
                <a:latin typeface="Aptos"/>
              </a:defRPr>
            </a:pPr>
            <a:r>
              <a:t>Media Sosial sebagai Ruang Ekspresi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607040" cy="4709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100"/>
              </a:spcAft>
              <a:defRPr sz="1800">
                <a:solidFill>
                  <a:srgbClr val="232A32"/>
                </a:solidFill>
                <a:latin typeface="Aptos"/>
              </a:defRPr>
            </a:pPr>
            <a:r>
              <a:t>• Berbagi pengalaman dan cerita inspiratif dari kelas.</a:t>
            </a:r>
          </a:p>
          <a:p>
            <a:pPr>
              <a:lnSpc>
                <a:spcPct val="105000"/>
              </a:lnSpc>
              <a:spcAft>
                <a:spcPts val="1100"/>
              </a:spcAft>
              <a:defRPr sz="1800">
                <a:solidFill>
                  <a:srgbClr val="232A32"/>
                </a:solidFill>
                <a:latin typeface="Aptos"/>
              </a:defRPr>
            </a:pPr>
            <a:r>
              <a:t>• Menunjukkan kreativitas guru dalam pembelajaran matematika.</a:t>
            </a:r>
          </a:p>
          <a:p>
            <a:pPr>
              <a:lnSpc>
                <a:spcPct val="105000"/>
              </a:lnSpc>
              <a:spcAft>
                <a:spcPts val="1100"/>
              </a:spcAft>
              <a:defRPr sz="1800">
                <a:solidFill>
                  <a:srgbClr val="232A32"/>
                </a:solidFill>
                <a:latin typeface="Aptos"/>
              </a:defRPr>
            </a:pPr>
            <a:r>
              <a:t>• Membangun komunikasi dan komunitas dengan sesama pendidik.</a:t>
            </a:r>
          </a:p>
          <a:p>
            <a:pPr>
              <a:lnSpc>
                <a:spcPct val="105000"/>
              </a:lnSpc>
              <a:spcAft>
                <a:spcPts val="1100"/>
              </a:spcAft>
              <a:defRPr sz="1800">
                <a:solidFill>
                  <a:srgbClr val="232A32"/>
                </a:solidFill>
                <a:latin typeface="Aptos"/>
              </a:defRPr>
            </a:pPr>
            <a:r>
              <a:t>• Mendokumentasikan momen positif dan pencapaian siswa.</a:t>
            </a:r>
          </a:p>
          <a:p>
            <a:pPr>
              <a:lnSpc>
                <a:spcPct val="105000"/>
              </a:lnSpc>
              <a:spcAft>
                <a:spcPts val="1100"/>
              </a:spcAft>
              <a:defRPr sz="1800">
                <a:solidFill>
                  <a:srgbClr val="232A32"/>
                </a:solidFill>
                <a:latin typeface="Aptos"/>
              </a:defRPr>
            </a:pPr>
            <a:r>
              <a:t>• Menyampaikan refleksi, motivasi, dan rasa syukur secara bijak.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2371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972800" y="6510528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 i="0">
                <a:solidFill>
                  <a:srgbClr val="69737D"/>
                </a:solidFill>
                <a:latin typeface="Aptos"/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700" b="1" i="0">
                <a:solidFill>
                  <a:srgbClr val="12365C"/>
                </a:solidFill>
                <a:latin typeface="Aptos"/>
              </a:defRPr>
            </a:pPr>
            <a:r>
              <a:t>Guru Matematika dan Dunia Digital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417320"/>
            <a:ext cx="3429000" cy="2148840"/>
          </a:xfrm>
          <a:prstGeom prst="roundRect">
            <a:avLst/>
          </a:prstGeom>
          <a:solidFill>
            <a:srgbClr val="EFF6FC"/>
          </a:solidFill>
          <a:ln>
            <a:solidFill>
              <a:srgbClr val="D7E4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417320"/>
            <a:ext cx="73152" cy="2148840"/>
          </a:xfrm>
          <a:prstGeom prst="rect">
            <a:avLst/>
          </a:prstGeom>
          <a:solidFill>
            <a:srgbClr val="2371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572768"/>
            <a:ext cx="30175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 i="0">
                <a:solidFill>
                  <a:srgbClr val="12365C"/>
                </a:solidFill>
                <a:latin typeface="Aptos"/>
              </a:defRPr>
            </a:pPr>
            <a:r>
              <a:t>Matematika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029968"/>
            <a:ext cx="3017520" cy="1399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20" b="0" i="0">
                <a:solidFill>
                  <a:srgbClr val="232A32"/>
                </a:solidFill>
                <a:latin typeface="Aptos"/>
              </a:defRPr>
            </a:pPr>
            <a:r>
              <a:t>Angka, rumus, logika, dan pemecahan masalah.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417320"/>
            <a:ext cx="3429000" cy="2148840"/>
          </a:xfrm>
          <a:prstGeom prst="roundRect">
            <a:avLst/>
          </a:prstGeom>
          <a:solidFill>
            <a:srgbClr val="EFF6FC"/>
          </a:solidFill>
          <a:ln>
            <a:solidFill>
              <a:srgbClr val="D7E4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89120" y="1417320"/>
            <a:ext cx="73152" cy="2148840"/>
          </a:xfrm>
          <a:prstGeom prst="rect">
            <a:avLst/>
          </a:prstGeom>
          <a:solidFill>
            <a:srgbClr val="F0A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17720" y="1572768"/>
            <a:ext cx="30175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 i="0">
                <a:solidFill>
                  <a:srgbClr val="12365C"/>
                </a:solidFill>
                <a:latin typeface="Aptos"/>
              </a:defRPr>
            </a:pPr>
            <a:r>
              <a:t>Media sosial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17720" y="2029968"/>
            <a:ext cx="3017520" cy="1399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20" b="0" i="0">
                <a:solidFill>
                  <a:srgbClr val="232A32"/>
                </a:solidFill>
                <a:latin typeface="Aptos"/>
              </a:defRPr>
            </a:pPr>
            <a:r>
              <a:t>Visual, cerita, humor, video, dan interaksi.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92440" y="1417320"/>
            <a:ext cx="3429000" cy="2148840"/>
          </a:xfrm>
          <a:prstGeom prst="roundRect">
            <a:avLst/>
          </a:prstGeom>
          <a:solidFill>
            <a:srgbClr val="EFF6FC"/>
          </a:solidFill>
          <a:ln>
            <a:solidFill>
              <a:srgbClr val="D7E4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092440" y="1417320"/>
            <a:ext cx="73152" cy="2148840"/>
          </a:xfrm>
          <a:prstGeom prst="rect">
            <a:avLst/>
          </a:prstGeom>
          <a:solidFill>
            <a:srgbClr val="2371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21040" y="1572768"/>
            <a:ext cx="30175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 i="0">
                <a:solidFill>
                  <a:srgbClr val="12365C"/>
                </a:solidFill>
                <a:latin typeface="Aptos"/>
              </a:defRPr>
            </a:pPr>
            <a:r>
              <a:t>Guru humanis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21040" y="2029968"/>
            <a:ext cx="3017520" cy="1399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20" b="0" i="0">
                <a:solidFill>
                  <a:srgbClr val="232A32"/>
                </a:solidFill>
                <a:latin typeface="Aptos"/>
              </a:defRPr>
            </a:pPr>
            <a:r>
              <a:t>Kreatif, reflektif, dan memiliki sisi emosional.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4160520"/>
            <a:ext cx="10332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0" i="1">
                <a:solidFill>
                  <a:srgbClr val="12365C"/>
                </a:solidFill>
                <a:latin typeface="Aptos"/>
              </a:defRPr>
            </a:pPr>
            <a:r>
              <a:t>“Angka mengajarkan kita ketepatan; pengalaman mengajarkan kita makna.”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2371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972800" y="6510528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 i="0">
                <a:solidFill>
                  <a:srgbClr val="69737D"/>
                </a:solidFill>
                <a:latin typeface="Aptos"/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700" b="1" i="0">
                <a:solidFill>
                  <a:srgbClr val="12365C"/>
                </a:solidFill>
                <a:latin typeface="Aptos"/>
              </a:defRPr>
            </a:pPr>
            <a:r>
              <a:t>Apa yang Bisa Diekspresikan Guru?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417320"/>
            <a:ext cx="5074920" cy="1554480"/>
          </a:xfrm>
          <a:prstGeom prst="roundRect">
            <a:avLst/>
          </a:prstGeom>
          <a:solidFill>
            <a:srgbClr val="EFF6FC"/>
          </a:solidFill>
          <a:ln>
            <a:solidFill>
              <a:srgbClr val="D7E4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417320"/>
            <a:ext cx="73152" cy="1554480"/>
          </a:xfrm>
          <a:prstGeom prst="rect">
            <a:avLst/>
          </a:prstGeom>
          <a:solidFill>
            <a:srgbClr val="2371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572768"/>
            <a:ext cx="46634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 i="0">
                <a:solidFill>
                  <a:srgbClr val="12365C"/>
                </a:solidFill>
                <a:latin typeface="Aptos"/>
              </a:defRPr>
            </a:pPr>
            <a:r>
              <a:t>😊 Kebahagiaan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029968"/>
            <a:ext cx="466344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20" b="0" i="0">
                <a:solidFill>
                  <a:srgbClr val="232A32"/>
                </a:solidFill>
                <a:latin typeface="Aptos"/>
              </a:defRPr>
            </a:pPr>
            <a:r>
              <a:t>Melihat siswa berkembang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1417320"/>
            <a:ext cx="5074920" cy="1554480"/>
          </a:xfrm>
          <a:prstGeom prst="roundRect">
            <a:avLst/>
          </a:prstGeom>
          <a:solidFill>
            <a:srgbClr val="EFF6FC"/>
          </a:solidFill>
          <a:ln>
            <a:solidFill>
              <a:srgbClr val="D7E4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217920" y="1417320"/>
            <a:ext cx="73152" cy="1554480"/>
          </a:xfrm>
          <a:prstGeom prst="rect">
            <a:avLst/>
          </a:prstGeom>
          <a:solidFill>
            <a:srgbClr val="F0A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46520" y="1572768"/>
            <a:ext cx="46634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 i="0">
                <a:solidFill>
                  <a:srgbClr val="12365C"/>
                </a:solidFill>
                <a:latin typeface="Aptos"/>
              </a:defRPr>
            </a:pPr>
            <a:r>
              <a:t>🏆 Kebanggaan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46520" y="2029968"/>
            <a:ext cx="466344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20" b="0" i="0">
                <a:solidFill>
                  <a:srgbClr val="232A32"/>
                </a:solidFill>
                <a:latin typeface="Aptos"/>
              </a:defRPr>
            </a:pPr>
            <a:r>
              <a:t>Mengapresiasi proses dan prestasi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5800" y="3474720"/>
            <a:ext cx="5074920" cy="1554480"/>
          </a:xfrm>
          <a:prstGeom prst="roundRect">
            <a:avLst/>
          </a:prstGeom>
          <a:solidFill>
            <a:srgbClr val="EFF6FC"/>
          </a:solidFill>
          <a:ln>
            <a:solidFill>
              <a:srgbClr val="D7E4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85800" y="3474720"/>
            <a:ext cx="73152" cy="1554480"/>
          </a:xfrm>
          <a:prstGeom prst="rect">
            <a:avLst/>
          </a:prstGeom>
          <a:solidFill>
            <a:srgbClr val="2371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4400" y="3630168"/>
            <a:ext cx="46634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 i="0">
                <a:solidFill>
                  <a:srgbClr val="12365C"/>
                </a:solidFill>
                <a:latin typeface="Aptos"/>
              </a:defRPr>
            </a:pPr>
            <a:r>
              <a:t>💡 Kreativitas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4087368"/>
            <a:ext cx="466344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20" b="0" i="0">
                <a:solidFill>
                  <a:srgbClr val="232A32"/>
                </a:solidFill>
                <a:latin typeface="Aptos"/>
              </a:defRPr>
            </a:pPr>
            <a:r>
              <a:t>Menemukan cara belajar yang menarik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17920" y="3474720"/>
            <a:ext cx="5074920" cy="1554480"/>
          </a:xfrm>
          <a:prstGeom prst="roundRect">
            <a:avLst/>
          </a:prstGeom>
          <a:solidFill>
            <a:srgbClr val="EFF6FC"/>
          </a:solidFill>
          <a:ln>
            <a:solidFill>
              <a:srgbClr val="D7E4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17920" y="3474720"/>
            <a:ext cx="73152" cy="1554480"/>
          </a:xfrm>
          <a:prstGeom prst="rect">
            <a:avLst/>
          </a:prstGeom>
          <a:solidFill>
            <a:srgbClr val="F0A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46520" y="3630168"/>
            <a:ext cx="46634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 i="0">
                <a:solidFill>
                  <a:srgbClr val="12365C"/>
                </a:solidFill>
                <a:latin typeface="Aptos"/>
              </a:defRPr>
            </a:pPr>
            <a:r>
              <a:t>🙏 Syukur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46520" y="4087368"/>
            <a:ext cx="466344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20" b="0" i="0">
                <a:solidFill>
                  <a:srgbClr val="232A32"/>
                </a:solidFill>
                <a:latin typeface="Aptos"/>
              </a:defRPr>
            </a:pPr>
            <a:r>
              <a:t>Menghargai perjalanan sebagai pendidik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2371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0972800" y="6510528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 i="0">
                <a:solidFill>
                  <a:srgbClr val="69737D"/>
                </a:solidFill>
                <a:latin typeface="Aptos"/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700" b="1" i="0">
                <a:solidFill>
                  <a:srgbClr val="12365C"/>
                </a:solidFill>
                <a:latin typeface="Aptos"/>
              </a:defRPr>
            </a:pPr>
            <a:r>
              <a:t>Contoh Konten Ekspresi Positif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607040" cy="4709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100"/>
              </a:spcAft>
              <a:defRPr sz="1750">
                <a:solidFill>
                  <a:srgbClr val="232A32"/>
                </a:solidFill>
                <a:latin typeface="Aptos"/>
              </a:defRPr>
            </a:pPr>
            <a:r>
              <a:t>• 📸 Foto kegiatan belajar dan momen kebersamaan.</a:t>
            </a:r>
          </a:p>
          <a:p>
            <a:pPr>
              <a:lnSpc>
                <a:spcPct val="105000"/>
              </a:lnSpc>
              <a:spcAft>
                <a:spcPts val="1100"/>
              </a:spcAft>
              <a:defRPr sz="1750">
                <a:solidFill>
                  <a:srgbClr val="232A32"/>
                </a:solidFill>
                <a:latin typeface="Aptos"/>
              </a:defRPr>
            </a:pPr>
            <a:r>
              <a:t>• 🎥 Video singkat tips atau trik matematika.</a:t>
            </a:r>
          </a:p>
          <a:p>
            <a:pPr>
              <a:lnSpc>
                <a:spcPct val="105000"/>
              </a:lnSpc>
              <a:spcAft>
                <a:spcPts val="1100"/>
              </a:spcAft>
              <a:defRPr sz="1750">
                <a:solidFill>
                  <a:srgbClr val="232A32"/>
                </a:solidFill>
                <a:latin typeface="Aptos"/>
              </a:defRPr>
            </a:pPr>
            <a:r>
              <a:t>• 🧩 Tebak-tebakan, kuis, dan tantangan matematika.</a:t>
            </a:r>
          </a:p>
          <a:p>
            <a:pPr>
              <a:lnSpc>
                <a:spcPct val="105000"/>
              </a:lnSpc>
              <a:spcAft>
                <a:spcPts val="1100"/>
              </a:spcAft>
              <a:defRPr sz="1750">
                <a:solidFill>
                  <a:srgbClr val="232A32"/>
                </a:solidFill>
                <a:latin typeface="Aptos"/>
              </a:defRPr>
            </a:pPr>
            <a:r>
              <a:t>• 😂 Humor atau meme matematika yang tetap mendidik.</a:t>
            </a:r>
          </a:p>
          <a:p>
            <a:pPr>
              <a:lnSpc>
                <a:spcPct val="105000"/>
              </a:lnSpc>
              <a:spcAft>
                <a:spcPts val="1100"/>
              </a:spcAft>
              <a:defRPr sz="1750">
                <a:solidFill>
                  <a:srgbClr val="232A32"/>
                </a:solidFill>
                <a:latin typeface="Aptos"/>
              </a:defRPr>
            </a:pPr>
            <a:r>
              <a:t>• 📝 Refleksi setelah mengajar.</a:t>
            </a:r>
          </a:p>
          <a:p>
            <a:pPr>
              <a:lnSpc>
                <a:spcPct val="105000"/>
              </a:lnSpc>
              <a:spcAft>
                <a:spcPts val="1100"/>
              </a:spcAft>
              <a:defRPr sz="1750">
                <a:solidFill>
                  <a:srgbClr val="232A32"/>
                </a:solidFill>
                <a:latin typeface="Aptos"/>
              </a:defRPr>
            </a:pPr>
            <a:r>
              <a:t>• 🌱 Cerita inspiratif tentang proses belajar siswa.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2371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972800" y="6510528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 i="0">
                <a:solidFill>
                  <a:srgbClr val="69737D"/>
                </a:solidFill>
                <a:latin typeface="Aptos"/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700" b="1" i="0">
                <a:solidFill>
                  <a:srgbClr val="12365C"/>
                </a:solidFill>
                <a:latin typeface="Aptos"/>
              </a:defRPr>
            </a:pPr>
            <a:r>
              <a:t>Matematika Bisa Dibuat Menyenangkan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417320"/>
            <a:ext cx="5074920" cy="1691640"/>
          </a:xfrm>
          <a:prstGeom prst="roundRect">
            <a:avLst/>
          </a:prstGeom>
          <a:solidFill>
            <a:srgbClr val="EFF6FC"/>
          </a:solidFill>
          <a:ln>
            <a:solidFill>
              <a:srgbClr val="D7E4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417320"/>
            <a:ext cx="73152" cy="1691640"/>
          </a:xfrm>
          <a:prstGeom prst="rect">
            <a:avLst/>
          </a:prstGeom>
          <a:solidFill>
            <a:srgbClr val="2371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572768"/>
            <a:ext cx="46634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 i="0">
                <a:solidFill>
                  <a:srgbClr val="12365C"/>
                </a:solidFill>
                <a:latin typeface="Aptos"/>
              </a:defRPr>
            </a:pPr>
            <a:r>
              <a:t>Math Challenge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029968"/>
            <a:ext cx="4663440" cy="941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20" b="0" i="0">
                <a:solidFill>
                  <a:srgbClr val="232A32"/>
                </a:solidFill>
                <a:latin typeface="Aptos"/>
              </a:defRPr>
            </a:pPr>
            <a:r>
              <a:t>Tantangan soal singkat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1417320"/>
            <a:ext cx="5074920" cy="1691640"/>
          </a:xfrm>
          <a:prstGeom prst="roundRect">
            <a:avLst/>
          </a:prstGeom>
          <a:solidFill>
            <a:srgbClr val="EFF6FC"/>
          </a:solidFill>
          <a:ln>
            <a:solidFill>
              <a:srgbClr val="D7E4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172200" y="1417320"/>
            <a:ext cx="73152" cy="1691640"/>
          </a:xfrm>
          <a:prstGeom prst="rect">
            <a:avLst/>
          </a:prstGeom>
          <a:solidFill>
            <a:srgbClr val="F0A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00800" y="1572768"/>
            <a:ext cx="46634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 i="0">
                <a:solidFill>
                  <a:srgbClr val="12365C"/>
                </a:solidFill>
                <a:latin typeface="Aptos"/>
              </a:defRPr>
            </a:pPr>
            <a:r>
              <a:t>Math in Life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0" y="2029968"/>
            <a:ext cx="4663440" cy="941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20" b="0" i="0">
                <a:solidFill>
                  <a:srgbClr val="232A32"/>
                </a:solidFill>
                <a:latin typeface="Aptos"/>
              </a:defRPr>
            </a:pPr>
            <a:r>
              <a:t>Matematika dalam kehidupan sehari-hari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5800" y="3657600"/>
            <a:ext cx="5074920" cy="1691640"/>
          </a:xfrm>
          <a:prstGeom prst="roundRect">
            <a:avLst/>
          </a:prstGeom>
          <a:solidFill>
            <a:srgbClr val="EFF6FC"/>
          </a:solidFill>
          <a:ln>
            <a:solidFill>
              <a:srgbClr val="D7E4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85800" y="3657600"/>
            <a:ext cx="73152" cy="1691640"/>
          </a:xfrm>
          <a:prstGeom prst="rect">
            <a:avLst/>
          </a:prstGeom>
          <a:solidFill>
            <a:srgbClr val="F0A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4400" y="3813048"/>
            <a:ext cx="46634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 i="0">
                <a:solidFill>
                  <a:srgbClr val="12365C"/>
                </a:solidFill>
                <a:latin typeface="Aptos"/>
              </a:defRPr>
            </a:pPr>
            <a:r>
              <a:t>Math Humor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4270248"/>
            <a:ext cx="4663440" cy="941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20" b="0" i="0">
                <a:solidFill>
                  <a:srgbClr val="232A32"/>
                </a:solidFill>
                <a:latin typeface="Aptos"/>
              </a:defRPr>
            </a:pPr>
            <a:r>
              <a:t>Humor yang tetap edukatif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72200" y="3657600"/>
            <a:ext cx="5074920" cy="1691640"/>
          </a:xfrm>
          <a:prstGeom prst="roundRect">
            <a:avLst/>
          </a:prstGeom>
          <a:solidFill>
            <a:srgbClr val="EFF6FC"/>
          </a:solidFill>
          <a:ln>
            <a:solidFill>
              <a:srgbClr val="D7E4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172200" y="3657600"/>
            <a:ext cx="73152" cy="1691640"/>
          </a:xfrm>
          <a:prstGeom prst="rect">
            <a:avLst/>
          </a:prstGeom>
          <a:solidFill>
            <a:srgbClr val="2371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0" y="3813048"/>
            <a:ext cx="46634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 i="0">
                <a:solidFill>
                  <a:srgbClr val="12365C"/>
                </a:solidFill>
                <a:latin typeface="Aptos"/>
              </a:defRPr>
            </a:pPr>
            <a:r>
              <a:t>Behind the Class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0" y="4270248"/>
            <a:ext cx="4663440" cy="941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20" b="0" i="0">
                <a:solidFill>
                  <a:srgbClr val="232A32"/>
                </a:solidFill>
                <a:latin typeface="Aptos"/>
              </a:defRPr>
            </a:pPr>
            <a:r>
              <a:t>Cerita di balik proses pembelajaran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2371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0972800" y="6510528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 i="0">
                <a:solidFill>
                  <a:srgbClr val="69737D"/>
                </a:solidFill>
                <a:latin typeface="Aptos"/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700" b="1" i="0">
                <a:solidFill>
                  <a:srgbClr val="12365C"/>
                </a:solidFill>
                <a:latin typeface="Aptos"/>
              </a:defRPr>
            </a:pPr>
            <a:r>
              <a:t>Ekspresi Emosi yang Sehat di Media Sosial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417320"/>
            <a:ext cx="2578608" cy="2240280"/>
          </a:xfrm>
          <a:prstGeom prst="roundRect">
            <a:avLst/>
          </a:prstGeom>
          <a:solidFill>
            <a:srgbClr val="EFF6FC"/>
          </a:solidFill>
          <a:ln>
            <a:solidFill>
              <a:srgbClr val="D7E4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02920" y="1417320"/>
            <a:ext cx="73152" cy="2240280"/>
          </a:xfrm>
          <a:prstGeom prst="rect">
            <a:avLst/>
          </a:prstGeom>
          <a:solidFill>
            <a:srgbClr val="2371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572768"/>
            <a:ext cx="2167127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 i="0">
                <a:solidFill>
                  <a:srgbClr val="12365C"/>
                </a:solidFill>
                <a:latin typeface="Aptos"/>
              </a:defRPr>
            </a:pPr>
            <a:r>
              <a:t>1. RASAKAN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029968"/>
            <a:ext cx="2167127" cy="1490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50" b="0" i="0">
                <a:solidFill>
                  <a:srgbClr val="232A32"/>
                </a:solidFill>
                <a:latin typeface="Aptos"/>
              </a:defRPr>
            </a:pPr>
            <a:r>
              <a:t>Kenali emosi sebelum bertindak.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19272" y="1417320"/>
            <a:ext cx="2578608" cy="2240280"/>
          </a:xfrm>
          <a:prstGeom prst="roundRect">
            <a:avLst/>
          </a:prstGeom>
          <a:solidFill>
            <a:srgbClr val="EFF6FC"/>
          </a:solidFill>
          <a:ln>
            <a:solidFill>
              <a:srgbClr val="D7E4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319272" y="1417320"/>
            <a:ext cx="73152" cy="2240280"/>
          </a:xfrm>
          <a:prstGeom prst="rect">
            <a:avLst/>
          </a:prstGeom>
          <a:solidFill>
            <a:srgbClr val="F0A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547872" y="1572768"/>
            <a:ext cx="2167127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 i="0">
                <a:solidFill>
                  <a:srgbClr val="12365C"/>
                </a:solidFill>
                <a:latin typeface="Aptos"/>
              </a:defRPr>
            </a:pPr>
            <a:r>
              <a:t>2. PIKIRKAN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47872" y="2029968"/>
            <a:ext cx="2167127" cy="1490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50" b="0" i="0">
                <a:solidFill>
                  <a:srgbClr val="232A32"/>
                </a:solidFill>
                <a:latin typeface="Aptos"/>
              </a:defRPr>
            </a:pPr>
            <a:r>
              <a:t>Apa tujuan saya mengunggah ini?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35624" y="1417320"/>
            <a:ext cx="2578608" cy="2240280"/>
          </a:xfrm>
          <a:prstGeom prst="roundRect">
            <a:avLst/>
          </a:prstGeom>
          <a:solidFill>
            <a:srgbClr val="EFF6FC"/>
          </a:solidFill>
          <a:ln>
            <a:solidFill>
              <a:srgbClr val="D7E4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135624" y="1417320"/>
            <a:ext cx="73152" cy="2240280"/>
          </a:xfrm>
          <a:prstGeom prst="rect">
            <a:avLst/>
          </a:prstGeom>
          <a:solidFill>
            <a:srgbClr val="2371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64224" y="1572768"/>
            <a:ext cx="2167127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 i="0">
                <a:solidFill>
                  <a:srgbClr val="12365C"/>
                </a:solidFill>
                <a:latin typeface="Aptos"/>
              </a:defRPr>
            </a:pPr>
            <a:r>
              <a:t>3. SARING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64224" y="2029968"/>
            <a:ext cx="2167127" cy="1490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50" b="0" i="0">
                <a:solidFill>
                  <a:srgbClr val="232A32"/>
                </a:solidFill>
                <a:latin typeface="Aptos"/>
              </a:defRPr>
            </a:pPr>
            <a:r>
              <a:t>Periksa kata, foto, privasi, dan dampaknya.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951976" y="1417320"/>
            <a:ext cx="2578608" cy="2240280"/>
          </a:xfrm>
          <a:prstGeom prst="roundRect">
            <a:avLst/>
          </a:prstGeom>
          <a:solidFill>
            <a:srgbClr val="EFF6FC"/>
          </a:solidFill>
          <a:ln>
            <a:solidFill>
              <a:srgbClr val="D7E4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951976" y="1417320"/>
            <a:ext cx="73152" cy="2240280"/>
          </a:xfrm>
          <a:prstGeom prst="rect">
            <a:avLst/>
          </a:prstGeom>
          <a:solidFill>
            <a:srgbClr val="F0A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80576" y="1572768"/>
            <a:ext cx="2167127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 i="0">
                <a:solidFill>
                  <a:srgbClr val="12365C"/>
                </a:solidFill>
                <a:latin typeface="Aptos"/>
              </a:defRPr>
            </a:pPr>
            <a:r>
              <a:t>4. BAGIKAN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80576" y="2029968"/>
            <a:ext cx="2167127" cy="1490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50" b="0" i="0">
                <a:solidFill>
                  <a:srgbClr val="232A32"/>
                </a:solidFill>
                <a:latin typeface="Aptos"/>
              </a:defRPr>
            </a:pPr>
            <a:r>
              <a:t>Pilih waktu dan ruang yang tepat.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" y="4160520"/>
            <a:ext cx="103327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100" b="1" i="0">
                <a:solidFill>
                  <a:srgbClr val="12365C"/>
                </a:solidFill>
                <a:latin typeface="Aptos"/>
              </a:defRPr>
            </a:pPr>
            <a:r>
              <a:t>Jangan biarkan emosi sesaat menjadi jejak digital jangka panjang.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2371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972800" y="6510528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 i="0">
                <a:solidFill>
                  <a:srgbClr val="69737D"/>
                </a:solidFill>
                <a:latin typeface="Aptos"/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700" b="1" i="0">
                <a:solidFill>
                  <a:srgbClr val="12365C"/>
                </a:solidFill>
                <a:latin typeface="Aptos"/>
              </a:defRPr>
            </a:pPr>
            <a:r>
              <a:t>Etika Guru di Media Sosial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607040" cy="4709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100"/>
              </a:spcAft>
              <a:defRPr sz="1750">
                <a:solidFill>
                  <a:srgbClr val="232A32"/>
                </a:solidFill>
                <a:latin typeface="Aptos"/>
              </a:defRPr>
            </a:pPr>
            <a:r>
              <a:t>• Jaga privasi dan martabat siswa.</a:t>
            </a:r>
          </a:p>
          <a:p>
            <a:pPr>
              <a:lnSpc>
                <a:spcPct val="105000"/>
              </a:lnSpc>
              <a:spcAft>
                <a:spcPts val="1100"/>
              </a:spcAft>
              <a:defRPr sz="1750">
                <a:solidFill>
                  <a:srgbClr val="232A32"/>
                </a:solidFill>
                <a:latin typeface="Aptos"/>
              </a:defRPr>
            </a:pPr>
            <a:r>
              <a:t>• Hindari mengunggah masalah pribadi siswa tanpa izin.</a:t>
            </a:r>
          </a:p>
          <a:p>
            <a:pPr>
              <a:lnSpc>
                <a:spcPct val="105000"/>
              </a:lnSpc>
              <a:spcAft>
                <a:spcPts val="1100"/>
              </a:spcAft>
              <a:defRPr sz="1750">
                <a:solidFill>
                  <a:srgbClr val="232A32"/>
                </a:solidFill>
                <a:latin typeface="Aptos"/>
              </a:defRPr>
            </a:pPr>
            <a:r>
              <a:t>• Gunakan bahasa yang santun dan tidak merendahkan.</a:t>
            </a:r>
          </a:p>
          <a:p>
            <a:pPr>
              <a:lnSpc>
                <a:spcPct val="105000"/>
              </a:lnSpc>
              <a:spcAft>
                <a:spcPts val="1100"/>
              </a:spcAft>
              <a:defRPr sz="1750">
                <a:solidFill>
                  <a:srgbClr val="232A32"/>
                </a:solidFill>
                <a:latin typeface="Aptos"/>
              </a:defRPr>
            </a:pPr>
            <a:r>
              <a:t>• Periksa kebenaran informasi sebelum membagikannya.</a:t>
            </a:r>
          </a:p>
          <a:p>
            <a:pPr>
              <a:lnSpc>
                <a:spcPct val="105000"/>
              </a:lnSpc>
              <a:spcAft>
                <a:spcPts val="1100"/>
              </a:spcAft>
              <a:defRPr sz="1750">
                <a:solidFill>
                  <a:srgbClr val="232A32"/>
                </a:solidFill>
                <a:latin typeface="Aptos"/>
              </a:defRPr>
            </a:pPr>
            <a:r>
              <a:t>• Pisahkan kritik terhadap masalah dari serangan terhadap pribadi.</a:t>
            </a:r>
          </a:p>
          <a:p>
            <a:pPr>
              <a:lnSpc>
                <a:spcPct val="105000"/>
              </a:lnSpc>
              <a:spcAft>
                <a:spcPts val="1100"/>
              </a:spcAft>
              <a:defRPr sz="1750">
                <a:solidFill>
                  <a:srgbClr val="232A32"/>
                </a:solidFill>
                <a:latin typeface="Aptos"/>
              </a:defRPr>
            </a:pPr>
            <a:r>
              <a:t>• Ingat bahwa unggahan dapat menjadi bagian dari jejak digital.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2371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972800" y="6510528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 i="0">
                <a:solidFill>
                  <a:srgbClr val="69737D"/>
                </a:solidFill>
                <a:latin typeface="Aptos"/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700" b="1" i="0">
                <a:solidFill>
                  <a:srgbClr val="12365C"/>
                </a:solidFill>
                <a:latin typeface="Aptos"/>
              </a:defRPr>
            </a:pPr>
            <a:r>
              <a:t>Dari Emosi Menjadi Inspirasi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51560" y="1280160"/>
            <a:ext cx="9966960" cy="621792"/>
          </a:xfrm>
          <a:prstGeom prst="roundRect">
            <a:avLst/>
          </a:prstGeom>
          <a:solidFill>
            <a:srgbClr val="EFF6FC"/>
          </a:solidFill>
          <a:ln>
            <a:solidFill>
              <a:srgbClr val="D7E4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51560" y="1280160"/>
            <a:ext cx="73152" cy="621792"/>
          </a:xfrm>
          <a:prstGeom prst="rect">
            <a:avLst/>
          </a:prstGeom>
          <a:solidFill>
            <a:srgbClr val="2371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80160" y="1435607"/>
            <a:ext cx="95554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 i="0">
                <a:solidFill>
                  <a:srgbClr val="12365C"/>
                </a:solidFill>
                <a:latin typeface="Aptos"/>
              </a:defRPr>
            </a:pPr>
            <a:r>
              <a:t>Marah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0160" y="1656842"/>
            <a:ext cx="9555480" cy="1280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50" b="0" i="0">
                <a:solidFill>
                  <a:srgbClr val="232A32"/>
                </a:solidFill>
                <a:latin typeface="Aptos"/>
              </a:defRPr>
            </a:pPr>
            <a:r>
              <a:t>→  Refleksi dan evaluasi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51560" y="2091055"/>
            <a:ext cx="9966960" cy="621792"/>
          </a:xfrm>
          <a:prstGeom prst="roundRect">
            <a:avLst/>
          </a:prstGeom>
          <a:solidFill>
            <a:srgbClr val="EFF6FC"/>
          </a:solidFill>
          <a:ln>
            <a:solidFill>
              <a:srgbClr val="D7E4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051560" y="2103120"/>
            <a:ext cx="73152" cy="621792"/>
          </a:xfrm>
          <a:prstGeom prst="rect">
            <a:avLst/>
          </a:prstGeom>
          <a:solidFill>
            <a:srgbClr val="F0A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280160" y="2210308"/>
            <a:ext cx="95554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 i="0">
                <a:solidFill>
                  <a:srgbClr val="12365C"/>
                </a:solidFill>
                <a:latin typeface="Aptos"/>
              </a:defRPr>
            </a:pPr>
            <a:r>
              <a:t>Lelah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80160" y="2467103"/>
            <a:ext cx="9555480" cy="1280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50" b="0" i="0">
                <a:solidFill>
                  <a:srgbClr val="232A32"/>
                </a:solidFill>
                <a:latin typeface="Aptos"/>
              </a:defRPr>
            </a:pPr>
            <a:r>
              <a:t>→  Jeda dan memulihkan energi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51560" y="2926080"/>
            <a:ext cx="9966960" cy="621792"/>
          </a:xfrm>
          <a:prstGeom prst="roundRect">
            <a:avLst/>
          </a:prstGeom>
          <a:solidFill>
            <a:srgbClr val="EFF6FC"/>
          </a:solidFill>
          <a:ln>
            <a:solidFill>
              <a:srgbClr val="D7E4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051560" y="2926080"/>
            <a:ext cx="73152" cy="621792"/>
          </a:xfrm>
          <a:prstGeom prst="rect">
            <a:avLst/>
          </a:prstGeom>
          <a:solidFill>
            <a:srgbClr val="2371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280160" y="3081528"/>
            <a:ext cx="95554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 i="0">
                <a:solidFill>
                  <a:srgbClr val="12365C"/>
                </a:solidFill>
                <a:latin typeface="Aptos"/>
              </a:defRPr>
            </a:pPr>
            <a:r>
              <a:t>Bangga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80160" y="3314193"/>
            <a:ext cx="9555480" cy="1280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50" b="0" i="0">
                <a:solidFill>
                  <a:srgbClr val="232A32"/>
                </a:solidFill>
                <a:latin typeface="Aptos"/>
              </a:defRPr>
            </a:pPr>
            <a:r>
              <a:t>→  Apresiasi dan berbagi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51560" y="3749039"/>
            <a:ext cx="9966960" cy="621792"/>
          </a:xfrm>
          <a:prstGeom prst="roundRect">
            <a:avLst/>
          </a:prstGeom>
          <a:solidFill>
            <a:srgbClr val="EFF6FC"/>
          </a:solidFill>
          <a:ln>
            <a:solidFill>
              <a:srgbClr val="D7E4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1051560" y="3749039"/>
            <a:ext cx="73152" cy="621792"/>
          </a:xfrm>
          <a:prstGeom prst="rect">
            <a:avLst/>
          </a:prstGeom>
          <a:solidFill>
            <a:srgbClr val="F0A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280160" y="3904487"/>
            <a:ext cx="95554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 i="0">
                <a:solidFill>
                  <a:srgbClr val="12365C"/>
                </a:solidFill>
                <a:latin typeface="Aptos"/>
              </a:defRPr>
            </a:pPr>
            <a:r>
              <a:t>Sedih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80160" y="4137153"/>
            <a:ext cx="9555480" cy="1280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50" b="0" i="0">
                <a:solidFill>
                  <a:srgbClr val="232A32"/>
                </a:solidFill>
                <a:latin typeface="Aptos"/>
              </a:defRPr>
            </a:pPr>
            <a:r>
              <a:t>→  Pembelajaran dan keteguhan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51560" y="4572000"/>
            <a:ext cx="9966960" cy="621792"/>
          </a:xfrm>
          <a:prstGeom prst="roundRect">
            <a:avLst/>
          </a:prstGeom>
          <a:solidFill>
            <a:srgbClr val="EFF6FC"/>
          </a:solidFill>
          <a:ln>
            <a:solidFill>
              <a:srgbClr val="D7E4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1051560" y="4572000"/>
            <a:ext cx="73152" cy="621792"/>
          </a:xfrm>
          <a:prstGeom prst="rect">
            <a:avLst/>
          </a:prstGeom>
          <a:solidFill>
            <a:srgbClr val="2371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280160" y="4727448"/>
            <a:ext cx="95554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 i="0">
                <a:solidFill>
                  <a:srgbClr val="12365C"/>
                </a:solidFill>
                <a:latin typeface="Aptos"/>
              </a:defRPr>
            </a:pPr>
            <a:r>
              <a:t>Bahagia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80160" y="4984243"/>
            <a:ext cx="9555480" cy="1280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50" b="0" i="0">
                <a:solidFill>
                  <a:srgbClr val="232A32"/>
                </a:solidFill>
                <a:latin typeface="Aptos"/>
              </a:defRPr>
            </a:pPr>
            <a:r>
              <a:t>→  Menularkan energi positif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2371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972800" y="6510528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 i="0">
                <a:solidFill>
                  <a:srgbClr val="69737D"/>
                </a:solidFill>
                <a:latin typeface="Aptos"/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700" b="1" i="0">
                <a:solidFill>
                  <a:srgbClr val="12365C"/>
                </a:solidFill>
                <a:latin typeface="Aptos"/>
              </a:defRPr>
            </a:pPr>
            <a:r>
              <a:t>Guru sebagai Role Model Digital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607040" cy="4709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100"/>
              </a:spcAft>
              <a:defRPr sz="1800">
                <a:solidFill>
                  <a:srgbClr val="232A32"/>
                </a:solidFill>
                <a:latin typeface="Aptos"/>
              </a:defRPr>
            </a:pPr>
            <a:r>
              <a:t>• Siswa dapat melihat perilaku guru bukan hanya di ruang kelas, tetapi juga di ruang digital.</a:t>
            </a:r>
          </a:p>
          <a:p>
            <a:pPr>
              <a:lnSpc>
                <a:spcPct val="105000"/>
              </a:lnSpc>
              <a:spcAft>
                <a:spcPts val="1100"/>
              </a:spcAft>
              <a:defRPr sz="1800">
                <a:solidFill>
                  <a:srgbClr val="232A32"/>
                </a:solidFill>
                <a:latin typeface="Aptos"/>
              </a:defRPr>
            </a:pPr>
            <a:r>
              <a:t>• Konten guru dapat menjadi contoh cara berkomunikasi yang santun dan bertanggung jawab.</a:t>
            </a:r>
          </a:p>
          <a:p>
            <a:pPr>
              <a:lnSpc>
                <a:spcPct val="105000"/>
              </a:lnSpc>
              <a:spcAft>
                <a:spcPts val="1100"/>
              </a:spcAft>
              <a:defRPr sz="1800">
                <a:solidFill>
                  <a:srgbClr val="232A32"/>
                </a:solidFill>
                <a:latin typeface="Aptos"/>
              </a:defRPr>
            </a:pPr>
            <a:r>
              <a:t>• Kehadiran digital yang positif dapat memperkuat citra profesi guru.</a:t>
            </a:r>
          </a:p>
          <a:p>
            <a:pPr>
              <a:lnSpc>
                <a:spcPct val="105000"/>
              </a:lnSpc>
              <a:spcAft>
                <a:spcPts val="1100"/>
              </a:spcAft>
              <a:defRPr sz="1800">
                <a:solidFill>
                  <a:srgbClr val="232A32"/>
                </a:solidFill>
                <a:latin typeface="Aptos"/>
              </a:defRPr>
            </a:pPr>
            <a:r>
              <a:t>• Gunakan media sosial untuk membangun, bukan menjatuhkan.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2371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972800" y="6510528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 i="0">
                <a:solidFill>
                  <a:srgbClr val="69737D"/>
                </a:solidFill>
                <a:latin typeface="Aptos"/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F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960120"/>
            <a:ext cx="10332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400" b="1" i="0">
                <a:solidFill>
                  <a:srgbClr val="2371B3"/>
                </a:solidFill>
                <a:latin typeface="Aptos"/>
              </a:defRPr>
            </a:pPr>
            <a:r>
              <a:t>Contoh Caption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1828800"/>
            <a:ext cx="996696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400" b="0" i="1">
                <a:solidFill>
                  <a:srgbClr val="12365C"/>
                </a:solidFill>
                <a:latin typeface="Aptos"/>
              </a:defRPr>
            </a:pPr>
            <a:r>
              <a:t>“Hari ini bukan tentang siapa yang paling cepat menemukan jawaban,</a:t>
            </a:r>
            <a:br/>
            <a:r>
              <a:t>tetapi siapa yang tidak menyerah mencari jalan menuju jawaban.”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794760"/>
            <a:ext cx="10332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0" i="0">
                <a:solidFill>
                  <a:srgbClr val="69737D"/>
                </a:solidFill>
                <a:latin typeface="Aptos"/>
              </a:defRPr>
            </a:pPr>
            <a:r>
              <a:t>— Refleksi Guru Matematika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4709160"/>
            <a:ext cx="98755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700" b="1" i="0">
                <a:solidFill>
                  <a:srgbClr val="12365C"/>
                </a:solidFill>
                <a:latin typeface="Aptos"/>
              </a:defRPr>
            </a:pPr>
            <a:r>
              <a:t>Ekspresi pribadi dapat diubah menjadi pesan yang memberi nilai bagi orang lain.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2371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972800" y="6510528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 i="0">
                <a:solidFill>
                  <a:srgbClr val="69737D"/>
                </a:solidFill>
                <a:latin typeface="Aptos"/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700" b="1" i="0">
                <a:solidFill>
                  <a:srgbClr val="12365C"/>
                </a:solidFill>
                <a:latin typeface="Aptos"/>
              </a:defRPr>
            </a:pPr>
            <a:r>
              <a:t>Kesimpulan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1371600"/>
            <a:ext cx="3383280" cy="3063240"/>
          </a:xfrm>
          <a:prstGeom prst="roundRect">
            <a:avLst/>
          </a:prstGeom>
          <a:solidFill>
            <a:srgbClr val="EFF6FC"/>
          </a:solidFill>
          <a:ln>
            <a:solidFill>
              <a:srgbClr val="D7E4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77240" y="1371600"/>
            <a:ext cx="73152" cy="3063240"/>
          </a:xfrm>
          <a:prstGeom prst="rect">
            <a:avLst/>
          </a:prstGeom>
          <a:solidFill>
            <a:srgbClr val="2371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05840" y="1527048"/>
            <a:ext cx="29718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 i="0">
                <a:solidFill>
                  <a:srgbClr val="12365C"/>
                </a:solidFill>
                <a:latin typeface="Aptos"/>
              </a:defRPr>
            </a:pPr>
            <a:r>
              <a:t>Media sosial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1984248"/>
            <a:ext cx="2971800" cy="2313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20" b="0" i="0">
                <a:solidFill>
                  <a:srgbClr val="232A32"/>
                </a:solidFill>
                <a:latin typeface="Aptos"/>
              </a:defRPr>
            </a:pPr>
            <a:r>
              <a:t>Bukan sekadar tempat berbagi informasi, tetapi juga ruang ekspresi dan refleksi.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07408" y="1371600"/>
            <a:ext cx="3383280" cy="3063240"/>
          </a:xfrm>
          <a:prstGeom prst="roundRect">
            <a:avLst/>
          </a:prstGeom>
          <a:solidFill>
            <a:srgbClr val="EFF6FC"/>
          </a:solidFill>
          <a:ln>
            <a:solidFill>
              <a:srgbClr val="D7E4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407408" y="1371600"/>
            <a:ext cx="73152" cy="3063240"/>
          </a:xfrm>
          <a:prstGeom prst="rect">
            <a:avLst/>
          </a:prstGeom>
          <a:solidFill>
            <a:srgbClr val="F0A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36008" y="1527048"/>
            <a:ext cx="29718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 i="0">
                <a:solidFill>
                  <a:srgbClr val="12365C"/>
                </a:solidFill>
                <a:latin typeface="Aptos"/>
              </a:defRPr>
            </a:pPr>
            <a:r>
              <a:t>Guru matematika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36008" y="1984248"/>
            <a:ext cx="2971800" cy="2313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20" b="0" i="0">
                <a:solidFill>
                  <a:srgbClr val="232A32"/>
                </a:solidFill>
                <a:latin typeface="Aptos"/>
              </a:defRPr>
            </a:pPr>
            <a:r>
              <a:t>Dapat menunjukkan sisi kreatif, humanis, dan inspiratif tanpa meninggalkan profesionalisme.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6720" y="1371600"/>
            <a:ext cx="3383280" cy="3063240"/>
          </a:xfrm>
          <a:prstGeom prst="roundRect">
            <a:avLst/>
          </a:prstGeom>
          <a:solidFill>
            <a:srgbClr val="EFF6FC"/>
          </a:solidFill>
          <a:ln>
            <a:solidFill>
              <a:srgbClr val="D7E4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046720" y="1371600"/>
            <a:ext cx="73152" cy="3063240"/>
          </a:xfrm>
          <a:prstGeom prst="rect">
            <a:avLst/>
          </a:prstGeom>
          <a:solidFill>
            <a:srgbClr val="2371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75320" y="1527048"/>
            <a:ext cx="29718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 i="0">
                <a:solidFill>
                  <a:srgbClr val="12365C"/>
                </a:solidFill>
                <a:latin typeface="Aptos"/>
              </a:defRPr>
            </a:pPr>
            <a:r>
              <a:t>Kunci utama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75320" y="1984248"/>
            <a:ext cx="2971800" cy="2313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20" b="0" i="0">
                <a:solidFill>
                  <a:srgbClr val="232A32"/>
                </a:solidFill>
                <a:latin typeface="Aptos"/>
              </a:defRPr>
            </a:pPr>
            <a:r>
              <a:t>Ekspresikan emosi dengan sadar, jaga etika, hormati privasi, dan pikirkan dampaknya.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4892040"/>
            <a:ext cx="103327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 i="0">
                <a:solidFill>
                  <a:srgbClr val="12365C"/>
                </a:solidFill>
                <a:latin typeface="Aptos"/>
              </a:defRPr>
            </a:pPr>
            <a:r>
              <a:t>Ekspresikan perasaan. Bagikan inspirasi. Jaga profesionalisme.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2371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972800" y="6510528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 i="0">
                <a:solidFill>
                  <a:srgbClr val="69737D"/>
                </a:solidFill>
                <a:latin typeface="Aptos"/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36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1234440"/>
            <a:ext cx="103327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200" b="1" i="0">
                <a:solidFill>
                  <a:srgbClr val="F0AE37"/>
                </a:solidFill>
                <a:latin typeface="Aptos"/>
              </a:defRPr>
            </a:pPr>
            <a:r>
              <a:t>GURU BOLEH PUNYA EMOSI.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920240"/>
            <a:ext cx="103327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200" b="1" i="0">
                <a:solidFill>
                  <a:srgbClr val="FFFFFF"/>
                </a:solidFill>
                <a:latin typeface="Aptos"/>
              </a:defRPr>
            </a:pPr>
            <a:r>
              <a:t>GURU BOLEH BEREKSPRESI.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743200"/>
            <a:ext cx="103327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600" b="0" i="0">
                <a:solidFill>
                  <a:srgbClr val="FFFFFF"/>
                </a:solidFill>
                <a:latin typeface="Aptos"/>
              </a:defRPr>
            </a:pPr>
            <a:r>
              <a:t>Namun, jadikan setiap ekspresi sebagai inspirasi.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4572000"/>
            <a:ext cx="10332720" cy="3371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 i="0">
                <a:solidFill>
                  <a:srgbClr val="F0AE37"/>
                </a:solidFill>
                <a:latin typeface="Aptos"/>
              </a:defRPr>
            </a:pPr>
            <a:r>
              <a:t>Sofyan, S.Pd., Gr.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074920"/>
            <a:ext cx="10332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 i="0">
                <a:solidFill>
                  <a:srgbClr val="FFFFFF"/>
                </a:solidFill>
                <a:latin typeface="Aptos"/>
              </a:defRPr>
            </a:pPr>
            <a:r>
              <a:t>Bireuen, Rabu, 30 September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715000"/>
            <a:ext cx="10332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700" b="0" i="0">
                <a:solidFill>
                  <a:srgbClr val="FFFFFF"/>
                </a:solidFill>
                <a:latin typeface="Aptos"/>
              </a:defRPr>
            </a:pPr>
            <a:r>
              <a:t>Terima kasih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3918</Words>
  <Application>WPS Presentation</Application>
  <PresentationFormat>On-screen Show (4:3)</PresentationFormat>
  <Paragraphs>216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4" baseType="lpstr">
      <vt:lpstr>Arial</vt:lpstr>
      <vt:lpstr>SimSun</vt:lpstr>
      <vt:lpstr>Wingdings</vt:lpstr>
      <vt:lpstr>Arial</vt:lpstr>
      <vt:lpstr>Aptos</vt:lpstr>
      <vt:lpstr>Segoe UI</vt:lpstr>
      <vt:lpstr>Calibri</vt:lpstr>
      <vt:lpstr>Microsoft YaHei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>generated using python-pptx</dc:description>
  <cp:lastModifiedBy>WPS_1790365513</cp:lastModifiedBy>
  <cp:revision>5</cp:revision>
  <dcterms:created xsi:type="dcterms:W3CDTF">2013-01-27T09:14:00Z</dcterms:created>
  <dcterms:modified xsi:type="dcterms:W3CDTF">2026-09-30T05:15:40Z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1033-12.1.0.28485</vt:lpwstr>
  </property>
  <property fmtid="{D5CDD505-2E9C-101B-9397-08002B2CF9AE}" pid="3" name="ICV">
    <vt:lpwstr>99D01FF29BA744E0813EC1D3D8F0C8DE_12</vt:lpwstr>
  </property>
</Properties>
</file>