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Arimo" panose="020B0604020202020204" charset="0"/>
      <p:regular r:id="rId15"/>
    </p:embeddedFont>
    <p:embeddedFont>
      <p:font typeface="Lilita One" panose="020B0604020202020204" charset="0"/>
      <p:regular r:id="rId16"/>
    </p:embeddedFont>
    <p:embeddedFont>
      <p:font typeface="Open Sans" panose="020B0606030504020204" pitchFamily="3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690"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9.svg"/><Relationship Id="rId7" Type="http://schemas.openxmlformats.org/officeDocument/2006/relationships/image" Target="../media/image13.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1.svg"/><Relationship Id="rId5" Type="http://schemas.openxmlformats.org/officeDocument/2006/relationships/image" Target="../media/image21.png"/><Relationship Id="rId10" Type="http://schemas.openxmlformats.org/officeDocument/2006/relationships/image" Target="../media/image10.png"/><Relationship Id="rId4" Type="http://schemas.openxmlformats.org/officeDocument/2006/relationships/image" Target="../media/image20.png"/><Relationship Id="rId9" Type="http://schemas.openxmlformats.org/officeDocument/2006/relationships/image" Target="../media/image17.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15.svg"/><Relationship Id="rId3" Type="http://schemas.openxmlformats.org/officeDocument/2006/relationships/image" Target="../media/image18.png"/><Relationship Id="rId7" Type="http://schemas.openxmlformats.org/officeDocument/2006/relationships/image" Target="../media/image13.svg"/><Relationship Id="rId12"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4.svg"/><Relationship Id="rId5" Type="http://schemas.openxmlformats.org/officeDocument/2006/relationships/image" Target="../media/image23.png"/><Relationship Id="rId15" Type="http://schemas.openxmlformats.org/officeDocument/2006/relationships/image" Target="../media/image17.svg"/><Relationship Id="rId10" Type="http://schemas.openxmlformats.org/officeDocument/2006/relationships/image" Target="../media/image3.png"/><Relationship Id="rId4" Type="http://schemas.openxmlformats.org/officeDocument/2006/relationships/image" Target="../media/image19.svg"/><Relationship Id="rId9" Type="http://schemas.openxmlformats.org/officeDocument/2006/relationships/image" Target="../media/image2.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9.svg"/><Relationship Id="rId7" Type="http://schemas.openxmlformats.org/officeDocument/2006/relationships/image" Target="../media/image13.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31.svg"/><Relationship Id="rId18" Type="http://schemas.openxmlformats.org/officeDocument/2006/relationships/image" Target="../media/image36.png"/><Relationship Id="rId3" Type="http://schemas.openxmlformats.org/officeDocument/2006/relationships/image" Target="../media/image27.svg"/><Relationship Id="rId7" Type="http://schemas.openxmlformats.org/officeDocument/2006/relationships/image" Target="../media/image12.png"/><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image" Target="../media/image26.png"/><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17.svg"/><Relationship Id="rId5" Type="http://schemas.openxmlformats.org/officeDocument/2006/relationships/image" Target="../media/image19.svg"/><Relationship Id="rId15" Type="http://schemas.openxmlformats.org/officeDocument/2006/relationships/image" Target="../media/image33.svg"/><Relationship Id="rId10" Type="http://schemas.openxmlformats.org/officeDocument/2006/relationships/image" Target="../media/image16.png"/><Relationship Id="rId19" Type="http://schemas.openxmlformats.org/officeDocument/2006/relationships/image" Target="../media/image37.svg"/><Relationship Id="rId4" Type="http://schemas.openxmlformats.org/officeDocument/2006/relationships/image" Target="../media/image18.png"/><Relationship Id="rId9" Type="http://schemas.openxmlformats.org/officeDocument/2006/relationships/image" Target="../media/image29.png"/><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18" Type="http://schemas.openxmlformats.org/officeDocument/2006/relationships/image" Target="../media/image47.svg"/><Relationship Id="rId3" Type="http://schemas.openxmlformats.org/officeDocument/2006/relationships/image" Target="../media/image19.svg"/><Relationship Id="rId21" Type="http://schemas.openxmlformats.org/officeDocument/2006/relationships/image" Target="../media/image2.png"/><Relationship Id="rId7" Type="http://schemas.openxmlformats.org/officeDocument/2006/relationships/image" Target="../media/image38.png"/><Relationship Id="rId12" Type="http://schemas.openxmlformats.org/officeDocument/2006/relationships/image" Target="../media/image43.svg"/><Relationship Id="rId17" Type="http://schemas.openxmlformats.org/officeDocument/2006/relationships/image" Target="../media/image46.png"/><Relationship Id="rId2" Type="http://schemas.openxmlformats.org/officeDocument/2006/relationships/image" Target="../media/image18.png"/><Relationship Id="rId16" Type="http://schemas.openxmlformats.org/officeDocument/2006/relationships/image" Target="../media/image13.svg"/><Relationship Id="rId20" Type="http://schemas.openxmlformats.org/officeDocument/2006/relationships/image" Target="../media/image49.sv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42.png"/><Relationship Id="rId5" Type="http://schemas.openxmlformats.org/officeDocument/2006/relationships/image" Target="../media/image26.png"/><Relationship Id="rId15" Type="http://schemas.openxmlformats.org/officeDocument/2006/relationships/image" Target="../media/image12.png"/><Relationship Id="rId23" Type="http://schemas.openxmlformats.org/officeDocument/2006/relationships/image" Target="../media/image4.svg"/><Relationship Id="rId10" Type="http://schemas.openxmlformats.org/officeDocument/2006/relationships/image" Target="../media/image41.svg"/><Relationship Id="rId19" Type="http://schemas.openxmlformats.org/officeDocument/2006/relationships/image" Target="../media/image48.png"/><Relationship Id="rId4" Type="http://schemas.openxmlformats.org/officeDocument/2006/relationships/image" Target="../media/image5.png"/><Relationship Id="rId9" Type="http://schemas.openxmlformats.org/officeDocument/2006/relationships/image" Target="../media/image40.png"/><Relationship Id="rId14" Type="http://schemas.openxmlformats.org/officeDocument/2006/relationships/image" Target="../media/image45.svg"/><Relationship Id="rId22"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18" Type="http://schemas.openxmlformats.org/officeDocument/2006/relationships/image" Target="../media/image47.svg"/><Relationship Id="rId3" Type="http://schemas.openxmlformats.org/officeDocument/2006/relationships/image" Target="../media/image19.svg"/><Relationship Id="rId21" Type="http://schemas.openxmlformats.org/officeDocument/2006/relationships/image" Target="../media/image2.png"/><Relationship Id="rId7" Type="http://schemas.openxmlformats.org/officeDocument/2006/relationships/image" Target="../media/image38.png"/><Relationship Id="rId12" Type="http://schemas.openxmlformats.org/officeDocument/2006/relationships/image" Target="../media/image43.svg"/><Relationship Id="rId17" Type="http://schemas.openxmlformats.org/officeDocument/2006/relationships/image" Target="../media/image46.png"/><Relationship Id="rId2" Type="http://schemas.openxmlformats.org/officeDocument/2006/relationships/image" Target="../media/image18.png"/><Relationship Id="rId16" Type="http://schemas.openxmlformats.org/officeDocument/2006/relationships/image" Target="../media/image13.svg"/><Relationship Id="rId20" Type="http://schemas.openxmlformats.org/officeDocument/2006/relationships/image" Target="../media/image49.sv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42.png"/><Relationship Id="rId5" Type="http://schemas.openxmlformats.org/officeDocument/2006/relationships/image" Target="../media/image26.png"/><Relationship Id="rId15" Type="http://schemas.openxmlformats.org/officeDocument/2006/relationships/image" Target="../media/image12.png"/><Relationship Id="rId23" Type="http://schemas.openxmlformats.org/officeDocument/2006/relationships/image" Target="../media/image4.svg"/><Relationship Id="rId10" Type="http://schemas.openxmlformats.org/officeDocument/2006/relationships/image" Target="../media/image41.svg"/><Relationship Id="rId19" Type="http://schemas.openxmlformats.org/officeDocument/2006/relationships/image" Target="../media/image48.png"/><Relationship Id="rId4" Type="http://schemas.openxmlformats.org/officeDocument/2006/relationships/image" Target="../media/image5.png"/><Relationship Id="rId9" Type="http://schemas.openxmlformats.org/officeDocument/2006/relationships/image" Target="../media/image40.png"/><Relationship Id="rId14" Type="http://schemas.openxmlformats.org/officeDocument/2006/relationships/image" Target="../media/image45.svg"/><Relationship Id="rId22"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png"/><Relationship Id="rId18" Type="http://schemas.openxmlformats.org/officeDocument/2006/relationships/image" Target="../media/image53.svg"/><Relationship Id="rId26" Type="http://schemas.openxmlformats.org/officeDocument/2006/relationships/image" Target="../media/image61.svg"/><Relationship Id="rId3" Type="http://schemas.openxmlformats.org/officeDocument/2006/relationships/image" Target="../media/image19.svg"/><Relationship Id="rId21" Type="http://schemas.openxmlformats.org/officeDocument/2006/relationships/image" Target="../media/image56.png"/><Relationship Id="rId7" Type="http://schemas.openxmlformats.org/officeDocument/2006/relationships/image" Target="../media/image1.png"/><Relationship Id="rId12" Type="http://schemas.openxmlformats.org/officeDocument/2006/relationships/image" Target="../media/image2.png"/><Relationship Id="rId17" Type="http://schemas.openxmlformats.org/officeDocument/2006/relationships/image" Target="../media/image52.png"/><Relationship Id="rId25" Type="http://schemas.openxmlformats.org/officeDocument/2006/relationships/image" Target="../media/image60.png"/><Relationship Id="rId2" Type="http://schemas.openxmlformats.org/officeDocument/2006/relationships/image" Target="../media/image18.png"/><Relationship Id="rId16" Type="http://schemas.openxmlformats.org/officeDocument/2006/relationships/image" Target="../media/image17.svg"/><Relationship Id="rId20" Type="http://schemas.openxmlformats.org/officeDocument/2006/relationships/image" Target="../media/image55.svg"/><Relationship Id="rId1" Type="http://schemas.openxmlformats.org/officeDocument/2006/relationships/slideLayout" Target="../slideLayouts/slideLayout7.xml"/><Relationship Id="rId6" Type="http://schemas.openxmlformats.org/officeDocument/2006/relationships/image" Target="../media/image51.svg"/><Relationship Id="rId11" Type="http://schemas.openxmlformats.org/officeDocument/2006/relationships/image" Target="../media/image13.svg"/><Relationship Id="rId24" Type="http://schemas.openxmlformats.org/officeDocument/2006/relationships/image" Target="../media/image59.svg"/><Relationship Id="rId5" Type="http://schemas.openxmlformats.org/officeDocument/2006/relationships/image" Target="../media/image50.png"/><Relationship Id="rId15" Type="http://schemas.openxmlformats.org/officeDocument/2006/relationships/image" Target="../media/image16.png"/><Relationship Id="rId23" Type="http://schemas.openxmlformats.org/officeDocument/2006/relationships/image" Target="../media/image58.png"/><Relationship Id="rId28" Type="http://schemas.openxmlformats.org/officeDocument/2006/relationships/image" Target="../media/image63.svg"/><Relationship Id="rId10" Type="http://schemas.openxmlformats.org/officeDocument/2006/relationships/image" Target="../media/image12.png"/><Relationship Id="rId19" Type="http://schemas.openxmlformats.org/officeDocument/2006/relationships/image" Target="../media/image54.png"/><Relationship Id="rId4" Type="http://schemas.openxmlformats.org/officeDocument/2006/relationships/image" Target="../media/image23.png"/><Relationship Id="rId9" Type="http://schemas.openxmlformats.org/officeDocument/2006/relationships/image" Target="../media/image27.svg"/><Relationship Id="rId14" Type="http://schemas.openxmlformats.org/officeDocument/2006/relationships/image" Target="../media/image4.svg"/><Relationship Id="rId22" Type="http://schemas.openxmlformats.org/officeDocument/2006/relationships/image" Target="../media/image57.svg"/><Relationship Id="rId27" Type="http://schemas.openxmlformats.org/officeDocument/2006/relationships/image" Target="../media/image62.png"/></Relationships>
</file>

<file path=ppt/slides/_rels/slide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svg"/><Relationship Id="rId18" Type="http://schemas.openxmlformats.org/officeDocument/2006/relationships/image" Target="../media/image74.png"/><Relationship Id="rId26" Type="http://schemas.openxmlformats.org/officeDocument/2006/relationships/image" Target="../media/image4.svg"/><Relationship Id="rId3" Type="http://schemas.openxmlformats.org/officeDocument/2006/relationships/image" Target="../media/image11.svg"/><Relationship Id="rId21" Type="http://schemas.openxmlformats.org/officeDocument/2006/relationships/image" Target="../media/image47.svg"/><Relationship Id="rId7" Type="http://schemas.openxmlformats.org/officeDocument/2006/relationships/image" Target="../media/image13.svg"/><Relationship Id="rId12" Type="http://schemas.openxmlformats.org/officeDocument/2006/relationships/image" Target="../media/image68.png"/><Relationship Id="rId17" Type="http://schemas.openxmlformats.org/officeDocument/2006/relationships/image" Target="../media/image73.svg"/><Relationship Id="rId25" Type="http://schemas.openxmlformats.org/officeDocument/2006/relationships/image" Target="../media/image3.png"/><Relationship Id="rId2" Type="http://schemas.openxmlformats.org/officeDocument/2006/relationships/image" Target="../media/image10.png"/><Relationship Id="rId16" Type="http://schemas.openxmlformats.org/officeDocument/2006/relationships/image" Target="../media/image72.png"/><Relationship Id="rId20"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67.svg"/><Relationship Id="rId24" Type="http://schemas.openxmlformats.org/officeDocument/2006/relationships/image" Target="../media/image2.png"/><Relationship Id="rId5" Type="http://schemas.openxmlformats.org/officeDocument/2006/relationships/image" Target="../media/image27.svg"/><Relationship Id="rId15" Type="http://schemas.openxmlformats.org/officeDocument/2006/relationships/image" Target="../media/image71.svg"/><Relationship Id="rId23" Type="http://schemas.openxmlformats.org/officeDocument/2006/relationships/image" Target="../media/image49.svg"/><Relationship Id="rId10" Type="http://schemas.openxmlformats.org/officeDocument/2006/relationships/image" Target="../media/image66.png"/><Relationship Id="rId19" Type="http://schemas.openxmlformats.org/officeDocument/2006/relationships/image" Target="../media/image75.png"/><Relationship Id="rId4" Type="http://schemas.openxmlformats.org/officeDocument/2006/relationships/image" Target="../media/image26.png"/><Relationship Id="rId9" Type="http://schemas.openxmlformats.org/officeDocument/2006/relationships/image" Target="../media/image65.svg"/><Relationship Id="rId14" Type="http://schemas.openxmlformats.org/officeDocument/2006/relationships/image" Target="../media/image70.png"/><Relationship Id="rId22"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54.png"/><Relationship Id="rId18" Type="http://schemas.openxmlformats.org/officeDocument/2006/relationships/image" Target="../media/image85.svg"/><Relationship Id="rId3" Type="http://schemas.openxmlformats.org/officeDocument/2006/relationships/image" Target="../media/image12.png"/><Relationship Id="rId21" Type="http://schemas.openxmlformats.org/officeDocument/2006/relationships/image" Target="../media/image88.png"/><Relationship Id="rId7" Type="http://schemas.openxmlformats.org/officeDocument/2006/relationships/image" Target="../media/image76.png"/><Relationship Id="rId12" Type="http://schemas.openxmlformats.org/officeDocument/2006/relationships/image" Target="../media/image81.svg"/><Relationship Id="rId17" Type="http://schemas.openxmlformats.org/officeDocument/2006/relationships/image" Target="../media/image84.png"/><Relationship Id="rId2" Type="http://schemas.openxmlformats.org/officeDocument/2006/relationships/image" Target="../media/image5.png"/><Relationship Id="rId16" Type="http://schemas.openxmlformats.org/officeDocument/2006/relationships/image" Target="../media/image83.svg"/><Relationship Id="rId20" Type="http://schemas.openxmlformats.org/officeDocument/2006/relationships/image" Target="../media/image87.sv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80.png"/><Relationship Id="rId5" Type="http://schemas.openxmlformats.org/officeDocument/2006/relationships/image" Target="../media/image26.png"/><Relationship Id="rId15" Type="http://schemas.openxmlformats.org/officeDocument/2006/relationships/image" Target="../media/image82.png"/><Relationship Id="rId10" Type="http://schemas.openxmlformats.org/officeDocument/2006/relationships/image" Target="../media/image79.svg"/><Relationship Id="rId19" Type="http://schemas.openxmlformats.org/officeDocument/2006/relationships/image" Target="../media/image86.png"/><Relationship Id="rId4" Type="http://schemas.openxmlformats.org/officeDocument/2006/relationships/image" Target="../media/image13.svg"/><Relationship Id="rId9" Type="http://schemas.openxmlformats.org/officeDocument/2006/relationships/image" Target="../media/image78.png"/><Relationship Id="rId14" Type="http://schemas.openxmlformats.org/officeDocument/2006/relationships/image" Target="../media/image55.svg"/><Relationship Id="rId22" Type="http://schemas.openxmlformats.org/officeDocument/2006/relationships/image" Target="../media/image89.svg"/></Relationships>
</file>

<file path=ppt/slides/_rels/slide11.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image" Target="../media/image91.png"/><Relationship Id="rId18" Type="http://schemas.openxmlformats.org/officeDocument/2006/relationships/image" Target="../media/image16.png"/><Relationship Id="rId3" Type="http://schemas.openxmlformats.org/officeDocument/2006/relationships/image" Target="../media/image54.png"/><Relationship Id="rId7" Type="http://schemas.openxmlformats.org/officeDocument/2006/relationships/image" Target="../media/image84.png"/><Relationship Id="rId12" Type="http://schemas.openxmlformats.org/officeDocument/2006/relationships/image" Target="../media/image81.svg"/><Relationship Id="rId17" Type="http://schemas.openxmlformats.org/officeDocument/2006/relationships/image" Target="../media/image13.svg"/><Relationship Id="rId2" Type="http://schemas.openxmlformats.org/officeDocument/2006/relationships/image" Target="../media/image90.pn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79.svg"/><Relationship Id="rId11" Type="http://schemas.openxmlformats.org/officeDocument/2006/relationships/image" Target="../media/image80.png"/><Relationship Id="rId5" Type="http://schemas.openxmlformats.org/officeDocument/2006/relationships/image" Target="../media/image78.png"/><Relationship Id="rId15" Type="http://schemas.openxmlformats.org/officeDocument/2006/relationships/image" Target="../media/image25.png"/><Relationship Id="rId10" Type="http://schemas.openxmlformats.org/officeDocument/2006/relationships/image" Target="../media/image59.svg"/><Relationship Id="rId19" Type="http://schemas.openxmlformats.org/officeDocument/2006/relationships/image" Target="../media/image17.svg"/><Relationship Id="rId4" Type="http://schemas.openxmlformats.org/officeDocument/2006/relationships/image" Target="../media/image55.svg"/><Relationship Id="rId9" Type="http://schemas.openxmlformats.org/officeDocument/2006/relationships/image" Target="../media/image58.png"/><Relationship Id="rId14" Type="http://schemas.openxmlformats.org/officeDocument/2006/relationships/image" Target="../media/image92.sv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1.png"/><Relationship Id="rId16"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4.svg"/><Relationship Id="rId15" Type="http://schemas.openxmlformats.org/officeDocument/2006/relationships/image" Target="../media/image15.svg"/><Relationship Id="rId10" Type="http://schemas.openxmlformats.org/officeDocument/2006/relationships/image" Target="../media/image10.png"/><Relationship Id="rId19" Type="http://schemas.openxmlformats.org/officeDocument/2006/relationships/image" Target="../media/image93.jpeg"/><Relationship Id="rId4" Type="http://schemas.openxmlformats.org/officeDocument/2006/relationships/image" Target="../media/image3.png"/><Relationship Id="rId9" Type="http://schemas.openxmlformats.org/officeDocument/2006/relationships/image" Target="../media/image9.svg"/><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615165" y="7936572"/>
            <a:ext cx="19518329" cy="2949188"/>
            <a:chOff x="0" y="0"/>
            <a:chExt cx="5379277" cy="812800"/>
          </a:xfrm>
        </p:grpSpPr>
        <p:sp>
          <p:nvSpPr>
            <p:cNvPr id="3" name="Freeform 3"/>
            <p:cNvSpPr/>
            <p:nvPr/>
          </p:nvSpPr>
          <p:spPr>
            <a:xfrm>
              <a:off x="0" y="0"/>
              <a:ext cx="5379277" cy="812800"/>
            </a:xfrm>
            <a:custGeom>
              <a:avLst/>
              <a:gdLst/>
              <a:ahLst/>
              <a:cxnLst/>
              <a:rect l="l" t="t" r="r" b="b"/>
              <a:pathLst>
                <a:path w="5379277" h="812800">
                  <a:moveTo>
                    <a:pt x="0" y="0"/>
                  </a:moveTo>
                  <a:lnTo>
                    <a:pt x="5379277" y="0"/>
                  </a:lnTo>
                  <a:lnTo>
                    <a:pt x="5379277" y="812800"/>
                  </a:lnTo>
                  <a:lnTo>
                    <a:pt x="0" y="812800"/>
                  </a:lnTo>
                  <a:close/>
                </a:path>
              </a:pathLst>
            </a:custGeom>
            <a:solidFill>
              <a:srgbClr val="496060"/>
            </a:solidFill>
          </p:spPr>
        </p:sp>
        <p:sp>
          <p:nvSpPr>
            <p:cNvPr id="4" name="TextBox 4"/>
            <p:cNvSpPr txBox="1"/>
            <p:nvPr/>
          </p:nvSpPr>
          <p:spPr>
            <a:xfrm>
              <a:off x="0" y="-38100"/>
              <a:ext cx="5379277"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33760" y="6102542"/>
            <a:ext cx="4845976" cy="3416413"/>
          </a:xfrm>
          <a:custGeom>
            <a:avLst/>
            <a:gdLst/>
            <a:ahLst/>
            <a:cxnLst/>
            <a:rect l="l" t="t" r="r" b="b"/>
            <a:pathLst>
              <a:path w="4845976" h="3416413">
                <a:moveTo>
                  <a:pt x="0" y="0"/>
                </a:moveTo>
                <a:lnTo>
                  <a:pt x="4845975" y="0"/>
                </a:lnTo>
                <a:lnTo>
                  <a:pt x="4845975" y="3416413"/>
                </a:lnTo>
                <a:lnTo>
                  <a:pt x="0" y="3416413"/>
                </a:lnTo>
                <a:lnTo>
                  <a:pt x="0" y="0"/>
                </a:lnTo>
                <a:close/>
              </a:path>
            </a:pathLst>
          </a:custGeom>
          <a:blipFill>
            <a:blip r:embed="rId2"/>
            <a:stretch>
              <a:fillRect/>
            </a:stretch>
          </a:blipFill>
        </p:spPr>
      </p:sp>
      <p:sp>
        <p:nvSpPr>
          <p:cNvPr id="6" name="Freeform 6"/>
          <p:cNvSpPr/>
          <p:nvPr/>
        </p:nvSpPr>
        <p:spPr>
          <a:xfrm>
            <a:off x="1239056" y="5143500"/>
            <a:ext cx="893387" cy="1416201"/>
          </a:xfrm>
          <a:custGeom>
            <a:avLst/>
            <a:gdLst/>
            <a:ahLst/>
            <a:cxnLst/>
            <a:rect l="l" t="t" r="r" b="b"/>
            <a:pathLst>
              <a:path w="893387" h="1416201">
                <a:moveTo>
                  <a:pt x="0" y="0"/>
                </a:moveTo>
                <a:lnTo>
                  <a:pt x="893387" y="0"/>
                </a:lnTo>
                <a:lnTo>
                  <a:pt x="893387" y="1416201"/>
                </a:lnTo>
                <a:lnTo>
                  <a:pt x="0" y="1416201"/>
                </a:lnTo>
                <a:lnTo>
                  <a:pt x="0" y="0"/>
                </a:lnTo>
                <a:close/>
              </a:path>
            </a:pathLst>
          </a:custGeom>
          <a:blipFill>
            <a:blip r:embed="rId3"/>
            <a:stretch>
              <a:fillRect/>
            </a:stretch>
          </a:blipFill>
        </p:spPr>
      </p:sp>
      <p:sp>
        <p:nvSpPr>
          <p:cNvPr id="7" name="Freeform 7"/>
          <p:cNvSpPr/>
          <p:nvPr/>
        </p:nvSpPr>
        <p:spPr>
          <a:xfrm>
            <a:off x="2029858" y="5736224"/>
            <a:ext cx="1297238" cy="1151004"/>
          </a:xfrm>
          <a:custGeom>
            <a:avLst/>
            <a:gdLst/>
            <a:ahLst/>
            <a:cxnLst/>
            <a:rect l="l" t="t" r="r" b="b"/>
            <a:pathLst>
              <a:path w="1297238" h="1151004">
                <a:moveTo>
                  <a:pt x="0" y="0"/>
                </a:moveTo>
                <a:lnTo>
                  <a:pt x="1297238" y="0"/>
                </a:lnTo>
                <a:lnTo>
                  <a:pt x="1297238" y="1151004"/>
                </a:lnTo>
                <a:lnTo>
                  <a:pt x="0" y="11510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5891275" y="5736224"/>
            <a:ext cx="6505449" cy="4578210"/>
          </a:xfrm>
          <a:custGeom>
            <a:avLst/>
            <a:gdLst/>
            <a:ahLst/>
            <a:cxnLst/>
            <a:rect l="l" t="t" r="r" b="b"/>
            <a:pathLst>
              <a:path w="6505449" h="4578210">
                <a:moveTo>
                  <a:pt x="0" y="0"/>
                </a:moveTo>
                <a:lnTo>
                  <a:pt x="6505450" y="0"/>
                </a:lnTo>
                <a:lnTo>
                  <a:pt x="6505450" y="4578210"/>
                </a:lnTo>
                <a:lnTo>
                  <a:pt x="0" y="4578210"/>
                </a:lnTo>
                <a:lnTo>
                  <a:pt x="0" y="0"/>
                </a:lnTo>
                <a:close/>
              </a:path>
            </a:pathLst>
          </a:custGeom>
          <a:blipFill>
            <a:blip r:embed="rId6"/>
            <a:stretch>
              <a:fillRect/>
            </a:stretch>
          </a:blipFill>
        </p:spPr>
      </p:sp>
      <p:sp>
        <p:nvSpPr>
          <p:cNvPr id="9" name="Freeform 9"/>
          <p:cNvSpPr/>
          <p:nvPr/>
        </p:nvSpPr>
        <p:spPr>
          <a:xfrm>
            <a:off x="15581474" y="3442842"/>
            <a:ext cx="4233413" cy="3196227"/>
          </a:xfrm>
          <a:custGeom>
            <a:avLst/>
            <a:gdLst/>
            <a:ahLst/>
            <a:cxnLst/>
            <a:rect l="l" t="t" r="r" b="b"/>
            <a:pathLst>
              <a:path w="4233413" h="3196227">
                <a:moveTo>
                  <a:pt x="0" y="0"/>
                </a:moveTo>
                <a:lnTo>
                  <a:pt x="4233412" y="0"/>
                </a:lnTo>
                <a:lnTo>
                  <a:pt x="4233412" y="3196227"/>
                </a:lnTo>
                <a:lnTo>
                  <a:pt x="0" y="31962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16384898" y="3991596"/>
            <a:ext cx="2445382" cy="1867660"/>
          </a:xfrm>
          <a:custGeom>
            <a:avLst/>
            <a:gdLst/>
            <a:ahLst/>
            <a:cxnLst/>
            <a:rect l="l" t="t" r="r" b="b"/>
            <a:pathLst>
              <a:path w="2445382" h="1867660">
                <a:moveTo>
                  <a:pt x="0" y="0"/>
                </a:moveTo>
                <a:lnTo>
                  <a:pt x="2445382" y="0"/>
                </a:lnTo>
                <a:lnTo>
                  <a:pt x="2445382" y="1867661"/>
                </a:lnTo>
                <a:lnTo>
                  <a:pt x="0" y="186766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a:off x="15861112" y="6877194"/>
            <a:ext cx="3620111" cy="3046927"/>
          </a:xfrm>
          <a:custGeom>
            <a:avLst/>
            <a:gdLst/>
            <a:ahLst/>
            <a:cxnLst/>
            <a:rect l="l" t="t" r="r" b="b"/>
            <a:pathLst>
              <a:path w="3620111" h="3046927">
                <a:moveTo>
                  <a:pt x="0" y="0"/>
                </a:moveTo>
                <a:lnTo>
                  <a:pt x="3620111" y="0"/>
                </a:lnTo>
                <a:lnTo>
                  <a:pt x="3620111" y="3046927"/>
                </a:lnTo>
                <a:lnTo>
                  <a:pt x="0" y="304692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2268373"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3" name="Freeform 13"/>
          <p:cNvSpPr/>
          <p:nvPr/>
        </p:nvSpPr>
        <p:spPr>
          <a:xfrm>
            <a:off x="13708566"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Freeform 14"/>
          <p:cNvSpPr/>
          <p:nvPr/>
        </p:nvSpPr>
        <p:spPr>
          <a:xfrm>
            <a:off x="-234440" y="5515434"/>
            <a:ext cx="1218340" cy="1183313"/>
          </a:xfrm>
          <a:custGeom>
            <a:avLst/>
            <a:gdLst/>
            <a:ahLst/>
            <a:cxnLst/>
            <a:rect l="l" t="t" r="r" b="b"/>
            <a:pathLst>
              <a:path w="1218340" h="1183313">
                <a:moveTo>
                  <a:pt x="0" y="0"/>
                </a:moveTo>
                <a:lnTo>
                  <a:pt x="1218340" y="0"/>
                </a:lnTo>
                <a:lnTo>
                  <a:pt x="1218340" y="1183313"/>
                </a:lnTo>
                <a:lnTo>
                  <a:pt x="0" y="118331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5" name="TextBox 15"/>
          <p:cNvSpPr txBox="1"/>
          <p:nvPr/>
        </p:nvSpPr>
        <p:spPr>
          <a:xfrm>
            <a:off x="0" y="1071627"/>
            <a:ext cx="18288000" cy="2689847"/>
          </a:xfrm>
          <a:prstGeom prst="rect">
            <a:avLst/>
          </a:prstGeom>
        </p:spPr>
        <p:txBody>
          <a:bodyPr lIns="0" tIns="0" rIns="0" bIns="0" rtlCol="0" anchor="t">
            <a:spAutoFit/>
          </a:bodyPr>
          <a:lstStyle/>
          <a:p>
            <a:pPr algn="ctr">
              <a:lnSpc>
                <a:spcPts val="7140"/>
              </a:lnSpc>
            </a:pPr>
            <a:r>
              <a:rPr lang="en-US" sz="5100" dirty="0">
                <a:solidFill>
                  <a:srgbClr val="002020"/>
                </a:solidFill>
                <a:latin typeface="Lilita One"/>
                <a:ea typeface="Lilita One"/>
                <a:cs typeface="Lilita One"/>
                <a:sym typeface="Lilita One"/>
              </a:rPr>
              <a:t>STRATEGI PEMBELAJARAN MATEMATIKA YANG KONKRET, SEDERHANA, DAN FUNGSIONAL BAGI PESERTA DIDIK TUNAGRAHITA</a:t>
            </a:r>
          </a:p>
        </p:txBody>
      </p:sp>
      <p:grpSp>
        <p:nvGrpSpPr>
          <p:cNvPr id="16" name="Group 16"/>
          <p:cNvGrpSpPr/>
          <p:nvPr/>
        </p:nvGrpSpPr>
        <p:grpSpPr>
          <a:xfrm>
            <a:off x="4232920" y="3991596"/>
            <a:ext cx="9125256" cy="1661511"/>
            <a:chOff x="0" y="0"/>
            <a:chExt cx="12167008" cy="2215348"/>
          </a:xfrm>
        </p:grpSpPr>
        <p:grpSp>
          <p:nvGrpSpPr>
            <p:cNvPr id="17" name="Group 17"/>
            <p:cNvGrpSpPr/>
            <p:nvPr/>
          </p:nvGrpSpPr>
          <p:grpSpPr>
            <a:xfrm>
              <a:off x="0" y="0"/>
              <a:ext cx="12167008" cy="2215348"/>
              <a:chOff x="0" y="0"/>
              <a:chExt cx="4259030" cy="775477"/>
            </a:xfrm>
          </p:grpSpPr>
          <p:sp>
            <p:nvSpPr>
              <p:cNvPr id="18" name="Freeform 18"/>
              <p:cNvSpPr/>
              <p:nvPr/>
            </p:nvSpPr>
            <p:spPr>
              <a:xfrm>
                <a:off x="0" y="0"/>
                <a:ext cx="4259030" cy="775477"/>
              </a:xfrm>
              <a:custGeom>
                <a:avLst/>
                <a:gdLst/>
                <a:ahLst/>
                <a:cxnLst/>
                <a:rect l="l" t="t" r="r" b="b"/>
                <a:pathLst>
                  <a:path w="4259030" h="775477">
                    <a:moveTo>
                      <a:pt x="13574" y="0"/>
                    </a:moveTo>
                    <a:lnTo>
                      <a:pt x="4245455" y="0"/>
                    </a:lnTo>
                    <a:cubicBezTo>
                      <a:pt x="4249055" y="0"/>
                      <a:pt x="4252508" y="1430"/>
                      <a:pt x="4255054" y="3976"/>
                    </a:cubicBezTo>
                    <a:cubicBezTo>
                      <a:pt x="4257599" y="6522"/>
                      <a:pt x="4259030" y="9974"/>
                      <a:pt x="4259030" y="13574"/>
                    </a:cubicBezTo>
                    <a:lnTo>
                      <a:pt x="4259030" y="761902"/>
                    </a:lnTo>
                    <a:cubicBezTo>
                      <a:pt x="4259030" y="769399"/>
                      <a:pt x="4252952" y="775477"/>
                      <a:pt x="4245455" y="775477"/>
                    </a:cubicBezTo>
                    <a:lnTo>
                      <a:pt x="13574" y="775477"/>
                    </a:lnTo>
                    <a:cubicBezTo>
                      <a:pt x="6078" y="775477"/>
                      <a:pt x="0" y="769399"/>
                      <a:pt x="0" y="761902"/>
                    </a:cubicBezTo>
                    <a:lnTo>
                      <a:pt x="0" y="13574"/>
                    </a:lnTo>
                    <a:cubicBezTo>
                      <a:pt x="0" y="6078"/>
                      <a:pt x="6078" y="0"/>
                      <a:pt x="13574" y="0"/>
                    </a:cubicBezTo>
                    <a:close/>
                  </a:path>
                </a:pathLst>
              </a:custGeom>
              <a:solidFill>
                <a:srgbClr val="F8FFFF"/>
              </a:solidFill>
            </p:spPr>
          </p:sp>
          <p:sp>
            <p:nvSpPr>
              <p:cNvPr id="19" name="TextBox 19"/>
              <p:cNvSpPr txBox="1"/>
              <p:nvPr/>
            </p:nvSpPr>
            <p:spPr>
              <a:xfrm>
                <a:off x="0" y="-38100"/>
                <a:ext cx="4259030" cy="813577"/>
              </a:xfrm>
              <a:prstGeom prst="rect">
                <a:avLst/>
              </a:prstGeom>
            </p:spPr>
            <p:txBody>
              <a:bodyPr lIns="32117" tIns="32117" rIns="32117" bIns="32117" rtlCol="0" anchor="ctr"/>
              <a:lstStyle/>
              <a:p>
                <a:pPr algn="ctr">
                  <a:lnSpc>
                    <a:spcPts val="2660"/>
                  </a:lnSpc>
                </a:pPr>
                <a:endParaRPr/>
              </a:p>
              <a:p>
                <a:pPr algn="ctr">
                  <a:lnSpc>
                    <a:spcPts val="2660"/>
                  </a:lnSpc>
                </a:pPr>
                <a:endParaRPr/>
              </a:p>
            </p:txBody>
          </p:sp>
        </p:grpSp>
        <p:sp>
          <p:nvSpPr>
            <p:cNvPr id="20" name="TextBox 20"/>
            <p:cNvSpPr txBox="1"/>
            <p:nvPr/>
          </p:nvSpPr>
          <p:spPr>
            <a:xfrm>
              <a:off x="1585027" y="246190"/>
              <a:ext cx="8996955" cy="1627717"/>
            </a:xfrm>
            <a:prstGeom prst="rect">
              <a:avLst/>
            </a:prstGeom>
          </p:spPr>
          <p:txBody>
            <a:bodyPr lIns="0" tIns="0" rIns="0" bIns="0" rtlCol="0" anchor="t">
              <a:spAutoFit/>
            </a:bodyPr>
            <a:lstStyle/>
            <a:p>
              <a:pPr algn="ctr">
                <a:lnSpc>
                  <a:spcPts val="4900"/>
                </a:lnSpc>
              </a:pPr>
              <a:r>
                <a:rPr lang="en-US" sz="3500">
                  <a:solidFill>
                    <a:srgbClr val="002020"/>
                  </a:solidFill>
                  <a:latin typeface="Arimo"/>
                  <a:ea typeface="Arimo"/>
                  <a:cs typeface="Arimo"/>
                  <a:sym typeface="Arimo"/>
                </a:rPr>
                <a:t>Disusun oleh: Husna, S.Pd.,Gr.</a:t>
              </a:r>
            </a:p>
            <a:p>
              <a:pPr marL="0" lvl="0" indent="0" algn="ctr">
                <a:lnSpc>
                  <a:spcPts val="4900"/>
                </a:lnSpc>
                <a:spcBef>
                  <a:spcPct val="0"/>
                </a:spcBef>
              </a:pPr>
              <a:r>
                <a:rPr lang="en-US" sz="3500">
                  <a:solidFill>
                    <a:srgbClr val="002020"/>
                  </a:solidFill>
                  <a:latin typeface="Arimo"/>
                  <a:ea typeface="Arimo"/>
                  <a:cs typeface="Arimo"/>
                  <a:sym typeface="Arimo"/>
                </a:rPr>
                <a:t>NIP. 197701032006042006</a:t>
              </a:r>
            </a:p>
          </p:txBody>
        </p:sp>
      </p:grpSp>
      <p:sp>
        <p:nvSpPr>
          <p:cNvPr id="21" name="Freeform 21"/>
          <p:cNvSpPr/>
          <p:nvPr/>
        </p:nvSpPr>
        <p:spPr>
          <a:xfrm>
            <a:off x="-2427232" y="2770515"/>
            <a:ext cx="4436854" cy="1344655"/>
          </a:xfrm>
          <a:custGeom>
            <a:avLst/>
            <a:gdLst/>
            <a:ahLst/>
            <a:cxnLst/>
            <a:rect l="l" t="t" r="r" b="b"/>
            <a:pathLst>
              <a:path w="4436854" h="1344655">
                <a:moveTo>
                  <a:pt x="0" y="0"/>
                </a:moveTo>
                <a:lnTo>
                  <a:pt x="4436854" y="0"/>
                </a:lnTo>
                <a:lnTo>
                  <a:pt x="4436854" y="1344655"/>
                </a:lnTo>
                <a:lnTo>
                  <a:pt x="0" y="1344655"/>
                </a:lnTo>
                <a:lnTo>
                  <a:pt x="0" y="0"/>
                </a:lnTo>
                <a:close/>
              </a:path>
            </a:pathLst>
          </a:custGeom>
          <a:blipFill>
            <a:blip r:embed="rId17">
              <a:extLst>
                <a:ext uri="{96DAC541-7B7A-43D3-8B79-37D633B846F1}">
                  <asvg:svgBlip xmlns:asvg="http://schemas.microsoft.com/office/drawing/2016/SVG/main" r:embed="rId18"/>
                </a:ext>
              </a:extLst>
            </a:blip>
            <a:stretch>
              <a:fillRect t="-210577"/>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sp>
        <p:nvSpPr>
          <p:cNvPr id="2" name="Freeform 2"/>
          <p:cNvSpPr/>
          <p:nvPr/>
        </p:nvSpPr>
        <p:spPr>
          <a:xfrm>
            <a:off x="-1180262" y="7941874"/>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472066" y="7941874"/>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2153062" y="7941874"/>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3443381" y="4340011"/>
            <a:ext cx="3898432" cy="5154952"/>
          </a:xfrm>
          <a:custGeom>
            <a:avLst/>
            <a:gdLst/>
            <a:ahLst/>
            <a:cxnLst/>
            <a:rect l="l" t="t" r="r" b="b"/>
            <a:pathLst>
              <a:path w="3898432" h="5154952">
                <a:moveTo>
                  <a:pt x="0" y="0"/>
                </a:moveTo>
                <a:lnTo>
                  <a:pt x="3898433" y="0"/>
                </a:lnTo>
                <a:lnTo>
                  <a:pt x="3898433" y="5154952"/>
                </a:lnTo>
                <a:lnTo>
                  <a:pt x="0" y="5154952"/>
                </a:lnTo>
                <a:lnTo>
                  <a:pt x="0" y="0"/>
                </a:lnTo>
                <a:close/>
              </a:path>
            </a:pathLst>
          </a:custGeom>
          <a:blipFill>
            <a:blip r:embed="rId4"/>
            <a:stretch>
              <a:fillRect/>
            </a:stretch>
          </a:blipFill>
        </p:spPr>
      </p:sp>
      <p:sp>
        <p:nvSpPr>
          <p:cNvPr id="6" name="Freeform 6"/>
          <p:cNvSpPr/>
          <p:nvPr/>
        </p:nvSpPr>
        <p:spPr>
          <a:xfrm>
            <a:off x="324525" y="3699233"/>
            <a:ext cx="3629023" cy="6048372"/>
          </a:xfrm>
          <a:custGeom>
            <a:avLst/>
            <a:gdLst/>
            <a:ahLst/>
            <a:cxnLst/>
            <a:rect l="l" t="t" r="r" b="b"/>
            <a:pathLst>
              <a:path w="3629023" h="6048372">
                <a:moveTo>
                  <a:pt x="0" y="0"/>
                </a:moveTo>
                <a:lnTo>
                  <a:pt x="3629024" y="0"/>
                </a:lnTo>
                <a:lnTo>
                  <a:pt x="3629024" y="6048372"/>
                </a:lnTo>
                <a:lnTo>
                  <a:pt x="0" y="6048372"/>
                </a:lnTo>
                <a:lnTo>
                  <a:pt x="0" y="0"/>
                </a:lnTo>
                <a:close/>
              </a:path>
            </a:pathLst>
          </a:custGeom>
          <a:blipFill>
            <a:blip r:embed="rId5"/>
            <a:stretch>
              <a:fillRect/>
            </a:stretch>
          </a:blipFill>
        </p:spPr>
      </p:sp>
      <p:sp>
        <p:nvSpPr>
          <p:cNvPr id="7" name="Freeform 7"/>
          <p:cNvSpPr/>
          <p:nvPr/>
        </p:nvSpPr>
        <p:spPr>
          <a:xfrm>
            <a:off x="-2268373"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3708566"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589859" y="1750135"/>
            <a:ext cx="4123551" cy="1249704"/>
          </a:xfrm>
          <a:custGeom>
            <a:avLst/>
            <a:gdLst/>
            <a:ahLst/>
            <a:cxnLst/>
            <a:rect l="l" t="t" r="r" b="b"/>
            <a:pathLst>
              <a:path w="4123551" h="1249704">
                <a:moveTo>
                  <a:pt x="0" y="0"/>
                </a:moveTo>
                <a:lnTo>
                  <a:pt x="4123551" y="0"/>
                </a:lnTo>
                <a:lnTo>
                  <a:pt x="4123551" y="1249703"/>
                </a:lnTo>
                <a:lnTo>
                  <a:pt x="0" y="1249703"/>
                </a:lnTo>
                <a:lnTo>
                  <a:pt x="0" y="0"/>
                </a:lnTo>
                <a:close/>
              </a:path>
            </a:pathLst>
          </a:custGeom>
          <a:blipFill>
            <a:blip r:embed="rId8">
              <a:extLst>
                <a:ext uri="{96DAC541-7B7A-43D3-8B79-37D633B846F1}">
                  <asvg:svgBlip xmlns:asvg="http://schemas.microsoft.com/office/drawing/2016/SVG/main" r:embed="rId9"/>
                </a:ext>
              </a:extLst>
            </a:blip>
            <a:stretch>
              <a:fillRect t="-210577"/>
            </a:stretch>
          </a:blipFill>
        </p:spPr>
      </p:sp>
      <p:grpSp>
        <p:nvGrpSpPr>
          <p:cNvPr id="10" name="Group 10"/>
          <p:cNvGrpSpPr/>
          <p:nvPr/>
        </p:nvGrpSpPr>
        <p:grpSpPr>
          <a:xfrm>
            <a:off x="8187934" y="1028700"/>
            <a:ext cx="9266907" cy="1114411"/>
            <a:chOff x="0" y="0"/>
            <a:chExt cx="12355876" cy="1485882"/>
          </a:xfrm>
        </p:grpSpPr>
        <p:grpSp>
          <p:nvGrpSpPr>
            <p:cNvPr id="11" name="Group 11"/>
            <p:cNvGrpSpPr/>
            <p:nvPr/>
          </p:nvGrpSpPr>
          <p:grpSpPr>
            <a:xfrm>
              <a:off x="0" y="0"/>
              <a:ext cx="12355876" cy="1485882"/>
              <a:chOff x="0" y="0"/>
              <a:chExt cx="2440667" cy="293507"/>
            </a:xfrm>
          </p:grpSpPr>
          <p:sp>
            <p:nvSpPr>
              <p:cNvPr id="12" name="Freeform 12"/>
              <p:cNvSpPr/>
              <p:nvPr/>
            </p:nvSpPr>
            <p:spPr>
              <a:xfrm>
                <a:off x="0" y="0"/>
                <a:ext cx="2440667" cy="293507"/>
              </a:xfrm>
              <a:custGeom>
                <a:avLst/>
                <a:gdLst/>
                <a:ahLst/>
                <a:cxnLst/>
                <a:rect l="l" t="t" r="r" b="b"/>
                <a:pathLst>
                  <a:path w="2440667" h="293507">
                    <a:moveTo>
                      <a:pt x="16709" y="0"/>
                    </a:moveTo>
                    <a:lnTo>
                      <a:pt x="2423958" y="0"/>
                    </a:lnTo>
                    <a:cubicBezTo>
                      <a:pt x="2433186" y="0"/>
                      <a:pt x="2440667" y="7481"/>
                      <a:pt x="2440667" y="16709"/>
                    </a:cubicBezTo>
                    <a:lnTo>
                      <a:pt x="2440667" y="276799"/>
                    </a:lnTo>
                    <a:cubicBezTo>
                      <a:pt x="2440667" y="281230"/>
                      <a:pt x="2438907" y="285480"/>
                      <a:pt x="2435773" y="288614"/>
                    </a:cubicBezTo>
                    <a:cubicBezTo>
                      <a:pt x="2432639" y="291747"/>
                      <a:pt x="2428390" y="293507"/>
                      <a:pt x="2423958" y="293507"/>
                    </a:cubicBezTo>
                    <a:lnTo>
                      <a:pt x="16709" y="293507"/>
                    </a:lnTo>
                    <a:cubicBezTo>
                      <a:pt x="12277" y="293507"/>
                      <a:pt x="8027" y="291747"/>
                      <a:pt x="4894" y="288614"/>
                    </a:cubicBezTo>
                    <a:cubicBezTo>
                      <a:pt x="1760" y="285480"/>
                      <a:pt x="0" y="281230"/>
                      <a:pt x="0" y="276799"/>
                    </a:cubicBezTo>
                    <a:lnTo>
                      <a:pt x="0" y="16709"/>
                    </a:lnTo>
                    <a:cubicBezTo>
                      <a:pt x="0" y="12277"/>
                      <a:pt x="1760" y="8027"/>
                      <a:pt x="4894" y="4894"/>
                    </a:cubicBezTo>
                    <a:cubicBezTo>
                      <a:pt x="8027" y="1760"/>
                      <a:pt x="12277" y="0"/>
                      <a:pt x="16709" y="0"/>
                    </a:cubicBezTo>
                    <a:close/>
                  </a:path>
                </a:pathLst>
              </a:custGeom>
              <a:solidFill>
                <a:srgbClr val="002020"/>
              </a:solidFill>
            </p:spPr>
          </p:sp>
          <p:sp>
            <p:nvSpPr>
              <p:cNvPr id="13" name="TextBox 13"/>
              <p:cNvSpPr txBox="1"/>
              <p:nvPr/>
            </p:nvSpPr>
            <p:spPr>
              <a:xfrm>
                <a:off x="0" y="-38100"/>
                <a:ext cx="2440667" cy="331607"/>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517350" y="180966"/>
              <a:ext cx="11171456" cy="1019175"/>
            </a:xfrm>
            <a:prstGeom prst="rect">
              <a:avLst/>
            </a:prstGeom>
          </p:spPr>
          <p:txBody>
            <a:bodyPr lIns="0" tIns="0" rIns="0" bIns="0" rtlCol="0" anchor="t">
              <a:spAutoFit/>
            </a:bodyPr>
            <a:lstStyle/>
            <a:p>
              <a:pPr marL="0" lvl="0" indent="0" algn="ctr">
                <a:lnSpc>
                  <a:spcPts val="6300"/>
                </a:lnSpc>
                <a:spcBef>
                  <a:spcPct val="0"/>
                </a:spcBef>
              </a:pPr>
              <a:r>
                <a:rPr lang="en-US" sz="4500">
                  <a:solidFill>
                    <a:srgbClr val="FFFFFF"/>
                  </a:solidFill>
                  <a:latin typeface="Lilita One"/>
                  <a:ea typeface="Lilita One"/>
                  <a:cs typeface="Lilita One"/>
                  <a:sym typeface="Lilita One"/>
                </a:rPr>
                <a:t>A. Latar Belakang</a:t>
              </a:r>
            </a:p>
          </p:txBody>
        </p:sp>
      </p:grpSp>
      <p:grpSp>
        <p:nvGrpSpPr>
          <p:cNvPr id="15" name="Group 15"/>
          <p:cNvGrpSpPr/>
          <p:nvPr/>
        </p:nvGrpSpPr>
        <p:grpSpPr>
          <a:xfrm>
            <a:off x="7764094" y="2374986"/>
            <a:ext cx="10114585" cy="5031618"/>
            <a:chOff x="0" y="0"/>
            <a:chExt cx="13486114" cy="6708823"/>
          </a:xfrm>
        </p:grpSpPr>
        <p:grpSp>
          <p:nvGrpSpPr>
            <p:cNvPr id="16" name="Group 16"/>
            <p:cNvGrpSpPr/>
            <p:nvPr/>
          </p:nvGrpSpPr>
          <p:grpSpPr>
            <a:xfrm>
              <a:off x="0" y="0"/>
              <a:ext cx="13486114" cy="6708823"/>
              <a:chOff x="0" y="0"/>
              <a:chExt cx="2663924" cy="1325200"/>
            </a:xfrm>
          </p:grpSpPr>
          <p:sp>
            <p:nvSpPr>
              <p:cNvPr id="17" name="Freeform 17"/>
              <p:cNvSpPr/>
              <p:nvPr/>
            </p:nvSpPr>
            <p:spPr>
              <a:xfrm>
                <a:off x="0" y="0"/>
                <a:ext cx="2663924" cy="1325200"/>
              </a:xfrm>
              <a:custGeom>
                <a:avLst/>
                <a:gdLst/>
                <a:ahLst/>
                <a:cxnLst/>
                <a:rect l="l" t="t" r="r" b="b"/>
                <a:pathLst>
                  <a:path w="2663924" h="1325200">
                    <a:moveTo>
                      <a:pt x="15308" y="0"/>
                    </a:moveTo>
                    <a:lnTo>
                      <a:pt x="2648615" y="0"/>
                    </a:lnTo>
                    <a:cubicBezTo>
                      <a:pt x="2657070" y="0"/>
                      <a:pt x="2663924" y="6854"/>
                      <a:pt x="2663924" y="15308"/>
                    </a:cubicBezTo>
                    <a:lnTo>
                      <a:pt x="2663924" y="1309891"/>
                    </a:lnTo>
                    <a:cubicBezTo>
                      <a:pt x="2663924" y="1313951"/>
                      <a:pt x="2662311" y="1317845"/>
                      <a:pt x="2659440" y="1320716"/>
                    </a:cubicBezTo>
                    <a:cubicBezTo>
                      <a:pt x="2656569" y="1323587"/>
                      <a:pt x="2652675" y="1325200"/>
                      <a:pt x="2648615" y="1325200"/>
                    </a:cubicBezTo>
                    <a:lnTo>
                      <a:pt x="15308" y="1325200"/>
                    </a:lnTo>
                    <a:cubicBezTo>
                      <a:pt x="6854" y="1325200"/>
                      <a:pt x="0" y="1318346"/>
                      <a:pt x="0" y="1309891"/>
                    </a:cubicBezTo>
                    <a:lnTo>
                      <a:pt x="0" y="15308"/>
                    </a:lnTo>
                    <a:cubicBezTo>
                      <a:pt x="0" y="6854"/>
                      <a:pt x="6854" y="0"/>
                      <a:pt x="15308" y="0"/>
                    </a:cubicBezTo>
                    <a:close/>
                  </a:path>
                </a:pathLst>
              </a:custGeom>
              <a:solidFill>
                <a:srgbClr val="FFFFFF"/>
              </a:solidFill>
            </p:spPr>
          </p:sp>
          <p:sp>
            <p:nvSpPr>
              <p:cNvPr id="18" name="TextBox 18"/>
              <p:cNvSpPr txBox="1"/>
              <p:nvPr/>
            </p:nvSpPr>
            <p:spPr>
              <a:xfrm>
                <a:off x="0" y="-38100"/>
                <a:ext cx="2663924" cy="1363300"/>
              </a:xfrm>
              <a:prstGeom prst="rect">
                <a:avLst/>
              </a:prstGeom>
            </p:spPr>
            <p:txBody>
              <a:bodyPr lIns="50800" tIns="50800" rIns="50800" bIns="50800" rtlCol="0" anchor="ctr"/>
              <a:lstStyle/>
              <a:p>
                <a:pPr algn="ctr">
                  <a:lnSpc>
                    <a:spcPts val="2660"/>
                  </a:lnSpc>
                </a:pPr>
                <a:endParaRPr/>
              </a:p>
            </p:txBody>
          </p:sp>
        </p:grpSp>
        <p:sp>
          <p:nvSpPr>
            <p:cNvPr id="19" name="TextBox 19"/>
            <p:cNvSpPr txBox="1"/>
            <p:nvPr/>
          </p:nvSpPr>
          <p:spPr>
            <a:xfrm>
              <a:off x="152400" y="221997"/>
              <a:ext cx="13037434" cy="5927937"/>
            </a:xfrm>
            <a:prstGeom prst="rect">
              <a:avLst/>
            </a:prstGeom>
          </p:spPr>
          <p:txBody>
            <a:bodyPr lIns="0" tIns="0" rIns="0" bIns="0" rtlCol="0" anchor="t">
              <a:spAutoFit/>
            </a:bodyPr>
            <a:lstStyle/>
            <a:p>
              <a:pPr marL="0" lvl="0" indent="0" algn="just">
                <a:lnSpc>
                  <a:spcPts val="3564"/>
                </a:lnSpc>
              </a:pPr>
              <a:r>
                <a:rPr lang="en-US" sz="2299">
                  <a:solidFill>
                    <a:srgbClr val="002020"/>
                  </a:solidFill>
                  <a:latin typeface="Arimo"/>
                  <a:ea typeface="Arimo"/>
                  <a:cs typeface="Arimo"/>
                  <a:sym typeface="Arimo"/>
                </a:rPr>
                <a:t>Peserta didik tunagrahita memiliki</a:t>
              </a:r>
              <a:r>
                <a:rPr lang="en-US" sz="2299" u="none" strike="noStrike">
                  <a:solidFill>
                    <a:srgbClr val="002020"/>
                  </a:solidFill>
                  <a:latin typeface="Arimo"/>
                  <a:ea typeface="Arimo"/>
                  <a:cs typeface="Arimo"/>
                  <a:sym typeface="Arimo"/>
                </a:rPr>
                <a:t> karakteristik berupa keterbatasan dalam fungsi intelektual dan kemampuan adaptif yang berdampak pada proses belajar. Dalam pembelajaran matematika, peserta didik tunagrahita umumnya membutuhkan waktu yang lebih panjang, instruksi yang sederhana, contoh yang konkret, pengulangan, serta pendampingan yang konsisten.</a:t>
              </a:r>
            </a:p>
            <a:p>
              <a:pPr marL="0" lvl="0" indent="0" algn="just">
                <a:lnSpc>
                  <a:spcPts val="3564"/>
                </a:lnSpc>
              </a:pPr>
              <a:r>
                <a:rPr lang="en-US" sz="2299" u="none" strike="noStrike">
                  <a:solidFill>
                    <a:srgbClr val="002020"/>
                  </a:solidFill>
                  <a:latin typeface="Arimo"/>
                  <a:ea typeface="Arimo"/>
                  <a:cs typeface="Arimo"/>
                  <a:sym typeface="Arimo"/>
                </a:rPr>
                <a:t>Pembelajaran juga perlu diarahkan pada keterampilan yang dapat digunakan dalam kehidupan sehari-hari, seperti menghitung benda, mengenal uang, mengetahui waktu, mengukur, membandingkan ukuran, serta melakukan transaksi sederhana.</a:t>
              </a:r>
            </a:p>
          </p:txBody>
        </p:sp>
      </p:grpSp>
      <p:sp>
        <p:nvSpPr>
          <p:cNvPr id="20" name="Freeform 20"/>
          <p:cNvSpPr/>
          <p:nvPr/>
        </p:nvSpPr>
        <p:spPr>
          <a:xfrm>
            <a:off x="13661360" y="7146087"/>
            <a:ext cx="3666706" cy="3086144"/>
          </a:xfrm>
          <a:custGeom>
            <a:avLst/>
            <a:gdLst/>
            <a:ahLst/>
            <a:cxnLst/>
            <a:rect l="l" t="t" r="r" b="b"/>
            <a:pathLst>
              <a:path w="3666706" h="3086144">
                <a:moveTo>
                  <a:pt x="0" y="0"/>
                </a:moveTo>
                <a:lnTo>
                  <a:pt x="3666706" y="0"/>
                </a:lnTo>
                <a:lnTo>
                  <a:pt x="3666706" y="3086143"/>
                </a:lnTo>
                <a:lnTo>
                  <a:pt x="0" y="308614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8412011" y="7146087"/>
            <a:ext cx="3666706" cy="3086144"/>
          </a:xfrm>
          <a:custGeom>
            <a:avLst/>
            <a:gdLst/>
            <a:ahLst/>
            <a:cxnLst/>
            <a:rect l="l" t="t" r="r" b="b"/>
            <a:pathLst>
              <a:path w="3666706" h="3086144">
                <a:moveTo>
                  <a:pt x="0" y="0"/>
                </a:moveTo>
                <a:lnTo>
                  <a:pt x="3666705" y="0"/>
                </a:lnTo>
                <a:lnTo>
                  <a:pt x="3666705" y="3086143"/>
                </a:lnTo>
                <a:lnTo>
                  <a:pt x="0" y="308614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sp>
        <p:nvSpPr>
          <p:cNvPr id="2" name="Freeform 2"/>
          <p:cNvSpPr/>
          <p:nvPr/>
        </p:nvSpPr>
        <p:spPr>
          <a:xfrm>
            <a:off x="12232180" y="1782492"/>
            <a:ext cx="3762138" cy="3465157"/>
          </a:xfrm>
          <a:custGeom>
            <a:avLst/>
            <a:gdLst/>
            <a:ahLst/>
            <a:cxnLst/>
            <a:rect l="l" t="t" r="r" b="b"/>
            <a:pathLst>
              <a:path w="3762138" h="3465157">
                <a:moveTo>
                  <a:pt x="0" y="0"/>
                </a:moveTo>
                <a:lnTo>
                  <a:pt x="3762138" y="0"/>
                </a:lnTo>
                <a:lnTo>
                  <a:pt x="3762138" y="3465157"/>
                </a:lnTo>
                <a:lnTo>
                  <a:pt x="0" y="3465157"/>
                </a:lnTo>
                <a:lnTo>
                  <a:pt x="0" y="0"/>
                </a:lnTo>
                <a:close/>
              </a:path>
            </a:pathLst>
          </a:custGeom>
          <a:blipFill>
            <a:blip r:embed="rId2"/>
            <a:stretch>
              <a:fillRect b="-43564"/>
            </a:stretch>
          </a:blipFill>
        </p:spPr>
      </p:sp>
      <p:grpSp>
        <p:nvGrpSpPr>
          <p:cNvPr id="3" name="Group 3"/>
          <p:cNvGrpSpPr/>
          <p:nvPr/>
        </p:nvGrpSpPr>
        <p:grpSpPr>
          <a:xfrm>
            <a:off x="426795" y="2521061"/>
            <a:ext cx="11282653" cy="6410001"/>
            <a:chOff x="0" y="0"/>
            <a:chExt cx="2971563" cy="1688231"/>
          </a:xfrm>
        </p:grpSpPr>
        <p:sp>
          <p:nvSpPr>
            <p:cNvPr id="4" name="Freeform 4"/>
            <p:cNvSpPr/>
            <p:nvPr/>
          </p:nvSpPr>
          <p:spPr>
            <a:xfrm>
              <a:off x="0" y="0"/>
              <a:ext cx="2971563" cy="1688231"/>
            </a:xfrm>
            <a:custGeom>
              <a:avLst/>
              <a:gdLst/>
              <a:ahLst/>
              <a:cxnLst/>
              <a:rect l="l" t="t" r="r" b="b"/>
              <a:pathLst>
                <a:path w="2971563" h="1688231">
                  <a:moveTo>
                    <a:pt x="13724" y="0"/>
                  </a:moveTo>
                  <a:lnTo>
                    <a:pt x="2957839" y="0"/>
                  </a:lnTo>
                  <a:cubicBezTo>
                    <a:pt x="2961479" y="0"/>
                    <a:pt x="2964970" y="1446"/>
                    <a:pt x="2967543" y="4020"/>
                  </a:cubicBezTo>
                  <a:cubicBezTo>
                    <a:pt x="2970117" y="6593"/>
                    <a:pt x="2971563" y="10084"/>
                    <a:pt x="2971563" y="13724"/>
                  </a:cubicBezTo>
                  <a:lnTo>
                    <a:pt x="2971563" y="1674507"/>
                  </a:lnTo>
                  <a:cubicBezTo>
                    <a:pt x="2971563" y="1678147"/>
                    <a:pt x="2970117" y="1681637"/>
                    <a:pt x="2967543" y="1684211"/>
                  </a:cubicBezTo>
                  <a:cubicBezTo>
                    <a:pt x="2964970" y="1686785"/>
                    <a:pt x="2961479" y="1688231"/>
                    <a:pt x="2957839" y="1688231"/>
                  </a:cubicBezTo>
                  <a:lnTo>
                    <a:pt x="13724" y="1688231"/>
                  </a:lnTo>
                  <a:cubicBezTo>
                    <a:pt x="10084" y="1688231"/>
                    <a:pt x="6593" y="1686785"/>
                    <a:pt x="4020" y="1684211"/>
                  </a:cubicBezTo>
                  <a:cubicBezTo>
                    <a:pt x="1446" y="1681637"/>
                    <a:pt x="0" y="1678147"/>
                    <a:pt x="0" y="1674507"/>
                  </a:cubicBezTo>
                  <a:lnTo>
                    <a:pt x="0" y="13724"/>
                  </a:lnTo>
                  <a:cubicBezTo>
                    <a:pt x="0" y="10084"/>
                    <a:pt x="1446" y="6593"/>
                    <a:pt x="4020" y="4020"/>
                  </a:cubicBezTo>
                  <a:cubicBezTo>
                    <a:pt x="6593" y="1446"/>
                    <a:pt x="10084" y="0"/>
                    <a:pt x="13724" y="0"/>
                  </a:cubicBezTo>
                  <a:close/>
                </a:path>
              </a:pathLst>
            </a:custGeom>
            <a:solidFill>
              <a:srgbClr val="FFFFFF"/>
            </a:solidFill>
          </p:spPr>
        </p:sp>
        <p:sp>
          <p:nvSpPr>
            <p:cNvPr id="5" name="TextBox 5"/>
            <p:cNvSpPr txBox="1"/>
            <p:nvPr/>
          </p:nvSpPr>
          <p:spPr>
            <a:xfrm>
              <a:off x="0" y="-38100"/>
              <a:ext cx="2971563" cy="1726331"/>
            </a:xfrm>
            <a:prstGeom prst="rect">
              <a:avLst/>
            </a:prstGeom>
          </p:spPr>
          <p:txBody>
            <a:bodyPr lIns="50800" tIns="50800" rIns="50800" bIns="50800" rtlCol="0" anchor="ctr"/>
            <a:lstStyle/>
            <a:p>
              <a:pPr algn="ctr">
                <a:lnSpc>
                  <a:spcPts val="2660"/>
                </a:lnSpc>
              </a:pPr>
              <a:endParaRPr/>
            </a:p>
          </p:txBody>
        </p:sp>
      </p:grpSp>
      <p:sp>
        <p:nvSpPr>
          <p:cNvPr id="6" name="Freeform 6"/>
          <p:cNvSpPr/>
          <p:nvPr/>
        </p:nvSpPr>
        <p:spPr>
          <a:xfrm>
            <a:off x="-1180262" y="6990681"/>
            <a:ext cx="7315200" cy="3880763"/>
          </a:xfrm>
          <a:custGeom>
            <a:avLst/>
            <a:gdLst/>
            <a:ahLst/>
            <a:cxnLst/>
            <a:rect l="l" t="t" r="r" b="b"/>
            <a:pathLst>
              <a:path w="7315200" h="3880763">
                <a:moveTo>
                  <a:pt x="0" y="0"/>
                </a:moveTo>
                <a:lnTo>
                  <a:pt x="7315200" y="0"/>
                </a:lnTo>
                <a:lnTo>
                  <a:pt x="7315200" y="3880762"/>
                </a:lnTo>
                <a:lnTo>
                  <a:pt x="0" y="38807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5472066" y="6990681"/>
            <a:ext cx="7315200" cy="3880763"/>
          </a:xfrm>
          <a:custGeom>
            <a:avLst/>
            <a:gdLst/>
            <a:ahLst/>
            <a:cxnLst/>
            <a:rect l="l" t="t" r="r" b="b"/>
            <a:pathLst>
              <a:path w="7315200" h="3880763">
                <a:moveTo>
                  <a:pt x="0" y="0"/>
                </a:moveTo>
                <a:lnTo>
                  <a:pt x="7315200" y="0"/>
                </a:lnTo>
                <a:lnTo>
                  <a:pt x="7315200" y="3880762"/>
                </a:lnTo>
                <a:lnTo>
                  <a:pt x="0" y="38807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12153062" y="6990681"/>
            <a:ext cx="7315200" cy="3880763"/>
          </a:xfrm>
          <a:custGeom>
            <a:avLst/>
            <a:gdLst/>
            <a:ahLst/>
            <a:cxnLst/>
            <a:rect l="l" t="t" r="r" b="b"/>
            <a:pathLst>
              <a:path w="7315200" h="3880763">
                <a:moveTo>
                  <a:pt x="0" y="0"/>
                </a:moveTo>
                <a:lnTo>
                  <a:pt x="7315200" y="0"/>
                </a:lnTo>
                <a:lnTo>
                  <a:pt x="7315200" y="3880762"/>
                </a:lnTo>
                <a:lnTo>
                  <a:pt x="0" y="38807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9426523" y="5247649"/>
            <a:ext cx="8861477" cy="4519353"/>
          </a:xfrm>
          <a:custGeom>
            <a:avLst/>
            <a:gdLst/>
            <a:ahLst/>
            <a:cxnLst/>
            <a:rect l="l" t="t" r="r" b="b"/>
            <a:pathLst>
              <a:path w="8861477" h="4519353">
                <a:moveTo>
                  <a:pt x="0" y="0"/>
                </a:moveTo>
                <a:lnTo>
                  <a:pt x="8861477" y="0"/>
                </a:lnTo>
                <a:lnTo>
                  <a:pt x="8861477" y="4519353"/>
                </a:lnTo>
                <a:lnTo>
                  <a:pt x="0" y="4519353"/>
                </a:lnTo>
                <a:lnTo>
                  <a:pt x="0" y="0"/>
                </a:lnTo>
                <a:close/>
              </a:path>
            </a:pathLst>
          </a:custGeom>
          <a:blipFill>
            <a:blip r:embed="rId5"/>
            <a:stretch>
              <a:fillRect/>
            </a:stretch>
          </a:blipFill>
        </p:spPr>
      </p:sp>
      <p:sp>
        <p:nvSpPr>
          <p:cNvPr id="10" name="Freeform 10"/>
          <p:cNvSpPr/>
          <p:nvPr/>
        </p:nvSpPr>
        <p:spPr>
          <a:xfrm>
            <a:off x="12175030" y="-324612"/>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1" name="Group 11"/>
          <p:cNvGrpSpPr/>
          <p:nvPr/>
        </p:nvGrpSpPr>
        <p:grpSpPr>
          <a:xfrm>
            <a:off x="1028700" y="1028700"/>
            <a:ext cx="9620168" cy="1114411"/>
            <a:chOff x="0" y="0"/>
            <a:chExt cx="12826891" cy="1485882"/>
          </a:xfrm>
        </p:grpSpPr>
        <p:grpSp>
          <p:nvGrpSpPr>
            <p:cNvPr id="12" name="Group 12"/>
            <p:cNvGrpSpPr/>
            <p:nvPr/>
          </p:nvGrpSpPr>
          <p:grpSpPr>
            <a:xfrm>
              <a:off x="0" y="0"/>
              <a:ext cx="12826891" cy="1485882"/>
              <a:chOff x="0" y="0"/>
              <a:chExt cx="2533707" cy="293507"/>
            </a:xfrm>
          </p:grpSpPr>
          <p:sp>
            <p:nvSpPr>
              <p:cNvPr id="13" name="Freeform 13"/>
              <p:cNvSpPr/>
              <p:nvPr/>
            </p:nvSpPr>
            <p:spPr>
              <a:xfrm>
                <a:off x="0" y="0"/>
                <a:ext cx="2533707" cy="293507"/>
              </a:xfrm>
              <a:custGeom>
                <a:avLst/>
                <a:gdLst/>
                <a:ahLst/>
                <a:cxnLst/>
                <a:rect l="l" t="t" r="r" b="b"/>
                <a:pathLst>
                  <a:path w="2533707" h="293507">
                    <a:moveTo>
                      <a:pt x="16095" y="0"/>
                    </a:moveTo>
                    <a:lnTo>
                      <a:pt x="2517612" y="0"/>
                    </a:lnTo>
                    <a:cubicBezTo>
                      <a:pt x="2521880" y="0"/>
                      <a:pt x="2525974" y="1696"/>
                      <a:pt x="2528993" y="4714"/>
                    </a:cubicBezTo>
                    <a:cubicBezTo>
                      <a:pt x="2532011" y="7733"/>
                      <a:pt x="2533707" y="11826"/>
                      <a:pt x="2533707" y="16095"/>
                    </a:cubicBezTo>
                    <a:lnTo>
                      <a:pt x="2533707" y="277412"/>
                    </a:lnTo>
                    <a:cubicBezTo>
                      <a:pt x="2533707" y="281681"/>
                      <a:pt x="2532011" y="285775"/>
                      <a:pt x="2528993" y="288793"/>
                    </a:cubicBezTo>
                    <a:cubicBezTo>
                      <a:pt x="2525974" y="291812"/>
                      <a:pt x="2521880" y="293507"/>
                      <a:pt x="2517612" y="293507"/>
                    </a:cubicBezTo>
                    <a:lnTo>
                      <a:pt x="16095" y="293507"/>
                    </a:lnTo>
                    <a:cubicBezTo>
                      <a:pt x="11826" y="293507"/>
                      <a:pt x="7733" y="291812"/>
                      <a:pt x="4714" y="288793"/>
                    </a:cubicBezTo>
                    <a:cubicBezTo>
                      <a:pt x="1696" y="285775"/>
                      <a:pt x="0" y="281681"/>
                      <a:pt x="0" y="277412"/>
                    </a:cubicBezTo>
                    <a:lnTo>
                      <a:pt x="0" y="16095"/>
                    </a:lnTo>
                    <a:cubicBezTo>
                      <a:pt x="0" y="11826"/>
                      <a:pt x="1696" y="7733"/>
                      <a:pt x="4714" y="4714"/>
                    </a:cubicBezTo>
                    <a:cubicBezTo>
                      <a:pt x="7733" y="1696"/>
                      <a:pt x="11826" y="0"/>
                      <a:pt x="16095" y="0"/>
                    </a:cubicBezTo>
                    <a:close/>
                  </a:path>
                </a:pathLst>
              </a:custGeom>
              <a:solidFill>
                <a:srgbClr val="002020"/>
              </a:solidFill>
            </p:spPr>
          </p:sp>
          <p:sp>
            <p:nvSpPr>
              <p:cNvPr id="14" name="TextBox 14"/>
              <p:cNvSpPr txBox="1"/>
              <p:nvPr/>
            </p:nvSpPr>
            <p:spPr>
              <a:xfrm>
                <a:off x="0" y="-38100"/>
                <a:ext cx="2533707" cy="331607"/>
              </a:xfrm>
              <a:prstGeom prst="rect">
                <a:avLst/>
              </a:prstGeom>
            </p:spPr>
            <p:txBody>
              <a:bodyPr lIns="50800" tIns="50800" rIns="50800" bIns="50800" rtlCol="0" anchor="ctr"/>
              <a:lstStyle/>
              <a:p>
                <a:pPr algn="ctr">
                  <a:lnSpc>
                    <a:spcPts val="2660"/>
                  </a:lnSpc>
                </a:pPr>
                <a:endParaRPr/>
              </a:p>
            </p:txBody>
          </p:sp>
        </p:grpSp>
        <p:sp>
          <p:nvSpPr>
            <p:cNvPr id="15" name="TextBox 15"/>
            <p:cNvSpPr txBox="1"/>
            <p:nvPr/>
          </p:nvSpPr>
          <p:spPr>
            <a:xfrm>
              <a:off x="774630" y="180966"/>
              <a:ext cx="11277631" cy="1019175"/>
            </a:xfrm>
            <a:prstGeom prst="rect">
              <a:avLst/>
            </a:prstGeom>
          </p:spPr>
          <p:txBody>
            <a:bodyPr lIns="0" tIns="0" rIns="0" bIns="0" rtlCol="0" anchor="t">
              <a:spAutoFit/>
            </a:bodyPr>
            <a:lstStyle/>
            <a:p>
              <a:pPr marL="0" lvl="0" indent="0" algn="ctr">
                <a:lnSpc>
                  <a:spcPts val="6300"/>
                </a:lnSpc>
                <a:spcBef>
                  <a:spcPct val="0"/>
                </a:spcBef>
              </a:pPr>
              <a:r>
                <a:rPr lang="en-US" sz="4500">
                  <a:solidFill>
                    <a:srgbClr val="FFFFFF"/>
                  </a:solidFill>
                  <a:latin typeface="Lilita One"/>
                  <a:ea typeface="Lilita One"/>
                  <a:cs typeface="Lilita One"/>
                  <a:sym typeface="Lilita One"/>
                </a:rPr>
                <a:t>B. Tujuan Kegiatan KKG</a:t>
              </a:r>
            </a:p>
          </p:txBody>
        </p:sp>
      </p:grpSp>
      <p:sp>
        <p:nvSpPr>
          <p:cNvPr id="16" name="TextBox 16"/>
          <p:cNvSpPr txBox="1"/>
          <p:nvPr/>
        </p:nvSpPr>
        <p:spPr>
          <a:xfrm>
            <a:off x="630825" y="2555113"/>
            <a:ext cx="10908213" cy="4108577"/>
          </a:xfrm>
          <a:prstGeom prst="rect">
            <a:avLst/>
          </a:prstGeom>
        </p:spPr>
        <p:txBody>
          <a:bodyPr lIns="0" tIns="0" rIns="0" bIns="0" rtlCol="0" anchor="t">
            <a:spAutoFit/>
          </a:bodyPr>
          <a:lstStyle/>
          <a:p>
            <a:pPr algn="l">
              <a:lnSpc>
                <a:spcPts val="3633"/>
              </a:lnSpc>
            </a:pPr>
            <a:r>
              <a:rPr lang="en-US" sz="2299">
                <a:solidFill>
                  <a:srgbClr val="002020"/>
                </a:solidFill>
                <a:latin typeface="Arimo"/>
                <a:ea typeface="Arimo"/>
                <a:cs typeface="Arimo"/>
                <a:sym typeface="Arimo"/>
              </a:rPr>
              <a:t>Setelah mengikuti kegiatan, guru diharapkan mampu:</a:t>
            </a:r>
          </a:p>
          <a:p>
            <a:pPr algn="l">
              <a:lnSpc>
                <a:spcPts val="3633"/>
              </a:lnSpc>
            </a:pPr>
            <a:r>
              <a:rPr lang="en-US" sz="2299">
                <a:solidFill>
                  <a:srgbClr val="002020"/>
                </a:solidFill>
                <a:latin typeface="Arimo"/>
                <a:ea typeface="Arimo"/>
                <a:cs typeface="Arimo"/>
                <a:sym typeface="Arimo"/>
              </a:rPr>
              <a:t>1. Memahami karakteristik peserta didik tunagrahita dalam belajar matematika.</a:t>
            </a:r>
          </a:p>
          <a:p>
            <a:pPr algn="l">
              <a:lnSpc>
                <a:spcPts val="3633"/>
              </a:lnSpc>
            </a:pPr>
            <a:r>
              <a:rPr lang="en-US" sz="2299">
                <a:solidFill>
                  <a:srgbClr val="002020"/>
                </a:solidFill>
                <a:latin typeface="Arimo"/>
                <a:ea typeface="Arimo"/>
                <a:cs typeface="Arimo"/>
                <a:sym typeface="Arimo"/>
              </a:rPr>
              <a:t>2. Mengidentifikasi kemampuan awal matematika peserta didik.</a:t>
            </a:r>
          </a:p>
          <a:p>
            <a:pPr marL="0" lvl="0" indent="0" algn="l">
              <a:lnSpc>
                <a:spcPts val="3633"/>
              </a:lnSpc>
            </a:pPr>
            <a:r>
              <a:rPr lang="en-US" sz="2299">
                <a:solidFill>
                  <a:srgbClr val="002020"/>
                </a:solidFill>
                <a:latin typeface="Arimo"/>
                <a:ea typeface="Arimo"/>
                <a:cs typeface="Arimo"/>
                <a:sym typeface="Arimo"/>
              </a:rPr>
              <a:t>3. Menentukan tujua</a:t>
            </a:r>
            <a:r>
              <a:rPr lang="en-US" sz="2299" u="none" strike="noStrike">
                <a:solidFill>
                  <a:srgbClr val="002020"/>
                </a:solidFill>
                <a:latin typeface="Arimo"/>
                <a:ea typeface="Arimo"/>
                <a:cs typeface="Arimo"/>
                <a:sym typeface="Arimo"/>
              </a:rPr>
              <a:t>n pembelajaran sesuai kemampuan individual.</a:t>
            </a:r>
          </a:p>
          <a:p>
            <a:pPr marL="0" lvl="0" indent="0" algn="l">
              <a:lnSpc>
                <a:spcPts val="3633"/>
              </a:lnSpc>
            </a:pPr>
            <a:r>
              <a:rPr lang="en-US" sz="2299" u="none" strike="noStrike">
                <a:solidFill>
                  <a:srgbClr val="002020"/>
                </a:solidFill>
                <a:latin typeface="Arimo"/>
                <a:ea typeface="Arimo"/>
                <a:cs typeface="Arimo"/>
                <a:sym typeface="Arimo"/>
              </a:rPr>
              <a:t>4. Memilih metode pembelajaran yang sesuai.</a:t>
            </a:r>
          </a:p>
          <a:p>
            <a:pPr marL="0" lvl="0" indent="0" algn="l">
              <a:lnSpc>
                <a:spcPts val="3633"/>
              </a:lnSpc>
            </a:pPr>
            <a:r>
              <a:rPr lang="en-US" sz="2299" u="none" strike="noStrike">
                <a:solidFill>
                  <a:srgbClr val="002020"/>
                </a:solidFill>
                <a:latin typeface="Arimo"/>
                <a:ea typeface="Arimo"/>
                <a:cs typeface="Arimo"/>
                <a:sym typeface="Arimo"/>
              </a:rPr>
              <a:t>5. Menggunakan media konkret dalam pembelajaran matematika.</a:t>
            </a:r>
          </a:p>
          <a:p>
            <a:pPr marL="0" lvl="0" indent="0" algn="l">
              <a:lnSpc>
                <a:spcPts val="3633"/>
              </a:lnSpc>
            </a:pPr>
            <a:r>
              <a:rPr lang="en-US" sz="2299" u="none" strike="noStrike">
                <a:solidFill>
                  <a:srgbClr val="002020"/>
                </a:solidFill>
                <a:latin typeface="Arimo"/>
                <a:ea typeface="Arimo"/>
                <a:cs typeface="Arimo"/>
                <a:sym typeface="Arimo"/>
              </a:rPr>
              <a:t>6. Mengembangkan matematika yang bersifat fungsional.</a:t>
            </a:r>
          </a:p>
          <a:p>
            <a:pPr marL="0" lvl="0" indent="0" algn="l">
              <a:lnSpc>
                <a:spcPts val="3633"/>
              </a:lnSpc>
            </a:pPr>
            <a:r>
              <a:rPr lang="en-US" sz="2299" u="none" strike="noStrike">
                <a:solidFill>
                  <a:srgbClr val="002020"/>
                </a:solidFill>
                <a:latin typeface="Arimo"/>
                <a:ea typeface="Arimo"/>
                <a:cs typeface="Arimo"/>
                <a:sym typeface="Arimo"/>
              </a:rPr>
              <a:t>7. Melakukan pengulangan dan pembiasaan secara efektif.</a:t>
            </a:r>
          </a:p>
          <a:p>
            <a:pPr marL="0" lvl="0" indent="0" algn="l">
              <a:lnSpc>
                <a:spcPts val="3633"/>
              </a:lnSpc>
            </a:pPr>
            <a:r>
              <a:rPr lang="en-US" sz="2299" u="none" strike="noStrike">
                <a:solidFill>
                  <a:srgbClr val="002020"/>
                </a:solidFill>
                <a:latin typeface="Arimo"/>
                <a:ea typeface="Arimo"/>
                <a:cs typeface="Arimo"/>
                <a:sym typeface="Arimo"/>
              </a:rPr>
              <a:t>8. Menyusun asesmen yang sesuai dengan kemampuan peserta didik.</a:t>
            </a:r>
          </a:p>
        </p:txBody>
      </p:sp>
      <p:grpSp>
        <p:nvGrpSpPr>
          <p:cNvPr id="17" name="Group 17"/>
          <p:cNvGrpSpPr/>
          <p:nvPr/>
        </p:nvGrpSpPr>
        <p:grpSpPr>
          <a:xfrm>
            <a:off x="-442054" y="6861573"/>
            <a:ext cx="5166669" cy="4548825"/>
            <a:chOff x="0" y="0"/>
            <a:chExt cx="6888892" cy="6065099"/>
          </a:xfrm>
        </p:grpSpPr>
        <p:sp>
          <p:nvSpPr>
            <p:cNvPr id="18" name="Freeform 18"/>
            <p:cNvSpPr/>
            <p:nvPr/>
          </p:nvSpPr>
          <p:spPr>
            <a:xfrm>
              <a:off x="0" y="1208431"/>
              <a:ext cx="6888892" cy="4856669"/>
            </a:xfrm>
            <a:custGeom>
              <a:avLst/>
              <a:gdLst/>
              <a:ahLst/>
              <a:cxnLst/>
              <a:rect l="l" t="t" r="r" b="b"/>
              <a:pathLst>
                <a:path w="6888892" h="4856669">
                  <a:moveTo>
                    <a:pt x="0" y="0"/>
                  </a:moveTo>
                  <a:lnTo>
                    <a:pt x="6888892" y="0"/>
                  </a:lnTo>
                  <a:lnTo>
                    <a:pt x="6888892" y="4856668"/>
                  </a:lnTo>
                  <a:lnTo>
                    <a:pt x="0" y="4856668"/>
                  </a:lnTo>
                  <a:lnTo>
                    <a:pt x="0" y="0"/>
                  </a:lnTo>
                  <a:close/>
                </a:path>
              </a:pathLst>
            </a:custGeom>
            <a:blipFill>
              <a:blip r:embed="rId8"/>
              <a:stretch>
                <a:fillRect/>
              </a:stretch>
            </a:blipFill>
          </p:spPr>
        </p:sp>
        <p:sp>
          <p:nvSpPr>
            <p:cNvPr id="19" name="Freeform 19"/>
            <p:cNvSpPr/>
            <p:nvPr/>
          </p:nvSpPr>
          <p:spPr>
            <a:xfrm>
              <a:off x="1265837" y="0"/>
              <a:ext cx="1301295" cy="2062819"/>
            </a:xfrm>
            <a:custGeom>
              <a:avLst/>
              <a:gdLst/>
              <a:ahLst/>
              <a:cxnLst/>
              <a:rect l="l" t="t" r="r" b="b"/>
              <a:pathLst>
                <a:path w="1301295" h="2062819">
                  <a:moveTo>
                    <a:pt x="0" y="0"/>
                  </a:moveTo>
                  <a:lnTo>
                    <a:pt x="1301295" y="0"/>
                  </a:lnTo>
                  <a:lnTo>
                    <a:pt x="1301295" y="2062819"/>
                  </a:lnTo>
                  <a:lnTo>
                    <a:pt x="0" y="2062819"/>
                  </a:lnTo>
                  <a:lnTo>
                    <a:pt x="0" y="0"/>
                  </a:lnTo>
                  <a:close/>
                </a:path>
              </a:pathLst>
            </a:custGeom>
            <a:blipFill>
              <a:blip r:embed="rId9"/>
              <a:stretch>
                <a:fillRect/>
              </a:stretch>
            </a:blipFill>
          </p:spPr>
        </p:sp>
        <p:sp>
          <p:nvSpPr>
            <p:cNvPr id="20" name="Freeform 20"/>
            <p:cNvSpPr/>
            <p:nvPr/>
          </p:nvSpPr>
          <p:spPr>
            <a:xfrm>
              <a:off x="2559883" y="493121"/>
              <a:ext cx="1769127" cy="1569698"/>
            </a:xfrm>
            <a:custGeom>
              <a:avLst/>
              <a:gdLst/>
              <a:ahLst/>
              <a:cxnLst/>
              <a:rect l="l" t="t" r="r" b="b"/>
              <a:pathLst>
                <a:path w="1769127" h="1569698">
                  <a:moveTo>
                    <a:pt x="0" y="0"/>
                  </a:moveTo>
                  <a:lnTo>
                    <a:pt x="1769126" y="0"/>
                  </a:lnTo>
                  <a:lnTo>
                    <a:pt x="1769126" y="1569698"/>
                  </a:lnTo>
                  <a:lnTo>
                    <a:pt x="0" y="156969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1" name="Freeform 21"/>
            <p:cNvSpPr/>
            <p:nvPr/>
          </p:nvSpPr>
          <p:spPr>
            <a:xfrm>
              <a:off x="4538021" y="853420"/>
              <a:ext cx="1245198" cy="1209399"/>
            </a:xfrm>
            <a:custGeom>
              <a:avLst/>
              <a:gdLst/>
              <a:ahLst/>
              <a:cxnLst/>
              <a:rect l="l" t="t" r="r" b="b"/>
              <a:pathLst>
                <a:path w="1245198" h="1209399">
                  <a:moveTo>
                    <a:pt x="0" y="0"/>
                  </a:moveTo>
                  <a:lnTo>
                    <a:pt x="1245199" y="0"/>
                  </a:lnTo>
                  <a:lnTo>
                    <a:pt x="1245199" y="1209399"/>
                  </a:lnTo>
                  <a:lnTo>
                    <a:pt x="0" y="120939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sp>
        <p:nvSpPr>
          <p:cNvPr id="22" name="Freeform 22"/>
          <p:cNvSpPr/>
          <p:nvPr/>
        </p:nvSpPr>
        <p:spPr>
          <a:xfrm flipH="1">
            <a:off x="15832630" y="3388452"/>
            <a:ext cx="4099704" cy="1242476"/>
          </a:xfrm>
          <a:custGeom>
            <a:avLst/>
            <a:gdLst/>
            <a:ahLst/>
            <a:cxnLst/>
            <a:rect l="l" t="t" r="r" b="b"/>
            <a:pathLst>
              <a:path w="4099704" h="1242476">
                <a:moveTo>
                  <a:pt x="4099704" y="0"/>
                </a:moveTo>
                <a:lnTo>
                  <a:pt x="0" y="0"/>
                </a:lnTo>
                <a:lnTo>
                  <a:pt x="0" y="1242477"/>
                </a:lnTo>
                <a:lnTo>
                  <a:pt x="4099704" y="1242477"/>
                </a:lnTo>
                <a:lnTo>
                  <a:pt x="4099704" y="0"/>
                </a:lnTo>
                <a:close/>
              </a:path>
            </a:pathLst>
          </a:custGeom>
          <a:blipFill>
            <a:blip r:embed="rId14">
              <a:extLst>
                <a:ext uri="{96DAC541-7B7A-43D3-8B79-37D633B846F1}">
                  <asvg:svgBlip xmlns:asvg="http://schemas.microsoft.com/office/drawing/2016/SVG/main" r:embed="rId15"/>
                </a:ext>
              </a:extLst>
            </a:blip>
            <a:stretch>
              <a:fillRect t="-210577"/>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6829651" y="717800"/>
            <a:ext cx="10429649" cy="1808666"/>
            <a:chOff x="0" y="0"/>
            <a:chExt cx="2746904" cy="476356"/>
          </a:xfrm>
        </p:grpSpPr>
        <p:sp>
          <p:nvSpPr>
            <p:cNvPr id="3" name="Freeform 3"/>
            <p:cNvSpPr/>
            <p:nvPr/>
          </p:nvSpPr>
          <p:spPr>
            <a:xfrm>
              <a:off x="0" y="0"/>
              <a:ext cx="2746903" cy="476356"/>
            </a:xfrm>
            <a:custGeom>
              <a:avLst/>
              <a:gdLst/>
              <a:ahLst/>
              <a:cxnLst/>
              <a:rect l="l" t="t" r="r" b="b"/>
              <a:pathLst>
                <a:path w="2746903" h="476356">
                  <a:moveTo>
                    <a:pt x="14846" y="0"/>
                  </a:moveTo>
                  <a:lnTo>
                    <a:pt x="2732057" y="0"/>
                  </a:lnTo>
                  <a:cubicBezTo>
                    <a:pt x="2735995" y="0"/>
                    <a:pt x="2739771" y="1564"/>
                    <a:pt x="2742555" y="4348"/>
                  </a:cubicBezTo>
                  <a:cubicBezTo>
                    <a:pt x="2745339" y="7132"/>
                    <a:pt x="2746903" y="10909"/>
                    <a:pt x="2746903" y="14846"/>
                  </a:cubicBezTo>
                  <a:lnTo>
                    <a:pt x="2746903" y="461510"/>
                  </a:lnTo>
                  <a:cubicBezTo>
                    <a:pt x="2746903" y="469710"/>
                    <a:pt x="2740257" y="476356"/>
                    <a:pt x="2732057" y="476356"/>
                  </a:cubicBezTo>
                  <a:lnTo>
                    <a:pt x="14846" y="476356"/>
                  </a:lnTo>
                  <a:cubicBezTo>
                    <a:pt x="10909" y="476356"/>
                    <a:pt x="7132" y="474792"/>
                    <a:pt x="4348" y="472008"/>
                  </a:cubicBezTo>
                  <a:cubicBezTo>
                    <a:pt x="1564" y="469224"/>
                    <a:pt x="0" y="465448"/>
                    <a:pt x="0" y="461510"/>
                  </a:cubicBezTo>
                  <a:lnTo>
                    <a:pt x="0" y="14846"/>
                  </a:lnTo>
                  <a:cubicBezTo>
                    <a:pt x="0" y="10909"/>
                    <a:pt x="1564" y="7132"/>
                    <a:pt x="4348" y="4348"/>
                  </a:cubicBezTo>
                  <a:cubicBezTo>
                    <a:pt x="7132" y="1564"/>
                    <a:pt x="10909" y="0"/>
                    <a:pt x="14846" y="0"/>
                  </a:cubicBezTo>
                  <a:close/>
                </a:path>
              </a:pathLst>
            </a:custGeom>
            <a:solidFill>
              <a:srgbClr val="002020"/>
            </a:solidFill>
          </p:spPr>
        </p:sp>
        <p:sp>
          <p:nvSpPr>
            <p:cNvPr id="4" name="TextBox 4"/>
            <p:cNvSpPr txBox="1"/>
            <p:nvPr/>
          </p:nvSpPr>
          <p:spPr>
            <a:xfrm>
              <a:off x="0" y="-38100"/>
              <a:ext cx="2746904" cy="514456"/>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1180262" y="6856942"/>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5472066" y="6856942"/>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237842" y="2980037"/>
            <a:ext cx="3356393" cy="3092867"/>
          </a:xfrm>
          <a:custGeom>
            <a:avLst/>
            <a:gdLst/>
            <a:ahLst/>
            <a:cxnLst/>
            <a:rect l="l" t="t" r="r" b="b"/>
            <a:pathLst>
              <a:path w="3356393" h="3092867">
                <a:moveTo>
                  <a:pt x="0" y="0"/>
                </a:moveTo>
                <a:lnTo>
                  <a:pt x="3356393" y="0"/>
                </a:lnTo>
                <a:lnTo>
                  <a:pt x="3356393" y="3092867"/>
                </a:lnTo>
                <a:lnTo>
                  <a:pt x="0" y="3092867"/>
                </a:lnTo>
                <a:lnTo>
                  <a:pt x="0" y="0"/>
                </a:lnTo>
                <a:close/>
              </a:path>
            </a:pathLst>
          </a:custGeom>
          <a:blipFill>
            <a:blip r:embed="rId4"/>
            <a:stretch>
              <a:fillRect b="-43498"/>
            </a:stretch>
          </a:blipFill>
        </p:spPr>
      </p:sp>
      <p:sp>
        <p:nvSpPr>
          <p:cNvPr id="8" name="Freeform 8"/>
          <p:cNvSpPr/>
          <p:nvPr/>
        </p:nvSpPr>
        <p:spPr>
          <a:xfrm>
            <a:off x="12153062" y="6856942"/>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a:off x="1357304" y="4777939"/>
            <a:ext cx="6635368" cy="6005008"/>
          </a:xfrm>
          <a:custGeom>
            <a:avLst/>
            <a:gdLst/>
            <a:ahLst/>
            <a:cxnLst/>
            <a:rect l="l" t="t" r="r" b="b"/>
            <a:pathLst>
              <a:path w="6635368" h="6005008">
                <a:moveTo>
                  <a:pt x="0" y="0"/>
                </a:moveTo>
                <a:lnTo>
                  <a:pt x="6635368" y="0"/>
                </a:lnTo>
                <a:lnTo>
                  <a:pt x="6635368" y="6005008"/>
                </a:lnTo>
                <a:lnTo>
                  <a:pt x="0" y="6005008"/>
                </a:lnTo>
                <a:lnTo>
                  <a:pt x="0" y="0"/>
                </a:lnTo>
                <a:close/>
              </a:path>
            </a:pathLst>
          </a:custGeom>
          <a:blipFill>
            <a:blip r:embed="rId5"/>
            <a:stretch>
              <a:fillRect/>
            </a:stretch>
          </a:blipFill>
        </p:spPr>
      </p:sp>
      <p:sp>
        <p:nvSpPr>
          <p:cNvPr id="10" name="TextBox 10"/>
          <p:cNvSpPr txBox="1"/>
          <p:nvPr/>
        </p:nvSpPr>
        <p:spPr>
          <a:xfrm>
            <a:off x="7689052" y="774408"/>
            <a:ext cx="8953861" cy="1590675"/>
          </a:xfrm>
          <a:prstGeom prst="rect">
            <a:avLst/>
          </a:prstGeom>
        </p:spPr>
        <p:txBody>
          <a:bodyPr lIns="0" tIns="0" rIns="0" bIns="0" rtlCol="0" anchor="t">
            <a:spAutoFit/>
          </a:bodyPr>
          <a:lstStyle/>
          <a:p>
            <a:pPr marL="0" lvl="0" indent="0" algn="ctr">
              <a:lnSpc>
                <a:spcPts val="6300"/>
              </a:lnSpc>
              <a:spcBef>
                <a:spcPct val="0"/>
              </a:spcBef>
            </a:pPr>
            <a:r>
              <a:rPr lang="en-US" sz="4500">
                <a:solidFill>
                  <a:srgbClr val="FFFFFF"/>
                </a:solidFill>
                <a:latin typeface="Lilita One"/>
                <a:ea typeface="Lilita One"/>
                <a:cs typeface="Lilita One"/>
                <a:sym typeface="Lilita One"/>
              </a:rPr>
              <a:t>C. Karakteristik Belajar Matematika Peserta Didik Tunagrahita</a:t>
            </a:r>
          </a:p>
        </p:txBody>
      </p:sp>
      <p:grpSp>
        <p:nvGrpSpPr>
          <p:cNvPr id="11" name="Group 11"/>
          <p:cNvGrpSpPr/>
          <p:nvPr/>
        </p:nvGrpSpPr>
        <p:grpSpPr>
          <a:xfrm>
            <a:off x="6829651" y="2858247"/>
            <a:ext cx="10429649" cy="3998695"/>
            <a:chOff x="0" y="0"/>
            <a:chExt cx="2522814" cy="967239"/>
          </a:xfrm>
        </p:grpSpPr>
        <p:sp>
          <p:nvSpPr>
            <p:cNvPr id="12" name="Freeform 12"/>
            <p:cNvSpPr/>
            <p:nvPr/>
          </p:nvSpPr>
          <p:spPr>
            <a:xfrm>
              <a:off x="0" y="0"/>
              <a:ext cx="2522814" cy="967239"/>
            </a:xfrm>
            <a:custGeom>
              <a:avLst/>
              <a:gdLst/>
              <a:ahLst/>
              <a:cxnLst/>
              <a:rect l="l" t="t" r="r" b="b"/>
              <a:pathLst>
                <a:path w="2522814" h="967239">
                  <a:moveTo>
                    <a:pt x="14846" y="0"/>
                  </a:moveTo>
                  <a:lnTo>
                    <a:pt x="2507968" y="0"/>
                  </a:lnTo>
                  <a:cubicBezTo>
                    <a:pt x="2516167" y="0"/>
                    <a:pt x="2522814" y="6647"/>
                    <a:pt x="2522814" y="14846"/>
                  </a:cubicBezTo>
                  <a:lnTo>
                    <a:pt x="2522814" y="952393"/>
                  </a:lnTo>
                  <a:cubicBezTo>
                    <a:pt x="2522814" y="956330"/>
                    <a:pt x="2521250" y="960107"/>
                    <a:pt x="2518466" y="962891"/>
                  </a:cubicBezTo>
                  <a:cubicBezTo>
                    <a:pt x="2515682" y="965675"/>
                    <a:pt x="2511905" y="967239"/>
                    <a:pt x="2507968" y="967239"/>
                  </a:cubicBezTo>
                  <a:lnTo>
                    <a:pt x="14846" y="967239"/>
                  </a:lnTo>
                  <a:cubicBezTo>
                    <a:pt x="10909" y="967239"/>
                    <a:pt x="7132" y="965675"/>
                    <a:pt x="4348" y="962891"/>
                  </a:cubicBezTo>
                  <a:cubicBezTo>
                    <a:pt x="1564" y="960107"/>
                    <a:pt x="0" y="956330"/>
                    <a:pt x="0" y="952393"/>
                  </a:cubicBezTo>
                  <a:lnTo>
                    <a:pt x="0" y="14846"/>
                  </a:lnTo>
                  <a:cubicBezTo>
                    <a:pt x="0" y="10909"/>
                    <a:pt x="1564" y="7132"/>
                    <a:pt x="4348" y="4348"/>
                  </a:cubicBezTo>
                  <a:cubicBezTo>
                    <a:pt x="7132" y="1564"/>
                    <a:pt x="10909" y="0"/>
                    <a:pt x="14846" y="0"/>
                  </a:cubicBezTo>
                  <a:close/>
                </a:path>
              </a:pathLst>
            </a:custGeom>
            <a:solidFill>
              <a:srgbClr val="FFFFFF"/>
            </a:solidFill>
          </p:spPr>
        </p:sp>
        <p:sp>
          <p:nvSpPr>
            <p:cNvPr id="13" name="TextBox 13"/>
            <p:cNvSpPr txBox="1"/>
            <p:nvPr/>
          </p:nvSpPr>
          <p:spPr>
            <a:xfrm>
              <a:off x="0" y="-38100"/>
              <a:ext cx="2522814" cy="1005339"/>
            </a:xfrm>
            <a:prstGeom prst="rect">
              <a:avLst/>
            </a:prstGeom>
          </p:spPr>
          <p:txBody>
            <a:bodyPr lIns="55312" tIns="55312" rIns="55312" bIns="55312" rtlCol="0" anchor="ctr"/>
            <a:lstStyle/>
            <a:p>
              <a:pPr algn="ctr">
                <a:lnSpc>
                  <a:spcPts val="2660"/>
                </a:lnSpc>
              </a:pPr>
              <a:endParaRPr/>
            </a:p>
          </p:txBody>
        </p:sp>
      </p:grpSp>
      <p:sp>
        <p:nvSpPr>
          <p:cNvPr id="14" name="TextBox 14"/>
          <p:cNvSpPr txBox="1"/>
          <p:nvPr/>
        </p:nvSpPr>
        <p:spPr>
          <a:xfrm>
            <a:off x="7459509" y="2990469"/>
            <a:ext cx="9169933" cy="3508266"/>
          </a:xfrm>
          <a:prstGeom prst="rect">
            <a:avLst/>
          </a:prstGeom>
        </p:spPr>
        <p:txBody>
          <a:bodyPr lIns="0" tIns="0" rIns="0" bIns="0" rtlCol="0" anchor="t">
            <a:spAutoFit/>
          </a:bodyPr>
          <a:lstStyle/>
          <a:p>
            <a:pPr marL="0" lvl="0" indent="0" algn="just">
              <a:lnSpc>
                <a:spcPts val="3506"/>
              </a:lnSpc>
              <a:spcBef>
                <a:spcPct val="0"/>
              </a:spcBef>
            </a:pPr>
            <a:r>
              <a:rPr lang="en-US" sz="2504">
                <a:solidFill>
                  <a:srgbClr val="002020"/>
                </a:solidFill>
                <a:latin typeface="Arimo"/>
                <a:ea typeface="Arimo"/>
                <a:cs typeface="Arimo"/>
                <a:sym typeface="Arimo"/>
              </a:rPr>
              <a:t>Beberapa karakteristik y</a:t>
            </a:r>
            <a:r>
              <a:rPr lang="en-US" sz="2504" u="none" strike="noStrike">
                <a:solidFill>
                  <a:srgbClr val="002020"/>
                </a:solidFill>
                <a:latin typeface="Arimo"/>
                <a:ea typeface="Arimo"/>
                <a:cs typeface="Arimo"/>
                <a:sym typeface="Arimo"/>
              </a:rPr>
              <a:t>ang perlu diperhatikan guru:</a:t>
            </a:r>
          </a:p>
          <a:p>
            <a:pPr marL="540677" lvl="1" indent="-270339" algn="l">
              <a:lnSpc>
                <a:spcPts val="3506"/>
              </a:lnSpc>
              <a:buFont typeface="Arial"/>
              <a:buChar char="•"/>
            </a:pPr>
            <a:r>
              <a:rPr lang="en-US" sz="2504" u="none" strike="noStrike">
                <a:solidFill>
                  <a:srgbClr val="002020"/>
                </a:solidFill>
                <a:latin typeface="Arimo"/>
                <a:ea typeface="Arimo"/>
                <a:cs typeface="Arimo"/>
                <a:sym typeface="Arimo"/>
              </a:rPr>
              <a:t>Membutuhkan benda konkret</a:t>
            </a:r>
          </a:p>
          <a:p>
            <a:pPr marL="540677" lvl="1" indent="-270339" algn="l">
              <a:lnSpc>
                <a:spcPts val="3506"/>
              </a:lnSpc>
              <a:buFont typeface="Arial"/>
              <a:buChar char="•"/>
            </a:pPr>
            <a:r>
              <a:rPr lang="en-US" sz="2504" u="none" strike="noStrike">
                <a:solidFill>
                  <a:srgbClr val="002020"/>
                </a:solidFill>
                <a:latin typeface="Arimo"/>
                <a:ea typeface="Arimo"/>
                <a:cs typeface="Arimo"/>
                <a:sym typeface="Arimo"/>
              </a:rPr>
              <a:t>Membutuhkan instruksi sederhana</a:t>
            </a:r>
          </a:p>
          <a:p>
            <a:pPr marL="540677" lvl="1" indent="-270339" algn="l">
              <a:lnSpc>
                <a:spcPts val="3506"/>
              </a:lnSpc>
              <a:buFont typeface="Arial"/>
              <a:buChar char="•"/>
            </a:pPr>
            <a:r>
              <a:rPr lang="en-US" sz="2504" u="none" strike="noStrike">
                <a:solidFill>
                  <a:srgbClr val="002020"/>
                </a:solidFill>
                <a:latin typeface="Arimo"/>
                <a:ea typeface="Arimo"/>
                <a:cs typeface="Arimo"/>
                <a:sym typeface="Arimo"/>
              </a:rPr>
              <a:t>Membutuhkan pengulangan</a:t>
            </a:r>
          </a:p>
          <a:p>
            <a:pPr marL="540677" lvl="1" indent="-270339" algn="l">
              <a:lnSpc>
                <a:spcPts val="3506"/>
              </a:lnSpc>
              <a:buFont typeface="Arial"/>
              <a:buChar char="•"/>
            </a:pPr>
            <a:r>
              <a:rPr lang="en-US" sz="2504" u="none" strike="noStrike">
                <a:solidFill>
                  <a:srgbClr val="002020"/>
                </a:solidFill>
                <a:latin typeface="Arimo"/>
                <a:ea typeface="Arimo"/>
                <a:cs typeface="Arimo"/>
                <a:sym typeface="Arimo"/>
              </a:rPr>
              <a:t>Kecepatan belajar berbeda</a:t>
            </a:r>
          </a:p>
          <a:p>
            <a:pPr marL="540677" lvl="1" indent="-270339" algn="l">
              <a:lnSpc>
                <a:spcPts val="3506"/>
              </a:lnSpc>
              <a:buFont typeface="Arial"/>
              <a:buChar char="•"/>
            </a:pPr>
            <a:r>
              <a:rPr lang="en-US" sz="2504" u="none" strike="noStrike">
                <a:solidFill>
                  <a:srgbClr val="002020"/>
                </a:solidFill>
                <a:latin typeface="Arimo"/>
                <a:ea typeface="Arimo"/>
                <a:cs typeface="Arimo"/>
                <a:sym typeface="Arimo"/>
              </a:rPr>
              <a:t>Membutuhkan bantuan secara bertahap</a:t>
            </a:r>
          </a:p>
          <a:p>
            <a:pPr marL="540677" lvl="1" indent="-270339" algn="l">
              <a:lnSpc>
                <a:spcPts val="3506"/>
              </a:lnSpc>
              <a:buFont typeface="Arial"/>
              <a:buChar char="•"/>
            </a:pPr>
            <a:r>
              <a:rPr lang="en-US" sz="2504" u="none" strike="noStrike">
                <a:solidFill>
                  <a:srgbClr val="002020"/>
                </a:solidFill>
                <a:latin typeface="Arimo"/>
                <a:ea typeface="Arimo"/>
                <a:cs typeface="Arimo"/>
                <a:sym typeface="Arimo"/>
              </a:rPr>
              <a:t>Lebih mudah belajar melalui pengalaman langsungMembutuhkan penguatan positif</a:t>
            </a:r>
          </a:p>
        </p:txBody>
      </p:sp>
      <p:sp>
        <p:nvSpPr>
          <p:cNvPr id="15" name="Freeform 15"/>
          <p:cNvSpPr/>
          <p:nvPr/>
        </p:nvSpPr>
        <p:spPr>
          <a:xfrm>
            <a:off x="-750485" y="-110306"/>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237842" y="1547806"/>
            <a:ext cx="3595536" cy="1089681"/>
          </a:xfrm>
          <a:custGeom>
            <a:avLst/>
            <a:gdLst/>
            <a:ahLst/>
            <a:cxnLst/>
            <a:rect l="l" t="t" r="r" b="b"/>
            <a:pathLst>
              <a:path w="3595536" h="1089681">
                <a:moveTo>
                  <a:pt x="0" y="0"/>
                </a:moveTo>
                <a:lnTo>
                  <a:pt x="3595536" y="0"/>
                </a:lnTo>
                <a:lnTo>
                  <a:pt x="3595536" y="1089680"/>
                </a:lnTo>
                <a:lnTo>
                  <a:pt x="0" y="1089680"/>
                </a:lnTo>
                <a:lnTo>
                  <a:pt x="0" y="0"/>
                </a:lnTo>
                <a:close/>
              </a:path>
            </a:pathLst>
          </a:custGeom>
          <a:blipFill>
            <a:blip r:embed="rId8">
              <a:extLst>
                <a:ext uri="{96DAC541-7B7A-43D3-8B79-37D633B846F1}">
                  <asvg:svgBlip xmlns:asvg="http://schemas.microsoft.com/office/drawing/2016/SVG/main" r:embed="rId9"/>
                </a:ext>
              </a:extLst>
            </a:blip>
            <a:stretch>
              <a:fillRect t="-210577"/>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4333916" y="2327511"/>
            <a:ext cx="9620168" cy="6203604"/>
            <a:chOff x="0" y="0"/>
            <a:chExt cx="2533707" cy="1633871"/>
          </a:xfrm>
        </p:grpSpPr>
        <p:sp>
          <p:nvSpPr>
            <p:cNvPr id="3" name="Freeform 3"/>
            <p:cNvSpPr/>
            <p:nvPr/>
          </p:nvSpPr>
          <p:spPr>
            <a:xfrm>
              <a:off x="0" y="0"/>
              <a:ext cx="2533707" cy="1633871"/>
            </a:xfrm>
            <a:custGeom>
              <a:avLst/>
              <a:gdLst/>
              <a:ahLst/>
              <a:cxnLst/>
              <a:rect l="l" t="t" r="r" b="b"/>
              <a:pathLst>
                <a:path w="2533707" h="1633871">
                  <a:moveTo>
                    <a:pt x="16095" y="0"/>
                  </a:moveTo>
                  <a:lnTo>
                    <a:pt x="2517612" y="0"/>
                  </a:lnTo>
                  <a:cubicBezTo>
                    <a:pt x="2521880" y="0"/>
                    <a:pt x="2525974" y="1696"/>
                    <a:pt x="2528993" y="4714"/>
                  </a:cubicBezTo>
                  <a:cubicBezTo>
                    <a:pt x="2532011" y="7733"/>
                    <a:pt x="2533707" y="11826"/>
                    <a:pt x="2533707" y="16095"/>
                  </a:cubicBezTo>
                  <a:lnTo>
                    <a:pt x="2533707" y="1617776"/>
                  </a:lnTo>
                  <a:cubicBezTo>
                    <a:pt x="2533707" y="1622045"/>
                    <a:pt x="2532011" y="1626139"/>
                    <a:pt x="2528993" y="1629157"/>
                  </a:cubicBezTo>
                  <a:cubicBezTo>
                    <a:pt x="2525974" y="1632175"/>
                    <a:pt x="2521880" y="1633871"/>
                    <a:pt x="2517612" y="1633871"/>
                  </a:cubicBezTo>
                  <a:lnTo>
                    <a:pt x="16095" y="1633871"/>
                  </a:lnTo>
                  <a:cubicBezTo>
                    <a:pt x="11826" y="1633871"/>
                    <a:pt x="7733" y="1632175"/>
                    <a:pt x="4714" y="1629157"/>
                  </a:cubicBezTo>
                  <a:cubicBezTo>
                    <a:pt x="1696" y="1626139"/>
                    <a:pt x="0" y="1622045"/>
                    <a:pt x="0" y="1617776"/>
                  </a:cubicBezTo>
                  <a:lnTo>
                    <a:pt x="0" y="16095"/>
                  </a:lnTo>
                  <a:cubicBezTo>
                    <a:pt x="0" y="11826"/>
                    <a:pt x="1696" y="7733"/>
                    <a:pt x="4714" y="4714"/>
                  </a:cubicBezTo>
                  <a:cubicBezTo>
                    <a:pt x="7733" y="1696"/>
                    <a:pt x="11826" y="0"/>
                    <a:pt x="16095" y="0"/>
                  </a:cubicBezTo>
                  <a:close/>
                </a:path>
              </a:pathLst>
            </a:custGeom>
            <a:solidFill>
              <a:srgbClr val="FFFFFF"/>
            </a:solidFill>
          </p:spPr>
        </p:sp>
        <p:sp>
          <p:nvSpPr>
            <p:cNvPr id="4" name="TextBox 4"/>
            <p:cNvSpPr txBox="1"/>
            <p:nvPr/>
          </p:nvSpPr>
          <p:spPr>
            <a:xfrm>
              <a:off x="0" y="-38100"/>
              <a:ext cx="2533707" cy="1671971"/>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15268534" y="1928806"/>
            <a:ext cx="3987278" cy="3008049"/>
          </a:xfrm>
          <a:custGeom>
            <a:avLst/>
            <a:gdLst/>
            <a:ahLst/>
            <a:cxnLst/>
            <a:rect l="l" t="t" r="r" b="b"/>
            <a:pathLst>
              <a:path w="3987278" h="3008049">
                <a:moveTo>
                  <a:pt x="0" y="0"/>
                </a:moveTo>
                <a:lnTo>
                  <a:pt x="3987278" y="0"/>
                </a:lnTo>
                <a:lnTo>
                  <a:pt x="3987278" y="3008049"/>
                </a:lnTo>
                <a:lnTo>
                  <a:pt x="0" y="30080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180262" y="7730241"/>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5472066" y="7730241"/>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12153062" y="7730241"/>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13757910" y="4647979"/>
            <a:ext cx="3951230" cy="5017436"/>
          </a:xfrm>
          <a:custGeom>
            <a:avLst/>
            <a:gdLst/>
            <a:ahLst/>
            <a:cxnLst/>
            <a:rect l="l" t="t" r="r" b="b"/>
            <a:pathLst>
              <a:path w="3951230" h="5017436">
                <a:moveTo>
                  <a:pt x="0" y="0"/>
                </a:moveTo>
                <a:lnTo>
                  <a:pt x="3951231" y="0"/>
                </a:lnTo>
                <a:lnTo>
                  <a:pt x="3951231" y="5017436"/>
                </a:lnTo>
                <a:lnTo>
                  <a:pt x="0" y="5017436"/>
                </a:lnTo>
                <a:lnTo>
                  <a:pt x="0" y="0"/>
                </a:lnTo>
                <a:close/>
              </a:path>
            </a:pathLst>
          </a:custGeom>
          <a:blipFill>
            <a:blip r:embed="rId6"/>
            <a:stretch>
              <a:fillRect/>
            </a:stretch>
          </a:blipFill>
        </p:spPr>
      </p:sp>
      <p:grpSp>
        <p:nvGrpSpPr>
          <p:cNvPr id="10" name="Group 10"/>
          <p:cNvGrpSpPr/>
          <p:nvPr/>
        </p:nvGrpSpPr>
        <p:grpSpPr>
          <a:xfrm>
            <a:off x="4333916" y="541453"/>
            <a:ext cx="9620168" cy="1601658"/>
            <a:chOff x="0" y="0"/>
            <a:chExt cx="2533707" cy="421836"/>
          </a:xfrm>
        </p:grpSpPr>
        <p:sp>
          <p:nvSpPr>
            <p:cNvPr id="11" name="Freeform 11"/>
            <p:cNvSpPr/>
            <p:nvPr/>
          </p:nvSpPr>
          <p:spPr>
            <a:xfrm>
              <a:off x="0" y="0"/>
              <a:ext cx="2533707" cy="421836"/>
            </a:xfrm>
            <a:custGeom>
              <a:avLst/>
              <a:gdLst/>
              <a:ahLst/>
              <a:cxnLst/>
              <a:rect l="l" t="t" r="r" b="b"/>
              <a:pathLst>
                <a:path w="2533707" h="421836">
                  <a:moveTo>
                    <a:pt x="16095" y="0"/>
                  </a:moveTo>
                  <a:lnTo>
                    <a:pt x="2517612" y="0"/>
                  </a:lnTo>
                  <a:cubicBezTo>
                    <a:pt x="2521880" y="0"/>
                    <a:pt x="2525974" y="1696"/>
                    <a:pt x="2528993" y="4714"/>
                  </a:cubicBezTo>
                  <a:cubicBezTo>
                    <a:pt x="2532011" y="7733"/>
                    <a:pt x="2533707" y="11826"/>
                    <a:pt x="2533707" y="16095"/>
                  </a:cubicBezTo>
                  <a:lnTo>
                    <a:pt x="2533707" y="405741"/>
                  </a:lnTo>
                  <a:cubicBezTo>
                    <a:pt x="2533707" y="410009"/>
                    <a:pt x="2532011" y="414103"/>
                    <a:pt x="2528993" y="417122"/>
                  </a:cubicBezTo>
                  <a:cubicBezTo>
                    <a:pt x="2525974" y="420140"/>
                    <a:pt x="2521880" y="421836"/>
                    <a:pt x="2517612" y="421836"/>
                  </a:cubicBezTo>
                  <a:lnTo>
                    <a:pt x="16095" y="421836"/>
                  </a:lnTo>
                  <a:cubicBezTo>
                    <a:pt x="11826" y="421836"/>
                    <a:pt x="7733" y="420140"/>
                    <a:pt x="4714" y="417122"/>
                  </a:cubicBezTo>
                  <a:cubicBezTo>
                    <a:pt x="1696" y="414103"/>
                    <a:pt x="0" y="410009"/>
                    <a:pt x="0" y="405741"/>
                  </a:cubicBezTo>
                  <a:lnTo>
                    <a:pt x="0" y="16095"/>
                  </a:lnTo>
                  <a:cubicBezTo>
                    <a:pt x="0" y="11826"/>
                    <a:pt x="1696" y="7733"/>
                    <a:pt x="4714" y="4714"/>
                  </a:cubicBezTo>
                  <a:cubicBezTo>
                    <a:pt x="7733" y="1696"/>
                    <a:pt x="11826" y="0"/>
                    <a:pt x="16095" y="0"/>
                  </a:cubicBezTo>
                  <a:close/>
                </a:path>
              </a:pathLst>
            </a:custGeom>
            <a:solidFill>
              <a:srgbClr val="002020"/>
            </a:solidFill>
          </p:spPr>
        </p:sp>
        <p:sp>
          <p:nvSpPr>
            <p:cNvPr id="12" name="TextBox 12"/>
            <p:cNvSpPr txBox="1"/>
            <p:nvPr/>
          </p:nvSpPr>
          <p:spPr>
            <a:xfrm>
              <a:off x="0" y="-38100"/>
              <a:ext cx="2533707" cy="459936"/>
            </a:xfrm>
            <a:prstGeom prst="rect">
              <a:avLst/>
            </a:prstGeom>
          </p:spPr>
          <p:txBody>
            <a:bodyPr lIns="50800" tIns="50800" rIns="50800" bIns="50800" rtlCol="0" anchor="ctr"/>
            <a:lstStyle/>
            <a:p>
              <a:pPr algn="ctr">
                <a:lnSpc>
                  <a:spcPts val="2660"/>
                </a:lnSpc>
              </a:pPr>
              <a:endParaRPr/>
            </a:p>
          </p:txBody>
        </p:sp>
      </p:grpSp>
      <p:sp>
        <p:nvSpPr>
          <p:cNvPr id="13" name="Freeform 13"/>
          <p:cNvSpPr/>
          <p:nvPr/>
        </p:nvSpPr>
        <p:spPr>
          <a:xfrm>
            <a:off x="-2268373"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4"/>
          <p:cNvSpPr/>
          <p:nvPr/>
        </p:nvSpPr>
        <p:spPr>
          <a:xfrm>
            <a:off x="13708566"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a:off x="369227" y="4874571"/>
            <a:ext cx="3336039" cy="4411291"/>
          </a:xfrm>
          <a:custGeom>
            <a:avLst/>
            <a:gdLst/>
            <a:ahLst/>
            <a:cxnLst/>
            <a:rect l="l" t="t" r="r" b="b"/>
            <a:pathLst>
              <a:path w="3336039" h="4411291">
                <a:moveTo>
                  <a:pt x="0" y="0"/>
                </a:moveTo>
                <a:lnTo>
                  <a:pt x="3336039" y="0"/>
                </a:lnTo>
                <a:lnTo>
                  <a:pt x="3336039" y="4411291"/>
                </a:lnTo>
                <a:lnTo>
                  <a:pt x="0" y="4411291"/>
                </a:lnTo>
                <a:lnTo>
                  <a:pt x="0" y="0"/>
                </a:lnTo>
                <a:close/>
              </a:path>
            </a:pathLst>
          </a:custGeom>
          <a:blipFill>
            <a:blip r:embed="rId9"/>
            <a:stretch>
              <a:fillRect/>
            </a:stretch>
          </a:blipFill>
        </p:spPr>
      </p:sp>
      <p:sp>
        <p:nvSpPr>
          <p:cNvPr id="16" name="Freeform 16"/>
          <p:cNvSpPr/>
          <p:nvPr/>
        </p:nvSpPr>
        <p:spPr>
          <a:xfrm>
            <a:off x="-1080238" y="2574853"/>
            <a:ext cx="4099704" cy="1242476"/>
          </a:xfrm>
          <a:custGeom>
            <a:avLst/>
            <a:gdLst/>
            <a:ahLst/>
            <a:cxnLst/>
            <a:rect l="l" t="t" r="r" b="b"/>
            <a:pathLst>
              <a:path w="4099704" h="1242476">
                <a:moveTo>
                  <a:pt x="0" y="0"/>
                </a:moveTo>
                <a:lnTo>
                  <a:pt x="4099704" y="0"/>
                </a:lnTo>
                <a:lnTo>
                  <a:pt x="4099704" y="1242476"/>
                </a:lnTo>
                <a:lnTo>
                  <a:pt x="0" y="1242476"/>
                </a:lnTo>
                <a:lnTo>
                  <a:pt x="0" y="0"/>
                </a:lnTo>
                <a:close/>
              </a:path>
            </a:pathLst>
          </a:custGeom>
          <a:blipFill>
            <a:blip r:embed="rId10">
              <a:extLst>
                <a:ext uri="{96DAC541-7B7A-43D3-8B79-37D633B846F1}">
                  <asvg:svgBlip xmlns:asvg="http://schemas.microsoft.com/office/drawing/2016/SVG/main" r:embed="rId11"/>
                </a:ext>
              </a:extLst>
            </a:blip>
            <a:stretch>
              <a:fillRect t="-210577"/>
            </a:stretch>
          </a:blipFill>
        </p:spPr>
      </p:sp>
      <p:sp>
        <p:nvSpPr>
          <p:cNvPr id="17" name="Freeform 17"/>
          <p:cNvSpPr/>
          <p:nvPr/>
        </p:nvSpPr>
        <p:spPr>
          <a:xfrm>
            <a:off x="15731357" y="3092684"/>
            <a:ext cx="807318" cy="918712"/>
          </a:xfrm>
          <a:custGeom>
            <a:avLst/>
            <a:gdLst/>
            <a:ahLst/>
            <a:cxnLst/>
            <a:rect l="l" t="t" r="r" b="b"/>
            <a:pathLst>
              <a:path w="807318" h="918712">
                <a:moveTo>
                  <a:pt x="0" y="0"/>
                </a:moveTo>
                <a:lnTo>
                  <a:pt x="807318" y="0"/>
                </a:lnTo>
                <a:lnTo>
                  <a:pt x="807318" y="918712"/>
                </a:lnTo>
                <a:lnTo>
                  <a:pt x="0" y="9187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8" name="Freeform 18"/>
          <p:cNvSpPr/>
          <p:nvPr/>
        </p:nvSpPr>
        <p:spPr>
          <a:xfrm>
            <a:off x="17159243" y="3552040"/>
            <a:ext cx="866397" cy="972114"/>
          </a:xfrm>
          <a:custGeom>
            <a:avLst/>
            <a:gdLst/>
            <a:ahLst/>
            <a:cxnLst/>
            <a:rect l="l" t="t" r="r" b="b"/>
            <a:pathLst>
              <a:path w="866397" h="972114">
                <a:moveTo>
                  <a:pt x="0" y="0"/>
                </a:moveTo>
                <a:lnTo>
                  <a:pt x="866397" y="0"/>
                </a:lnTo>
                <a:lnTo>
                  <a:pt x="866397" y="972114"/>
                </a:lnTo>
                <a:lnTo>
                  <a:pt x="0" y="97211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9" name="Freeform 19"/>
          <p:cNvSpPr/>
          <p:nvPr/>
        </p:nvSpPr>
        <p:spPr>
          <a:xfrm rot="1392189">
            <a:off x="17442187" y="2771942"/>
            <a:ext cx="533908" cy="361116"/>
          </a:xfrm>
          <a:custGeom>
            <a:avLst/>
            <a:gdLst/>
            <a:ahLst/>
            <a:cxnLst/>
            <a:rect l="l" t="t" r="r" b="b"/>
            <a:pathLst>
              <a:path w="533908" h="361116">
                <a:moveTo>
                  <a:pt x="0" y="0"/>
                </a:moveTo>
                <a:lnTo>
                  <a:pt x="533908" y="0"/>
                </a:lnTo>
                <a:lnTo>
                  <a:pt x="533908" y="361116"/>
                </a:lnTo>
                <a:lnTo>
                  <a:pt x="0" y="361116"/>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20" name="Freeform 20"/>
          <p:cNvSpPr/>
          <p:nvPr/>
        </p:nvSpPr>
        <p:spPr>
          <a:xfrm>
            <a:off x="17034058" y="3196091"/>
            <a:ext cx="125186" cy="391205"/>
          </a:xfrm>
          <a:custGeom>
            <a:avLst/>
            <a:gdLst/>
            <a:ahLst/>
            <a:cxnLst/>
            <a:rect l="l" t="t" r="r" b="b"/>
            <a:pathLst>
              <a:path w="125186" h="391205">
                <a:moveTo>
                  <a:pt x="0" y="0"/>
                </a:moveTo>
                <a:lnTo>
                  <a:pt x="125185" y="0"/>
                </a:lnTo>
                <a:lnTo>
                  <a:pt x="125185" y="391205"/>
                </a:lnTo>
                <a:lnTo>
                  <a:pt x="0" y="391205"/>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21" name="TextBox 21"/>
          <p:cNvSpPr txBox="1"/>
          <p:nvPr/>
        </p:nvSpPr>
        <p:spPr>
          <a:xfrm>
            <a:off x="4900555" y="527286"/>
            <a:ext cx="8458223" cy="1590675"/>
          </a:xfrm>
          <a:prstGeom prst="rect">
            <a:avLst/>
          </a:prstGeom>
        </p:spPr>
        <p:txBody>
          <a:bodyPr lIns="0" tIns="0" rIns="0" bIns="0" rtlCol="0" anchor="t">
            <a:spAutoFit/>
          </a:bodyPr>
          <a:lstStyle/>
          <a:p>
            <a:pPr marL="0" lvl="0" indent="0" algn="ctr">
              <a:lnSpc>
                <a:spcPts val="6300"/>
              </a:lnSpc>
              <a:spcBef>
                <a:spcPct val="0"/>
              </a:spcBef>
            </a:pPr>
            <a:r>
              <a:rPr lang="en-US" sz="4500">
                <a:solidFill>
                  <a:srgbClr val="FFFFFF"/>
                </a:solidFill>
                <a:latin typeface="Lilita One"/>
                <a:ea typeface="Lilita One"/>
                <a:cs typeface="Lilita One"/>
                <a:sym typeface="Lilita One"/>
              </a:rPr>
              <a:t>D. Prinsip Pembelajaran Matematika Tunagrahita</a:t>
            </a:r>
          </a:p>
        </p:txBody>
      </p:sp>
      <p:sp>
        <p:nvSpPr>
          <p:cNvPr id="22" name="TextBox 22"/>
          <p:cNvSpPr txBox="1"/>
          <p:nvPr/>
        </p:nvSpPr>
        <p:spPr>
          <a:xfrm>
            <a:off x="4900555" y="2586118"/>
            <a:ext cx="8458223" cy="5849747"/>
          </a:xfrm>
          <a:prstGeom prst="rect">
            <a:avLst/>
          </a:prstGeom>
        </p:spPr>
        <p:txBody>
          <a:bodyPr lIns="0" tIns="0" rIns="0" bIns="0" rtlCol="0" anchor="t">
            <a:spAutoFit/>
          </a:bodyPr>
          <a:lstStyle/>
          <a:p>
            <a:pPr algn="l">
              <a:lnSpc>
                <a:spcPts val="2598"/>
              </a:lnSpc>
            </a:pPr>
            <a:r>
              <a:rPr lang="en-US" sz="2299">
                <a:solidFill>
                  <a:srgbClr val="002020"/>
                </a:solidFill>
                <a:latin typeface="Arimo"/>
                <a:ea typeface="Arimo"/>
                <a:cs typeface="Arimo"/>
                <a:sym typeface="Arimo"/>
              </a:rPr>
              <a:t>Pembelajaran sebaiknya menggunakan prinsip:</a:t>
            </a:r>
          </a:p>
          <a:p>
            <a:pPr algn="l">
              <a:lnSpc>
                <a:spcPts val="2598"/>
              </a:lnSpc>
            </a:pPr>
            <a:endParaRPr lang="en-US" sz="2299">
              <a:solidFill>
                <a:srgbClr val="002020"/>
              </a:solidFill>
              <a:latin typeface="Arimo"/>
              <a:ea typeface="Arimo"/>
              <a:cs typeface="Arimo"/>
              <a:sym typeface="Arimo"/>
            </a:endParaRPr>
          </a:p>
          <a:p>
            <a:pPr algn="l">
              <a:lnSpc>
                <a:spcPts val="2598"/>
              </a:lnSpc>
            </a:pPr>
            <a:r>
              <a:rPr lang="en-US" sz="2299">
                <a:solidFill>
                  <a:srgbClr val="002020"/>
                </a:solidFill>
                <a:latin typeface="Arimo"/>
                <a:ea typeface="Arimo"/>
                <a:cs typeface="Arimo"/>
                <a:sym typeface="Arimo"/>
              </a:rPr>
              <a:t>Konkret → Gambar → Simbol → Penerapan</a:t>
            </a:r>
          </a:p>
          <a:p>
            <a:pPr algn="l">
              <a:lnSpc>
                <a:spcPts val="2598"/>
              </a:lnSpc>
            </a:pPr>
            <a:endParaRPr lang="en-US" sz="2299">
              <a:solidFill>
                <a:srgbClr val="002020"/>
              </a:solidFill>
              <a:latin typeface="Arimo"/>
              <a:ea typeface="Arimo"/>
              <a:cs typeface="Arimo"/>
              <a:sym typeface="Arimo"/>
            </a:endParaRPr>
          </a:p>
          <a:p>
            <a:pPr algn="l">
              <a:lnSpc>
                <a:spcPts val="2598"/>
              </a:lnSpc>
            </a:pPr>
            <a:r>
              <a:rPr lang="en-US" sz="2299">
                <a:solidFill>
                  <a:srgbClr val="002020"/>
                </a:solidFill>
                <a:latin typeface="Arimo"/>
                <a:ea typeface="Arimo"/>
                <a:cs typeface="Arimo"/>
                <a:sym typeface="Arimo"/>
              </a:rPr>
              <a:t>Contoh:</a:t>
            </a:r>
          </a:p>
          <a:p>
            <a:pPr algn="l">
              <a:lnSpc>
                <a:spcPts val="2598"/>
              </a:lnSpc>
            </a:pPr>
            <a:endParaRPr lang="en-US" sz="2299">
              <a:solidFill>
                <a:srgbClr val="002020"/>
              </a:solidFill>
              <a:latin typeface="Arimo"/>
              <a:ea typeface="Arimo"/>
              <a:cs typeface="Arimo"/>
              <a:sym typeface="Arimo"/>
            </a:endParaRPr>
          </a:p>
          <a:p>
            <a:pPr algn="l">
              <a:lnSpc>
                <a:spcPts val="2598"/>
              </a:lnSpc>
            </a:pPr>
            <a:r>
              <a:rPr lang="en-US" sz="2299">
                <a:solidFill>
                  <a:srgbClr val="002020"/>
                </a:solidFill>
                <a:latin typeface="Arimo"/>
                <a:ea typeface="Arimo"/>
                <a:cs typeface="Arimo"/>
                <a:sym typeface="Arimo"/>
              </a:rPr>
              <a:t>Tahap 1 – Konkret</a:t>
            </a:r>
          </a:p>
          <a:p>
            <a:pPr marL="0" lvl="0" indent="0" algn="l">
              <a:lnSpc>
                <a:spcPts val="2598"/>
              </a:lnSpc>
            </a:pPr>
            <a:r>
              <a:rPr lang="en-US" sz="2299">
                <a:solidFill>
                  <a:srgbClr val="002020"/>
                </a:solidFill>
                <a:latin typeface="Arimo"/>
                <a:ea typeface="Arimo"/>
                <a:cs typeface="Arimo"/>
                <a:sym typeface="Arimo"/>
              </a:rPr>
              <a:t>Peserta didi</a:t>
            </a:r>
            <a:r>
              <a:rPr lang="en-US" sz="2299" u="none" strike="noStrike">
                <a:solidFill>
                  <a:srgbClr val="002020"/>
                </a:solidFill>
                <a:latin typeface="Arimo"/>
                <a:ea typeface="Arimo"/>
                <a:cs typeface="Arimo"/>
                <a:sym typeface="Arimo"/>
              </a:rPr>
              <a:t>k menghitung 5 buah kelereng.</a:t>
            </a:r>
          </a:p>
          <a:p>
            <a:pPr marL="0" lvl="0" indent="0" algn="l">
              <a:lnSpc>
                <a:spcPts val="2598"/>
              </a:lnSpc>
            </a:pPr>
            <a:endParaRPr lang="en-US" sz="2299" u="none" strike="noStrike">
              <a:solidFill>
                <a:srgbClr val="002020"/>
              </a:solidFill>
              <a:latin typeface="Arimo"/>
              <a:ea typeface="Arimo"/>
              <a:cs typeface="Arimo"/>
              <a:sym typeface="Arimo"/>
            </a:endParaRPr>
          </a:p>
          <a:p>
            <a:pPr marL="0" lvl="0" indent="0" algn="l">
              <a:lnSpc>
                <a:spcPts val="2598"/>
              </a:lnSpc>
            </a:pPr>
            <a:r>
              <a:rPr lang="en-US" sz="2299" u="none" strike="noStrike">
                <a:solidFill>
                  <a:srgbClr val="002020"/>
                </a:solidFill>
                <a:latin typeface="Arimo"/>
                <a:ea typeface="Arimo"/>
                <a:cs typeface="Arimo"/>
                <a:sym typeface="Arimo"/>
              </a:rPr>
              <a:t>Tahap 2 – Gambar</a:t>
            </a:r>
          </a:p>
          <a:p>
            <a:pPr marL="0" lvl="0" indent="0" algn="l">
              <a:lnSpc>
                <a:spcPts val="2598"/>
              </a:lnSpc>
            </a:pPr>
            <a:r>
              <a:rPr lang="en-US" sz="2299" u="none" strike="noStrike">
                <a:solidFill>
                  <a:srgbClr val="002020"/>
                </a:solidFill>
                <a:latin typeface="Arimo"/>
                <a:ea typeface="Arimo"/>
                <a:cs typeface="Arimo"/>
                <a:sym typeface="Arimo"/>
              </a:rPr>
              <a:t>Peserta didik menghitung gambar 5 buah kelereng.</a:t>
            </a:r>
          </a:p>
          <a:p>
            <a:pPr marL="0" lvl="0" indent="0" algn="l">
              <a:lnSpc>
                <a:spcPts val="2598"/>
              </a:lnSpc>
            </a:pPr>
            <a:endParaRPr lang="en-US" sz="2299" u="none" strike="noStrike">
              <a:solidFill>
                <a:srgbClr val="002020"/>
              </a:solidFill>
              <a:latin typeface="Arimo"/>
              <a:ea typeface="Arimo"/>
              <a:cs typeface="Arimo"/>
              <a:sym typeface="Arimo"/>
            </a:endParaRPr>
          </a:p>
          <a:p>
            <a:pPr marL="0" lvl="0" indent="0" algn="l">
              <a:lnSpc>
                <a:spcPts val="2598"/>
              </a:lnSpc>
            </a:pPr>
            <a:r>
              <a:rPr lang="en-US" sz="2299" u="none" strike="noStrike">
                <a:solidFill>
                  <a:srgbClr val="002020"/>
                </a:solidFill>
                <a:latin typeface="Arimo"/>
                <a:ea typeface="Arimo"/>
                <a:cs typeface="Arimo"/>
                <a:sym typeface="Arimo"/>
              </a:rPr>
              <a:t>Tahap 3 – Simbol</a:t>
            </a:r>
          </a:p>
          <a:p>
            <a:pPr marL="0" lvl="0" indent="0" algn="l">
              <a:lnSpc>
                <a:spcPts val="2598"/>
              </a:lnSpc>
            </a:pPr>
            <a:r>
              <a:rPr lang="en-US" sz="2299" u="none" strike="noStrike">
                <a:solidFill>
                  <a:srgbClr val="002020"/>
                </a:solidFill>
                <a:latin typeface="Arimo"/>
                <a:ea typeface="Arimo"/>
                <a:cs typeface="Arimo"/>
                <a:sym typeface="Arimo"/>
              </a:rPr>
              <a:t>Guru mengenalkan angka 5.</a:t>
            </a:r>
          </a:p>
          <a:p>
            <a:pPr marL="0" lvl="0" indent="0" algn="l">
              <a:lnSpc>
                <a:spcPts val="2598"/>
              </a:lnSpc>
            </a:pPr>
            <a:endParaRPr lang="en-US" sz="2299" u="none" strike="noStrike">
              <a:solidFill>
                <a:srgbClr val="002020"/>
              </a:solidFill>
              <a:latin typeface="Arimo"/>
              <a:ea typeface="Arimo"/>
              <a:cs typeface="Arimo"/>
              <a:sym typeface="Arimo"/>
            </a:endParaRPr>
          </a:p>
          <a:p>
            <a:pPr marL="0" lvl="0" indent="0" algn="l">
              <a:lnSpc>
                <a:spcPts val="2598"/>
              </a:lnSpc>
            </a:pPr>
            <a:r>
              <a:rPr lang="en-US" sz="2299" u="none" strike="noStrike">
                <a:solidFill>
                  <a:srgbClr val="002020"/>
                </a:solidFill>
                <a:latin typeface="Arimo"/>
                <a:ea typeface="Arimo"/>
                <a:cs typeface="Arimo"/>
                <a:sym typeface="Arimo"/>
              </a:rPr>
              <a:t>Tahap 4 – Fungsional</a:t>
            </a:r>
          </a:p>
          <a:p>
            <a:pPr marL="0" lvl="0" indent="0" algn="l">
              <a:lnSpc>
                <a:spcPts val="2598"/>
              </a:lnSpc>
            </a:pPr>
            <a:r>
              <a:rPr lang="en-US" sz="2299" u="none" strike="noStrike">
                <a:solidFill>
                  <a:srgbClr val="002020"/>
                </a:solidFill>
                <a:latin typeface="Arimo"/>
                <a:ea typeface="Arimo"/>
                <a:cs typeface="Arimo"/>
                <a:sym typeface="Arimo"/>
              </a:rPr>
              <a:t>Peserta didik menggunakan konsep 5 dalam kegiatan sehari-hari.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508970" y="1643233"/>
            <a:ext cx="11331429" cy="6404370"/>
            <a:chOff x="0" y="0"/>
            <a:chExt cx="2984409" cy="1686748"/>
          </a:xfrm>
        </p:grpSpPr>
        <p:sp>
          <p:nvSpPr>
            <p:cNvPr id="3" name="Freeform 3"/>
            <p:cNvSpPr/>
            <p:nvPr/>
          </p:nvSpPr>
          <p:spPr>
            <a:xfrm>
              <a:off x="0" y="0"/>
              <a:ext cx="2984409" cy="1686748"/>
            </a:xfrm>
            <a:custGeom>
              <a:avLst/>
              <a:gdLst/>
              <a:ahLst/>
              <a:cxnLst/>
              <a:rect l="l" t="t" r="r" b="b"/>
              <a:pathLst>
                <a:path w="2984409" h="1686748">
                  <a:moveTo>
                    <a:pt x="13665" y="0"/>
                  </a:moveTo>
                  <a:lnTo>
                    <a:pt x="2970745" y="0"/>
                  </a:lnTo>
                  <a:cubicBezTo>
                    <a:pt x="2978291" y="0"/>
                    <a:pt x="2984409" y="6118"/>
                    <a:pt x="2984409" y="13665"/>
                  </a:cubicBezTo>
                  <a:lnTo>
                    <a:pt x="2984409" y="1673083"/>
                  </a:lnTo>
                  <a:cubicBezTo>
                    <a:pt x="2984409" y="1680630"/>
                    <a:pt x="2978291" y="1686748"/>
                    <a:pt x="2970745" y="1686748"/>
                  </a:cubicBezTo>
                  <a:lnTo>
                    <a:pt x="13665" y="1686748"/>
                  </a:lnTo>
                  <a:cubicBezTo>
                    <a:pt x="6118" y="1686748"/>
                    <a:pt x="0" y="1680630"/>
                    <a:pt x="0" y="1673083"/>
                  </a:cubicBezTo>
                  <a:lnTo>
                    <a:pt x="0" y="13665"/>
                  </a:lnTo>
                  <a:cubicBezTo>
                    <a:pt x="0" y="6118"/>
                    <a:pt x="6118" y="0"/>
                    <a:pt x="13665" y="0"/>
                  </a:cubicBezTo>
                  <a:close/>
                </a:path>
              </a:pathLst>
            </a:custGeom>
            <a:solidFill>
              <a:srgbClr val="FFFFFF"/>
            </a:solidFill>
          </p:spPr>
        </p:sp>
        <p:sp>
          <p:nvSpPr>
            <p:cNvPr id="4" name="TextBox 4"/>
            <p:cNvSpPr txBox="1"/>
            <p:nvPr/>
          </p:nvSpPr>
          <p:spPr>
            <a:xfrm>
              <a:off x="0" y="-38100"/>
              <a:ext cx="2984409" cy="1724848"/>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1180262" y="7258737"/>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5472066" y="7258737"/>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2153062" y="7258737"/>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1030774" y="5355507"/>
            <a:ext cx="7250777" cy="5102735"/>
          </a:xfrm>
          <a:custGeom>
            <a:avLst/>
            <a:gdLst/>
            <a:ahLst/>
            <a:cxnLst/>
            <a:rect l="l" t="t" r="r" b="b"/>
            <a:pathLst>
              <a:path w="7250777" h="5102735">
                <a:moveTo>
                  <a:pt x="0" y="0"/>
                </a:moveTo>
                <a:lnTo>
                  <a:pt x="7250777" y="0"/>
                </a:lnTo>
                <a:lnTo>
                  <a:pt x="7250777" y="5102735"/>
                </a:lnTo>
                <a:lnTo>
                  <a:pt x="0" y="5102735"/>
                </a:lnTo>
                <a:lnTo>
                  <a:pt x="0" y="0"/>
                </a:lnTo>
                <a:close/>
              </a:path>
            </a:pathLst>
          </a:custGeom>
          <a:blipFill>
            <a:blip r:embed="rId4"/>
            <a:stretch>
              <a:fillRect/>
            </a:stretch>
          </a:blipFill>
        </p:spPr>
      </p:sp>
      <p:grpSp>
        <p:nvGrpSpPr>
          <p:cNvPr id="9" name="Group 9"/>
          <p:cNvGrpSpPr/>
          <p:nvPr/>
        </p:nvGrpSpPr>
        <p:grpSpPr>
          <a:xfrm>
            <a:off x="12951422" y="1465380"/>
            <a:ext cx="4875481" cy="3678120"/>
            <a:chOff x="0" y="0"/>
            <a:chExt cx="6500641" cy="4904160"/>
          </a:xfrm>
        </p:grpSpPr>
        <p:sp>
          <p:nvSpPr>
            <p:cNvPr id="10" name="Freeform 10"/>
            <p:cNvSpPr/>
            <p:nvPr/>
          </p:nvSpPr>
          <p:spPr>
            <a:xfrm>
              <a:off x="0" y="0"/>
              <a:ext cx="6500641" cy="4904160"/>
            </a:xfrm>
            <a:custGeom>
              <a:avLst/>
              <a:gdLst/>
              <a:ahLst/>
              <a:cxnLst/>
              <a:rect l="l" t="t" r="r" b="b"/>
              <a:pathLst>
                <a:path w="6500641" h="4904160">
                  <a:moveTo>
                    <a:pt x="0" y="0"/>
                  </a:moveTo>
                  <a:lnTo>
                    <a:pt x="6500641" y="0"/>
                  </a:lnTo>
                  <a:lnTo>
                    <a:pt x="6500641" y="4904160"/>
                  </a:lnTo>
                  <a:lnTo>
                    <a:pt x="0" y="49041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850658" y="1444248"/>
              <a:ext cx="2732085" cy="601059"/>
            </a:xfrm>
            <a:custGeom>
              <a:avLst/>
              <a:gdLst/>
              <a:ahLst/>
              <a:cxnLst/>
              <a:rect l="l" t="t" r="r" b="b"/>
              <a:pathLst>
                <a:path w="2732085" h="601059">
                  <a:moveTo>
                    <a:pt x="0" y="0"/>
                  </a:moveTo>
                  <a:lnTo>
                    <a:pt x="2732085" y="0"/>
                  </a:lnTo>
                  <a:lnTo>
                    <a:pt x="2732085" y="601059"/>
                  </a:lnTo>
                  <a:lnTo>
                    <a:pt x="0" y="6010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a:off x="1883516" y="2628547"/>
              <a:ext cx="3473705" cy="637899"/>
            </a:xfrm>
            <a:custGeom>
              <a:avLst/>
              <a:gdLst/>
              <a:ahLst/>
              <a:cxnLst/>
              <a:rect l="l" t="t" r="r" b="b"/>
              <a:pathLst>
                <a:path w="3473705" h="637899">
                  <a:moveTo>
                    <a:pt x="0" y="0"/>
                  </a:moveTo>
                  <a:lnTo>
                    <a:pt x="3473705" y="0"/>
                  </a:lnTo>
                  <a:lnTo>
                    <a:pt x="3473705" y="637898"/>
                  </a:lnTo>
                  <a:lnTo>
                    <a:pt x="0" y="63789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3763822" y="3843921"/>
              <a:ext cx="845925" cy="362979"/>
            </a:xfrm>
            <a:custGeom>
              <a:avLst/>
              <a:gdLst/>
              <a:ahLst/>
              <a:cxnLst/>
              <a:rect l="l" t="t" r="r" b="b"/>
              <a:pathLst>
                <a:path w="845925" h="362979">
                  <a:moveTo>
                    <a:pt x="0" y="0"/>
                  </a:moveTo>
                  <a:lnTo>
                    <a:pt x="845925" y="0"/>
                  </a:lnTo>
                  <a:lnTo>
                    <a:pt x="845925" y="362979"/>
                  </a:lnTo>
                  <a:lnTo>
                    <a:pt x="0" y="36297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a:off x="4743629" y="1418275"/>
              <a:ext cx="698574" cy="574101"/>
            </a:xfrm>
            <a:custGeom>
              <a:avLst/>
              <a:gdLst/>
              <a:ahLst/>
              <a:cxnLst/>
              <a:rect l="l" t="t" r="r" b="b"/>
              <a:pathLst>
                <a:path w="698574" h="574101">
                  <a:moveTo>
                    <a:pt x="0" y="0"/>
                  </a:moveTo>
                  <a:lnTo>
                    <a:pt x="698575" y="0"/>
                  </a:lnTo>
                  <a:lnTo>
                    <a:pt x="698575" y="574101"/>
                  </a:lnTo>
                  <a:lnTo>
                    <a:pt x="0" y="57410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sp>
        <p:nvSpPr>
          <p:cNvPr id="15" name="Freeform 15"/>
          <p:cNvSpPr/>
          <p:nvPr/>
        </p:nvSpPr>
        <p:spPr>
          <a:xfrm>
            <a:off x="12673682" y="-324612"/>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nvGrpSpPr>
          <p:cNvPr id="16" name="Group 16"/>
          <p:cNvGrpSpPr/>
          <p:nvPr/>
        </p:nvGrpSpPr>
        <p:grpSpPr>
          <a:xfrm>
            <a:off x="508970" y="294894"/>
            <a:ext cx="10919493" cy="1114411"/>
            <a:chOff x="0" y="0"/>
            <a:chExt cx="14559324" cy="1485882"/>
          </a:xfrm>
        </p:grpSpPr>
        <p:grpSp>
          <p:nvGrpSpPr>
            <p:cNvPr id="17" name="Group 17"/>
            <p:cNvGrpSpPr/>
            <p:nvPr/>
          </p:nvGrpSpPr>
          <p:grpSpPr>
            <a:xfrm>
              <a:off x="0" y="0"/>
              <a:ext cx="14559324" cy="1485882"/>
              <a:chOff x="0" y="0"/>
              <a:chExt cx="2875916" cy="293507"/>
            </a:xfrm>
          </p:grpSpPr>
          <p:sp>
            <p:nvSpPr>
              <p:cNvPr id="18" name="Freeform 18"/>
              <p:cNvSpPr/>
              <p:nvPr/>
            </p:nvSpPr>
            <p:spPr>
              <a:xfrm>
                <a:off x="0" y="0"/>
                <a:ext cx="2875916" cy="293507"/>
              </a:xfrm>
              <a:custGeom>
                <a:avLst/>
                <a:gdLst/>
                <a:ahLst/>
                <a:cxnLst/>
                <a:rect l="l" t="t" r="r" b="b"/>
                <a:pathLst>
                  <a:path w="2875916" h="293507">
                    <a:moveTo>
                      <a:pt x="14180" y="0"/>
                    </a:moveTo>
                    <a:lnTo>
                      <a:pt x="2861736" y="0"/>
                    </a:lnTo>
                    <a:cubicBezTo>
                      <a:pt x="2865497" y="0"/>
                      <a:pt x="2869103" y="1494"/>
                      <a:pt x="2871763" y="4153"/>
                    </a:cubicBezTo>
                    <a:cubicBezTo>
                      <a:pt x="2874422" y="6812"/>
                      <a:pt x="2875916" y="10419"/>
                      <a:pt x="2875916" y="14180"/>
                    </a:cubicBezTo>
                    <a:lnTo>
                      <a:pt x="2875916" y="279327"/>
                    </a:lnTo>
                    <a:cubicBezTo>
                      <a:pt x="2875916" y="283088"/>
                      <a:pt x="2874422" y="286695"/>
                      <a:pt x="2871763" y="289354"/>
                    </a:cubicBezTo>
                    <a:cubicBezTo>
                      <a:pt x="2869103" y="292014"/>
                      <a:pt x="2865497" y="293507"/>
                      <a:pt x="2861736" y="293507"/>
                    </a:cubicBezTo>
                    <a:lnTo>
                      <a:pt x="14180" y="293507"/>
                    </a:lnTo>
                    <a:cubicBezTo>
                      <a:pt x="10419" y="293507"/>
                      <a:pt x="6812" y="292014"/>
                      <a:pt x="4153" y="289354"/>
                    </a:cubicBezTo>
                    <a:cubicBezTo>
                      <a:pt x="1494" y="286695"/>
                      <a:pt x="0" y="283088"/>
                      <a:pt x="0" y="279327"/>
                    </a:cubicBezTo>
                    <a:lnTo>
                      <a:pt x="0" y="14180"/>
                    </a:lnTo>
                    <a:cubicBezTo>
                      <a:pt x="0" y="10419"/>
                      <a:pt x="1494" y="6812"/>
                      <a:pt x="4153" y="4153"/>
                    </a:cubicBezTo>
                    <a:cubicBezTo>
                      <a:pt x="6812" y="1494"/>
                      <a:pt x="10419" y="0"/>
                      <a:pt x="14180" y="0"/>
                    </a:cubicBezTo>
                    <a:close/>
                  </a:path>
                </a:pathLst>
              </a:custGeom>
              <a:solidFill>
                <a:srgbClr val="002020"/>
              </a:solidFill>
            </p:spPr>
          </p:sp>
          <p:sp>
            <p:nvSpPr>
              <p:cNvPr id="19" name="TextBox 19"/>
              <p:cNvSpPr txBox="1"/>
              <p:nvPr/>
            </p:nvSpPr>
            <p:spPr>
              <a:xfrm>
                <a:off x="0" y="-38100"/>
                <a:ext cx="2875916" cy="331607"/>
              </a:xfrm>
              <a:prstGeom prst="rect">
                <a:avLst/>
              </a:prstGeom>
            </p:spPr>
            <p:txBody>
              <a:bodyPr lIns="50800" tIns="50800" rIns="50800" bIns="50800" rtlCol="0" anchor="ctr"/>
              <a:lstStyle/>
              <a:p>
                <a:pPr algn="ctr">
                  <a:lnSpc>
                    <a:spcPts val="2660"/>
                  </a:lnSpc>
                </a:pPr>
                <a:endParaRPr/>
              </a:p>
            </p:txBody>
          </p:sp>
        </p:grpSp>
        <p:sp>
          <p:nvSpPr>
            <p:cNvPr id="20" name="TextBox 20"/>
            <p:cNvSpPr txBox="1"/>
            <p:nvPr/>
          </p:nvSpPr>
          <p:spPr>
            <a:xfrm>
              <a:off x="366922" y="180966"/>
              <a:ext cx="13876281" cy="1019175"/>
            </a:xfrm>
            <a:prstGeom prst="rect">
              <a:avLst/>
            </a:prstGeom>
          </p:spPr>
          <p:txBody>
            <a:bodyPr lIns="0" tIns="0" rIns="0" bIns="0" rtlCol="0" anchor="t">
              <a:spAutoFit/>
            </a:bodyPr>
            <a:lstStyle/>
            <a:p>
              <a:pPr marL="0" lvl="0" indent="0" algn="l">
                <a:lnSpc>
                  <a:spcPts val="6300"/>
                </a:lnSpc>
                <a:spcBef>
                  <a:spcPct val="0"/>
                </a:spcBef>
              </a:pPr>
              <a:r>
                <a:rPr lang="en-US" sz="4500">
                  <a:solidFill>
                    <a:srgbClr val="FFFFFF"/>
                  </a:solidFill>
                  <a:latin typeface="Lilita One"/>
                  <a:ea typeface="Lilita One"/>
                  <a:cs typeface="Lilita One"/>
                  <a:sym typeface="Lilita One"/>
                </a:rPr>
                <a:t>E. Materi Matematika yang Diprioritaskan</a:t>
              </a:r>
            </a:p>
          </p:txBody>
        </p:sp>
      </p:grpSp>
      <p:sp>
        <p:nvSpPr>
          <p:cNvPr id="21" name="TextBox 21"/>
          <p:cNvSpPr txBox="1"/>
          <p:nvPr/>
        </p:nvSpPr>
        <p:spPr>
          <a:xfrm>
            <a:off x="765111" y="1757356"/>
            <a:ext cx="10265663" cy="6809105"/>
          </a:xfrm>
          <a:prstGeom prst="rect">
            <a:avLst/>
          </a:prstGeom>
        </p:spPr>
        <p:txBody>
          <a:bodyPr lIns="0" tIns="0" rIns="0" bIns="0" rtlCol="0" anchor="t">
            <a:spAutoFit/>
          </a:bodyPr>
          <a:lstStyle/>
          <a:p>
            <a:pPr algn="l">
              <a:lnSpc>
                <a:spcPts val="3219"/>
              </a:lnSpc>
            </a:pPr>
            <a:r>
              <a:rPr lang="en-US" sz="2299">
                <a:solidFill>
                  <a:srgbClr val="002020"/>
                </a:solidFill>
                <a:latin typeface="Arimo"/>
                <a:ea typeface="Arimo"/>
                <a:cs typeface="Arimo"/>
                <a:sym typeface="Arimo"/>
              </a:rPr>
              <a:t>Materi matematika bagi peserta didik tunagrahita sebaiknya memiliki manfaat langsung dalam kehidupan.</a:t>
            </a:r>
          </a:p>
          <a:p>
            <a:pPr algn="l">
              <a:lnSpc>
                <a:spcPts val="3219"/>
              </a:lnSpc>
            </a:pPr>
            <a:endParaRPr lang="en-US" sz="2299">
              <a:solidFill>
                <a:srgbClr val="002020"/>
              </a:solidFill>
              <a:latin typeface="Arimo"/>
              <a:ea typeface="Arimo"/>
              <a:cs typeface="Arimo"/>
              <a:sym typeface="Arimo"/>
            </a:endParaRPr>
          </a:p>
          <a:p>
            <a:pPr algn="l">
              <a:lnSpc>
                <a:spcPts val="3219"/>
              </a:lnSpc>
            </a:pPr>
            <a:r>
              <a:rPr lang="en-US" sz="2299">
                <a:solidFill>
                  <a:srgbClr val="002020"/>
                </a:solidFill>
                <a:latin typeface="Arimo"/>
                <a:ea typeface="Arimo"/>
                <a:cs typeface="Arimo"/>
                <a:sym typeface="Arimo"/>
              </a:rPr>
              <a:t>1. Bilangan</a:t>
            </a:r>
          </a:p>
          <a:p>
            <a:pPr algn="l">
              <a:lnSpc>
                <a:spcPts val="3219"/>
              </a:lnSpc>
            </a:pPr>
            <a:r>
              <a:rPr lang="en-US" sz="2299">
                <a:solidFill>
                  <a:srgbClr val="002020"/>
                </a:solidFill>
                <a:latin typeface="Arimo"/>
                <a:ea typeface="Arimo"/>
                <a:cs typeface="Arimo"/>
                <a:sym typeface="Arimo"/>
              </a:rPr>
              <a:t>* mengenal angka;</a:t>
            </a:r>
          </a:p>
          <a:p>
            <a:pPr algn="l">
              <a:lnSpc>
                <a:spcPts val="3219"/>
              </a:lnSpc>
            </a:pPr>
            <a:r>
              <a:rPr lang="en-US" sz="2299">
                <a:solidFill>
                  <a:srgbClr val="002020"/>
                </a:solidFill>
                <a:latin typeface="Arimo"/>
                <a:ea typeface="Arimo"/>
                <a:cs typeface="Arimo"/>
                <a:sym typeface="Arimo"/>
              </a:rPr>
              <a:t>* menyebutkan angka;</a:t>
            </a:r>
          </a:p>
          <a:p>
            <a:pPr algn="l">
              <a:lnSpc>
                <a:spcPts val="3219"/>
              </a:lnSpc>
            </a:pPr>
            <a:r>
              <a:rPr lang="en-US" sz="2299">
                <a:solidFill>
                  <a:srgbClr val="002020"/>
                </a:solidFill>
                <a:latin typeface="Arimo"/>
                <a:ea typeface="Arimo"/>
                <a:cs typeface="Arimo"/>
                <a:sym typeface="Arimo"/>
              </a:rPr>
              <a:t>* menghitung benda;</a:t>
            </a:r>
          </a:p>
          <a:p>
            <a:pPr marL="0" lvl="0" indent="0" algn="l">
              <a:lnSpc>
                <a:spcPts val="3219"/>
              </a:lnSpc>
              <a:spcBef>
                <a:spcPct val="0"/>
              </a:spcBef>
            </a:pPr>
            <a:r>
              <a:rPr lang="en-US" sz="2299">
                <a:solidFill>
                  <a:srgbClr val="002020"/>
                </a:solidFill>
                <a:latin typeface="Arimo"/>
                <a:ea typeface="Arimo"/>
                <a:cs typeface="Arimo"/>
                <a:sym typeface="Arimo"/>
              </a:rPr>
              <a:t>* mencocok</a:t>
            </a:r>
            <a:r>
              <a:rPr lang="en-US" sz="2299" u="none" strike="noStrike">
                <a:solidFill>
                  <a:srgbClr val="002020"/>
                </a:solidFill>
                <a:latin typeface="Arimo"/>
                <a:ea typeface="Arimo"/>
                <a:cs typeface="Arimo"/>
                <a:sym typeface="Arimo"/>
              </a:rPr>
              <a:t>kan angka dengan jumlah benda;</a:t>
            </a:r>
          </a:p>
          <a:p>
            <a:pPr marL="0" lvl="0" indent="0" algn="l">
              <a:lnSpc>
                <a:spcPts val="3219"/>
              </a:lnSpc>
              <a:spcBef>
                <a:spcPct val="0"/>
              </a:spcBef>
            </a:pPr>
            <a:r>
              <a:rPr lang="en-US" sz="2299" u="none" strike="noStrike">
                <a:solidFill>
                  <a:srgbClr val="002020"/>
                </a:solidFill>
                <a:latin typeface="Arimo"/>
                <a:ea typeface="Arimo"/>
                <a:cs typeface="Arimo"/>
                <a:sym typeface="Arimo"/>
              </a:rPr>
              <a:t>* membandingkan banyak dan sedikit.</a:t>
            </a:r>
          </a:p>
          <a:p>
            <a:pPr marL="0" lvl="0" indent="0" algn="l">
              <a:lnSpc>
                <a:spcPts val="3219"/>
              </a:lnSpc>
              <a:spcBef>
                <a:spcPct val="0"/>
              </a:spcBef>
            </a:pPr>
            <a:endParaRPr lang="en-US" sz="2299" u="none" strike="noStrike">
              <a:solidFill>
                <a:srgbClr val="002020"/>
              </a:solidFill>
              <a:latin typeface="Arimo"/>
              <a:ea typeface="Arimo"/>
              <a:cs typeface="Arimo"/>
              <a:sym typeface="Arimo"/>
            </a:endParaRPr>
          </a:p>
          <a:p>
            <a:pPr marL="0" lvl="0" indent="0" algn="l">
              <a:lnSpc>
                <a:spcPts val="3219"/>
              </a:lnSpc>
              <a:spcBef>
                <a:spcPct val="0"/>
              </a:spcBef>
            </a:pPr>
            <a:r>
              <a:rPr lang="en-US" sz="2299" u="none" strike="noStrike">
                <a:solidFill>
                  <a:srgbClr val="002020"/>
                </a:solidFill>
                <a:latin typeface="Arimo"/>
                <a:ea typeface="Arimo"/>
                <a:cs typeface="Arimo"/>
                <a:sym typeface="Arimo"/>
              </a:rPr>
              <a:t>2. Operasi Hitung</a:t>
            </a:r>
          </a:p>
          <a:p>
            <a:pPr marL="0" lvl="0" indent="0" algn="l">
              <a:lnSpc>
                <a:spcPts val="3219"/>
              </a:lnSpc>
              <a:spcBef>
                <a:spcPct val="0"/>
              </a:spcBef>
            </a:pPr>
            <a:r>
              <a:rPr lang="en-US" sz="2299" u="none" strike="noStrike">
                <a:solidFill>
                  <a:srgbClr val="002020"/>
                </a:solidFill>
                <a:latin typeface="Arimo"/>
                <a:ea typeface="Arimo"/>
                <a:cs typeface="Arimo"/>
                <a:sym typeface="Arimo"/>
              </a:rPr>
              <a:t>* penjumlahan sederhana;</a:t>
            </a:r>
          </a:p>
          <a:p>
            <a:pPr marL="0" lvl="0" indent="0" algn="l">
              <a:lnSpc>
                <a:spcPts val="3219"/>
              </a:lnSpc>
              <a:spcBef>
                <a:spcPct val="0"/>
              </a:spcBef>
            </a:pPr>
            <a:r>
              <a:rPr lang="en-US" sz="2299" u="none" strike="noStrike">
                <a:solidFill>
                  <a:srgbClr val="002020"/>
                </a:solidFill>
                <a:latin typeface="Arimo"/>
                <a:ea typeface="Arimo"/>
                <a:cs typeface="Arimo"/>
                <a:sym typeface="Arimo"/>
              </a:rPr>
              <a:t>* pengurangan sederhana;</a:t>
            </a:r>
          </a:p>
          <a:p>
            <a:pPr marL="0" lvl="0" indent="0" algn="l">
              <a:lnSpc>
                <a:spcPts val="3219"/>
              </a:lnSpc>
              <a:spcBef>
                <a:spcPct val="0"/>
              </a:spcBef>
            </a:pPr>
            <a:r>
              <a:rPr lang="en-US" sz="2299" u="none" strike="noStrike">
                <a:solidFill>
                  <a:srgbClr val="002020"/>
                </a:solidFill>
                <a:latin typeface="Arimo"/>
                <a:ea typeface="Arimo"/>
                <a:cs typeface="Arimo"/>
                <a:sym typeface="Arimo"/>
              </a:rPr>
              <a:t>* menggunakan benda konkret untuk berhitung.</a:t>
            </a:r>
          </a:p>
          <a:p>
            <a:pPr marL="0" lvl="0" indent="0" algn="l">
              <a:lnSpc>
                <a:spcPts val="3219"/>
              </a:lnSpc>
              <a:spcBef>
                <a:spcPct val="0"/>
              </a:spcBef>
            </a:pPr>
            <a:endParaRPr lang="en-US" sz="2299" u="none" strike="noStrike">
              <a:solidFill>
                <a:srgbClr val="002020"/>
              </a:solidFill>
              <a:latin typeface="Arimo"/>
              <a:ea typeface="Arimo"/>
              <a:cs typeface="Arimo"/>
              <a:sym typeface="Arimo"/>
            </a:endParaRPr>
          </a:p>
          <a:p>
            <a:pPr marL="0" lvl="0" indent="0" algn="l">
              <a:lnSpc>
                <a:spcPts val="3219"/>
              </a:lnSpc>
              <a:spcBef>
                <a:spcPct val="0"/>
              </a:spcBef>
            </a:pPr>
            <a:endParaRPr lang="en-US" sz="2299" u="none" strike="noStrike">
              <a:solidFill>
                <a:srgbClr val="002020"/>
              </a:solidFill>
              <a:latin typeface="Arimo"/>
              <a:ea typeface="Arimo"/>
              <a:cs typeface="Arimo"/>
              <a:sym typeface="Arimo"/>
            </a:endParaRPr>
          </a:p>
          <a:p>
            <a:pPr marL="0" lvl="0" indent="0" algn="l">
              <a:lnSpc>
                <a:spcPts val="3219"/>
              </a:lnSpc>
              <a:spcBef>
                <a:spcPct val="0"/>
              </a:spcBef>
            </a:pPr>
            <a:endParaRPr lang="en-US" sz="2299" u="none" strike="noStrike">
              <a:solidFill>
                <a:srgbClr val="002020"/>
              </a:solidFill>
              <a:latin typeface="Arimo"/>
              <a:ea typeface="Arimo"/>
              <a:cs typeface="Arimo"/>
              <a:sym typeface="Arimo"/>
            </a:endParaRPr>
          </a:p>
        </p:txBody>
      </p:sp>
      <p:grpSp>
        <p:nvGrpSpPr>
          <p:cNvPr id="22" name="Group 22"/>
          <p:cNvGrpSpPr/>
          <p:nvPr/>
        </p:nvGrpSpPr>
        <p:grpSpPr>
          <a:xfrm>
            <a:off x="318029" y="7582495"/>
            <a:ext cx="3357648" cy="2875747"/>
            <a:chOff x="0" y="0"/>
            <a:chExt cx="4476864" cy="3834329"/>
          </a:xfrm>
        </p:grpSpPr>
        <p:sp>
          <p:nvSpPr>
            <p:cNvPr id="23" name="Freeform 23"/>
            <p:cNvSpPr/>
            <p:nvPr/>
          </p:nvSpPr>
          <p:spPr>
            <a:xfrm>
              <a:off x="0" y="381547"/>
              <a:ext cx="4476864" cy="3452781"/>
            </a:xfrm>
            <a:custGeom>
              <a:avLst/>
              <a:gdLst/>
              <a:ahLst/>
              <a:cxnLst/>
              <a:rect l="l" t="t" r="r" b="b"/>
              <a:pathLst>
                <a:path w="4476864" h="3452781">
                  <a:moveTo>
                    <a:pt x="0" y="0"/>
                  </a:moveTo>
                  <a:lnTo>
                    <a:pt x="4476864" y="0"/>
                  </a:lnTo>
                  <a:lnTo>
                    <a:pt x="4476864" y="3452782"/>
                  </a:lnTo>
                  <a:lnTo>
                    <a:pt x="0" y="345278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4" name="Freeform 24"/>
            <p:cNvSpPr/>
            <p:nvPr/>
          </p:nvSpPr>
          <p:spPr>
            <a:xfrm>
              <a:off x="894922" y="0"/>
              <a:ext cx="677110" cy="1488154"/>
            </a:xfrm>
            <a:custGeom>
              <a:avLst/>
              <a:gdLst/>
              <a:ahLst/>
              <a:cxnLst/>
              <a:rect l="l" t="t" r="r" b="b"/>
              <a:pathLst>
                <a:path w="677110" h="1488154">
                  <a:moveTo>
                    <a:pt x="0" y="0"/>
                  </a:moveTo>
                  <a:lnTo>
                    <a:pt x="677110" y="0"/>
                  </a:lnTo>
                  <a:lnTo>
                    <a:pt x="677110" y="1488154"/>
                  </a:lnTo>
                  <a:lnTo>
                    <a:pt x="0" y="1488154"/>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25" name="Freeform 25"/>
            <p:cNvSpPr/>
            <p:nvPr/>
          </p:nvSpPr>
          <p:spPr>
            <a:xfrm>
              <a:off x="1879044" y="0"/>
              <a:ext cx="905573" cy="1435519"/>
            </a:xfrm>
            <a:custGeom>
              <a:avLst/>
              <a:gdLst/>
              <a:ahLst/>
              <a:cxnLst/>
              <a:rect l="l" t="t" r="r" b="b"/>
              <a:pathLst>
                <a:path w="905573" h="1435519">
                  <a:moveTo>
                    <a:pt x="0" y="0"/>
                  </a:moveTo>
                  <a:lnTo>
                    <a:pt x="905573" y="0"/>
                  </a:lnTo>
                  <a:lnTo>
                    <a:pt x="905573" y="1435519"/>
                  </a:lnTo>
                  <a:lnTo>
                    <a:pt x="0" y="1435519"/>
                  </a:lnTo>
                  <a:lnTo>
                    <a:pt x="0" y="0"/>
                  </a:lnTo>
                  <a:close/>
                </a:path>
              </a:pathLst>
            </a:custGeom>
            <a:blipFill>
              <a:blip r:embed="rId21"/>
              <a:stretch>
                <a:fillRect/>
              </a:stretch>
            </a:blipFill>
          </p:spPr>
        </p:sp>
        <p:sp>
          <p:nvSpPr>
            <p:cNvPr id="26" name="Freeform 26"/>
            <p:cNvSpPr/>
            <p:nvPr/>
          </p:nvSpPr>
          <p:spPr>
            <a:xfrm>
              <a:off x="2784617" y="22994"/>
              <a:ext cx="1314933" cy="1166704"/>
            </a:xfrm>
            <a:custGeom>
              <a:avLst/>
              <a:gdLst/>
              <a:ahLst/>
              <a:cxnLst/>
              <a:rect l="l" t="t" r="r" b="b"/>
              <a:pathLst>
                <a:path w="1314933" h="1166704">
                  <a:moveTo>
                    <a:pt x="0" y="0"/>
                  </a:moveTo>
                  <a:lnTo>
                    <a:pt x="1314933" y="0"/>
                  </a:lnTo>
                  <a:lnTo>
                    <a:pt x="1314933" y="1166704"/>
                  </a:lnTo>
                  <a:lnTo>
                    <a:pt x="0" y="1166704"/>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grpSp>
      <p:sp>
        <p:nvSpPr>
          <p:cNvPr id="27" name="TextBox 27"/>
          <p:cNvSpPr txBox="1"/>
          <p:nvPr/>
        </p:nvSpPr>
        <p:spPr>
          <a:xfrm>
            <a:off x="7174807" y="2855963"/>
            <a:ext cx="4253657" cy="1989455"/>
          </a:xfrm>
          <a:prstGeom prst="rect">
            <a:avLst/>
          </a:prstGeom>
        </p:spPr>
        <p:txBody>
          <a:bodyPr lIns="0" tIns="0" rIns="0" bIns="0" rtlCol="0" anchor="t">
            <a:spAutoFit/>
          </a:bodyPr>
          <a:lstStyle/>
          <a:p>
            <a:pPr algn="l">
              <a:lnSpc>
                <a:spcPts val="3219"/>
              </a:lnSpc>
              <a:spcBef>
                <a:spcPct val="0"/>
              </a:spcBef>
            </a:pPr>
            <a:r>
              <a:rPr lang="en-US" sz="2299">
                <a:solidFill>
                  <a:srgbClr val="000000"/>
                </a:solidFill>
                <a:latin typeface="Open Sans"/>
                <a:ea typeface="Open Sans"/>
                <a:cs typeface="Open Sans"/>
                <a:sym typeface="Open Sans"/>
              </a:rPr>
              <a:t>3. Uang</a:t>
            </a:r>
          </a:p>
          <a:p>
            <a:pPr algn="l">
              <a:lnSpc>
                <a:spcPts val="3219"/>
              </a:lnSpc>
              <a:spcBef>
                <a:spcPct val="0"/>
              </a:spcBef>
            </a:pPr>
            <a:r>
              <a:rPr lang="en-US" sz="2299">
                <a:solidFill>
                  <a:srgbClr val="000000"/>
                </a:solidFill>
                <a:latin typeface="Open Sans"/>
                <a:ea typeface="Open Sans"/>
                <a:cs typeface="Open Sans"/>
                <a:sym typeface="Open Sans"/>
              </a:rPr>
              <a:t>* mengenal pecahan uang;</a:t>
            </a:r>
          </a:p>
          <a:p>
            <a:pPr algn="l">
              <a:lnSpc>
                <a:spcPts val="3219"/>
              </a:lnSpc>
              <a:spcBef>
                <a:spcPct val="0"/>
              </a:spcBef>
            </a:pPr>
            <a:r>
              <a:rPr lang="en-US" sz="2299">
                <a:solidFill>
                  <a:srgbClr val="000000"/>
                </a:solidFill>
                <a:latin typeface="Open Sans"/>
                <a:ea typeface="Open Sans"/>
                <a:cs typeface="Open Sans"/>
                <a:sym typeface="Open Sans"/>
              </a:rPr>
              <a:t>* membedakan nilai uang;</a:t>
            </a:r>
          </a:p>
          <a:p>
            <a:pPr algn="l">
              <a:lnSpc>
                <a:spcPts val="3219"/>
              </a:lnSpc>
              <a:spcBef>
                <a:spcPct val="0"/>
              </a:spcBef>
            </a:pPr>
            <a:r>
              <a:rPr lang="en-US" sz="2299">
                <a:solidFill>
                  <a:srgbClr val="000000"/>
                </a:solidFill>
                <a:latin typeface="Open Sans"/>
                <a:ea typeface="Open Sans"/>
                <a:cs typeface="Open Sans"/>
                <a:sym typeface="Open Sans"/>
              </a:rPr>
              <a:t>* menghitung uang sederhana;</a:t>
            </a:r>
          </a:p>
          <a:p>
            <a:pPr algn="l">
              <a:lnSpc>
                <a:spcPts val="3219"/>
              </a:lnSpc>
              <a:spcBef>
                <a:spcPct val="0"/>
              </a:spcBef>
            </a:pPr>
            <a:r>
              <a:rPr lang="en-US" sz="2299">
                <a:solidFill>
                  <a:srgbClr val="000000"/>
                </a:solidFill>
                <a:latin typeface="Open Sans"/>
                <a:ea typeface="Open Sans"/>
                <a:cs typeface="Open Sans"/>
                <a:sym typeface="Open Sans"/>
              </a:rPr>
              <a:t>* melakukan transaksi jual beli.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508970" y="1928806"/>
            <a:ext cx="12588412" cy="6170776"/>
            <a:chOff x="0" y="0"/>
            <a:chExt cx="3315467" cy="1625225"/>
          </a:xfrm>
        </p:grpSpPr>
        <p:sp>
          <p:nvSpPr>
            <p:cNvPr id="3" name="Freeform 3"/>
            <p:cNvSpPr/>
            <p:nvPr/>
          </p:nvSpPr>
          <p:spPr>
            <a:xfrm>
              <a:off x="0" y="0"/>
              <a:ext cx="3315467" cy="1625225"/>
            </a:xfrm>
            <a:custGeom>
              <a:avLst/>
              <a:gdLst/>
              <a:ahLst/>
              <a:cxnLst/>
              <a:rect l="l" t="t" r="r" b="b"/>
              <a:pathLst>
                <a:path w="3315467" h="1625225">
                  <a:moveTo>
                    <a:pt x="12300" y="0"/>
                  </a:moveTo>
                  <a:lnTo>
                    <a:pt x="3303167" y="0"/>
                  </a:lnTo>
                  <a:cubicBezTo>
                    <a:pt x="3309960" y="0"/>
                    <a:pt x="3315467" y="5507"/>
                    <a:pt x="3315467" y="12300"/>
                  </a:cubicBezTo>
                  <a:lnTo>
                    <a:pt x="3315467" y="1612925"/>
                  </a:lnTo>
                  <a:cubicBezTo>
                    <a:pt x="3315467" y="1619718"/>
                    <a:pt x="3309960" y="1625225"/>
                    <a:pt x="3303167" y="1625225"/>
                  </a:cubicBezTo>
                  <a:lnTo>
                    <a:pt x="12300" y="1625225"/>
                  </a:lnTo>
                  <a:cubicBezTo>
                    <a:pt x="5507" y="1625225"/>
                    <a:pt x="0" y="1619718"/>
                    <a:pt x="0" y="1612925"/>
                  </a:cubicBezTo>
                  <a:lnTo>
                    <a:pt x="0" y="12300"/>
                  </a:lnTo>
                  <a:cubicBezTo>
                    <a:pt x="0" y="5507"/>
                    <a:pt x="5507" y="0"/>
                    <a:pt x="12300" y="0"/>
                  </a:cubicBezTo>
                  <a:close/>
                </a:path>
              </a:pathLst>
            </a:custGeom>
            <a:solidFill>
              <a:srgbClr val="FFFFFF"/>
            </a:solidFill>
          </p:spPr>
        </p:sp>
        <p:sp>
          <p:nvSpPr>
            <p:cNvPr id="4" name="TextBox 4"/>
            <p:cNvSpPr txBox="1"/>
            <p:nvPr/>
          </p:nvSpPr>
          <p:spPr>
            <a:xfrm>
              <a:off x="0" y="-38100"/>
              <a:ext cx="3315467" cy="1663325"/>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1180262" y="7258737"/>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5472066" y="7258737"/>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2153062" y="7258737"/>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12673682" y="6101688"/>
            <a:ext cx="5677848" cy="3995786"/>
          </a:xfrm>
          <a:custGeom>
            <a:avLst/>
            <a:gdLst/>
            <a:ahLst/>
            <a:cxnLst/>
            <a:rect l="l" t="t" r="r" b="b"/>
            <a:pathLst>
              <a:path w="5677848" h="3995786">
                <a:moveTo>
                  <a:pt x="0" y="0"/>
                </a:moveTo>
                <a:lnTo>
                  <a:pt x="5677848" y="0"/>
                </a:lnTo>
                <a:lnTo>
                  <a:pt x="5677848" y="3995786"/>
                </a:lnTo>
                <a:lnTo>
                  <a:pt x="0" y="3995786"/>
                </a:lnTo>
                <a:lnTo>
                  <a:pt x="0" y="0"/>
                </a:lnTo>
                <a:close/>
              </a:path>
            </a:pathLst>
          </a:custGeom>
          <a:blipFill>
            <a:blip r:embed="rId4"/>
            <a:stretch>
              <a:fillRect/>
            </a:stretch>
          </a:blipFill>
        </p:spPr>
      </p:sp>
      <p:grpSp>
        <p:nvGrpSpPr>
          <p:cNvPr id="9" name="Group 9"/>
          <p:cNvGrpSpPr/>
          <p:nvPr/>
        </p:nvGrpSpPr>
        <p:grpSpPr>
          <a:xfrm>
            <a:off x="13467709" y="2497259"/>
            <a:ext cx="4089793" cy="3085388"/>
            <a:chOff x="0" y="0"/>
            <a:chExt cx="5453057" cy="4113850"/>
          </a:xfrm>
        </p:grpSpPr>
        <p:sp>
          <p:nvSpPr>
            <p:cNvPr id="10" name="Freeform 10"/>
            <p:cNvSpPr/>
            <p:nvPr/>
          </p:nvSpPr>
          <p:spPr>
            <a:xfrm>
              <a:off x="0" y="0"/>
              <a:ext cx="5453057" cy="4113850"/>
            </a:xfrm>
            <a:custGeom>
              <a:avLst/>
              <a:gdLst/>
              <a:ahLst/>
              <a:cxnLst/>
              <a:rect l="l" t="t" r="r" b="b"/>
              <a:pathLst>
                <a:path w="5453057" h="4113850">
                  <a:moveTo>
                    <a:pt x="0" y="0"/>
                  </a:moveTo>
                  <a:lnTo>
                    <a:pt x="5453057" y="0"/>
                  </a:lnTo>
                  <a:lnTo>
                    <a:pt x="5453057" y="4113850"/>
                  </a:lnTo>
                  <a:lnTo>
                    <a:pt x="0" y="41138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713574" y="1211507"/>
              <a:ext cx="2291807" cy="504198"/>
            </a:xfrm>
            <a:custGeom>
              <a:avLst/>
              <a:gdLst/>
              <a:ahLst/>
              <a:cxnLst/>
              <a:rect l="l" t="t" r="r" b="b"/>
              <a:pathLst>
                <a:path w="2291807" h="504198">
                  <a:moveTo>
                    <a:pt x="0" y="0"/>
                  </a:moveTo>
                  <a:lnTo>
                    <a:pt x="2291807" y="0"/>
                  </a:lnTo>
                  <a:lnTo>
                    <a:pt x="2291807" y="504197"/>
                  </a:lnTo>
                  <a:lnTo>
                    <a:pt x="0" y="50419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a:off x="1579986" y="2204954"/>
              <a:ext cx="2913914" cy="535101"/>
            </a:xfrm>
            <a:custGeom>
              <a:avLst/>
              <a:gdLst/>
              <a:ahLst/>
              <a:cxnLst/>
              <a:rect l="l" t="t" r="r" b="b"/>
              <a:pathLst>
                <a:path w="2913914" h="535101">
                  <a:moveTo>
                    <a:pt x="0" y="0"/>
                  </a:moveTo>
                  <a:lnTo>
                    <a:pt x="2913914" y="0"/>
                  </a:lnTo>
                  <a:lnTo>
                    <a:pt x="2913914" y="535101"/>
                  </a:lnTo>
                  <a:lnTo>
                    <a:pt x="0" y="53510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3157279" y="3224470"/>
              <a:ext cx="709603" cy="304484"/>
            </a:xfrm>
            <a:custGeom>
              <a:avLst/>
              <a:gdLst/>
              <a:ahLst/>
              <a:cxnLst/>
              <a:rect l="l" t="t" r="r" b="b"/>
              <a:pathLst>
                <a:path w="709603" h="304484">
                  <a:moveTo>
                    <a:pt x="0" y="0"/>
                  </a:moveTo>
                  <a:lnTo>
                    <a:pt x="709603" y="0"/>
                  </a:lnTo>
                  <a:lnTo>
                    <a:pt x="709603" y="304484"/>
                  </a:lnTo>
                  <a:lnTo>
                    <a:pt x="0" y="30448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a:off x="3979190" y="1189719"/>
              <a:ext cx="585999" cy="481584"/>
            </a:xfrm>
            <a:custGeom>
              <a:avLst/>
              <a:gdLst/>
              <a:ahLst/>
              <a:cxnLst/>
              <a:rect l="l" t="t" r="r" b="b"/>
              <a:pathLst>
                <a:path w="585999" h="481584">
                  <a:moveTo>
                    <a:pt x="0" y="0"/>
                  </a:moveTo>
                  <a:lnTo>
                    <a:pt x="585998" y="0"/>
                  </a:lnTo>
                  <a:lnTo>
                    <a:pt x="585998" y="481584"/>
                  </a:lnTo>
                  <a:lnTo>
                    <a:pt x="0" y="4815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sp>
        <p:nvSpPr>
          <p:cNvPr id="15" name="Freeform 15"/>
          <p:cNvSpPr/>
          <p:nvPr/>
        </p:nvSpPr>
        <p:spPr>
          <a:xfrm>
            <a:off x="12673682" y="-324612"/>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nvGrpSpPr>
          <p:cNvPr id="16" name="Group 16"/>
          <p:cNvGrpSpPr/>
          <p:nvPr/>
        </p:nvGrpSpPr>
        <p:grpSpPr>
          <a:xfrm>
            <a:off x="145754" y="2865"/>
            <a:ext cx="11282709" cy="1611615"/>
            <a:chOff x="0" y="0"/>
            <a:chExt cx="15043612" cy="2148820"/>
          </a:xfrm>
        </p:grpSpPr>
        <p:grpSp>
          <p:nvGrpSpPr>
            <p:cNvPr id="17" name="Group 17"/>
            <p:cNvGrpSpPr/>
            <p:nvPr/>
          </p:nvGrpSpPr>
          <p:grpSpPr>
            <a:xfrm>
              <a:off x="484288" y="662939"/>
              <a:ext cx="14559324" cy="1485882"/>
              <a:chOff x="0" y="0"/>
              <a:chExt cx="2875916" cy="293507"/>
            </a:xfrm>
          </p:grpSpPr>
          <p:sp>
            <p:nvSpPr>
              <p:cNvPr id="18" name="Freeform 18"/>
              <p:cNvSpPr/>
              <p:nvPr/>
            </p:nvSpPr>
            <p:spPr>
              <a:xfrm>
                <a:off x="0" y="0"/>
                <a:ext cx="2875916" cy="293507"/>
              </a:xfrm>
              <a:custGeom>
                <a:avLst/>
                <a:gdLst/>
                <a:ahLst/>
                <a:cxnLst/>
                <a:rect l="l" t="t" r="r" b="b"/>
                <a:pathLst>
                  <a:path w="2875916" h="293507">
                    <a:moveTo>
                      <a:pt x="14180" y="0"/>
                    </a:moveTo>
                    <a:lnTo>
                      <a:pt x="2861736" y="0"/>
                    </a:lnTo>
                    <a:cubicBezTo>
                      <a:pt x="2865497" y="0"/>
                      <a:pt x="2869103" y="1494"/>
                      <a:pt x="2871763" y="4153"/>
                    </a:cubicBezTo>
                    <a:cubicBezTo>
                      <a:pt x="2874422" y="6812"/>
                      <a:pt x="2875916" y="10419"/>
                      <a:pt x="2875916" y="14180"/>
                    </a:cubicBezTo>
                    <a:lnTo>
                      <a:pt x="2875916" y="279327"/>
                    </a:lnTo>
                    <a:cubicBezTo>
                      <a:pt x="2875916" y="283088"/>
                      <a:pt x="2874422" y="286695"/>
                      <a:pt x="2871763" y="289354"/>
                    </a:cubicBezTo>
                    <a:cubicBezTo>
                      <a:pt x="2869103" y="292014"/>
                      <a:pt x="2865497" y="293507"/>
                      <a:pt x="2861736" y="293507"/>
                    </a:cubicBezTo>
                    <a:lnTo>
                      <a:pt x="14180" y="293507"/>
                    </a:lnTo>
                    <a:cubicBezTo>
                      <a:pt x="10419" y="293507"/>
                      <a:pt x="6812" y="292014"/>
                      <a:pt x="4153" y="289354"/>
                    </a:cubicBezTo>
                    <a:cubicBezTo>
                      <a:pt x="1494" y="286695"/>
                      <a:pt x="0" y="283088"/>
                      <a:pt x="0" y="279327"/>
                    </a:cubicBezTo>
                    <a:lnTo>
                      <a:pt x="0" y="14180"/>
                    </a:lnTo>
                    <a:cubicBezTo>
                      <a:pt x="0" y="10419"/>
                      <a:pt x="1494" y="6812"/>
                      <a:pt x="4153" y="4153"/>
                    </a:cubicBezTo>
                    <a:cubicBezTo>
                      <a:pt x="6812" y="1494"/>
                      <a:pt x="10419" y="0"/>
                      <a:pt x="14180" y="0"/>
                    </a:cubicBezTo>
                    <a:close/>
                  </a:path>
                </a:pathLst>
              </a:custGeom>
              <a:solidFill>
                <a:srgbClr val="002020"/>
              </a:solidFill>
            </p:spPr>
          </p:sp>
          <p:sp>
            <p:nvSpPr>
              <p:cNvPr id="19" name="TextBox 19"/>
              <p:cNvSpPr txBox="1"/>
              <p:nvPr/>
            </p:nvSpPr>
            <p:spPr>
              <a:xfrm>
                <a:off x="0" y="-38100"/>
                <a:ext cx="2875916" cy="331607"/>
              </a:xfrm>
              <a:prstGeom prst="rect">
                <a:avLst/>
              </a:prstGeom>
            </p:spPr>
            <p:txBody>
              <a:bodyPr lIns="50800" tIns="50800" rIns="50800" bIns="50800" rtlCol="0" anchor="ctr"/>
              <a:lstStyle/>
              <a:p>
                <a:pPr algn="ctr">
                  <a:lnSpc>
                    <a:spcPts val="2660"/>
                  </a:lnSpc>
                </a:pPr>
                <a:endParaRPr/>
              </a:p>
            </p:txBody>
          </p:sp>
        </p:grpSp>
        <p:sp>
          <p:nvSpPr>
            <p:cNvPr id="20" name="TextBox 20"/>
            <p:cNvSpPr txBox="1"/>
            <p:nvPr/>
          </p:nvSpPr>
          <p:spPr>
            <a:xfrm>
              <a:off x="851210" y="843905"/>
              <a:ext cx="13876281" cy="1019175"/>
            </a:xfrm>
            <a:prstGeom prst="rect">
              <a:avLst/>
            </a:prstGeom>
          </p:spPr>
          <p:txBody>
            <a:bodyPr lIns="0" tIns="0" rIns="0" bIns="0" rtlCol="0" anchor="t">
              <a:spAutoFit/>
            </a:bodyPr>
            <a:lstStyle/>
            <a:p>
              <a:pPr marL="0" lvl="0" indent="0" algn="l">
                <a:lnSpc>
                  <a:spcPts val="6300"/>
                </a:lnSpc>
                <a:spcBef>
                  <a:spcPct val="0"/>
                </a:spcBef>
              </a:pPr>
              <a:r>
                <a:rPr lang="en-US" sz="4500">
                  <a:solidFill>
                    <a:srgbClr val="FFFFFF"/>
                  </a:solidFill>
                  <a:latin typeface="Lilita One"/>
                  <a:ea typeface="Lilita One"/>
                  <a:cs typeface="Lilita One"/>
                  <a:sym typeface="Lilita One"/>
                </a:rPr>
                <a:t>E. Materi Matematika yang Diprioritaskan</a:t>
              </a:r>
            </a:p>
          </p:txBody>
        </p:sp>
        <p:sp>
          <p:nvSpPr>
            <p:cNvPr id="21" name="TextBox 21"/>
            <p:cNvSpPr txBox="1"/>
            <p:nvPr/>
          </p:nvSpPr>
          <p:spPr>
            <a:xfrm>
              <a:off x="0" y="-76200"/>
              <a:ext cx="13876281" cy="739139"/>
            </a:xfrm>
            <a:prstGeom prst="rect">
              <a:avLst/>
            </a:prstGeom>
          </p:spPr>
          <p:txBody>
            <a:bodyPr lIns="0" tIns="0" rIns="0" bIns="0" rtlCol="0" anchor="t">
              <a:spAutoFit/>
            </a:bodyPr>
            <a:lstStyle/>
            <a:p>
              <a:pPr marL="0" lvl="0" indent="0" algn="l">
                <a:lnSpc>
                  <a:spcPts val="4620"/>
                </a:lnSpc>
                <a:spcBef>
                  <a:spcPct val="0"/>
                </a:spcBef>
              </a:pPr>
              <a:r>
                <a:rPr lang="en-US" sz="3300">
                  <a:solidFill>
                    <a:srgbClr val="FFFFFF"/>
                  </a:solidFill>
                  <a:latin typeface="Lilita One"/>
                  <a:ea typeface="Lilita One"/>
                  <a:cs typeface="Lilita One"/>
                  <a:sym typeface="Lilita One"/>
                </a:rPr>
                <a:t>Lanjutan</a:t>
              </a:r>
            </a:p>
          </p:txBody>
        </p:sp>
      </p:grpSp>
      <p:sp>
        <p:nvSpPr>
          <p:cNvPr id="22" name="TextBox 22"/>
          <p:cNvSpPr txBox="1"/>
          <p:nvPr/>
        </p:nvSpPr>
        <p:spPr>
          <a:xfrm>
            <a:off x="801996" y="1989963"/>
            <a:ext cx="11985271" cy="6809105"/>
          </a:xfrm>
          <a:prstGeom prst="rect">
            <a:avLst/>
          </a:prstGeom>
        </p:spPr>
        <p:txBody>
          <a:bodyPr lIns="0" tIns="0" rIns="0" bIns="0" rtlCol="0" anchor="t">
            <a:spAutoFit/>
          </a:bodyPr>
          <a:lstStyle/>
          <a:p>
            <a:pPr algn="l">
              <a:lnSpc>
                <a:spcPts val="3219"/>
              </a:lnSpc>
            </a:pPr>
            <a:r>
              <a:rPr lang="en-US" sz="2299">
                <a:solidFill>
                  <a:srgbClr val="002020"/>
                </a:solidFill>
                <a:latin typeface="Arimo"/>
                <a:ea typeface="Arimo"/>
                <a:cs typeface="Arimo"/>
                <a:sym typeface="Arimo"/>
              </a:rPr>
              <a:t>Lanjutan materi matematika bagi peserta didik tunagrahita sebaiknya memiliki manfaat langsung dalam kehidupan.</a:t>
            </a:r>
          </a:p>
          <a:p>
            <a:pPr marL="0" lvl="0" indent="0" algn="l">
              <a:lnSpc>
                <a:spcPts val="3219"/>
              </a:lnSpc>
              <a:spcBef>
                <a:spcPct val="0"/>
              </a:spcBef>
            </a:pPr>
            <a:endParaRPr lang="en-US" sz="2299">
              <a:solidFill>
                <a:srgbClr val="002020"/>
              </a:solidFill>
              <a:latin typeface="Arimo"/>
              <a:ea typeface="Arimo"/>
              <a:cs typeface="Arimo"/>
              <a:sym typeface="Arimo"/>
            </a:endParaRPr>
          </a:p>
          <a:p>
            <a:pPr marL="0" lvl="0" indent="0" algn="l">
              <a:lnSpc>
                <a:spcPts val="3219"/>
              </a:lnSpc>
              <a:spcBef>
                <a:spcPct val="0"/>
              </a:spcBef>
            </a:pPr>
            <a:r>
              <a:rPr lang="en-US" sz="2299" u="none" strike="noStrike">
                <a:solidFill>
                  <a:srgbClr val="002020"/>
                </a:solidFill>
                <a:latin typeface="Arimo"/>
                <a:ea typeface="Arimo"/>
                <a:cs typeface="Arimo"/>
                <a:sym typeface="Arimo"/>
              </a:rPr>
              <a:t>4. Waktu</a:t>
            </a:r>
          </a:p>
          <a:p>
            <a:pPr marL="0" lvl="0" indent="0" algn="l">
              <a:lnSpc>
                <a:spcPts val="3219"/>
              </a:lnSpc>
              <a:spcBef>
                <a:spcPct val="0"/>
              </a:spcBef>
            </a:pPr>
            <a:r>
              <a:rPr lang="en-US" sz="2299" u="none" strike="noStrike">
                <a:solidFill>
                  <a:srgbClr val="002020"/>
                </a:solidFill>
                <a:latin typeface="Arimo"/>
                <a:ea typeface="Arimo"/>
                <a:cs typeface="Arimo"/>
                <a:sym typeface="Arimo"/>
              </a:rPr>
              <a:t>* mengenal pagi, siang, dan malam;</a:t>
            </a:r>
          </a:p>
          <a:p>
            <a:pPr marL="0" lvl="0" indent="0" algn="l">
              <a:lnSpc>
                <a:spcPts val="3219"/>
              </a:lnSpc>
              <a:spcBef>
                <a:spcPct val="0"/>
              </a:spcBef>
            </a:pPr>
            <a:r>
              <a:rPr lang="en-US" sz="2299" u="none" strike="noStrike">
                <a:solidFill>
                  <a:srgbClr val="002020"/>
                </a:solidFill>
                <a:latin typeface="Arimo"/>
                <a:ea typeface="Arimo"/>
                <a:cs typeface="Arimo"/>
                <a:sym typeface="Arimo"/>
              </a:rPr>
              <a:t>* mengenal hari;</a:t>
            </a:r>
          </a:p>
          <a:p>
            <a:pPr marL="0" lvl="0" indent="0" algn="l">
              <a:lnSpc>
                <a:spcPts val="3219"/>
              </a:lnSpc>
              <a:spcBef>
                <a:spcPct val="0"/>
              </a:spcBef>
            </a:pPr>
            <a:r>
              <a:rPr lang="en-US" sz="2299" u="none" strike="noStrike">
                <a:solidFill>
                  <a:srgbClr val="002020"/>
                </a:solidFill>
                <a:latin typeface="Arimo"/>
                <a:ea typeface="Arimo"/>
                <a:cs typeface="Arimo"/>
                <a:sym typeface="Arimo"/>
              </a:rPr>
              <a:t>* mengenal tanggal;</a:t>
            </a:r>
          </a:p>
          <a:p>
            <a:pPr marL="0" lvl="0" indent="0" algn="l">
              <a:lnSpc>
                <a:spcPts val="3219"/>
              </a:lnSpc>
              <a:spcBef>
                <a:spcPct val="0"/>
              </a:spcBef>
            </a:pPr>
            <a:r>
              <a:rPr lang="en-US" sz="2299" u="none" strike="noStrike">
                <a:solidFill>
                  <a:srgbClr val="002020"/>
                </a:solidFill>
                <a:latin typeface="Arimo"/>
                <a:ea typeface="Arimo"/>
                <a:cs typeface="Arimo"/>
                <a:sym typeface="Arimo"/>
              </a:rPr>
              <a:t>* membaca jam sederhana.</a:t>
            </a:r>
          </a:p>
          <a:p>
            <a:pPr marL="0" lvl="0" indent="0" algn="l">
              <a:lnSpc>
                <a:spcPts val="3219"/>
              </a:lnSpc>
              <a:spcBef>
                <a:spcPct val="0"/>
              </a:spcBef>
            </a:pPr>
            <a:endParaRPr lang="en-US" sz="2299" u="none" strike="noStrike">
              <a:solidFill>
                <a:srgbClr val="002020"/>
              </a:solidFill>
              <a:latin typeface="Arimo"/>
              <a:ea typeface="Arimo"/>
              <a:cs typeface="Arimo"/>
              <a:sym typeface="Arimo"/>
            </a:endParaRPr>
          </a:p>
          <a:p>
            <a:pPr marL="0" lvl="0" indent="0" algn="l">
              <a:lnSpc>
                <a:spcPts val="3219"/>
              </a:lnSpc>
              <a:spcBef>
                <a:spcPct val="0"/>
              </a:spcBef>
            </a:pPr>
            <a:r>
              <a:rPr lang="en-US" sz="2299" u="none" strike="noStrike">
                <a:solidFill>
                  <a:srgbClr val="002020"/>
                </a:solidFill>
                <a:latin typeface="Arimo"/>
                <a:ea typeface="Arimo"/>
                <a:cs typeface="Arimo"/>
                <a:sym typeface="Arimo"/>
              </a:rPr>
              <a:t>5. Pengukuran</a:t>
            </a:r>
          </a:p>
          <a:p>
            <a:pPr marL="0" lvl="0" indent="0" algn="l">
              <a:lnSpc>
                <a:spcPts val="3219"/>
              </a:lnSpc>
              <a:spcBef>
                <a:spcPct val="0"/>
              </a:spcBef>
            </a:pPr>
            <a:r>
              <a:rPr lang="en-US" sz="2299" u="none" strike="noStrike">
                <a:solidFill>
                  <a:srgbClr val="002020"/>
                </a:solidFill>
                <a:latin typeface="Arimo"/>
                <a:ea typeface="Arimo"/>
                <a:cs typeface="Arimo"/>
                <a:sym typeface="Arimo"/>
              </a:rPr>
              <a:t>* panjang-pendek;</a:t>
            </a:r>
          </a:p>
          <a:p>
            <a:pPr marL="0" lvl="0" indent="0" algn="l">
              <a:lnSpc>
                <a:spcPts val="3219"/>
              </a:lnSpc>
              <a:spcBef>
                <a:spcPct val="0"/>
              </a:spcBef>
            </a:pPr>
            <a:r>
              <a:rPr lang="en-US" sz="2299" u="none" strike="noStrike">
                <a:solidFill>
                  <a:srgbClr val="002020"/>
                </a:solidFill>
                <a:latin typeface="Arimo"/>
                <a:ea typeface="Arimo"/>
                <a:cs typeface="Arimo"/>
                <a:sym typeface="Arimo"/>
              </a:rPr>
              <a:t>* tinggi-rendah;</a:t>
            </a:r>
          </a:p>
          <a:p>
            <a:pPr marL="0" lvl="0" indent="0" algn="l">
              <a:lnSpc>
                <a:spcPts val="3219"/>
              </a:lnSpc>
              <a:spcBef>
                <a:spcPct val="0"/>
              </a:spcBef>
            </a:pPr>
            <a:r>
              <a:rPr lang="en-US" sz="2299" u="none" strike="noStrike">
                <a:solidFill>
                  <a:srgbClr val="002020"/>
                </a:solidFill>
                <a:latin typeface="Arimo"/>
                <a:ea typeface="Arimo"/>
                <a:cs typeface="Arimo"/>
                <a:sym typeface="Arimo"/>
              </a:rPr>
              <a:t>* berat-ringan;</a:t>
            </a:r>
          </a:p>
          <a:p>
            <a:pPr marL="0" lvl="0" indent="0" algn="l">
              <a:lnSpc>
                <a:spcPts val="3219"/>
              </a:lnSpc>
              <a:spcBef>
                <a:spcPct val="0"/>
              </a:spcBef>
            </a:pPr>
            <a:r>
              <a:rPr lang="en-US" sz="2299" u="none" strike="noStrike">
                <a:solidFill>
                  <a:srgbClr val="002020"/>
                </a:solidFill>
                <a:latin typeface="Arimo"/>
                <a:ea typeface="Arimo"/>
                <a:cs typeface="Arimo"/>
                <a:sym typeface="Arimo"/>
              </a:rPr>
              <a:t>* besar-kecil;</a:t>
            </a:r>
          </a:p>
          <a:p>
            <a:pPr marL="0" lvl="0" indent="0" algn="l">
              <a:lnSpc>
                <a:spcPts val="3219"/>
              </a:lnSpc>
              <a:spcBef>
                <a:spcPct val="0"/>
              </a:spcBef>
            </a:pPr>
            <a:r>
              <a:rPr lang="en-US" sz="2299" u="none" strike="noStrike">
                <a:solidFill>
                  <a:srgbClr val="002020"/>
                </a:solidFill>
                <a:latin typeface="Arimo"/>
                <a:ea typeface="Arimo"/>
                <a:cs typeface="Arimo"/>
                <a:sym typeface="Arimo"/>
              </a:rPr>
              <a:t>* menggunakan penggaris dan alat ukur sederhana.</a:t>
            </a:r>
          </a:p>
          <a:p>
            <a:pPr marL="0" lvl="0" indent="0" algn="l">
              <a:lnSpc>
                <a:spcPts val="3219"/>
              </a:lnSpc>
              <a:spcBef>
                <a:spcPct val="0"/>
              </a:spcBef>
            </a:pPr>
            <a:endParaRPr lang="en-US" sz="2299" u="none" strike="noStrike">
              <a:solidFill>
                <a:srgbClr val="002020"/>
              </a:solidFill>
              <a:latin typeface="Arimo"/>
              <a:ea typeface="Arimo"/>
              <a:cs typeface="Arimo"/>
              <a:sym typeface="Arimo"/>
            </a:endParaRPr>
          </a:p>
          <a:p>
            <a:pPr marL="0" lvl="0" indent="0" algn="l">
              <a:lnSpc>
                <a:spcPts val="3219"/>
              </a:lnSpc>
              <a:spcBef>
                <a:spcPct val="0"/>
              </a:spcBef>
            </a:pPr>
            <a:endParaRPr lang="en-US" sz="2299" u="none" strike="noStrike">
              <a:solidFill>
                <a:srgbClr val="002020"/>
              </a:solidFill>
              <a:latin typeface="Arimo"/>
              <a:ea typeface="Arimo"/>
              <a:cs typeface="Arimo"/>
              <a:sym typeface="Arimo"/>
            </a:endParaRPr>
          </a:p>
        </p:txBody>
      </p:sp>
      <p:grpSp>
        <p:nvGrpSpPr>
          <p:cNvPr id="23" name="Group 23"/>
          <p:cNvGrpSpPr/>
          <p:nvPr/>
        </p:nvGrpSpPr>
        <p:grpSpPr>
          <a:xfrm>
            <a:off x="145754" y="8099581"/>
            <a:ext cx="2612741" cy="2237752"/>
            <a:chOff x="0" y="0"/>
            <a:chExt cx="3483655" cy="2983669"/>
          </a:xfrm>
        </p:grpSpPr>
        <p:sp>
          <p:nvSpPr>
            <p:cNvPr id="24" name="Freeform 24"/>
            <p:cNvSpPr/>
            <p:nvPr/>
          </p:nvSpPr>
          <p:spPr>
            <a:xfrm>
              <a:off x="0" y="296900"/>
              <a:ext cx="3483655" cy="2686769"/>
            </a:xfrm>
            <a:custGeom>
              <a:avLst/>
              <a:gdLst/>
              <a:ahLst/>
              <a:cxnLst/>
              <a:rect l="l" t="t" r="r" b="b"/>
              <a:pathLst>
                <a:path w="3483655" h="2686769">
                  <a:moveTo>
                    <a:pt x="0" y="0"/>
                  </a:moveTo>
                  <a:lnTo>
                    <a:pt x="3483655" y="0"/>
                  </a:lnTo>
                  <a:lnTo>
                    <a:pt x="3483655" y="2686769"/>
                  </a:lnTo>
                  <a:lnTo>
                    <a:pt x="0" y="268676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5" name="Freeform 25"/>
            <p:cNvSpPr/>
            <p:nvPr/>
          </p:nvSpPr>
          <p:spPr>
            <a:xfrm>
              <a:off x="696380" y="0"/>
              <a:ext cx="526891" cy="1158002"/>
            </a:xfrm>
            <a:custGeom>
              <a:avLst/>
              <a:gdLst/>
              <a:ahLst/>
              <a:cxnLst/>
              <a:rect l="l" t="t" r="r" b="b"/>
              <a:pathLst>
                <a:path w="526891" h="1158002">
                  <a:moveTo>
                    <a:pt x="0" y="0"/>
                  </a:moveTo>
                  <a:lnTo>
                    <a:pt x="526891" y="0"/>
                  </a:lnTo>
                  <a:lnTo>
                    <a:pt x="526891" y="1158002"/>
                  </a:lnTo>
                  <a:lnTo>
                    <a:pt x="0" y="115800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26" name="Freeform 26"/>
            <p:cNvSpPr/>
            <p:nvPr/>
          </p:nvSpPr>
          <p:spPr>
            <a:xfrm>
              <a:off x="1462171" y="0"/>
              <a:ext cx="704668" cy="1117044"/>
            </a:xfrm>
            <a:custGeom>
              <a:avLst/>
              <a:gdLst/>
              <a:ahLst/>
              <a:cxnLst/>
              <a:rect l="l" t="t" r="r" b="b"/>
              <a:pathLst>
                <a:path w="704668" h="1117044">
                  <a:moveTo>
                    <a:pt x="0" y="0"/>
                  </a:moveTo>
                  <a:lnTo>
                    <a:pt x="704668" y="0"/>
                  </a:lnTo>
                  <a:lnTo>
                    <a:pt x="704668" y="1117044"/>
                  </a:lnTo>
                  <a:lnTo>
                    <a:pt x="0" y="1117044"/>
                  </a:lnTo>
                  <a:lnTo>
                    <a:pt x="0" y="0"/>
                  </a:lnTo>
                  <a:close/>
                </a:path>
              </a:pathLst>
            </a:custGeom>
            <a:blipFill>
              <a:blip r:embed="rId21"/>
              <a:stretch>
                <a:fillRect/>
              </a:stretch>
            </a:blipFill>
          </p:spPr>
        </p:sp>
        <p:sp>
          <p:nvSpPr>
            <p:cNvPr id="27" name="Freeform 27"/>
            <p:cNvSpPr/>
            <p:nvPr/>
          </p:nvSpPr>
          <p:spPr>
            <a:xfrm>
              <a:off x="2166839" y="17893"/>
              <a:ext cx="1023210" cy="907867"/>
            </a:xfrm>
            <a:custGeom>
              <a:avLst/>
              <a:gdLst/>
              <a:ahLst/>
              <a:cxnLst/>
              <a:rect l="l" t="t" r="r" b="b"/>
              <a:pathLst>
                <a:path w="1023210" h="907867">
                  <a:moveTo>
                    <a:pt x="0" y="0"/>
                  </a:moveTo>
                  <a:lnTo>
                    <a:pt x="1023211" y="0"/>
                  </a:lnTo>
                  <a:lnTo>
                    <a:pt x="1023211" y="907866"/>
                  </a:lnTo>
                  <a:lnTo>
                    <a:pt x="0" y="907866"/>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grpSp>
      <p:sp>
        <p:nvSpPr>
          <p:cNvPr id="28" name="TextBox 28"/>
          <p:cNvSpPr txBox="1"/>
          <p:nvPr/>
        </p:nvSpPr>
        <p:spPr>
          <a:xfrm>
            <a:off x="7154667" y="3724910"/>
            <a:ext cx="5519014" cy="2789555"/>
          </a:xfrm>
          <a:prstGeom prst="rect">
            <a:avLst/>
          </a:prstGeom>
        </p:spPr>
        <p:txBody>
          <a:bodyPr lIns="0" tIns="0" rIns="0" bIns="0" rtlCol="0" anchor="t">
            <a:spAutoFit/>
          </a:bodyPr>
          <a:lstStyle/>
          <a:p>
            <a:pPr algn="l">
              <a:lnSpc>
                <a:spcPts val="3219"/>
              </a:lnSpc>
              <a:spcBef>
                <a:spcPct val="0"/>
              </a:spcBef>
            </a:pPr>
            <a:r>
              <a:rPr lang="en-US" sz="2299">
                <a:solidFill>
                  <a:srgbClr val="000000"/>
                </a:solidFill>
                <a:latin typeface="Open Sans"/>
                <a:ea typeface="Open Sans"/>
                <a:cs typeface="Open Sans"/>
                <a:sym typeface="Open Sans"/>
              </a:rPr>
              <a:t>6. Geometri</a:t>
            </a:r>
          </a:p>
          <a:p>
            <a:pPr algn="l">
              <a:lnSpc>
                <a:spcPts val="3219"/>
              </a:lnSpc>
              <a:spcBef>
                <a:spcPct val="0"/>
              </a:spcBef>
            </a:pPr>
            <a:r>
              <a:rPr lang="en-US" sz="2299">
                <a:solidFill>
                  <a:srgbClr val="000000"/>
                </a:solidFill>
                <a:latin typeface="Open Sans"/>
                <a:ea typeface="Open Sans"/>
                <a:cs typeface="Open Sans"/>
                <a:sym typeface="Open Sans"/>
              </a:rPr>
              <a:t>* lingkaran;</a:t>
            </a:r>
          </a:p>
          <a:p>
            <a:pPr algn="l">
              <a:lnSpc>
                <a:spcPts val="3219"/>
              </a:lnSpc>
              <a:spcBef>
                <a:spcPct val="0"/>
              </a:spcBef>
            </a:pPr>
            <a:r>
              <a:rPr lang="en-US" sz="2299">
                <a:solidFill>
                  <a:srgbClr val="000000"/>
                </a:solidFill>
                <a:latin typeface="Open Sans"/>
                <a:ea typeface="Open Sans"/>
                <a:cs typeface="Open Sans"/>
                <a:sym typeface="Open Sans"/>
              </a:rPr>
              <a:t>* segitiga;</a:t>
            </a:r>
          </a:p>
          <a:p>
            <a:pPr algn="l">
              <a:lnSpc>
                <a:spcPts val="3219"/>
              </a:lnSpc>
              <a:spcBef>
                <a:spcPct val="0"/>
              </a:spcBef>
            </a:pPr>
            <a:r>
              <a:rPr lang="en-US" sz="2299">
                <a:solidFill>
                  <a:srgbClr val="000000"/>
                </a:solidFill>
                <a:latin typeface="Open Sans"/>
                <a:ea typeface="Open Sans"/>
                <a:cs typeface="Open Sans"/>
                <a:sym typeface="Open Sans"/>
              </a:rPr>
              <a:t>* persegi;</a:t>
            </a:r>
          </a:p>
          <a:p>
            <a:pPr algn="l">
              <a:lnSpc>
                <a:spcPts val="3219"/>
              </a:lnSpc>
              <a:spcBef>
                <a:spcPct val="0"/>
              </a:spcBef>
            </a:pPr>
            <a:r>
              <a:rPr lang="en-US" sz="2299">
                <a:solidFill>
                  <a:srgbClr val="000000"/>
                </a:solidFill>
                <a:latin typeface="Open Sans"/>
                <a:ea typeface="Open Sans"/>
                <a:cs typeface="Open Sans"/>
                <a:sym typeface="Open Sans"/>
              </a:rPr>
              <a:t>* persegi panjang;</a:t>
            </a:r>
          </a:p>
          <a:p>
            <a:pPr algn="l">
              <a:lnSpc>
                <a:spcPts val="3219"/>
              </a:lnSpc>
              <a:spcBef>
                <a:spcPct val="0"/>
              </a:spcBef>
            </a:pPr>
            <a:r>
              <a:rPr lang="en-US" sz="2299">
                <a:solidFill>
                  <a:srgbClr val="000000"/>
                </a:solidFill>
                <a:latin typeface="Open Sans"/>
                <a:ea typeface="Open Sans"/>
                <a:cs typeface="Open Sans"/>
                <a:sym typeface="Open Sans"/>
              </a:rPr>
              <a:t>* mengenali bentuk benda di lingkungan sekitar.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sp>
        <p:nvSpPr>
          <p:cNvPr id="2" name="Freeform 2"/>
          <p:cNvSpPr/>
          <p:nvPr/>
        </p:nvSpPr>
        <p:spPr>
          <a:xfrm>
            <a:off x="-1180262" y="6885163"/>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472066" y="6885163"/>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2153062" y="6885163"/>
            <a:ext cx="7315200" cy="3880763"/>
          </a:xfrm>
          <a:custGeom>
            <a:avLst/>
            <a:gdLst/>
            <a:ahLst/>
            <a:cxnLst/>
            <a:rect l="l" t="t" r="r" b="b"/>
            <a:pathLst>
              <a:path w="7315200" h="3880763">
                <a:moveTo>
                  <a:pt x="0" y="0"/>
                </a:moveTo>
                <a:lnTo>
                  <a:pt x="7315200" y="0"/>
                </a:lnTo>
                <a:lnTo>
                  <a:pt x="7315200" y="3880763"/>
                </a:lnTo>
                <a:lnTo>
                  <a:pt x="0" y="3880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2327511" y="5342622"/>
            <a:ext cx="8861477" cy="4519353"/>
          </a:xfrm>
          <a:custGeom>
            <a:avLst/>
            <a:gdLst/>
            <a:ahLst/>
            <a:cxnLst/>
            <a:rect l="l" t="t" r="r" b="b"/>
            <a:pathLst>
              <a:path w="8861477" h="4519353">
                <a:moveTo>
                  <a:pt x="0" y="0"/>
                </a:moveTo>
                <a:lnTo>
                  <a:pt x="8861477" y="0"/>
                </a:lnTo>
                <a:lnTo>
                  <a:pt x="8861477" y="4519353"/>
                </a:lnTo>
                <a:lnTo>
                  <a:pt x="0" y="4519353"/>
                </a:lnTo>
                <a:lnTo>
                  <a:pt x="0" y="0"/>
                </a:lnTo>
                <a:close/>
              </a:path>
            </a:pathLst>
          </a:custGeom>
          <a:blipFill>
            <a:blip r:embed="rId4"/>
            <a:stretch>
              <a:fillRect/>
            </a:stretch>
          </a:blipFill>
        </p:spPr>
      </p:sp>
      <p:grpSp>
        <p:nvGrpSpPr>
          <p:cNvPr id="6" name="Group 6"/>
          <p:cNvGrpSpPr/>
          <p:nvPr/>
        </p:nvGrpSpPr>
        <p:grpSpPr>
          <a:xfrm>
            <a:off x="3709028" y="2481186"/>
            <a:ext cx="10869945" cy="2861436"/>
            <a:chOff x="0" y="0"/>
            <a:chExt cx="2862866" cy="753629"/>
          </a:xfrm>
        </p:grpSpPr>
        <p:sp>
          <p:nvSpPr>
            <p:cNvPr id="7" name="Freeform 7"/>
            <p:cNvSpPr/>
            <p:nvPr/>
          </p:nvSpPr>
          <p:spPr>
            <a:xfrm>
              <a:off x="0" y="0"/>
              <a:ext cx="2862866" cy="753629"/>
            </a:xfrm>
            <a:custGeom>
              <a:avLst/>
              <a:gdLst/>
              <a:ahLst/>
              <a:cxnLst/>
              <a:rect l="l" t="t" r="r" b="b"/>
              <a:pathLst>
                <a:path w="2862866" h="753629">
                  <a:moveTo>
                    <a:pt x="14245" y="0"/>
                  </a:moveTo>
                  <a:lnTo>
                    <a:pt x="2848621" y="0"/>
                  </a:lnTo>
                  <a:cubicBezTo>
                    <a:pt x="2852399" y="0"/>
                    <a:pt x="2856023" y="1501"/>
                    <a:pt x="2858694" y="4172"/>
                  </a:cubicBezTo>
                  <a:cubicBezTo>
                    <a:pt x="2861365" y="6844"/>
                    <a:pt x="2862866" y="10467"/>
                    <a:pt x="2862866" y="14245"/>
                  </a:cubicBezTo>
                  <a:lnTo>
                    <a:pt x="2862866" y="739385"/>
                  </a:lnTo>
                  <a:cubicBezTo>
                    <a:pt x="2862866" y="747252"/>
                    <a:pt x="2856489" y="753629"/>
                    <a:pt x="2848621" y="753629"/>
                  </a:cubicBezTo>
                  <a:lnTo>
                    <a:pt x="14245" y="753629"/>
                  </a:lnTo>
                  <a:cubicBezTo>
                    <a:pt x="10467" y="753629"/>
                    <a:pt x="6844" y="752128"/>
                    <a:pt x="4172" y="749457"/>
                  </a:cubicBezTo>
                  <a:cubicBezTo>
                    <a:pt x="1501" y="746786"/>
                    <a:pt x="0" y="743163"/>
                    <a:pt x="0" y="739385"/>
                  </a:cubicBezTo>
                  <a:lnTo>
                    <a:pt x="0" y="14245"/>
                  </a:lnTo>
                  <a:cubicBezTo>
                    <a:pt x="0" y="10467"/>
                    <a:pt x="1501" y="6844"/>
                    <a:pt x="4172" y="4172"/>
                  </a:cubicBezTo>
                  <a:cubicBezTo>
                    <a:pt x="6844" y="1501"/>
                    <a:pt x="10467" y="0"/>
                    <a:pt x="14245" y="0"/>
                  </a:cubicBezTo>
                  <a:close/>
                </a:path>
              </a:pathLst>
            </a:custGeom>
            <a:solidFill>
              <a:srgbClr val="FFFFFF"/>
            </a:solidFill>
          </p:spPr>
        </p:sp>
        <p:sp>
          <p:nvSpPr>
            <p:cNvPr id="8" name="TextBox 8"/>
            <p:cNvSpPr txBox="1"/>
            <p:nvPr/>
          </p:nvSpPr>
          <p:spPr>
            <a:xfrm>
              <a:off x="0" y="-38100"/>
              <a:ext cx="2862866" cy="791729"/>
            </a:xfrm>
            <a:prstGeom prst="rect">
              <a:avLst/>
            </a:prstGeom>
          </p:spPr>
          <p:txBody>
            <a:bodyPr lIns="50800" tIns="50800" rIns="50800" bIns="50800" rtlCol="0" anchor="ctr"/>
            <a:lstStyle/>
            <a:p>
              <a:pPr algn="ctr">
                <a:lnSpc>
                  <a:spcPts val="2660"/>
                </a:lnSpc>
              </a:pPr>
              <a:endParaRPr/>
            </a:p>
          </p:txBody>
        </p:sp>
      </p:grpSp>
      <p:grpSp>
        <p:nvGrpSpPr>
          <p:cNvPr id="9" name="Group 9"/>
          <p:cNvGrpSpPr/>
          <p:nvPr/>
        </p:nvGrpSpPr>
        <p:grpSpPr>
          <a:xfrm>
            <a:off x="3709028" y="1028700"/>
            <a:ext cx="10869945" cy="1114411"/>
            <a:chOff x="0" y="0"/>
            <a:chExt cx="2862866" cy="293507"/>
          </a:xfrm>
        </p:grpSpPr>
        <p:sp>
          <p:nvSpPr>
            <p:cNvPr id="10" name="Freeform 10"/>
            <p:cNvSpPr/>
            <p:nvPr/>
          </p:nvSpPr>
          <p:spPr>
            <a:xfrm>
              <a:off x="0" y="0"/>
              <a:ext cx="2862866" cy="293507"/>
            </a:xfrm>
            <a:custGeom>
              <a:avLst/>
              <a:gdLst/>
              <a:ahLst/>
              <a:cxnLst/>
              <a:rect l="l" t="t" r="r" b="b"/>
              <a:pathLst>
                <a:path w="2862866" h="293507">
                  <a:moveTo>
                    <a:pt x="14245" y="0"/>
                  </a:moveTo>
                  <a:lnTo>
                    <a:pt x="2848621" y="0"/>
                  </a:lnTo>
                  <a:cubicBezTo>
                    <a:pt x="2852399" y="0"/>
                    <a:pt x="2856023" y="1501"/>
                    <a:pt x="2858694" y="4172"/>
                  </a:cubicBezTo>
                  <a:cubicBezTo>
                    <a:pt x="2861365" y="6844"/>
                    <a:pt x="2862866" y="10467"/>
                    <a:pt x="2862866" y="14245"/>
                  </a:cubicBezTo>
                  <a:lnTo>
                    <a:pt x="2862866" y="279263"/>
                  </a:lnTo>
                  <a:cubicBezTo>
                    <a:pt x="2862866" y="287130"/>
                    <a:pt x="2856489" y="293507"/>
                    <a:pt x="2848621" y="293507"/>
                  </a:cubicBezTo>
                  <a:lnTo>
                    <a:pt x="14245" y="293507"/>
                  </a:lnTo>
                  <a:cubicBezTo>
                    <a:pt x="10467" y="293507"/>
                    <a:pt x="6844" y="292007"/>
                    <a:pt x="4172" y="289335"/>
                  </a:cubicBezTo>
                  <a:cubicBezTo>
                    <a:pt x="1501" y="286664"/>
                    <a:pt x="0" y="283041"/>
                    <a:pt x="0" y="279263"/>
                  </a:cubicBezTo>
                  <a:lnTo>
                    <a:pt x="0" y="14245"/>
                  </a:lnTo>
                  <a:cubicBezTo>
                    <a:pt x="0" y="10467"/>
                    <a:pt x="1501" y="6844"/>
                    <a:pt x="4172" y="4172"/>
                  </a:cubicBezTo>
                  <a:cubicBezTo>
                    <a:pt x="6844" y="1501"/>
                    <a:pt x="10467" y="0"/>
                    <a:pt x="14245" y="0"/>
                  </a:cubicBezTo>
                  <a:close/>
                </a:path>
              </a:pathLst>
            </a:custGeom>
            <a:solidFill>
              <a:srgbClr val="002020"/>
            </a:solidFill>
          </p:spPr>
        </p:sp>
        <p:sp>
          <p:nvSpPr>
            <p:cNvPr id="11" name="TextBox 11"/>
            <p:cNvSpPr txBox="1"/>
            <p:nvPr/>
          </p:nvSpPr>
          <p:spPr>
            <a:xfrm>
              <a:off x="0" y="-38100"/>
              <a:ext cx="2862866" cy="331607"/>
            </a:xfrm>
            <a:prstGeom prst="rect">
              <a:avLst/>
            </a:prstGeom>
          </p:spPr>
          <p:txBody>
            <a:bodyPr lIns="50800" tIns="50800" rIns="50800" bIns="50800" rtlCol="0" anchor="ctr"/>
            <a:lstStyle/>
            <a:p>
              <a:pPr algn="ctr">
                <a:lnSpc>
                  <a:spcPts val="2660"/>
                </a:lnSpc>
              </a:pPr>
              <a:endParaRPr/>
            </a:p>
          </p:txBody>
        </p:sp>
      </p:grpSp>
      <p:sp>
        <p:nvSpPr>
          <p:cNvPr id="12" name="Freeform 12"/>
          <p:cNvSpPr/>
          <p:nvPr/>
        </p:nvSpPr>
        <p:spPr>
          <a:xfrm>
            <a:off x="12227739" y="1342683"/>
            <a:ext cx="466987" cy="486444"/>
          </a:xfrm>
          <a:custGeom>
            <a:avLst/>
            <a:gdLst/>
            <a:ahLst/>
            <a:cxnLst/>
            <a:rect l="l" t="t" r="r" b="b"/>
            <a:pathLst>
              <a:path w="466987" h="486444">
                <a:moveTo>
                  <a:pt x="0" y="0"/>
                </a:moveTo>
                <a:lnTo>
                  <a:pt x="466987" y="0"/>
                </a:lnTo>
                <a:lnTo>
                  <a:pt x="466987" y="486445"/>
                </a:lnTo>
                <a:lnTo>
                  <a:pt x="0" y="4864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Freeform 13"/>
          <p:cNvSpPr/>
          <p:nvPr/>
        </p:nvSpPr>
        <p:spPr>
          <a:xfrm>
            <a:off x="13722427" y="6848018"/>
            <a:ext cx="5231936" cy="3688515"/>
          </a:xfrm>
          <a:custGeom>
            <a:avLst/>
            <a:gdLst/>
            <a:ahLst/>
            <a:cxnLst/>
            <a:rect l="l" t="t" r="r" b="b"/>
            <a:pathLst>
              <a:path w="5231936" h="3688515">
                <a:moveTo>
                  <a:pt x="0" y="0"/>
                </a:moveTo>
                <a:lnTo>
                  <a:pt x="5231937" y="0"/>
                </a:lnTo>
                <a:lnTo>
                  <a:pt x="5231937" y="3688515"/>
                </a:lnTo>
                <a:lnTo>
                  <a:pt x="0" y="3688515"/>
                </a:lnTo>
                <a:lnTo>
                  <a:pt x="0" y="0"/>
                </a:lnTo>
                <a:close/>
              </a:path>
            </a:pathLst>
          </a:custGeom>
          <a:blipFill>
            <a:blip r:embed="rId7"/>
            <a:stretch>
              <a:fillRect/>
            </a:stretch>
          </a:blipFill>
        </p:spPr>
      </p:sp>
      <p:sp>
        <p:nvSpPr>
          <p:cNvPr id="14" name="Freeform 14"/>
          <p:cNvSpPr/>
          <p:nvPr/>
        </p:nvSpPr>
        <p:spPr>
          <a:xfrm>
            <a:off x="-2767148" y="1928806"/>
            <a:ext cx="5276026" cy="3980296"/>
          </a:xfrm>
          <a:custGeom>
            <a:avLst/>
            <a:gdLst/>
            <a:ahLst/>
            <a:cxnLst/>
            <a:rect l="l" t="t" r="r" b="b"/>
            <a:pathLst>
              <a:path w="5276026" h="3980296">
                <a:moveTo>
                  <a:pt x="0" y="0"/>
                </a:moveTo>
                <a:lnTo>
                  <a:pt x="5276026" y="0"/>
                </a:lnTo>
                <a:lnTo>
                  <a:pt x="5276026" y="3980296"/>
                </a:lnTo>
                <a:lnTo>
                  <a:pt x="0" y="39802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3920630" y="1138231"/>
            <a:ext cx="9557049" cy="790575"/>
          </a:xfrm>
          <a:prstGeom prst="rect">
            <a:avLst/>
          </a:prstGeom>
        </p:spPr>
        <p:txBody>
          <a:bodyPr lIns="0" tIns="0" rIns="0" bIns="0" rtlCol="0" anchor="t">
            <a:spAutoFit/>
          </a:bodyPr>
          <a:lstStyle/>
          <a:p>
            <a:pPr marL="0" lvl="0" indent="0" algn="ctr">
              <a:lnSpc>
                <a:spcPts val="6300"/>
              </a:lnSpc>
              <a:spcBef>
                <a:spcPct val="0"/>
              </a:spcBef>
            </a:pPr>
            <a:r>
              <a:rPr lang="en-US" sz="4500">
                <a:solidFill>
                  <a:srgbClr val="FFFFFF"/>
                </a:solidFill>
                <a:latin typeface="Lilita One"/>
                <a:ea typeface="Lilita One"/>
                <a:cs typeface="Lilita One"/>
                <a:sym typeface="Lilita One"/>
              </a:rPr>
              <a:t>F. Strategi Pembelajaran</a:t>
            </a:r>
          </a:p>
        </p:txBody>
      </p:sp>
      <p:sp>
        <p:nvSpPr>
          <p:cNvPr id="16" name="Freeform 16"/>
          <p:cNvSpPr/>
          <p:nvPr/>
        </p:nvSpPr>
        <p:spPr>
          <a:xfrm>
            <a:off x="-4677187" y="-110306"/>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a:off x="15783529" y="-110306"/>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Freeform 18"/>
          <p:cNvSpPr/>
          <p:nvPr/>
        </p:nvSpPr>
        <p:spPr>
          <a:xfrm>
            <a:off x="14977408" y="5895072"/>
            <a:ext cx="988300" cy="1566658"/>
          </a:xfrm>
          <a:custGeom>
            <a:avLst/>
            <a:gdLst/>
            <a:ahLst/>
            <a:cxnLst/>
            <a:rect l="l" t="t" r="r" b="b"/>
            <a:pathLst>
              <a:path w="988300" h="1566658">
                <a:moveTo>
                  <a:pt x="0" y="0"/>
                </a:moveTo>
                <a:lnTo>
                  <a:pt x="988300" y="0"/>
                </a:lnTo>
                <a:lnTo>
                  <a:pt x="988300" y="1566658"/>
                </a:lnTo>
                <a:lnTo>
                  <a:pt x="0" y="1566658"/>
                </a:lnTo>
                <a:lnTo>
                  <a:pt x="0" y="0"/>
                </a:lnTo>
                <a:close/>
              </a:path>
            </a:pathLst>
          </a:custGeom>
          <a:blipFill>
            <a:blip r:embed="rId12"/>
            <a:stretch>
              <a:fillRect/>
            </a:stretch>
          </a:blipFill>
        </p:spPr>
      </p:sp>
      <p:sp>
        <p:nvSpPr>
          <p:cNvPr id="19" name="Freeform 19"/>
          <p:cNvSpPr/>
          <p:nvPr/>
        </p:nvSpPr>
        <p:spPr>
          <a:xfrm>
            <a:off x="16105999" y="6269584"/>
            <a:ext cx="1343606" cy="1192145"/>
          </a:xfrm>
          <a:custGeom>
            <a:avLst/>
            <a:gdLst/>
            <a:ahLst/>
            <a:cxnLst/>
            <a:rect l="l" t="t" r="r" b="b"/>
            <a:pathLst>
              <a:path w="1343606" h="1192145">
                <a:moveTo>
                  <a:pt x="0" y="0"/>
                </a:moveTo>
                <a:lnTo>
                  <a:pt x="1343607" y="0"/>
                </a:lnTo>
                <a:lnTo>
                  <a:pt x="1343607" y="1192146"/>
                </a:lnTo>
                <a:lnTo>
                  <a:pt x="0" y="119214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0" name="Freeform 20"/>
          <p:cNvSpPr/>
          <p:nvPr/>
        </p:nvSpPr>
        <p:spPr>
          <a:xfrm flipH="1">
            <a:off x="15913489" y="2704536"/>
            <a:ext cx="4099704" cy="1242476"/>
          </a:xfrm>
          <a:custGeom>
            <a:avLst/>
            <a:gdLst/>
            <a:ahLst/>
            <a:cxnLst/>
            <a:rect l="l" t="t" r="r" b="b"/>
            <a:pathLst>
              <a:path w="4099704" h="1242476">
                <a:moveTo>
                  <a:pt x="4099704" y="0"/>
                </a:moveTo>
                <a:lnTo>
                  <a:pt x="0" y="0"/>
                </a:lnTo>
                <a:lnTo>
                  <a:pt x="0" y="1242477"/>
                </a:lnTo>
                <a:lnTo>
                  <a:pt x="4099704" y="1242477"/>
                </a:lnTo>
                <a:lnTo>
                  <a:pt x="4099704" y="0"/>
                </a:lnTo>
                <a:close/>
              </a:path>
            </a:pathLst>
          </a:custGeom>
          <a:blipFill>
            <a:blip r:embed="rId15">
              <a:extLst>
                <a:ext uri="{96DAC541-7B7A-43D3-8B79-37D633B846F1}">
                  <asvg:svgBlip xmlns:asvg="http://schemas.microsoft.com/office/drawing/2016/SVG/main" r:embed="rId16"/>
                </a:ext>
              </a:extLst>
            </a:blip>
            <a:stretch>
              <a:fillRect t="-210577"/>
            </a:stretch>
          </a:blipFill>
        </p:spPr>
      </p:sp>
      <p:sp>
        <p:nvSpPr>
          <p:cNvPr id="21" name="Freeform 21"/>
          <p:cNvSpPr/>
          <p:nvPr/>
        </p:nvSpPr>
        <p:spPr>
          <a:xfrm>
            <a:off x="813608" y="4485183"/>
            <a:ext cx="516696" cy="424631"/>
          </a:xfrm>
          <a:custGeom>
            <a:avLst/>
            <a:gdLst/>
            <a:ahLst/>
            <a:cxnLst/>
            <a:rect l="l" t="t" r="r" b="b"/>
            <a:pathLst>
              <a:path w="516696" h="424631">
                <a:moveTo>
                  <a:pt x="0" y="0"/>
                </a:moveTo>
                <a:lnTo>
                  <a:pt x="516696" y="0"/>
                </a:lnTo>
                <a:lnTo>
                  <a:pt x="516696" y="424630"/>
                </a:lnTo>
                <a:lnTo>
                  <a:pt x="0" y="42463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2" name="Freeform 22"/>
          <p:cNvSpPr/>
          <p:nvPr/>
        </p:nvSpPr>
        <p:spPr>
          <a:xfrm>
            <a:off x="1454129" y="4485183"/>
            <a:ext cx="417530" cy="521913"/>
          </a:xfrm>
          <a:custGeom>
            <a:avLst/>
            <a:gdLst/>
            <a:ahLst/>
            <a:cxnLst/>
            <a:rect l="l" t="t" r="r" b="b"/>
            <a:pathLst>
              <a:path w="417530" h="521913">
                <a:moveTo>
                  <a:pt x="0" y="0"/>
                </a:moveTo>
                <a:lnTo>
                  <a:pt x="417531" y="0"/>
                </a:lnTo>
                <a:lnTo>
                  <a:pt x="417531" y="521912"/>
                </a:lnTo>
                <a:lnTo>
                  <a:pt x="0" y="52191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23" name="Freeform 23"/>
          <p:cNvSpPr/>
          <p:nvPr/>
        </p:nvSpPr>
        <p:spPr>
          <a:xfrm>
            <a:off x="306296" y="4358492"/>
            <a:ext cx="383487" cy="648603"/>
          </a:xfrm>
          <a:custGeom>
            <a:avLst/>
            <a:gdLst/>
            <a:ahLst/>
            <a:cxnLst/>
            <a:rect l="l" t="t" r="r" b="b"/>
            <a:pathLst>
              <a:path w="383487" h="648603">
                <a:moveTo>
                  <a:pt x="0" y="0"/>
                </a:moveTo>
                <a:lnTo>
                  <a:pt x="383487" y="0"/>
                </a:lnTo>
                <a:lnTo>
                  <a:pt x="383487" y="648603"/>
                </a:lnTo>
                <a:lnTo>
                  <a:pt x="0" y="648603"/>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4" name="Freeform 24"/>
          <p:cNvSpPr/>
          <p:nvPr/>
        </p:nvSpPr>
        <p:spPr>
          <a:xfrm>
            <a:off x="1756373" y="3500917"/>
            <a:ext cx="247164" cy="418036"/>
          </a:xfrm>
          <a:custGeom>
            <a:avLst/>
            <a:gdLst/>
            <a:ahLst/>
            <a:cxnLst/>
            <a:rect l="l" t="t" r="r" b="b"/>
            <a:pathLst>
              <a:path w="247164" h="418036">
                <a:moveTo>
                  <a:pt x="0" y="0"/>
                </a:moveTo>
                <a:lnTo>
                  <a:pt x="247164" y="0"/>
                </a:lnTo>
                <a:lnTo>
                  <a:pt x="247164" y="418037"/>
                </a:lnTo>
                <a:lnTo>
                  <a:pt x="0" y="418037"/>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5" name="Freeform 25"/>
          <p:cNvSpPr/>
          <p:nvPr/>
        </p:nvSpPr>
        <p:spPr>
          <a:xfrm>
            <a:off x="164506" y="3500917"/>
            <a:ext cx="283581" cy="410987"/>
          </a:xfrm>
          <a:custGeom>
            <a:avLst/>
            <a:gdLst/>
            <a:ahLst/>
            <a:cxnLst/>
            <a:rect l="l" t="t" r="r" b="b"/>
            <a:pathLst>
              <a:path w="283581" h="410987">
                <a:moveTo>
                  <a:pt x="0" y="0"/>
                </a:moveTo>
                <a:lnTo>
                  <a:pt x="283581" y="0"/>
                </a:lnTo>
                <a:lnTo>
                  <a:pt x="283581" y="410987"/>
                </a:lnTo>
                <a:lnTo>
                  <a:pt x="0" y="410987"/>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6" name="Freeform 26"/>
          <p:cNvSpPr/>
          <p:nvPr/>
        </p:nvSpPr>
        <p:spPr>
          <a:xfrm>
            <a:off x="958741" y="3500917"/>
            <a:ext cx="283581" cy="410987"/>
          </a:xfrm>
          <a:custGeom>
            <a:avLst/>
            <a:gdLst/>
            <a:ahLst/>
            <a:cxnLst/>
            <a:rect l="l" t="t" r="r" b="b"/>
            <a:pathLst>
              <a:path w="283581" h="410987">
                <a:moveTo>
                  <a:pt x="0" y="0"/>
                </a:moveTo>
                <a:lnTo>
                  <a:pt x="283580" y="0"/>
                </a:lnTo>
                <a:lnTo>
                  <a:pt x="283580" y="410987"/>
                </a:lnTo>
                <a:lnTo>
                  <a:pt x="0" y="410987"/>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7" name="Freeform 27"/>
          <p:cNvSpPr/>
          <p:nvPr/>
        </p:nvSpPr>
        <p:spPr>
          <a:xfrm>
            <a:off x="1330535" y="3637500"/>
            <a:ext cx="337623" cy="144871"/>
          </a:xfrm>
          <a:custGeom>
            <a:avLst/>
            <a:gdLst/>
            <a:ahLst/>
            <a:cxnLst/>
            <a:rect l="l" t="t" r="r" b="b"/>
            <a:pathLst>
              <a:path w="337623" h="144871">
                <a:moveTo>
                  <a:pt x="0" y="0"/>
                </a:moveTo>
                <a:lnTo>
                  <a:pt x="337624" y="0"/>
                </a:lnTo>
                <a:lnTo>
                  <a:pt x="337624" y="144871"/>
                </a:lnTo>
                <a:lnTo>
                  <a:pt x="0" y="144871"/>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28" name="Freeform 28"/>
          <p:cNvSpPr/>
          <p:nvPr/>
        </p:nvSpPr>
        <p:spPr>
          <a:xfrm>
            <a:off x="491676" y="3545525"/>
            <a:ext cx="423475" cy="373428"/>
          </a:xfrm>
          <a:custGeom>
            <a:avLst/>
            <a:gdLst/>
            <a:ahLst/>
            <a:cxnLst/>
            <a:rect l="l" t="t" r="r" b="b"/>
            <a:pathLst>
              <a:path w="423475" h="373428">
                <a:moveTo>
                  <a:pt x="0" y="0"/>
                </a:moveTo>
                <a:lnTo>
                  <a:pt x="423475" y="0"/>
                </a:lnTo>
                <a:lnTo>
                  <a:pt x="423475" y="373429"/>
                </a:lnTo>
                <a:lnTo>
                  <a:pt x="0" y="373429"/>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sp>
        <p:nvSpPr>
          <p:cNvPr id="29" name="TextBox 29"/>
          <p:cNvSpPr txBox="1"/>
          <p:nvPr/>
        </p:nvSpPr>
        <p:spPr>
          <a:xfrm>
            <a:off x="4165379" y="2605837"/>
            <a:ext cx="9557049" cy="2569083"/>
          </a:xfrm>
          <a:prstGeom prst="rect">
            <a:avLst/>
          </a:prstGeom>
        </p:spPr>
        <p:txBody>
          <a:bodyPr lIns="0" tIns="0" rIns="0" bIns="0" rtlCol="0" anchor="t">
            <a:spAutoFit/>
          </a:bodyPr>
          <a:lstStyle/>
          <a:p>
            <a:pPr marL="496569" lvl="1" indent="-248284" algn="l">
              <a:lnSpc>
                <a:spcPts val="3380"/>
              </a:lnSpc>
              <a:buAutoNum type="arabicPeriod"/>
            </a:pPr>
            <a:r>
              <a:rPr lang="en-US" sz="2299">
                <a:solidFill>
                  <a:srgbClr val="002020"/>
                </a:solidFill>
                <a:latin typeface="Arimo"/>
                <a:ea typeface="Arimo"/>
                <a:cs typeface="Arimo"/>
                <a:sym typeface="Arimo"/>
              </a:rPr>
              <a:t>De</a:t>
            </a:r>
            <a:r>
              <a:rPr lang="en-US" sz="2299" u="none" strike="noStrike">
                <a:solidFill>
                  <a:srgbClr val="002020"/>
                </a:solidFill>
                <a:latin typeface="Arimo"/>
                <a:ea typeface="Arimo"/>
                <a:cs typeface="Arimo"/>
                <a:sym typeface="Arimo"/>
              </a:rPr>
              <a:t>monstrasi</a:t>
            </a:r>
          </a:p>
          <a:p>
            <a:pPr marL="496569" lvl="1" indent="-248284" algn="l">
              <a:lnSpc>
                <a:spcPts val="3380"/>
              </a:lnSpc>
              <a:buAutoNum type="arabicPeriod"/>
            </a:pPr>
            <a:r>
              <a:rPr lang="en-US" sz="2299" u="none" strike="noStrike">
                <a:solidFill>
                  <a:srgbClr val="002020"/>
                </a:solidFill>
                <a:latin typeface="Arimo"/>
                <a:ea typeface="Arimo"/>
                <a:cs typeface="Arimo"/>
                <a:sym typeface="Arimo"/>
              </a:rPr>
              <a:t>Praktik Langsung</a:t>
            </a:r>
          </a:p>
          <a:p>
            <a:pPr marL="496569" lvl="1" indent="-248284" algn="l">
              <a:lnSpc>
                <a:spcPts val="3380"/>
              </a:lnSpc>
              <a:buAutoNum type="arabicPeriod"/>
            </a:pPr>
            <a:r>
              <a:rPr lang="en-US" sz="2299" u="none" strike="noStrike">
                <a:solidFill>
                  <a:srgbClr val="002020"/>
                </a:solidFill>
                <a:latin typeface="Arimo"/>
                <a:ea typeface="Arimo"/>
                <a:cs typeface="Arimo"/>
                <a:sym typeface="Arimo"/>
              </a:rPr>
              <a:t>Drill atau Latihan Berulang</a:t>
            </a:r>
          </a:p>
          <a:p>
            <a:pPr marL="496569" lvl="1" indent="-248284" algn="l">
              <a:lnSpc>
                <a:spcPts val="3380"/>
              </a:lnSpc>
              <a:buAutoNum type="arabicPeriod"/>
            </a:pPr>
            <a:r>
              <a:rPr lang="en-US" sz="2299" u="none" strike="noStrike">
                <a:solidFill>
                  <a:srgbClr val="002020"/>
                </a:solidFill>
                <a:latin typeface="Arimo"/>
                <a:ea typeface="Arimo"/>
                <a:cs typeface="Arimo"/>
                <a:sym typeface="Arimo"/>
              </a:rPr>
              <a:t>Bermain</a:t>
            </a:r>
          </a:p>
          <a:p>
            <a:pPr marL="496569" lvl="1" indent="-248284" algn="l">
              <a:lnSpc>
                <a:spcPts val="3380"/>
              </a:lnSpc>
              <a:buAutoNum type="arabicPeriod"/>
            </a:pPr>
            <a:r>
              <a:rPr lang="en-US" sz="2299" u="none" strike="noStrike">
                <a:solidFill>
                  <a:srgbClr val="002020"/>
                </a:solidFill>
                <a:latin typeface="Arimo"/>
                <a:ea typeface="Arimo"/>
                <a:cs typeface="Arimo"/>
                <a:sym typeface="Arimo"/>
              </a:rPr>
              <a:t>Pembelajaran Kontekstual</a:t>
            </a:r>
          </a:p>
          <a:p>
            <a:pPr marL="496569" lvl="1" indent="-248284" algn="l">
              <a:lnSpc>
                <a:spcPts val="3380"/>
              </a:lnSpc>
              <a:buAutoNum type="arabicPeriod"/>
            </a:pPr>
            <a:r>
              <a:rPr lang="en-US" sz="2299" u="none" strike="noStrike">
                <a:solidFill>
                  <a:srgbClr val="002020"/>
                </a:solidFill>
                <a:latin typeface="Arimo"/>
                <a:ea typeface="Arimo"/>
                <a:cs typeface="Arimo"/>
                <a:sym typeface="Arimo"/>
              </a:rPr>
              <a:t>Individualisasi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5807071" y="1028700"/>
            <a:ext cx="11939476" cy="1114411"/>
            <a:chOff x="0" y="0"/>
            <a:chExt cx="3144553" cy="293507"/>
          </a:xfrm>
        </p:grpSpPr>
        <p:sp>
          <p:nvSpPr>
            <p:cNvPr id="3" name="Freeform 3"/>
            <p:cNvSpPr/>
            <p:nvPr/>
          </p:nvSpPr>
          <p:spPr>
            <a:xfrm>
              <a:off x="0" y="0"/>
              <a:ext cx="3144553" cy="293507"/>
            </a:xfrm>
            <a:custGeom>
              <a:avLst/>
              <a:gdLst/>
              <a:ahLst/>
              <a:cxnLst/>
              <a:rect l="l" t="t" r="r" b="b"/>
              <a:pathLst>
                <a:path w="3144553" h="293507">
                  <a:moveTo>
                    <a:pt x="12969" y="0"/>
                  </a:moveTo>
                  <a:lnTo>
                    <a:pt x="3131585" y="0"/>
                  </a:lnTo>
                  <a:cubicBezTo>
                    <a:pt x="3135024" y="0"/>
                    <a:pt x="3138323" y="1366"/>
                    <a:pt x="3140755" y="3798"/>
                  </a:cubicBezTo>
                  <a:cubicBezTo>
                    <a:pt x="3143187" y="6231"/>
                    <a:pt x="3144553" y="9529"/>
                    <a:pt x="3144553" y="12969"/>
                  </a:cubicBezTo>
                  <a:lnTo>
                    <a:pt x="3144553" y="280539"/>
                  </a:lnTo>
                  <a:cubicBezTo>
                    <a:pt x="3144553" y="283978"/>
                    <a:pt x="3143187" y="287277"/>
                    <a:pt x="3140755" y="289709"/>
                  </a:cubicBezTo>
                  <a:cubicBezTo>
                    <a:pt x="3138323" y="292141"/>
                    <a:pt x="3135024" y="293507"/>
                    <a:pt x="3131585" y="293507"/>
                  </a:cubicBezTo>
                  <a:lnTo>
                    <a:pt x="12969" y="293507"/>
                  </a:lnTo>
                  <a:cubicBezTo>
                    <a:pt x="9529" y="293507"/>
                    <a:pt x="6231" y="292141"/>
                    <a:pt x="3798" y="289709"/>
                  </a:cubicBezTo>
                  <a:cubicBezTo>
                    <a:pt x="1366" y="287277"/>
                    <a:pt x="0" y="283978"/>
                    <a:pt x="0" y="280539"/>
                  </a:cubicBezTo>
                  <a:lnTo>
                    <a:pt x="0" y="12969"/>
                  </a:lnTo>
                  <a:cubicBezTo>
                    <a:pt x="0" y="9529"/>
                    <a:pt x="1366" y="6231"/>
                    <a:pt x="3798" y="3798"/>
                  </a:cubicBezTo>
                  <a:cubicBezTo>
                    <a:pt x="6231" y="1366"/>
                    <a:pt x="9529" y="0"/>
                    <a:pt x="12969" y="0"/>
                  </a:cubicBezTo>
                  <a:close/>
                </a:path>
              </a:pathLst>
            </a:custGeom>
            <a:solidFill>
              <a:srgbClr val="002020"/>
            </a:solidFill>
          </p:spPr>
        </p:sp>
        <p:sp>
          <p:nvSpPr>
            <p:cNvPr id="4" name="TextBox 4"/>
            <p:cNvSpPr txBox="1"/>
            <p:nvPr/>
          </p:nvSpPr>
          <p:spPr>
            <a:xfrm>
              <a:off x="0" y="-38100"/>
              <a:ext cx="3144553" cy="331607"/>
            </a:xfrm>
            <a:prstGeom prst="rect">
              <a:avLst/>
            </a:prstGeom>
          </p:spPr>
          <p:txBody>
            <a:bodyPr lIns="50800" tIns="50800" rIns="50800" bIns="50800" rtlCol="0" anchor="ctr"/>
            <a:lstStyle/>
            <a:p>
              <a:pPr algn="ctr">
                <a:lnSpc>
                  <a:spcPts val="2660"/>
                </a:lnSpc>
              </a:pPr>
              <a:endParaRPr/>
            </a:p>
          </p:txBody>
        </p:sp>
      </p:grpSp>
      <p:grpSp>
        <p:nvGrpSpPr>
          <p:cNvPr id="5" name="Group 5"/>
          <p:cNvGrpSpPr/>
          <p:nvPr/>
        </p:nvGrpSpPr>
        <p:grpSpPr>
          <a:xfrm>
            <a:off x="-718117" y="6994797"/>
            <a:ext cx="19724234" cy="3890963"/>
            <a:chOff x="0" y="0"/>
            <a:chExt cx="5436025" cy="1072354"/>
          </a:xfrm>
        </p:grpSpPr>
        <p:sp>
          <p:nvSpPr>
            <p:cNvPr id="6" name="Freeform 6"/>
            <p:cNvSpPr/>
            <p:nvPr/>
          </p:nvSpPr>
          <p:spPr>
            <a:xfrm>
              <a:off x="0" y="0"/>
              <a:ext cx="5436025" cy="1072354"/>
            </a:xfrm>
            <a:custGeom>
              <a:avLst/>
              <a:gdLst/>
              <a:ahLst/>
              <a:cxnLst/>
              <a:rect l="l" t="t" r="r" b="b"/>
              <a:pathLst>
                <a:path w="5436025" h="1072354">
                  <a:moveTo>
                    <a:pt x="0" y="0"/>
                  </a:moveTo>
                  <a:lnTo>
                    <a:pt x="5436025" y="0"/>
                  </a:lnTo>
                  <a:lnTo>
                    <a:pt x="5436025" y="1072354"/>
                  </a:lnTo>
                  <a:lnTo>
                    <a:pt x="0" y="1072354"/>
                  </a:lnTo>
                  <a:close/>
                </a:path>
              </a:pathLst>
            </a:custGeom>
            <a:solidFill>
              <a:srgbClr val="496060"/>
            </a:solidFill>
          </p:spPr>
        </p:sp>
        <p:sp>
          <p:nvSpPr>
            <p:cNvPr id="7" name="TextBox 7"/>
            <p:cNvSpPr txBox="1"/>
            <p:nvPr/>
          </p:nvSpPr>
          <p:spPr>
            <a:xfrm>
              <a:off x="0" y="-38100"/>
              <a:ext cx="5436025" cy="1110454"/>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6179253" y="6092231"/>
            <a:ext cx="3823497" cy="3218110"/>
          </a:xfrm>
          <a:custGeom>
            <a:avLst/>
            <a:gdLst/>
            <a:ahLst/>
            <a:cxnLst/>
            <a:rect l="l" t="t" r="r" b="b"/>
            <a:pathLst>
              <a:path w="3823497" h="3218110">
                <a:moveTo>
                  <a:pt x="0" y="0"/>
                </a:moveTo>
                <a:lnTo>
                  <a:pt x="3823497" y="0"/>
                </a:lnTo>
                <a:lnTo>
                  <a:pt x="3823497" y="3218110"/>
                </a:lnTo>
                <a:lnTo>
                  <a:pt x="0" y="321811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a:off x="831118" y="1686541"/>
            <a:ext cx="4261193" cy="3214694"/>
          </a:xfrm>
          <a:custGeom>
            <a:avLst/>
            <a:gdLst/>
            <a:ahLst/>
            <a:cxnLst/>
            <a:rect l="l" t="t" r="r" b="b"/>
            <a:pathLst>
              <a:path w="4261193" h="3214694">
                <a:moveTo>
                  <a:pt x="0" y="0"/>
                </a:moveTo>
                <a:lnTo>
                  <a:pt x="4261193" y="0"/>
                </a:lnTo>
                <a:lnTo>
                  <a:pt x="4261193" y="3214694"/>
                </a:lnTo>
                <a:lnTo>
                  <a:pt x="0" y="32146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750485" y="-110306"/>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1346223" y="2716728"/>
            <a:ext cx="1002001" cy="506466"/>
          </a:xfrm>
          <a:custGeom>
            <a:avLst/>
            <a:gdLst/>
            <a:ahLst/>
            <a:cxnLst/>
            <a:rect l="l" t="t" r="r" b="b"/>
            <a:pathLst>
              <a:path w="1002001" h="506466">
                <a:moveTo>
                  <a:pt x="0" y="0"/>
                </a:moveTo>
                <a:lnTo>
                  <a:pt x="1002001" y="0"/>
                </a:lnTo>
                <a:lnTo>
                  <a:pt x="1002001" y="506466"/>
                </a:lnTo>
                <a:lnTo>
                  <a:pt x="0" y="50646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2579602" y="2736698"/>
            <a:ext cx="764226" cy="557190"/>
          </a:xfrm>
          <a:custGeom>
            <a:avLst/>
            <a:gdLst/>
            <a:ahLst/>
            <a:cxnLst/>
            <a:rect l="l" t="t" r="r" b="b"/>
            <a:pathLst>
              <a:path w="764226" h="557190">
                <a:moveTo>
                  <a:pt x="0" y="0"/>
                </a:moveTo>
                <a:lnTo>
                  <a:pt x="764226" y="0"/>
                </a:lnTo>
                <a:lnTo>
                  <a:pt x="764226" y="557190"/>
                </a:lnTo>
                <a:lnTo>
                  <a:pt x="0" y="55719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a:off x="4019465" y="2743680"/>
            <a:ext cx="526999" cy="452561"/>
          </a:xfrm>
          <a:custGeom>
            <a:avLst/>
            <a:gdLst/>
            <a:ahLst/>
            <a:cxnLst/>
            <a:rect l="l" t="t" r="r" b="b"/>
            <a:pathLst>
              <a:path w="526999" h="452561">
                <a:moveTo>
                  <a:pt x="0" y="0"/>
                </a:moveTo>
                <a:lnTo>
                  <a:pt x="527000" y="0"/>
                </a:lnTo>
                <a:lnTo>
                  <a:pt x="527000" y="452561"/>
                </a:lnTo>
                <a:lnTo>
                  <a:pt x="0" y="45256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a:off x="1577447" y="3661031"/>
            <a:ext cx="1384991" cy="470897"/>
          </a:xfrm>
          <a:custGeom>
            <a:avLst/>
            <a:gdLst/>
            <a:ahLst/>
            <a:cxnLst/>
            <a:rect l="l" t="t" r="r" b="b"/>
            <a:pathLst>
              <a:path w="1384991" h="470897">
                <a:moveTo>
                  <a:pt x="0" y="0"/>
                </a:moveTo>
                <a:lnTo>
                  <a:pt x="1384991" y="0"/>
                </a:lnTo>
                <a:lnTo>
                  <a:pt x="1384991" y="470897"/>
                </a:lnTo>
                <a:lnTo>
                  <a:pt x="0" y="47089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3344551" y="3710172"/>
            <a:ext cx="1001431" cy="372616"/>
          </a:xfrm>
          <a:custGeom>
            <a:avLst/>
            <a:gdLst/>
            <a:ahLst/>
            <a:cxnLst/>
            <a:rect l="l" t="t" r="r" b="b"/>
            <a:pathLst>
              <a:path w="1001431" h="372616">
                <a:moveTo>
                  <a:pt x="0" y="0"/>
                </a:moveTo>
                <a:lnTo>
                  <a:pt x="1001431" y="0"/>
                </a:lnTo>
                <a:lnTo>
                  <a:pt x="1001431" y="372615"/>
                </a:lnTo>
                <a:lnTo>
                  <a:pt x="0" y="37261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6" name="Freeform 16"/>
          <p:cNvSpPr/>
          <p:nvPr/>
        </p:nvSpPr>
        <p:spPr>
          <a:xfrm>
            <a:off x="785614" y="4082787"/>
            <a:ext cx="6093400" cy="5826814"/>
          </a:xfrm>
          <a:custGeom>
            <a:avLst/>
            <a:gdLst/>
            <a:ahLst/>
            <a:cxnLst/>
            <a:rect l="l" t="t" r="r" b="b"/>
            <a:pathLst>
              <a:path w="6093400" h="5826814">
                <a:moveTo>
                  <a:pt x="0" y="0"/>
                </a:moveTo>
                <a:lnTo>
                  <a:pt x="6093400" y="0"/>
                </a:lnTo>
                <a:lnTo>
                  <a:pt x="6093400" y="5826815"/>
                </a:lnTo>
                <a:lnTo>
                  <a:pt x="0" y="5826815"/>
                </a:lnTo>
                <a:lnTo>
                  <a:pt x="0" y="0"/>
                </a:lnTo>
                <a:close/>
              </a:path>
            </a:pathLst>
          </a:custGeom>
          <a:blipFill>
            <a:blip r:embed="rId18"/>
            <a:stretch>
              <a:fillRect/>
            </a:stretch>
          </a:blipFill>
        </p:spPr>
      </p:sp>
      <p:grpSp>
        <p:nvGrpSpPr>
          <p:cNvPr id="17" name="Group 17"/>
          <p:cNvGrpSpPr/>
          <p:nvPr/>
        </p:nvGrpSpPr>
        <p:grpSpPr>
          <a:xfrm>
            <a:off x="6149586" y="2405752"/>
            <a:ext cx="11337095" cy="4590442"/>
            <a:chOff x="0" y="0"/>
            <a:chExt cx="2985902" cy="1209005"/>
          </a:xfrm>
        </p:grpSpPr>
        <p:sp>
          <p:nvSpPr>
            <p:cNvPr id="18" name="Freeform 18"/>
            <p:cNvSpPr/>
            <p:nvPr/>
          </p:nvSpPr>
          <p:spPr>
            <a:xfrm>
              <a:off x="0" y="0"/>
              <a:ext cx="2985902" cy="1209005"/>
            </a:xfrm>
            <a:custGeom>
              <a:avLst/>
              <a:gdLst/>
              <a:ahLst/>
              <a:cxnLst/>
              <a:rect l="l" t="t" r="r" b="b"/>
              <a:pathLst>
                <a:path w="2985902" h="1209005">
                  <a:moveTo>
                    <a:pt x="13658" y="0"/>
                  </a:moveTo>
                  <a:lnTo>
                    <a:pt x="2972244" y="0"/>
                  </a:lnTo>
                  <a:cubicBezTo>
                    <a:pt x="2975866" y="0"/>
                    <a:pt x="2979340" y="1439"/>
                    <a:pt x="2981902" y="4000"/>
                  </a:cubicBezTo>
                  <a:cubicBezTo>
                    <a:pt x="2984463" y="6562"/>
                    <a:pt x="2985902" y="10035"/>
                    <a:pt x="2985902" y="13658"/>
                  </a:cubicBezTo>
                  <a:lnTo>
                    <a:pt x="2985902" y="1195348"/>
                  </a:lnTo>
                  <a:cubicBezTo>
                    <a:pt x="2985902" y="1198970"/>
                    <a:pt x="2984463" y="1202444"/>
                    <a:pt x="2981902" y="1205005"/>
                  </a:cubicBezTo>
                  <a:cubicBezTo>
                    <a:pt x="2979340" y="1207566"/>
                    <a:pt x="2975866" y="1209005"/>
                    <a:pt x="2972244" y="1209005"/>
                  </a:cubicBezTo>
                  <a:lnTo>
                    <a:pt x="13658" y="1209005"/>
                  </a:lnTo>
                  <a:cubicBezTo>
                    <a:pt x="10035" y="1209005"/>
                    <a:pt x="6562" y="1207566"/>
                    <a:pt x="4000" y="1205005"/>
                  </a:cubicBezTo>
                  <a:cubicBezTo>
                    <a:pt x="1439" y="1202444"/>
                    <a:pt x="0" y="1198970"/>
                    <a:pt x="0" y="1195348"/>
                  </a:cubicBezTo>
                  <a:lnTo>
                    <a:pt x="0" y="13658"/>
                  </a:lnTo>
                  <a:cubicBezTo>
                    <a:pt x="0" y="10035"/>
                    <a:pt x="1439" y="6562"/>
                    <a:pt x="4000" y="4000"/>
                  </a:cubicBezTo>
                  <a:cubicBezTo>
                    <a:pt x="6562" y="1439"/>
                    <a:pt x="10035" y="0"/>
                    <a:pt x="13658" y="0"/>
                  </a:cubicBezTo>
                  <a:close/>
                </a:path>
              </a:pathLst>
            </a:custGeom>
            <a:solidFill>
              <a:srgbClr val="FFFFFF"/>
            </a:solidFill>
          </p:spPr>
        </p:sp>
        <p:sp>
          <p:nvSpPr>
            <p:cNvPr id="19" name="TextBox 19"/>
            <p:cNvSpPr txBox="1"/>
            <p:nvPr/>
          </p:nvSpPr>
          <p:spPr>
            <a:xfrm>
              <a:off x="0" y="-38100"/>
              <a:ext cx="2985902" cy="1247105"/>
            </a:xfrm>
            <a:prstGeom prst="rect">
              <a:avLst/>
            </a:prstGeom>
          </p:spPr>
          <p:txBody>
            <a:bodyPr lIns="50800" tIns="50800" rIns="50800" bIns="50800" rtlCol="0" anchor="ctr"/>
            <a:lstStyle/>
            <a:p>
              <a:pPr algn="ctr">
                <a:lnSpc>
                  <a:spcPts val="2660"/>
                </a:lnSpc>
              </a:pPr>
              <a:endParaRPr/>
            </a:p>
          </p:txBody>
        </p:sp>
      </p:grpSp>
      <p:grpSp>
        <p:nvGrpSpPr>
          <p:cNvPr id="20" name="Group 20"/>
          <p:cNvGrpSpPr/>
          <p:nvPr/>
        </p:nvGrpSpPr>
        <p:grpSpPr>
          <a:xfrm>
            <a:off x="7254296" y="6836493"/>
            <a:ext cx="8549676" cy="3450507"/>
            <a:chOff x="0" y="0"/>
            <a:chExt cx="11399568" cy="4600676"/>
          </a:xfrm>
        </p:grpSpPr>
        <p:sp>
          <p:nvSpPr>
            <p:cNvPr id="21" name="Freeform 21"/>
            <p:cNvSpPr/>
            <p:nvPr/>
          </p:nvSpPr>
          <p:spPr>
            <a:xfrm>
              <a:off x="0" y="2107021"/>
              <a:ext cx="11399568" cy="2493655"/>
            </a:xfrm>
            <a:custGeom>
              <a:avLst/>
              <a:gdLst/>
              <a:ahLst/>
              <a:cxnLst/>
              <a:rect l="l" t="t" r="r" b="b"/>
              <a:pathLst>
                <a:path w="11399568" h="2493655">
                  <a:moveTo>
                    <a:pt x="0" y="0"/>
                  </a:moveTo>
                  <a:lnTo>
                    <a:pt x="11399568" y="0"/>
                  </a:lnTo>
                  <a:lnTo>
                    <a:pt x="11399568" y="2493655"/>
                  </a:lnTo>
                  <a:lnTo>
                    <a:pt x="0" y="2493655"/>
                  </a:lnTo>
                  <a:lnTo>
                    <a:pt x="0" y="0"/>
                  </a:lnTo>
                  <a:close/>
                </a:path>
              </a:pathLst>
            </a:custGeom>
            <a:blipFill>
              <a:blip r:embed="rId19"/>
              <a:stretch>
                <a:fillRect/>
              </a:stretch>
            </a:blipFill>
          </p:spPr>
        </p:sp>
        <p:sp>
          <p:nvSpPr>
            <p:cNvPr id="22" name="Freeform 22"/>
            <p:cNvSpPr/>
            <p:nvPr/>
          </p:nvSpPr>
          <p:spPr>
            <a:xfrm>
              <a:off x="3424343" y="419332"/>
              <a:ext cx="4920207" cy="3794710"/>
            </a:xfrm>
            <a:custGeom>
              <a:avLst/>
              <a:gdLst/>
              <a:ahLst/>
              <a:cxnLst/>
              <a:rect l="l" t="t" r="r" b="b"/>
              <a:pathLst>
                <a:path w="4920207" h="3794710">
                  <a:moveTo>
                    <a:pt x="0" y="0"/>
                  </a:moveTo>
                  <a:lnTo>
                    <a:pt x="4920208" y="0"/>
                  </a:lnTo>
                  <a:lnTo>
                    <a:pt x="4920208" y="3794710"/>
                  </a:lnTo>
                  <a:lnTo>
                    <a:pt x="0" y="379471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3" name="Freeform 23"/>
            <p:cNvSpPr/>
            <p:nvPr/>
          </p:nvSpPr>
          <p:spPr>
            <a:xfrm>
              <a:off x="4407889" y="0"/>
              <a:ext cx="744164" cy="1635526"/>
            </a:xfrm>
            <a:custGeom>
              <a:avLst/>
              <a:gdLst/>
              <a:ahLst/>
              <a:cxnLst/>
              <a:rect l="l" t="t" r="r" b="b"/>
              <a:pathLst>
                <a:path w="744164" h="1635526">
                  <a:moveTo>
                    <a:pt x="0" y="0"/>
                  </a:moveTo>
                  <a:lnTo>
                    <a:pt x="744164" y="0"/>
                  </a:lnTo>
                  <a:lnTo>
                    <a:pt x="744164" y="1635526"/>
                  </a:lnTo>
                  <a:lnTo>
                    <a:pt x="0" y="1635526"/>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24" name="Freeform 24"/>
            <p:cNvSpPr/>
            <p:nvPr/>
          </p:nvSpPr>
          <p:spPr>
            <a:xfrm>
              <a:off x="5489469" y="0"/>
              <a:ext cx="995252" cy="1577678"/>
            </a:xfrm>
            <a:custGeom>
              <a:avLst/>
              <a:gdLst/>
              <a:ahLst/>
              <a:cxnLst/>
              <a:rect l="l" t="t" r="r" b="b"/>
              <a:pathLst>
                <a:path w="995252" h="1577678">
                  <a:moveTo>
                    <a:pt x="0" y="0"/>
                  </a:moveTo>
                  <a:lnTo>
                    <a:pt x="995251" y="0"/>
                  </a:lnTo>
                  <a:lnTo>
                    <a:pt x="995251" y="1577678"/>
                  </a:lnTo>
                  <a:lnTo>
                    <a:pt x="0" y="1577678"/>
                  </a:lnTo>
                  <a:lnTo>
                    <a:pt x="0" y="0"/>
                  </a:lnTo>
                  <a:close/>
                </a:path>
              </a:pathLst>
            </a:custGeom>
            <a:blipFill>
              <a:blip r:embed="rId24"/>
              <a:stretch>
                <a:fillRect/>
              </a:stretch>
            </a:blipFill>
          </p:spPr>
        </p:sp>
        <p:sp>
          <p:nvSpPr>
            <p:cNvPr id="25" name="Freeform 25"/>
            <p:cNvSpPr/>
            <p:nvPr/>
          </p:nvSpPr>
          <p:spPr>
            <a:xfrm>
              <a:off x="6484720" y="25271"/>
              <a:ext cx="1445151" cy="1282243"/>
            </a:xfrm>
            <a:custGeom>
              <a:avLst/>
              <a:gdLst/>
              <a:ahLst/>
              <a:cxnLst/>
              <a:rect l="l" t="t" r="r" b="b"/>
              <a:pathLst>
                <a:path w="1445151" h="1282243">
                  <a:moveTo>
                    <a:pt x="0" y="0"/>
                  </a:moveTo>
                  <a:lnTo>
                    <a:pt x="1445151" y="0"/>
                  </a:lnTo>
                  <a:lnTo>
                    <a:pt x="1445151" y="1282243"/>
                  </a:lnTo>
                  <a:lnTo>
                    <a:pt x="0" y="1282243"/>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grpSp>
      <p:sp>
        <p:nvSpPr>
          <p:cNvPr id="26" name="TextBox 26"/>
          <p:cNvSpPr txBox="1"/>
          <p:nvPr/>
        </p:nvSpPr>
        <p:spPr>
          <a:xfrm>
            <a:off x="6869489" y="1126053"/>
            <a:ext cx="10198475" cy="790575"/>
          </a:xfrm>
          <a:prstGeom prst="rect">
            <a:avLst/>
          </a:prstGeom>
        </p:spPr>
        <p:txBody>
          <a:bodyPr lIns="0" tIns="0" rIns="0" bIns="0" rtlCol="0" anchor="t">
            <a:spAutoFit/>
          </a:bodyPr>
          <a:lstStyle/>
          <a:p>
            <a:pPr marL="0" lvl="0" indent="0" algn="l">
              <a:lnSpc>
                <a:spcPts val="6300"/>
              </a:lnSpc>
              <a:spcBef>
                <a:spcPct val="0"/>
              </a:spcBef>
            </a:pPr>
            <a:r>
              <a:rPr lang="en-US" sz="4500">
                <a:solidFill>
                  <a:srgbClr val="FFFFFF"/>
                </a:solidFill>
                <a:latin typeface="Lilita One"/>
                <a:ea typeface="Lilita One"/>
                <a:cs typeface="Lilita One"/>
                <a:sym typeface="Lilita One"/>
              </a:rPr>
              <a:t>G. Media Pembelajaran yang Disarankan</a:t>
            </a:r>
          </a:p>
        </p:txBody>
      </p:sp>
      <p:sp>
        <p:nvSpPr>
          <p:cNvPr id="27" name="TextBox 27"/>
          <p:cNvSpPr txBox="1"/>
          <p:nvPr/>
        </p:nvSpPr>
        <p:spPr>
          <a:xfrm>
            <a:off x="6450803" y="2650053"/>
            <a:ext cx="5326006" cy="3608705"/>
          </a:xfrm>
          <a:prstGeom prst="rect">
            <a:avLst/>
          </a:prstGeom>
        </p:spPr>
        <p:txBody>
          <a:bodyPr lIns="0" tIns="0" rIns="0" bIns="0" rtlCol="0" anchor="t">
            <a:spAutoFit/>
          </a:bodyPr>
          <a:lstStyle/>
          <a:p>
            <a:pPr algn="l">
              <a:lnSpc>
                <a:spcPts val="3219"/>
              </a:lnSpc>
            </a:pPr>
            <a:r>
              <a:rPr lang="en-US" sz="2299">
                <a:solidFill>
                  <a:srgbClr val="002020"/>
                </a:solidFill>
                <a:latin typeface="Arimo"/>
                <a:ea typeface="Arimo"/>
                <a:cs typeface="Arimo"/>
                <a:sym typeface="Arimo"/>
              </a:rPr>
              <a:t>Media sederhana yang dapat digunakan:</a:t>
            </a:r>
          </a:p>
          <a:p>
            <a:pPr algn="l">
              <a:lnSpc>
                <a:spcPts val="3219"/>
              </a:lnSpc>
            </a:pPr>
            <a:r>
              <a:rPr lang="en-US" sz="2299">
                <a:solidFill>
                  <a:srgbClr val="002020"/>
                </a:solidFill>
                <a:latin typeface="Arimo"/>
                <a:ea typeface="Arimo"/>
                <a:cs typeface="Arimo"/>
                <a:sym typeface="Arimo"/>
              </a:rPr>
              <a:t>* kartu angka;</a:t>
            </a:r>
          </a:p>
          <a:p>
            <a:pPr algn="l">
              <a:lnSpc>
                <a:spcPts val="3219"/>
              </a:lnSpc>
            </a:pPr>
            <a:r>
              <a:rPr lang="en-US" sz="2299">
                <a:solidFill>
                  <a:srgbClr val="002020"/>
                </a:solidFill>
                <a:latin typeface="Arimo"/>
                <a:ea typeface="Arimo"/>
                <a:cs typeface="Arimo"/>
                <a:sym typeface="Arimo"/>
              </a:rPr>
              <a:t>* stik es krim;</a:t>
            </a:r>
          </a:p>
          <a:p>
            <a:pPr algn="l">
              <a:lnSpc>
                <a:spcPts val="3219"/>
              </a:lnSpc>
            </a:pPr>
            <a:r>
              <a:rPr lang="en-US" sz="2299">
                <a:solidFill>
                  <a:srgbClr val="002020"/>
                </a:solidFill>
                <a:latin typeface="Arimo"/>
                <a:ea typeface="Arimo"/>
                <a:cs typeface="Arimo"/>
                <a:sym typeface="Arimo"/>
              </a:rPr>
              <a:t>* kancing;</a:t>
            </a:r>
          </a:p>
          <a:p>
            <a:pPr algn="l">
              <a:lnSpc>
                <a:spcPts val="3219"/>
              </a:lnSpc>
            </a:pPr>
            <a:r>
              <a:rPr lang="en-US" sz="2299">
                <a:solidFill>
                  <a:srgbClr val="002020"/>
                </a:solidFill>
                <a:latin typeface="Arimo"/>
                <a:ea typeface="Arimo"/>
                <a:cs typeface="Arimo"/>
                <a:sym typeface="Arimo"/>
              </a:rPr>
              <a:t>* tutup botol;</a:t>
            </a:r>
          </a:p>
          <a:p>
            <a:pPr algn="l">
              <a:lnSpc>
                <a:spcPts val="3219"/>
              </a:lnSpc>
            </a:pPr>
            <a:r>
              <a:rPr lang="en-US" sz="2299">
                <a:solidFill>
                  <a:srgbClr val="002020"/>
                </a:solidFill>
                <a:latin typeface="Arimo"/>
                <a:ea typeface="Arimo"/>
                <a:cs typeface="Arimo"/>
                <a:sym typeface="Arimo"/>
              </a:rPr>
              <a:t>* balok;</a:t>
            </a:r>
          </a:p>
          <a:p>
            <a:pPr algn="l">
              <a:lnSpc>
                <a:spcPts val="3219"/>
              </a:lnSpc>
            </a:pPr>
            <a:r>
              <a:rPr lang="en-US" sz="2299">
                <a:solidFill>
                  <a:srgbClr val="002020"/>
                </a:solidFill>
                <a:latin typeface="Arimo"/>
                <a:ea typeface="Arimo"/>
                <a:cs typeface="Arimo"/>
                <a:sym typeface="Arimo"/>
              </a:rPr>
              <a:t>* lego;</a:t>
            </a:r>
          </a:p>
          <a:p>
            <a:pPr algn="l">
              <a:lnSpc>
                <a:spcPts val="3219"/>
              </a:lnSpc>
            </a:pPr>
            <a:r>
              <a:rPr lang="en-US" sz="2299">
                <a:solidFill>
                  <a:srgbClr val="002020"/>
                </a:solidFill>
                <a:latin typeface="Arimo"/>
                <a:ea typeface="Arimo"/>
                <a:cs typeface="Arimo"/>
                <a:sym typeface="Arimo"/>
              </a:rPr>
              <a:t>* uang mainan;</a:t>
            </a:r>
          </a:p>
          <a:p>
            <a:pPr algn="l">
              <a:lnSpc>
                <a:spcPts val="3219"/>
              </a:lnSpc>
              <a:spcBef>
                <a:spcPct val="0"/>
              </a:spcBef>
            </a:pPr>
            <a:r>
              <a:rPr lang="en-US" sz="2299">
                <a:solidFill>
                  <a:srgbClr val="002020"/>
                </a:solidFill>
                <a:latin typeface="Arimo"/>
                <a:ea typeface="Arimo"/>
                <a:cs typeface="Arimo"/>
                <a:sym typeface="Arimo"/>
              </a:rPr>
              <a:t>* jam mainan;</a:t>
            </a:r>
          </a:p>
        </p:txBody>
      </p:sp>
      <p:sp>
        <p:nvSpPr>
          <p:cNvPr id="28" name="TextBox 28"/>
          <p:cNvSpPr txBox="1"/>
          <p:nvPr/>
        </p:nvSpPr>
        <p:spPr>
          <a:xfrm>
            <a:off x="8743813" y="3116852"/>
            <a:ext cx="6449827" cy="3106420"/>
          </a:xfrm>
          <a:prstGeom prst="rect">
            <a:avLst/>
          </a:prstGeom>
        </p:spPr>
        <p:txBody>
          <a:bodyPr lIns="0" tIns="0" rIns="0" bIns="0" rtlCol="0" anchor="t">
            <a:spAutoFit/>
          </a:bodyPr>
          <a:lstStyle/>
          <a:p>
            <a:pPr algn="l">
              <a:lnSpc>
                <a:spcPts val="3079"/>
              </a:lnSpc>
              <a:spcBef>
                <a:spcPct val="0"/>
              </a:spcBef>
            </a:pPr>
            <a:r>
              <a:rPr lang="en-US" sz="2199">
                <a:solidFill>
                  <a:srgbClr val="000000"/>
                </a:solidFill>
                <a:latin typeface="Open Sans"/>
                <a:ea typeface="Open Sans"/>
                <a:cs typeface="Open Sans"/>
                <a:sym typeface="Open Sans"/>
              </a:rPr>
              <a:t>* kalender;</a:t>
            </a:r>
          </a:p>
          <a:p>
            <a:pPr algn="l">
              <a:lnSpc>
                <a:spcPts val="3079"/>
              </a:lnSpc>
              <a:spcBef>
                <a:spcPct val="0"/>
              </a:spcBef>
            </a:pPr>
            <a:r>
              <a:rPr lang="en-US" sz="2199">
                <a:solidFill>
                  <a:srgbClr val="000000"/>
                </a:solidFill>
                <a:latin typeface="Open Sans"/>
                <a:ea typeface="Open Sans"/>
                <a:cs typeface="Open Sans"/>
                <a:sym typeface="Open Sans"/>
              </a:rPr>
              <a:t>* penggaris;</a:t>
            </a:r>
          </a:p>
          <a:p>
            <a:pPr algn="l">
              <a:lnSpc>
                <a:spcPts val="3079"/>
              </a:lnSpc>
              <a:spcBef>
                <a:spcPct val="0"/>
              </a:spcBef>
            </a:pPr>
            <a:r>
              <a:rPr lang="en-US" sz="2199">
                <a:solidFill>
                  <a:srgbClr val="000000"/>
                </a:solidFill>
                <a:latin typeface="Open Sans"/>
                <a:ea typeface="Open Sans"/>
                <a:cs typeface="Open Sans"/>
                <a:sym typeface="Open Sans"/>
              </a:rPr>
              <a:t>* timbangan;</a:t>
            </a:r>
          </a:p>
          <a:p>
            <a:pPr algn="l">
              <a:lnSpc>
                <a:spcPts val="3079"/>
              </a:lnSpc>
              <a:spcBef>
                <a:spcPct val="0"/>
              </a:spcBef>
            </a:pPr>
            <a:r>
              <a:rPr lang="en-US" sz="2199">
                <a:solidFill>
                  <a:srgbClr val="000000"/>
                </a:solidFill>
                <a:latin typeface="Open Sans"/>
                <a:ea typeface="Open Sans"/>
                <a:cs typeface="Open Sans"/>
                <a:sym typeface="Open Sans"/>
              </a:rPr>
              <a:t>* benda di dalam kelas;</a:t>
            </a:r>
          </a:p>
          <a:p>
            <a:pPr algn="l">
              <a:lnSpc>
                <a:spcPts val="3079"/>
              </a:lnSpc>
              <a:spcBef>
                <a:spcPct val="0"/>
              </a:spcBef>
            </a:pPr>
            <a:r>
              <a:rPr lang="en-US" sz="2199">
                <a:solidFill>
                  <a:srgbClr val="000000"/>
                </a:solidFill>
                <a:latin typeface="Open Sans"/>
                <a:ea typeface="Open Sans"/>
                <a:cs typeface="Open Sans"/>
                <a:sym typeface="Open Sans"/>
              </a:rPr>
              <a:t>* gambar;</a:t>
            </a:r>
          </a:p>
          <a:p>
            <a:pPr algn="l">
              <a:lnSpc>
                <a:spcPts val="3079"/>
              </a:lnSpc>
              <a:spcBef>
                <a:spcPct val="0"/>
              </a:spcBef>
            </a:pPr>
            <a:r>
              <a:rPr lang="en-US" sz="2199">
                <a:solidFill>
                  <a:srgbClr val="000000"/>
                </a:solidFill>
                <a:latin typeface="Open Sans"/>
                <a:ea typeface="Open Sans"/>
                <a:cs typeface="Open Sans"/>
                <a:sym typeface="Open Sans"/>
              </a:rPr>
              <a:t>* kartu bentuk;</a:t>
            </a:r>
          </a:p>
          <a:p>
            <a:pPr algn="l">
              <a:lnSpc>
                <a:spcPts val="3079"/>
              </a:lnSpc>
              <a:spcBef>
                <a:spcPct val="0"/>
              </a:spcBef>
            </a:pPr>
            <a:r>
              <a:rPr lang="en-US" sz="2199">
                <a:solidFill>
                  <a:srgbClr val="000000"/>
                </a:solidFill>
                <a:latin typeface="Open Sans"/>
                <a:ea typeface="Open Sans"/>
                <a:cs typeface="Open Sans"/>
                <a:sym typeface="Open Sans"/>
              </a:rPr>
              <a:t>* benda bekas yang aman.</a:t>
            </a:r>
          </a:p>
          <a:p>
            <a:pPr algn="l">
              <a:lnSpc>
                <a:spcPts val="3079"/>
              </a:lnSpc>
              <a:spcBef>
                <a:spcPct val="0"/>
              </a:spcBef>
            </a:pPr>
            <a:endParaRPr lang="en-US" sz="2199">
              <a:solidFill>
                <a:srgbClr val="000000"/>
              </a:solidFill>
              <a:latin typeface="Open Sans"/>
              <a:ea typeface="Open Sans"/>
              <a:cs typeface="Open Sans"/>
              <a:sym typeface="Open Sans"/>
            </a:endParaRPr>
          </a:p>
        </p:txBody>
      </p:sp>
      <p:sp>
        <p:nvSpPr>
          <p:cNvPr id="29" name="TextBox 29"/>
          <p:cNvSpPr txBox="1"/>
          <p:nvPr/>
        </p:nvSpPr>
        <p:spPr>
          <a:xfrm>
            <a:off x="8743813" y="5840293"/>
            <a:ext cx="7642300" cy="789305"/>
          </a:xfrm>
          <a:prstGeom prst="rect">
            <a:avLst/>
          </a:prstGeom>
        </p:spPr>
        <p:txBody>
          <a:bodyPr lIns="0" tIns="0" rIns="0" bIns="0" rtlCol="0" anchor="t">
            <a:spAutoFit/>
          </a:bodyPr>
          <a:lstStyle/>
          <a:p>
            <a:pPr algn="l">
              <a:lnSpc>
                <a:spcPts val="3219"/>
              </a:lnSpc>
              <a:spcBef>
                <a:spcPct val="0"/>
              </a:spcBef>
            </a:pPr>
            <a:r>
              <a:rPr lang="en-US" sz="2299">
                <a:solidFill>
                  <a:srgbClr val="000000"/>
                </a:solidFill>
                <a:latin typeface="Open Sans"/>
                <a:ea typeface="Open Sans"/>
                <a:cs typeface="Open Sans"/>
                <a:sym typeface="Open Sans"/>
              </a:rPr>
              <a:t>Prinsip media: murah, mudah diperoleh, aman, konkret, menarik, dan sesuai tujuan pembelajaran.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615165" y="8006641"/>
            <a:ext cx="19518329" cy="2879119"/>
            <a:chOff x="0" y="0"/>
            <a:chExt cx="5379277" cy="793489"/>
          </a:xfrm>
        </p:grpSpPr>
        <p:sp>
          <p:nvSpPr>
            <p:cNvPr id="3" name="Freeform 3"/>
            <p:cNvSpPr/>
            <p:nvPr/>
          </p:nvSpPr>
          <p:spPr>
            <a:xfrm>
              <a:off x="0" y="0"/>
              <a:ext cx="5379277" cy="793489"/>
            </a:xfrm>
            <a:custGeom>
              <a:avLst/>
              <a:gdLst/>
              <a:ahLst/>
              <a:cxnLst/>
              <a:rect l="l" t="t" r="r" b="b"/>
              <a:pathLst>
                <a:path w="5379277" h="793489">
                  <a:moveTo>
                    <a:pt x="0" y="0"/>
                  </a:moveTo>
                  <a:lnTo>
                    <a:pt x="5379277" y="0"/>
                  </a:lnTo>
                  <a:lnTo>
                    <a:pt x="5379277" y="793489"/>
                  </a:lnTo>
                  <a:lnTo>
                    <a:pt x="0" y="793489"/>
                  </a:lnTo>
                  <a:close/>
                </a:path>
              </a:pathLst>
            </a:custGeom>
            <a:solidFill>
              <a:srgbClr val="496060"/>
            </a:solidFill>
          </p:spPr>
        </p:sp>
        <p:sp>
          <p:nvSpPr>
            <p:cNvPr id="4" name="TextBox 4"/>
            <p:cNvSpPr txBox="1"/>
            <p:nvPr/>
          </p:nvSpPr>
          <p:spPr>
            <a:xfrm>
              <a:off x="0" y="-38100"/>
              <a:ext cx="5379277" cy="831589"/>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573936" y="906611"/>
            <a:ext cx="9702133" cy="1114411"/>
            <a:chOff x="0" y="0"/>
            <a:chExt cx="12936177" cy="1485882"/>
          </a:xfrm>
        </p:grpSpPr>
        <p:grpSp>
          <p:nvGrpSpPr>
            <p:cNvPr id="6" name="Group 6"/>
            <p:cNvGrpSpPr/>
            <p:nvPr/>
          </p:nvGrpSpPr>
          <p:grpSpPr>
            <a:xfrm>
              <a:off x="0" y="0"/>
              <a:ext cx="12936177" cy="1485882"/>
              <a:chOff x="0" y="0"/>
              <a:chExt cx="2555294" cy="293507"/>
            </a:xfrm>
          </p:grpSpPr>
          <p:sp>
            <p:nvSpPr>
              <p:cNvPr id="7" name="Freeform 7"/>
              <p:cNvSpPr/>
              <p:nvPr/>
            </p:nvSpPr>
            <p:spPr>
              <a:xfrm>
                <a:off x="0" y="0"/>
                <a:ext cx="2555294" cy="293507"/>
              </a:xfrm>
              <a:custGeom>
                <a:avLst/>
                <a:gdLst/>
                <a:ahLst/>
                <a:cxnLst/>
                <a:rect l="l" t="t" r="r" b="b"/>
                <a:pathLst>
                  <a:path w="2555294" h="293507">
                    <a:moveTo>
                      <a:pt x="15959" y="0"/>
                    </a:moveTo>
                    <a:lnTo>
                      <a:pt x="2539335" y="0"/>
                    </a:lnTo>
                    <a:cubicBezTo>
                      <a:pt x="2543568" y="0"/>
                      <a:pt x="2547627" y="1681"/>
                      <a:pt x="2550620" y="4674"/>
                    </a:cubicBezTo>
                    <a:cubicBezTo>
                      <a:pt x="2553613" y="7667"/>
                      <a:pt x="2555294" y="11727"/>
                      <a:pt x="2555294" y="15959"/>
                    </a:cubicBezTo>
                    <a:lnTo>
                      <a:pt x="2555294" y="277548"/>
                    </a:lnTo>
                    <a:cubicBezTo>
                      <a:pt x="2555294" y="286362"/>
                      <a:pt x="2548149" y="293507"/>
                      <a:pt x="2539335" y="293507"/>
                    </a:cubicBezTo>
                    <a:lnTo>
                      <a:pt x="15959" y="293507"/>
                    </a:lnTo>
                    <a:cubicBezTo>
                      <a:pt x="11727" y="293507"/>
                      <a:pt x="7667" y="291826"/>
                      <a:pt x="4674" y="288833"/>
                    </a:cubicBezTo>
                    <a:cubicBezTo>
                      <a:pt x="1681" y="285840"/>
                      <a:pt x="0" y="281781"/>
                      <a:pt x="0" y="277548"/>
                    </a:cubicBezTo>
                    <a:lnTo>
                      <a:pt x="0" y="15959"/>
                    </a:lnTo>
                    <a:cubicBezTo>
                      <a:pt x="0" y="7145"/>
                      <a:pt x="7145" y="0"/>
                      <a:pt x="15959" y="0"/>
                    </a:cubicBezTo>
                    <a:close/>
                  </a:path>
                </a:pathLst>
              </a:custGeom>
              <a:solidFill>
                <a:srgbClr val="002020"/>
              </a:solidFill>
            </p:spPr>
          </p:sp>
          <p:sp>
            <p:nvSpPr>
              <p:cNvPr id="8" name="TextBox 8"/>
              <p:cNvSpPr txBox="1"/>
              <p:nvPr/>
            </p:nvSpPr>
            <p:spPr>
              <a:xfrm>
                <a:off x="0" y="-38100"/>
                <a:ext cx="2555294" cy="331607"/>
              </a:xfrm>
              <a:prstGeom prst="rect">
                <a:avLst/>
              </a:prstGeom>
            </p:spPr>
            <p:txBody>
              <a:bodyPr lIns="50800" tIns="50800" rIns="50800" bIns="50800" rtlCol="0" anchor="ctr"/>
              <a:lstStyle/>
              <a:p>
                <a:pPr algn="ctr">
                  <a:lnSpc>
                    <a:spcPts val="2660"/>
                  </a:lnSpc>
                </a:pPr>
                <a:endParaRPr/>
              </a:p>
            </p:txBody>
          </p:sp>
        </p:grpSp>
        <p:sp>
          <p:nvSpPr>
            <p:cNvPr id="9" name="TextBox 9"/>
            <p:cNvSpPr txBox="1"/>
            <p:nvPr/>
          </p:nvSpPr>
          <p:spPr>
            <a:xfrm>
              <a:off x="343209" y="188556"/>
              <a:ext cx="12592968" cy="1019175"/>
            </a:xfrm>
            <a:prstGeom prst="rect">
              <a:avLst/>
            </a:prstGeom>
          </p:spPr>
          <p:txBody>
            <a:bodyPr lIns="0" tIns="0" rIns="0" bIns="0" rtlCol="0" anchor="t">
              <a:spAutoFit/>
            </a:bodyPr>
            <a:lstStyle/>
            <a:p>
              <a:pPr marL="0" lvl="0" indent="0" algn="l">
                <a:lnSpc>
                  <a:spcPts val="6300"/>
                </a:lnSpc>
                <a:spcBef>
                  <a:spcPct val="0"/>
                </a:spcBef>
              </a:pPr>
              <a:r>
                <a:rPr lang="en-US" sz="4500">
                  <a:solidFill>
                    <a:srgbClr val="FFFFFF"/>
                  </a:solidFill>
                  <a:latin typeface="Lilita One"/>
                  <a:ea typeface="Lilita One"/>
                  <a:cs typeface="Lilita One"/>
                  <a:sym typeface="Lilita One"/>
                </a:rPr>
                <a:t>H. Perancangan Contoh Pembelajaran</a:t>
              </a:r>
            </a:p>
          </p:txBody>
        </p:sp>
      </p:grpSp>
      <p:sp>
        <p:nvSpPr>
          <p:cNvPr id="10" name="Freeform 10"/>
          <p:cNvSpPr/>
          <p:nvPr/>
        </p:nvSpPr>
        <p:spPr>
          <a:xfrm>
            <a:off x="9882794" y="4473006"/>
            <a:ext cx="7590853" cy="5342063"/>
          </a:xfrm>
          <a:custGeom>
            <a:avLst/>
            <a:gdLst/>
            <a:ahLst/>
            <a:cxnLst/>
            <a:rect l="l" t="t" r="r" b="b"/>
            <a:pathLst>
              <a:path w="7590853" h="5342063">
                <a:moveTo>
                  <a:pt x="0" y="0"/>
                </a:moveTo>
                <a:lnTo>
                  <a:pt x="7590853" y="0"/>
                </a:lnTo>
                <a:lnTo>
                  <a:pt x="7590853" y="5342063"/>
                </a:lnTo>
                <a:lnTo>
                  <a:pt x="0" y="5342063"/>
                </a:lnTo>
                <a:lnTo>
                  <a:pt x="0" y="0"/>
                </a:lnTo>
                <a:close/>
              </a:path>
            </a:pathLst>
          </a:custGeom>
          <a:blipFill>
            <a:blip r:embed="rId2"/>
            <a:stretch>
              <a:fillRect/>
            </a:stretch>
          </a:blipFill>
        </p:spPr>
      </p:sp>
      <p:sp>
        <p:nvSpPr>
          <p:cNvPr id="11" name="Freeform 11"/>
          <p:cNvSpPr/>
          <p:nvPr/>
        </p:nvSpPr>
        <p:spPr>
          <a:xfrm>
            <a:off x="15724903" y="-324612"/>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a:off x="-4607409" y="-324612"/>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3" name="Group 13"/>
          <p:cNvGrpSpPr/>
          <p:nvPr/>
        </p:nvGrpSpPr>
        <p:grpSpPr>
          <a:xfrm>
            <a:off x="11315594" y="1248698"/>
            <a:ext cx="8066909" cy="3605328"/>
            <a:chOff x="0" y="0"/>
            <a:chExt cx="10755878" cy="4807104"/>
          </a:xfrm>
        </p:grpSpPr>
        <p:sp>
          <p:nvSpPr>
            <p:cNvPr id="14" name="Freeform 14"/>
            <p:cNvSpPr/>
            <p:nvPr/>
          </p:nvSpPr>
          <p:spPr>
            <a:xfrm>
              <a:off x="0" y="0"/>
              <a:ext cx="6371989" cy="4807104"/>
            </a:xfrm>
            <a:custGeom>
              <a:avLst/>
              <a:gdLst/>
              <a:ahLst/>
              <a:cxnLst/>
              <a:rect l="l" t="t" r="r" b="b"/>
              <a:pathLst>
                <a:path w="6371989" h="4807104">
                  <a:moveTo>
                    <a:pt x="0" y="0"/>
                  </a:moveTo>
                  <a:lnTo>
                    <a:pt x="6371989" y="0"/>
                  </a:lnTo>
                  <a:lnTo>
                    <a:pt x="6371989" y="4807104"/>
                  </a:lnTo>
                  <a:lnTo>
                    <a:pt x="0" y="48071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15"/>
            <p:cNvSpPr/>
            <p:nvPr/>
          </p:nvSpPr>
          <p:spPr>
            <a:xfrm rot="1095439">
              <a:off x="1066000" y="2043960"/>
              <a:ext cx="852480" cy="719184"/>
            </a:xfrm>
            <a:custGeom>
              <a:avLst/>
              <a:gdLst/>
              <a:ahLst/>
              <a:cxnLst/>
              <a:rect l="l" t="t" r="r" b="b"/>
              <a:pathLst>
                <a:path w="852480" h="719184">
                  <a:moveTo>
                    <a:pt x="0" y="0"/>
                  </a:moveTo>
                  <a:lnTo>
                    <a:pt x="852481" y="0"/>
                  </a:lnTo>
                  <a:lnTo>
                    <a:pt x="852481" y="719184"/>
                  </a:lnTo>
                  <a:lnTo>
                    <a:pt x="0" y="7191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6" name="Freeform 16"/>
            <p:cNvSpPr/>
            <p:nvPr/>
          </p:nvSpPr>
          <p:spPr>
            <a:xfrm flipH="1">
              <a:off x="4383127" y="3106587"/>
              <a:ext cx="676183" cy="478245"/>
            </a:xfrm>
            <a:custGeom>
              <a:avLst/>
              <a:gdLst/>
              <a:ahLst/>
              <a:cxnLst/>
              <a:rect l="l" t="t" r="r" b="b"/>
              <a:pathLst>
                <a:path w="676183" h="478245">
                  <a:moveTo>
                    <a:pt x="676183" y="0"/>
                  </a:moveTo>
                  <a:lnTo>
                    <a:pt x="0" y="0"/>
                  </a:lnTo>
                  <a:lnTo>
                    <a:pt x="0" y="478245"/>
                  </a:lnTo>
                  <a:lnTo>
                    <a:pt x="676183" y="478245"/>
                  </a:lnTo>
                  <a:lnTo>
                    <a:pt x="676183"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7" name="Freeform 17"/>
            <p:cNvSpPr/>
            <p:nvPr/>
          </p:nvSpPr>
          <p:spPr>
            <a:xfrm flipH="1">
              <a:off x="3993764" y="1825125"/>
              <a:ext cx="704358" cy="498173"/>
            </a:xfrm>
            <a:custGeom>
              <a:avLst/>
              <a:gdLst/>
              <a:ahLst/>
              <a:cxnLst/>
              <a:rect l="l" t="t" r="r" b="b"/>
              <a:pathLst>
                <a:path w="704358" h="498173">
                  <a:moveTo>
                    <a:pt x="704358" y="0"/>
                  </a:moveTo>
                  <a:lnTo>
                    <a:pt x="0" y="0"/>
                  </a:lnTo>
                  <a:lnTo>
                    <a:pt x="0" y="498174"/>
                  </a:lnTo>
                  <a:lnTo>
                    <a:pt x="704358" y="498174"/>
                  </a:lnTo>
                  <a:lnTo>
                    <a:pt x="704358"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a:off x="5258091" y="2979719"/>
              <a:ext cx="440697" cy="748529"/>
            </a:xfrm>
            <a:custGeom>
              <a:avLst/>
              <a:gdLst/>
              <a:ahLst/>
              <a:cxnLst/>
              <a:rect l="l" t="t" r="r" b="b"/>
              <a:pathLst>
                <a:path w="440697" h="748529">
                  <a:moveTo>
                    <a:pt x="0" y="0"/>
                  </a:moveTo>
                  <a:lnTo>
                    <a:pt x="440697" y="0"/>
                  </a:lnTo>
                  <a:lnTo>
                    <a:pt x="440697" y="748530"/>
                  </a:lnTo>
                  <a:lnTo>
                    <a:pt x="0" y="74853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9" name="Freeform 19"/>
            <p:cNvSpPr/>
            <p:nvPr/>
          </p:nvSpPr>
          <p:spPr>
            <a:xfrm>
              <a:off x="3589821" y="2979719"/>
              <a:ext cx="598824" cy="748529"/>
            </a:xfrm>
            <a:custGeom>
              <a:avLst/>
              <a:gdLst/>
              <a:ahLst/>
              <a:cxnLst/>
              <a:rect l="l" t="t" r="r" b="b"/>
              <a:pathLst>
                <a:path w="598824" h="748529">
                  <a:moveTo>
                    <a:pt x="0" y="0"/>
                  </a:moveTo>
                  <a:lnTo>
                    <a:pt x="598824" y="0"/>
                  </a:lnTo>
                  <a:lnTo>
                    <a:pt x="598824" y="748530"/>
                  </a:lnTo>
                  <a:lnTo>
                    <a:pt x="0" y="7485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0" name="Freeform 20"/>
            <p:cNvSpPr/>
            <p:nvPr/>
          </p:nvSpPr>
          <p:spPr>
            <a:xfrm>
              <a:off x="5100544" y="1692525"/>
              <a:ext cx="627794" cy="914818"/>
            </a:xfrm>
            <a:custGeom>
              <a:avLst/>
              <a:gdLst/>
              <a:ahLst/>
              <a:cxnLst/>
              <a:rect l="l" t="t" r="r" b="b"/>
              <a:pathLst>
                <a:path w="627794" h="914818">
                  <a:moveTo>
                    <a:pt x="0" y="0"/>
                  </a:moveTo>
                  <a:lnTo>
                    <a:pt x="627794" y="0"/>
                  </a:lnTo>
                  <a:lnTo>
                    <a:pt x="627794" y="914818"/>
                  </a:lnTo>
                  <a:lnTo>
                    <a:pt x="0" y="91481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1" name="Freeform 21"/>
            <p:cNvSpPr/>
            <p:nvPr/>
          </p:nvSpPr>
          <p:spPr>
            <a:xfrm>
              <a:off x="2956310" y="1616803"/>
              <a:ext cx="633512" cy="914818"/>
            </a:xfrm>
            <a:custGeom>
              <a:avLst/>
              <a:gdLst/>
              <a:ahLst/>
              <a:cxnLst/>
              <a:rect l="l" t="t" r="r" b="b"/>
              <a:pathLst>
                <a:path w="633512" h="914818">
                  <a:moveTo>
                    <a:pt x="0" y="0"/>
                  </a:moveTo>
                  <a:lnTo>
                    <a:pt x="633511" y="0"/>
                  </a:lnTo>
                  <a:lnTo>
                    <a:pt x="633511" y="914818"/>
                  </a:lnTo>
                  <a:lnTo>
                    <a:pt x="0" y="91481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2" name="Freeform 22"/>
            <p:cNvSpPr/>
            <p:nvPr/>
          </p:nvSpPr>
          <p:spPr>
            <a:xfrm>
              <a:off x="7059682" y="1015879"/>
              <a:ext cx="3696197" cy="2116667"/>
            </a:xfrm>
            <a:custGeom>
              <a:avLst/>
              <a:gdLst/>
              <a:ahLst/>
              <a:cxnLst/>
              <a:rect l="l" t="t" r="r" b="b"/>
              <a:pathLst>
                <a:path w="3696197" h="2116667">
                  <a:moveTo>
                    <a:pt x="0" y="0"/>
                  </a:moveTo>
                  <a:lnTo>
                    <a:pt x="3696196" y="0"/>
                  </a:lnTo>
                  <a:lnTo>
                    <a:pt x="3696196" y="2116666"/>
                  </a:lnTo>
                  <a:lnTo>
                    <a:pt x="0" y="2116666"/>
                  </a:lnTo>
                  <a:lnTo>
                    <a:pt x="0" y="0"/>
                  </a:lnTo>
                  <a:close/>
                </a:path>
              </a:pathLst>
            </a:custGeom>
            <a:blipFill>
              <a:blip r:embed="rId19">
                <a:extLst>
                  <a:ext uri="{96DAC541-7B7A-43D3-8B79-37D633B846F1}">
                    <asvg:svgBlip xmlns:asvg="http://schemas.microsoft.com/office/drawing/2016/SVG/main" r:embed="rId20"/>
                  </a:ext>
                </a:extLst>
              </a:blip>
              <a:stretch>
                <a:fillRect l="-49227"/>
              </a:stretch>
            </a:blipFill>
          </p:spPr>
        </p:sp>
        <p:grpSp>
          <p:nvGrpSpPr>
            <p:cNvPr id="23" name="Group 23"/>
            <p:cNvGrpSpPr/>
            <p:nvPr/>
          </p:nvGrpSpPr>
          <p:grpSpPr>
            <a:xfrm>
              <a:off x="7310842" y="1168705"/>
              <a:ext cx="1383059" cy="1811014"/>
              <a:chOff x="0" y="0"/>
              <a:chExt cx="483100" cy="632583"/>
            </a:xfrm>
          </p:grpSpPr>
          <p:sp>
            <p:nvSpPr>
              <p:cNvPr id="24" name="Freeform 24"/>
              <p:cNvSpPr/>
              <p:nvPr/>
            </p:nvSpPr>
            <p:spPr>
              <a:xfrm>
                <a:off x="0" y="0"/>
                <a:ext cx="483099" cy="632583"/>
              </a:xfrm>
              <a:custGeom>
                <a:avLst/>
                <a:gdLst/>
                <a:ahLst/>
                <a:cxnLst/>
                <a:rect l="l" t="t" r="r" b="b"/>
                <a:pathLst>
                  <a:path w="483099" h="632583">
                    <a:moveTo>
                      <a:pt x="0" y="0"/>
                    </a:moveTo>
                    <a:lnTo>
                      <a:pt x="483099" y="0"/>
                    </a:lnTo>
                    <a:lnTo>
                      <a:pt x="483099" y="632583"/>
                    </a:lnTo>
                    <a:lnTo>
                      <a:pt x="0" y="632583"/>
                    </a:lnTo>
                    <a:close/>
                  </a:path>
                </a:pathLst>
              </a:custGeom>
              <a:solidFill>
                <a:srgbClr val="F4ECE5"/>
              </a:solidFill>
            </p:spPr>
          </p:sp>
          <p:sp>
            <p:nvSpPr>
              <p:cNvPr id="25" name="TextBox 25"/>
              <p:cNvSpPr txBox="1"/>
              <p:nvPr/>
            </p:nvSpPr>
            <p:spPr>
              <a:xfrm>
                <a:off x="0" y="-38100"/>
                <a:ext cx="483100" cy="670683"/>
              </a:xfrm>
              <a:prstGeom prst="rect">
                <a:avLst/>
              </a:prstGeom>
            </p:spPr>
            <p:txBody>
              <a:bodyPr lIns="32117" tIns="32117" rIns="32117" bIns="32117" rtlCol="0" anchor="ctr"/>
              <a:lstStyle/>
              <a:p>
                <a:pPr algn="ctr">
                  <a:lnSpc>
                    <a:spcPts val="2660"/>
                  </a:lnSpc>
                </a:pPr>
                <a:endParaRPr/>
              </a:p>
            </p:txBody>
          </p:sp>
        </p:grpSp>
        <p:sp>
          <p:nvSpPr>
            <p:cNvPr id="26" name="Freeform 26"/>
            <p:cNvSpPr/>
            <p:nvPr/>
          </p:nvSpPr>
          <p:spPr>
            <a:xfrm>
              <a:off x="7441226" y="1520124"/>
              <a:ext cx="1122291" cy="1087219"/>
            </a:xfrm>
            <a:custGeom>
              <a:avLst/>
              <a:gdLst/>
              <a:ahLst/>
              <a:cxnLst/>
              <a:rect l="l" t="t" r="r" b="b"/>
              <a:pathLst>
                <a:path w="1122291" h="1087219">
                  <a:moveTo>
                    <a:pt x="0" y="0"/>
                  </a:moveTo>
                  <a:lnTo>
                    <a:pt x="1122291" y="0"/>
                  </a:lnTo>
                  <a:lnTo>
                    <a:pt x="1122291" y="1087219"/>
                  </a:lnTo>
                  <a:lnTo>
                    <a:pt x="0" y="1087219"/>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grpSp>
      <p:grpSp>
        <p:nvGrpSpPr>
          <p:cNvPr id="27" name="Group 27"/>
          <p:cNvGrpSpPr/>
          <p:nvPr/>
        </p:nvGrpSpPr>
        <p:grpSpPr>
          <a:xfrm>
            <a:off x="573936" y="2372068"/>
            <a:ext cx="9702133" cy="1914511"/>
            <a:chOff x="0" y="0"/>
            <a:chExt cx="12936177" cy="2552682"/>
          </a:xfrm>
        </p:grpSpPr>
        <p:grpSp>
          <p:nvGrpSpPr>
            <p:cNvPr id="28" name="Group 28"/>
            <p:cNvGrpSpPr/>
            <p:nvPr/>
          </p:nvGrpSpPr>
          <p:grpSpPr>
            <a:xfrm>
              <a:off x="0" y="0"/>
              <a:ext cx="12936177" cy="2552682"/>
              <a:chOff x="0" y="0"/>
              <a:chExt cx="2555294" cy="504233"/>
            </a:xfrm>
          </p:grpSpPr>
          <p:sp>
            <p:nvSpPr>
              <p:cNvPr id="29" name="Freeform 29"/>
              <p:cNvSpPr/>
              <p:nvPr/>
            </p:nvSpPr>
            <p:spPr>
              <a:xfrm>
                <a:off x="0" y="0"/>
                <a:ext cx="2555294" cy="504233"/>
              </a:xfrm>
              <a:custGeom>
                <a:avLst/>
                <a:gdLst/>
                <a:ahLst/>
                <a:cxnLst/>
                <a:rect l="l" t="t" r="r" b="b"/>
                <a:pathLst>
                  <a:path w="2555294" h="504233">
                    <a:moveTo>
                      <a:pt x="15959" y="0"/>
                    </a:moveTo>
                    <a:lnTo>
                      <a:pt x="2539335" y="0"/>
                    </a:lnTo>
                    <a:cubicBezTo>
                      <a:pt x="2543568" y="0"/>
                      <a:pt x="2547627" y="1681"/>
                      <a:pt x="2550620" y="4674"/>
                    </a:cubicBezTo>
                    <a:cubicBezTo>
                      <a:pt x="2553613" y="7667"/>
                      <a:pt x="2555294" y="11727"/>
                      <a:pt x="2555294" y="15959"/>
                    </a:cubicBezTo>
                    <a:lnTo>
                      <a:pt x="2555294" y="488274"/>
                    </a:lnTo>
                    <a:cubicBezTo>
                      <a:pt x="2555294" y="497088"/>
                      <a:pt x="2548149" y="504233"/>
                      <a:pt x="2539335" y="504233"/>
                    </a:cubicBezTo>
                    <a:lnTo>
                      <a:pt x="15959" y="504233"/>
                    </a:lnTo>
                    <a:cubicBezTo>
                      <a:pt x="11727" y="504233"/>
                      <a:pt x="7667" y="502552"/>
                      <a:pt x="4674" y="499559"/>
                    </a:cubicBezTo>
                    <a:cubicBezTo>
                      <a:pt x="1681" y="496566"/>
                      <a:pt x="0" y="492507"/>
                      <a:pt x="0" y="488274"/>
                    </a:cubicBezTo>
                    <a:lnTo>
                      <a:pt x="0" y="15959"/>
                    </a:lnTo>
                    <a:cubicBezTo>
                      <a:pt x="0" y="7145"/>
                      <a:pt x="7145" y="0"/>
                      <a:pt x="15959" y="0"/>
                    </a:cubicBezTo>
                    <a:close/>
                  </a:path>
                </a:pathLst>
              </a:custGeom>
              <a:solidFill>
                <a:srgbClr val="002020"/>
              </a:solidFill>
            </p:spPr>
          </p:sp>
          <p:sp>
            <p:nvSpPr>
              <p:cNvPr id="30" name="TextBox 30"/>
              <p:cNvSpPr txBox="1"/>
              <p:nvPr/>
            </p:nvSpPr>
            <p:spPr>
              <a:xfrm>
                <a:off x="0" y="-38100"/>
                <a:ext cx="2555294" cy="542333"/>
              </a:xfrm>
              <a:prstGeom prst="rect">
                <a:avLst/>
              </a:prstGeom>
            </p:spPr>
            <p:txBody>
              <a:bodyPr lIns="50800" tIns="50800" rIns="50800" bIns="50800" rtlCol="0" anchor="ctr"/>
              <a:lstStyle/>
              <a:p>
                <a:pPr algn="ctr">
                  <a:lnSpc>
                    <a:spcPts val="2660"/>
                  </a:lnSpc>
                </a:pPr>
                <a:endParaRPr/>
              </a:p>
            </p:txBody>
          </p:sp>
        </p:grpSp>
        <p:sp>
          <p:nvSpPr>
            <p:cNvPr id="31" name="TextBox 31"/>
            <p:cNvSpPr txBox="1"/>
            <p:nvPr/>
          </p:nvSpPr>
          <p:spPr>
            <a:xfrm>
              <a:off x="343209" y="188556"/>
              <a:ext cx="12592968" cy="2085975"/>
            </a:xfrm>
            <a:prstGeom prst="rect">
              <a:avLst/>
            </a:prstGeom>
          </p:spPr>
          <p:txBody>
            <a:bodyPr lIns="0" tIns="0" rIns="0" bIns="0" rtlCol="0" anchor="t">
              <a:spAutoFit/>
            </a:bodyPr>
            <a:lstStyle/>
            <a:p>
              <a:pPr marL="0" lvl="0" indent="0" algn="l">
                <a:lnSpc>
                  <a:spcPts val="6300"/>
                </a:lnSpc>
                <a:spcBef>
                  <a:spcPct val="0"/>
                </a:spcBef>
              </a:pPr>
              <a:r>
                <a:rPr lang="en-US" sz="4500">
                  <a:solidFill>
                    <a:srgbClr val="FFFFFF"/>
                  </a:solidFill>
                  <a:latin typeface="Lilita One"/>
                  <a:ea typeface="Lilita One"/>
                  <a:cs typeface="Lilita One"/>
                  <a:sym typeface="Lilita One"/>
                </a:rPr>
                <a:t>I. Perancangan Contoh Pembelajaran Matematika Fungsional</a:t>
              </a:r>
            </a:p>
          </p:txBody>
        </p:sp>
      </p:grpSp>
      <p:grpSp>
        <p:nvGrpSpPr>
          <p:cNvPr id="32" name="Group 32"/>
          <p:cNvGrpSpPr/>
          <p:nvPr/>
        </p:nvGrpSpPr>
        <p:grpSpPr>
          <a:xfrm>
            <a:off x="573936" y="4639004"/>
            <a:ext cx="9702133" cy="1114411"/>
            <a:chOff x="0" y="0"/>
            <a:chExt cx="12936177" cy="1485882"/>
          </a:xfrm>
        </p:grpSpPr>
        <p:grpSp>
          <p:nvGrpSpPr>
            <p:cNvPr id="33" name="Group 33"/>
            <p:cNvGrpSpPr/>
            <p:nvPr/>
          </p:nvGrpSpPr>
          <p:grpSpPr>
            <a:xfrm>
              <a:off x="0" y="0"/>
              <a:ext cx="12936177" cy="1485882"/>
              <a:chOff x="0" y="0"/>
              <a:chExt cx="2555294" cy="293507"/>
            </a:xfrm>
          </p:grpSpPr>
          <p:sp>
            <p:nvSpPr>
              <p:cNvPr id="34" name="Freeform 34"/>
              <p:cNvSpPr/>
              <p:nvPr/>
            </p:nvSpPr>
            <p:spPr>
              <a:xfrm>
                <a:off x="0" y="0"/>
                <a:ext cx="2555294" cy="293507"/>
              </a:xfrm>
              <a:custGeom>
                <a:avLst/>
                <a:gdLst/>
                <a:ahLst/>
                <a:cxnLst/>
                <a:rect l="l" t="t" r="r" b="b"/>
                <a:pathLst>
                  <a:path w="2555294" h="293507">
                    <a:moveTo>
                      <a:pt x="15959" y="0"/>
                    </a:moveTo>
                    <a:lnTo>
                      <a:pt x="2539335" y="0"/>
                    </a:lnTo>
                    <a:cubicBezTo>
                      <a:pt x="2543568" y="0"/>
                      <a:pt x="2547627" y="1681"/>
                      <a:pt x="2550620" y="4674"/>
                    </a:cubicBezTo>
                    <a:cubicBezTo>
                      <a:pt x="2553613" y="7667"/>
                      <a:pt x="2555294" y="11727"/>
                      <a:pt x="2555294" y="15959"/>
                    </a:cubicBezTo>
                    <a:lnTo>
                      <a:pt x="2555294" y="277548"/>
                    </a:lnTo>
                    <a:cubicBezTo>
                      <a:pt x="2555294" y="286362"/>
                      <a:pt x="2548149" y="293507"/>
                      <a:pt x="2539335" y="293507"/>
                    </a:cubicBezTo>
                    <a:lnTo>
                      <a:pt x="15959" y="293507"/>
                    </a:lnTo>
                    <a:cubicBezTo>
                      <a:pt x="11727" y="293507"/>
                      <a:pt x="7667" y="291826"/>
                      <a:pt x="4674" y="288833"/>
                    </a:cubicBezTo>
                    <a:cubicBezTo>
                      <a:pt x="1681" y="285840"/>
                      <a:pt x="0" y="281781"/>
                      <a:pt x="0" y="277548"/>
                    </a:cubicBezTo>
                    <a:lnTo>
                      <a:pt x="0" y="15959"/>
                    </a:lnTo>
                    <a:cubicBezTo>
                      <a:pt x="0" y="7145"/>
                      <a:pt x="7145" y="0"/>
                      <a:pt x="15959" y="0"/>
                    </a:cubicBezTo>
                    <a:close/>
                  </a:path>
                </a:pathLst>
              </a:custGeom>
              <a:solidFill>
                <a:srgbClr val="002020"/>
              </a:solidFill>
            </p:spPr>
          </p:sp>
          <p:sp>
            <p:nvSpPr>
              <p:cNvPr id="35" name="TextBox 35"/>
              <p:cNvSpPr txBox="1"/>
              <p:nvPr/>
            </p:nvSpPr>
            <p:spPr>
              <a:xfrm>
                <a:off x="0" y="-38100"/>
                <a:ext cx="2555294" cy="331607"/>
              </a:xfrm>
              <a:prstGeom prst="rect">
                <a:avLst/>
              </a:prstGeom>
            </p:spPr>
            <p:txBody>
              <a:bodyPr lIns="50800" tIns="50800" rIns="50800" bIns="50800" rtlCol="0" anchor="ctr"/>
              <a:lstStyle/>
              <a:p>
                <a:pPr algn="ctr">
                  <a:lnSpc>
                    <a:spcPts val="2660"/>
                  </a:lnSpc>
                </a:pPr>
                <a:endParaRPr/>
              </a:p>
            </p:txBody>
          </p:sp>
        </p:grpSp>
        <p:sp>
          <p:nvSpPr>
            <p:cNvPr id="36" name="TextBox 36"/>
            <p:cNvSpPr txBox="1"/>
            <p:nvPr/>
          </p:nvSpPr>
          <p:spPr>
            <a:xfrm>
              <a:off x="343209" y="188556"/>
              <a:ext cx="12592968" cy="1019175"/>
            </a:xfrm>
            <a:prstGeom prst="rect">
              <a:avLst/>
            </a:prstGeom>
          </p:spPr>
          <p:txBody>
            <a:bodyPr lIns="0" tIns="0" rIns="0" bIns="0" rtlCol="0" anchor="t">
              <a:spAutoFit/>
            </a:bodyPr>
            <a:lstStyle/>
            <a:p>
              <a:pPr marL="0" lvl="0" indent="0" algn="l">
                <a:lnSpc>
                  <a:spcPts val="6300"/>
                </a:lnSpc>
                <a:spcBef>
                  <a:spcPct val="0"/>
                </a:spcBef>
              </a:pPr>
              <a:r>
                <a:rPr lang="en-US" sz="4500">
                  <a:solidFill>
                    <a:srgbClr val="FFFFFF"/>
                  </a:solidFill>
                  <a:latin typeface="Lilita One"/>
                  <a:ea typeface="Lilita One"/>
                  <a:cs typeface="Lilita One"/>
                  <a:sym typeface="Lilita One"/>
                </a:rPr>
                <a:t>J. Perancangan Asesmen</a:t>
              </a:r>
            </a:p>
          </p:txBody>
        </p:sp>
      </p:grpSp>
      <p:grpSp>
        <p:nvGrpSpPr>
          <p:cNvPr id="37" name="Group 37"/>
          <p:cNvGrpSpPr/>
          <p:nvPr/>
        </p:nvGrpSpPr>
        <p:grpSpPr>
          <a:xfrm>
            <a:off x="573936" y="6105840"/>
            <a:ext cx="9702133" cy="1914511"/>
            <a:chOff x="0" y="0"/>
            <a:chExt cx="12936177" cy="2552682"/>
          </a:xfrm>
        </p:grpSpPr>
        <p:grpSp>
          <p:nvGrpSpPr>
            <p:cNvPr id="38" name="Group 38"/>
            <p:cNvGrpSpPr/>
            <p:nvPr/>
          </p:nvGrpSpPr>
          <p:grpSpPr>
            <a:xfrm>
              <a:off x="0" y="0"/>
              <a:ext cx="12936177" cy="2552682"/>
              <a:chOff x="0" y="0"/>
              <a:chExt cx="2555294" cy="504233"/>
            </a:xfrm>
          </p:grpSpPr>
          <p:sp>
            <p:nvSpPr>
              <p:cNvPr id="39" name="Freeform 39"/>
              <p:cNvSpPr/>
              <p:nvPr/>
            </p:nvSpPr>
            <p:spPr>
              <a:xfrm>
                <a:off x="0" y="0"/>
                <a:ext cx="2555294" cy="504233"/>
              </a:xfrm>
              <a:custGeom>
                <a:avLst/>
                <a:gdLst/>
                <a:ahLst/>
                <a:cxnLst/>
                <a:rect l="l" t="t" r="r" b="b"/>
                <a:pathLst>
                  <a:path w="2555294" h="504233">
                    <a:moveTo>
                      <a:pt x="15959" y="0"/>
                    </a:moveTo>
                    <a:lnTo>
                      <a:pt x="2539335" y="0"/>
                    </a:lnTo>
                    <a:cubicBezTo>
                      <a:pt x="2543568" y="0"/>
                      <a:pt x="2547627" y="1681"/>
                      <a:pt x="2550620" y="4674"/>
                    </a:cubicBezTo>
                    <a:cubicBezTo>
                      <a:pt x="2553613" y="7667"/>
                      <a:pt x="2555294" y="11727"/>
                      <a:pt x="2555294" y="15959"/>
                    </a:cubicBezTo>
                    <a:lnTo>
                      <a:pt x="2555294" y="488274"/>
                    </a:lnTo>
                    <a:cubicBezTo>
                      <a:pt x="2555294" y="497088"/>
                      <a:pt x="2548149" y="504233"/>
                      <a:pt x="2539335" y="504233"/>
                    </a:cubicBezTo>
                    <a:lnTo>
                      <a:pt x="15959" y="504233"/>
                    </a:lnTo>
                    <a:cubicBezTo>
                      <a:pt x="11727" y="504233"/>
                      <a:pt x="7667" y="502552"/>
                      <a:pt x="4674" y="499559"/>
                    </a:cubicBezTo>
                    <a:cubicBezTo>
                      <a:pt x="1681" y="496566"/>
                      <a:pt x="0" y="492507"/>
                      <a:pt x="0" y="488274"/>
                    </a:cubicBezTo>
                    <a:lnTo>
                      <a:pt x="0" y="15959"/>
                    </a:lnTo>
                    <a:cubicBezTo>
                      <a:pt x="0" y="7145"/>
                      <a:pt x="7145" y="0"/>
                      <a:pt x="15959" y="0"/>
                    </a:cubicBezTo>
                    <a:close/>
                  </a:path>
                </a:pathLst>
              </a:custGeom>
              <a:solidFill>
                <a:srgbClr val="002020"/>
              </a:solidFill>
            </p:spPr>
          </p:sp>
          <p:sp>
            <p:nvSpPr>
              <p:cNvPr id="40" name="TextBox 40"/>
              <p:cNvSpPr txBox="1"/>
              <p:nvPr/>
            </p:nvSpPr>
            <p:spPr>
              <a:xfrm>
                <a:off x="0" y="-38100"/>
                <a:ext cx="2555294" cy="542333"/>
              </a:xfrm>
              <a:prstGeom prst="rect">
                <a:avLst/>
              </a:prstGeom>
            </p:spPr>
            <p:txBody>
              <a:bodyPr lIns="50800" tIns="50800" rIns="50800" bIns="50800" rtlCol="0" anchor="ctr"/>
              <a:lstStyle/>
              <a:p>
                <a:pPr algn="ctr">
                  <a:lnSpc>
                    <a:spcPts val="2660"/>
                  </a:lnSpc>
                </a:pPr>
                <a:endParaRPr/>
              </a:p>
            </p:txBody>
          </p:sp>
        </p:grpSp>
        <p:sp>
          <p:nvSpPr>
            <p:cNvPr id="41" name="TextBox 41"/>
            <p:cNvSpPr txBox="1"/>
            <p:nvPr/>
          </p:nvSpPr>
          <p:spPr>
            <a:xfrm>
              <a:off x="343209" y="188556"/>
              <a:ext cx="12592968" cy="2085975"/>
            </a:xfrm>
            <a:prstGeom prst="rect">
              <a:avLst/>
            </a:prstGeom>
          </p:spPr>
          <p:txBody>
            <a:bodyPr lIns="0" tIns="0" rIns="0" bIns="0" rtlCol="0" anchor="t">
              <a:spAutoFit/>
            </a:bodyPr>
            <a:lstStyle/>
            <a:p>
              <a:pPr marL="0" lvl="0" indent="0" algn="l">
                <a:lnSpc>
                  <a:spcPts val="6300"/>
                </a:lnSpc>
                <a:spcBef>
                  <a:spcPct val="0"/>
                </a:spcBef>
              </a:pPr>
              <a:r>
                <a:rPr lang="en-US" sz="4500">
                  <a:solidFill>
                    <a:srgbClr val="FFFFFF"/>
                  </a:solidFill>
                  <a:latin typeface="Lilita One"/>
                  <a:ea typeface="Lilita One"/>
                  <a:cs typeface="Lilita One"/>
                  <a:sym typeface="Lilita One"/>
                </a:rPr>
                <a:t>K. Perancangan Diferensiasi Pembelajaran</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8070201" y="2599953"/>
            <a:ext cx="9189099" cy="4858494"/>
            <a:chOff x="0" y="0"/>
            <a:chExt cx="2420174" cy="1279603"/>
          </a:xfrm>
        </p:grpSpPr>
        <p:sp>
          <p:nvSpPr>
            <p:cNvPr id="3" name="Freeform 3"/>
            <p:cNvSpPr/>
            <p:nvPr/>
          </p:nvSpPr>
          <p:spPr>
            <a:xfrm>
              <a:off x="0" y="0"/>
              <a:ext cx="2420174" cy="1279603"/>
            </a:xfrm>
            <a:custGeom>
              <a:avLst/>
              <a:gdLst/>
              <a:ahLst/>
              <a:cxnLst/>
              <a:rect l="l" t="t" r="r" b="b"/>
              <a:pathLst>
                <a:path w="2420174" h="1279603">
                  <a:moveTo>
                    <a:pt x="16850" y="0"/>
                  </a:moveTo>
                  <a:lnTo>
                    <a:pt x="2403324" y="0"/>
                  </a:lnTo>
                  <a:cubicBezTo>
                    <a:pt x="2407793" y="0"/>
                    <a:pt x="2412079" y="1775"/>
                    <a:pt x="2415239" y="4935"/>
                  </a:cubicBezTo>
                  <a:cubicBezTo>
                    <a:pt x="2418399" y="8095"/>
                    <a:pt x="2420174" y="12381"/>
                    <a:pt x="2420174" y="16850"/>
                  </a:cubicBezTo>
                  <a:lnTo>
                    <a:pt x="2420174" y="1262753"/>
                  </a:lnTo>
                  <a:cubicBezTo>
                    <a:pt x="2420174" y="1267222"/>
                    <a:pt x="2418399" y="1271508"/>
                    <a:pt x="2415239" y="1274668"/>
                  </a:cubicBezTo>
                  <a:cubicBezTo>
                    <a:pt x="2412079" y="1277828"/>
                    <a:pt x="2407793" y="1279603"/>
                    <a:pt x="2403324" y="1279603"/>
                  </a:cubicBezTo>
                  <a:lnTo>
                    <a:pt x="16850" y="1279603"/>
                  </a:lnTo>
                  <a:cubicBezTo>
                    <a:pt x="12381" y="1279603"/>
                    <a:pt x="8095" y="1277828"/>
                    <a:pt x="4935" y="1274668"/>
                  </a:cubicBezTo>
                  <a:cubicBezTo>
                    <a:pt x="1775" y="1271508"/>
                    <a:pt x="0" y="1267222"/>
                    <a:pt x="0" y="1262753"/>
                  </a:cubicBezTo>
                  <a:lnTo>
                    <a:pt x="0" y="16850"/>
                  </a:lnTo>
                  <a:cubicBezTo>
                    <a:pt x="0" y="12381"/>
                    <a:pt x="1775" y="8095"/>
                    <a:pt x="4935" y="4935"/>
                  </a:cubicBezTo>
                  <a:cubicBezTo>
                    <a:pt x="8095" y="1775"/>
                    <a:pt x="12381" y="0"/>
                    <a:pt x="16850" y="0"/>
                  </a:cubicBezTo>
                  <a:close/>
                </a:path>
              </a:pathLst>
            </a:custGeom>
            <a:solidFill>
              <a:srgbClr val="FFFFFF"/>
            </a:solidFill>
          </p:spPr>
        </p:sp>
        <p:sp>
          <p:nvSpPr>
            <p:cNvPr id="4" name="TextBox 4"/>
            <p:cNvSpPr txBox="1"/>
            <p:nvPr/>
          </p:nvSpPr>
          <p:spPr>
            <a:xfrm>
              <a:off x="0" y="-38100"/>
              <a:ext cx="2420174" cy="1317703"/>
            </a:xfrm>
            <a:prstGeom prst="rect">
              <a:avLst/>
            </a:prstGeom>
          </p:spPr>
          <p:txBody>
            <a:bodyPr lIns="50800" tIns="50800" rIns="50800" bIns="50800" rtlCol="0" anchor="ctr"/>
            <a:lstStyle/>
            <a:p>
              <a:pPr algn="r">
                <a:lnSpc>
                  <a:spcPts val="2660"/>
                </a:lnSpc>
              </a:pPr>
              <a:endParaRPr/>
            </a:p>
          </p:txBody>
        </p:sp>
      </p:grpSp>
      <p:grpSp>
        <p:nvGrpSpPr>
          <p:cNvPr id="5" name="Group 5"/>
          <p:cNvGrpSpPr/>
          <p:nvPr/>
        </p:nvGrpSpPr>
        <p:grpSpPr>
          <a:xfrm>
            <a:off x="-615165" y="7571851"/>
            <a:ext cx="19518329" cy="3313909"/>
            <a:chOff x="0" y="0"/>
            <a:chExt cx="5379277" cy="913318"/>
          </a:xfrm>
        </p:grpSpPr>
        <p:sp>
          <p:nvSpPr>
            <p:cNvPr id="6" name="Freeform 6"/>
            <p:cNvSpPr/>
            <p:nvPr/>
          </p:nvSpPr>
          <p:spPr>
            <a:xfrm>
              <a:off x="0" y="0"/>
              <a:ext cx="5379277" cy="913318"/>
            </a:xfrm>
            <a:custGeom>
              <a:avLst/>
              <a:gdLst/>
              <a:ahLst/>
              <a:cxnLst/>
              <a:rect l="l" t="t" r="r" b="b"/>
              <a:pathLst>
                <a:path w="5379277" h="913318">
                  <a:moveTo>
                    <a:pt x="0" y="0"/>
                  </a:moveTo>
                  <a:lnTo>
                    <a:pt x="5379277" y="0"/>
                  </a:lnTo>
                  <a:lnTo>
                    <a:pt x="5379277" y="913318"/>
                  </a:lnTo>
                  <a:lnTo>
                    <a:pt x="0" y="913318"/>
                  </a:lnTo>
                  <a:close/>
                </a:path>
              </a:pathLst>
            </a:custGeom>
            <a:solidFill>
              <a:srgbClr val="496060"/>
            </a:solidFill>
          </p:spPr>
        </p:sp>
        <p:sp>
          <p:nvSpPr>
            <p:cNvPr id="7" name="TextBox 7"/>
            <p:cNvSpPr txBox="1"/>
            <p:nvPr/>
          </p:nvSpPr>
          <p:spPr>
            <a:xfrm>
              <a:off x="0" y="-38100"/>
              <a:ext cx="5379277" cy="951418"/>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41716" y="3483997"/>
            <a:ext cx="3540832" cy="4682092"/>
            <a:chOff x="0" y="0"/>
            <a:chExt cx="4721109" cy="6242789"/>
          </a:xfrm>
        </p:grpSpPr>
        <p:sp>
          <p:nvSpPr>
            <p:cNvPr id="9" name="Freeform 9"/>
            <p:cNvSpPr/>
            <p:nvPr/>
          </p:nvSpPr>
          <p:spPr>
            <a:xfrm>
              <a:off x="0" y="0"/>
              <a:ext cx="4721109" cy="6242789"/>
            </a:xfrm>
            <a:custGeom>
              <a:avLst/>
              <a:gdLst/>
              <a:ahLst/>
              <a:cxnLst/>
              <a:rect l="l" t="t" r="r" b="b"/>
              <a:pathLst>
                <a:path w="4721109" h="6242789">
                  <a:moveTo>
                    <a:pt x="0" y="0"/>
                  </a:moveTo>
                  <a:lnTo>
                    <a:pt x="4721109" y="0"/>
                  </a:lnTo>
                  <a:lnTo>
                    <a:pt x="4721109" y="6242789"/>
                  </a:lnTo>
                  <a:lnTo>
                    <a:pt x="0" y="6242789"/>
                  </a:lnTo>
                  <a:lnTo>
                    <a:pt x="0" y="0"/>
                  </a:lnTo>
                  <a:close/>
                </a:path>
              </a:pathLst>
            </a:custGeom>
            <a:blipFill>
              <a:blip r:embed="rId2"/>
              <a:stretch>
                <a:fillRect/>
              </a:stretch>
            </a:blipFill>
          </p:spPr>
        </p:sp>
        <p:sp>
          <p:nvSpPr>
            <p:cNvPr id="10" name="Freeform 10"/>
            <p:cNvSpPr/>
            <p:nvPr/>
          </p:nvSpPr>
          <p:spPr>
            <a:xfrm>
              <a:off x="1235903" y="891257"/>
              <a:ext cx="510638" cy="638297"/>
            </a:xfrm>
            <a:custGeom>
              <a:avLst/>
              <a:gdLst/>
              <a:ahLst/>
              <a:cxnLst/>
              <a:rect l="l" t="t" r="r" b="b"/>
              <a:pathLst>
                <a:path w="510638" h="638297">
                  <a:moveTo>
                    <a:pt x="0" y="0"/>
                  </a:moveTo>
                  <a:lnTo>
                    <a:pt x="510638" y="0"/>
                  </a:lnTo>
                  <a:lnTo>
                    <a:pt x="510638" y="638298"/>
                  </a:lnTo>
                  <a:lnTo>
                    <a:pt x="0" y="6382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2051358" y="891257"/>
              <a:ext cx="743801" cy="526070"/>
            </a:xfrm>
            <a:custGeom>
              <a:avLst/>
              <a:gdLst/>
              <a:ahLst/>
              <a:cxnLst/>
              <a:rect l="l" t="t" r="r" b="b"/>
              <a:pathLst>
                <a:path w="743801" h="526070">
                  <a:moveTo>
                    <a:pt x="0" y="0"/>
                  </a:moveTo>
                  <a:lnTo>
                    <a:pt x="743801" y="0"/>
                  </a:lnTo>
                  <a:lnTo>
                    <a:pt x="743801" y="526070"/>
                  </a:lnTo>
                  <a:lnTo>
                    <a:pt x="0" y="5260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2051358" y="2098894"/>
              <a:ext cx="743801" cy="526070"/>
            </a:xfrm>
            <a:custGeom>
              <a:avLst/>
              <a:gdLst/>
              <a:ahLst/>
              <a:cxnLst/>
              <a:rect l="l" t="t" r="r" b="b"/>
              <a:pathLst>
                <a:path w="743801" h="526070">
                  <a:moveTo>
                    <a:pt x="0" y="0"/>
                  </a:moveTo>
                  <a:lnTo>
                    <a:pt x="743801" y="0"/>
                  </a:lnTo>
                  <a:lnTo>
                    <a:pt x="743801" y="526070"/>
                  </a:lnTo>
                  <a:lnTo>
                    <a:pt x="0" y="5260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Freeform 13"/>
            <p:cNvSpPr/>
            <p:nvPr/>
          </p:nvSpPr>
          <p:spPr>
            <a:xfrm>
              <a:off x="3099976" y="891257"/>
              <a:ext cx="442021" cy="638297"/>
            </a:xfrm>
            <a:custGeom>
              <a:avLst/>
              <a:gdLst/>
              <a:ahLst/>
              <a:cxnLst/>
              <a:rect l="l" t="t" r="r" b="b"/>
              <a:pathLst>
                <a:path w="442021" h="638297">
                  <a:moveTo>
                    <a:pt x="0" y="0"/>
                  </a:moveTo>
                  <a:lnTo>
                    <a:pt x="442021" y="0"/>
                  </a:lnTo>
                  <a:lnTo>
                    <a:pt x="442021" y="638298"/>
                  </a:lnTo>
                  <a:lnTo>
                    <a:pt x="0" y="6382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4"/>
            <p:cNvSpPr/>
            <p:nvPr/>
          </p:nvSpPr>
          <p:spPr>
            <a:xfrm>
              <a:off x="1235903" y="1980295"/>
              <a:ext cx="510638" cy="740055"/>
            </a:xfrm>
            <a:custGeom>
              <a:avLst/>
              <a:gdLst/>
              <a:ahLst/>
              <a:cxnLst/>
              <a:rect l="l" t="t" r="r" b="b"/>
              <a:pathLst>
                <a:path w="510638" h="740055">
                  <a:moveTo>
                    <a:pt x="0" y="0"/>
                  </a:moveTo>
                  <a:lnTo>
                    <a:pt x="510638" y="0"/>
                  </a:lnTo>
                  <a:lnTo>
                    <a:pt x="510638" y="740054"/>
                  </a:lnTo>
                  <a:lnTo>
                    <a:pt x="0" y="74005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5" name="Freeform 15"/>
            <p:cNvSpPr/>
            <p:nvPr/>
          </p:nvSpPr>
          <p:spPr>
            <a:xfrm>
              <a:off x="3149035" y="1980295"/>
              <a:ext cx="435707" cy="740055"/>
            </a:xfrm>
            <a:custGeom>
              <a:avLst/>
              <a:gdLst/>
              <a:ahLst/>
              <a:cxnLst/>
              <a:rect l="l" t="t" r="r" b="b"/>
              <a:pathLst>
                <a:path w="435707" h="740055">
                  <a:moveTo>
                    <a:pt x="0" y="0"/>
                  </a:moveTo>
                  <a:lnTo>
                    <a:pt x="435707" y="0"/>
                  </a:lnTo>
                  <a:lnTo>
                    <a:pt x="435707" y="740054"/>
                  </a:lnTo>
                  <a:lnTo>
                    <a:pt x="0" y="74005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Freeform 16"/>
            <p:cNvSpPr/>
            <p:nvPr/>
          </p:nvSpPr>
          <p:spPr>
            <a:xfrm rot="-1210467">
              <a:off x="3034474" y="3305700"/>
              <a:ext cx="573025" cy="485509"/>
            </a:xfrm>
            <a:custGeom>
              <a:avLst/>
              <a:gdLst/>
              <a:ahLst/>
              <a:cxnLst/>
              <a:rect l="l" t="t" r="r" b="b"/>
              <a:pathLst>
                <a:path w="573025" h="485509">
                  <a:moveTo>
                    <a:pt x="0" y="0"/>
                  </a:moveTo>
                  <a:lnTo>
                    <a:pt x="573025" y="0"/>
                  </a:lnTo>
                  <a:lnTo>
                    <a:pt x="573025" y="485509"/>
                  </a:lnTo>
                  <a:lnTo>
                    <a:pt x="0" y="4855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7" name="Freeform 17"/>
            <p:cNvSpPr/>
            <p:nvPr/>
          </p:nvSpPr>
          <p:spPr>
            <a:xfrm rot="679064">
              <a:off x="1470036" y="3305700"/>
              <a:ext cx="573025" cy="485509"/>
            </a:xfrm>
            <a:custGeom>
              <a:avLst/>
              <a:gdLst/>
              <a:ahLst/>
              <a:cxnLst/>
              <a:rect l="l" t="t" r="r" b="b"/>
              <a:pathLst>
                <a:path w="573025" h="485509">
                  <a:moveTo>
                    <a:pt x="0" y="0"/>
                  </a:moveTo>
                  <a:lnTo>
                    <a:pt x="573025" y="0"/>
                  </a:lnTo>
                  <a:lnTo>
                    <a:pt x="573025" y="485509"/>
                  </a:lnTo>
                  <a:lnTo>
                    <a:pt x="0" y="4855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sp>
        <p:nvSpPr>
          <p:cNvPr id="18" name="Freeform 18"/>
          <p:cNvSpPr/>
          <p:nvPr/>
        </p:nvSpPr>
        <p:spPr>
          <a:xfrm>
            <a:off x="1350812" y="4814382"/>
            <a:ext cx="6438799" cy="5827113"/>
          </a:xfrm>
          <a:custGeom>
            <a:avLst/>
            <a:gdLst/>
            <a:ahLst/>
            <a:cxnLst/>
            <a:rect l="l" t="t" r="r" b="b"/>
            <a:pathLst>
              <a:path w="6438799" h="5827113">
                <a:moveTo>
                  <a:pt x="0" y="0"/>
                </a:moveTo>
                <a:lnTo>
                  <a:pt x="6438799" y="0"/>
                </a:lnTo>
                <a:lnTo>
                  <a:pt x="6438799" y="5827114"/>
                </a:lnTo>
                <a:lnTo>
                  <a:pt x="0" y="5827114"/>
                </a:lnTo>
                <a:lnTo>
                  <a:pt x="0" y="0"/>
                </a:lnTo>
                <a:close/>
              </a:path>
            </a:pathLst>
          </a:custGeom>
          <a:blipFill>
            <a:blip r:embed="rId15"/>
            <a:stretch>
              <a:fillRect/>
            </a:stretch>
          </a:blipFill>
        </p:spPr>
      </p:sp>
      <p:sp>
        <p:nvSpPr>
          <p:cNvPr id="19" name="Freeform 19"/>
          <p:cNvSpPr/>
          <p:nvPr/>
        </p:nvSpPr>
        <p:spPr>
          <a:xfrm>
            <a:off x="15942067" y="-324612"/>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0" name="Freeform 20"/>
          <p:cNvSpPr/>
          <p:nvPr/>
        </p:nvSpPr>
        <p:spPr>
          <a:xfrm>
            <a:off x="-2306788" y="-324612"/>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nvGrpSpPr>
          <p:cNvPr id="21" name="Group 21"/>
          <p:cNvGrpSpPr/>
          <p:nvPr/>
        </p:nvGrpSpPr>
        <p:grpSpPr>
          <a:xfrm>
            <a:off x="8070201" y="1028700"/>
            <a:ext cx="9189099" cy="1174522"/>
            <a:chOff x="0" y="0"/>
            <a:chExt cx="12252132" cy="1566029"/>
          </a:xfrm>
        </p:grpSpPr>
        <p:grpSp>
          <p:nvGrpSpPr>
            <p:cNvPr id="22" name="Group 22"/>
            <p:cNvGrpSpPr/>
            <p:nvPr/>
          </p:nvGrpSpPr>
          <p:grpSpPr>
            <a:xfrm>
              <a:off x="0" y="0"/>
              <a:ext cx="12252132" cy="1566029"/>
              <a:chOff x="0" y="0"/>
              <a:chExt cx="2420174" cy="309339"/>
            </a:xfrm>
          </p:grpSpPr>
          <p:sp>
            <p:nvSpPr>
              <p:cNvPr id="23" name="Freeform 23"/>
              <p:cNvSpPr/>
              <p:nvPr/>
            </p:nvSpPr>
            <p:spPr>
              <a:xfrm>
                <a:off x="0" y="0"/>
                <a:ext cx="2420174" cy="309339"/>
              </a:xfrm>
              <a:custGeom>
                <a:avLst/>
                <a:gdLst/>
                <a:ahLst/>
                <a:cxnLst/>
                <a:rect l="l" t="t" r="r" b="b"/>
                <a:pathLst>
                  <a:path w="2420174" h="309339">
                    <a:moveTo>
                      <a:pt x="16850" y="0"/>
                    </a:moveTo>
                    <a:lnTo>
                      <a:pt x="2403324" y="0"/>
                    </a:lnTo>
                    <a:cubicBezTo>
                      <a:pt x="2407793" y="0"/>
                      <a:pt x="2412079" y="1775"/>
                      <a:pt x="2415239" y="4935"/>
                    </a:cubicBezTo>
                    <a:cubicBezTo>
                      <a:pt x="2418399" y="8095"/>
                      <a:pt x="2420174" y="12381"/>
                      <a:pt x="2420174" y="16850"/>
                    </a:cubicBezTo>
                    <a:lnTo>
                      <a:pt x="2420174" y="292489"/>
                    </a:lnTo>
                    <a:cubicBezTo>
                      <a:pt x="2420174" y="296958"/>
                      <a:pt x="2418399" y="301244"/>
                      <a:pt x="2415239" y="304404"/>
                    </a:cubicBezTo>
                    <a:cubicBezTo>
                      <a:pt x="2412079" y="307564"/>
                      <a:pt x="2407793" y="309339"/>
                      <a:pt x="2403324" y="309339"/>
                    </a:cubicBezTo>
                    <a:lnTo>
                      <a:pt x="16850" y="309339"/>
                    </a:lnTo>
                    <a:cubicBezTo>
                      <a:pt x="12381" y="309339"/>
                      <a:pt x="8095" y="307564"/>
                      <a:pt x="4935" y="304404"/>
                    </a:cubicBezTo>
                    <a:cubicBezTo>
                      <a:pt x="1775" y="301244"/>
                      <a:pt x="0" y="296958"/>
                      <a:pt x="0" y="292489"/>
                    </a:cubicBezTo>
                    <a:lnTo>
                      <a:pt x="0" y="16850"/>
                    </a:lnTo>
                    <a:cubicBezTo>
                      <a:pt x="0" y="12381"/>
                      <a:pt x="1775" y="8095"/>
                      <a:pt x="4935" y="4935"/>
                    </a:cubicBezTo>
                    <a:cubicBezTo>
                      <a:pt x="8095" y="1775"/>
                      <a:pt x="12381" y="0"/>
                      <a:pt x="16850" y="0"/>
                    </a:cubicBezTo>
                    <a:close/>
                  </a:path>
                </a:pathLst>
              </a:custGeom>
              <a:solidFill>
                <a:srgbClr val="002020"/>
              </a:solidFill>
            </p:spPr>
          </p:sp>
          <p:sp>
            <p:nvSpPr>
              <p:cNvPr id="24" name="TextBox 24"/>
              <p:cNvSpPr txBox="1"/>
              <p:nvPr/>
            </p:nvSpPr>
            <p:spPr>
              <a:xfrm>
                <a:off x="0" y="-38100"/>
                <a:ext cx="2420174" cy="347439"/>
              </a:xfrm>
              <a:prstGeom prst="rect">
                <a:avLst/>
              </a:prstGeom>
            </p:spPr>
            <p:txBody>
              <a:bodyPr lIns="50800" tIns="50800" rIns="50800" bIns="50800" rtlCol="0" anchor="ctr"/>
              <a:lstStyle/>
              <a:p>
                <a:pPr algn="r">
                  <a:lnSpc>
                    <a:spcPts val="2660"/>
                  </a:lnSpc>
                </a:pPr>
                <a:endParaRPr/>
              </a:p>
            </p:txBody>
          </p:sp>
        </p:grpSp>
        <p:sp>
          <p:nvSpPr>
            <p:cNvPr id="25" name="TextBox 25"/>
            <p:cNvSpPr txBox="1"/>
            <p:nvPr/>
          </p:nvSpPr>
          <p:spPr>
            <a:xfrm>
              <a:off x="739920" y="221040"/>
              <a:ext cx="10772293" cy="1019175"/>
            </a:xfrm>
            <a:prstGeom prst="rect">
              <a:avLst/>
            </a:prstGeom>
          </p:spPr>
          <p:txBody>
            <a:bodyPr lIns="0" tIns="0" rIns="0" bIns="0" rtlCol="0" anchor="t">
              <a:spAutoFit/>
            </a:bodyPr>
            <a:lstStyle/>
            <a:p>
              <a:pPr marL="0" lvl="0" indent="0" algn="ctr">
                <a:lnSpc>
                  <a:spcPts val="6300"/>
                </a:lnSpc>
                <a:spcBef>
                  <a:spcPct val="0"/>
                </a:spcBef>
              </a:pPr>
              <a:r>
                <a:rPr lang="en-US" sz="4500">
                  <a:solidFill>
                    <a:srgbClr val="FFFFFF"/>
                  </a:solidFill>
                  <a:latin typeface="Lilita One"/>
                  <a:ea typeface="Lilita One"/>
                  <a:cs typeface="Lilita One"/>
                  <a:sym typeface="Lilita One"/>
                </a:rPr>
                <a:t>L. Kesimpulan</a:t>
              </a:r>
            </a:p>
          </p:txBody>
        </p:sp>
      </p:grpSp>
      <p:sp>
        <p:nvSpPr>
          <p:cNvPr id="26" name="TextBox 26"/>
          <p:cNvSpPr txBox="1"/>
          <p:nvPr/>
        </p:nvSpPr>
        <p:spPr>
          <a:xfrm>
            <a:off x="8229766" y="2810510"/>
            <a:ext cx="8891298" cy="4408805"/>
          </a:xfrm>
          <a:prstGeom prst="rect">
            <a:avLst/>
          </a:prstGeom>
        </p:spPr>
        <p:txBody>
          <a:bodyPr lIns="0" tIns="0" rIns="0" bIns="0" rtlCol="0" anchor="t">
            <a:spAutoFit/>
          </a:bodyPr>
          <a:lstStyle/>
          <a:p>
            <a:pPr algn="just">
              <a:lnSpc>
                <a:spcPts val="3219"/>
              </a:lnSpc>
            </a:pPr>
            <a:r>
              <a:rPr lang="en-US" sz="2299">
                <a:solidFill>
                  <a:srgbClr val="002020"/>
                </a:solidFill>
                <a:latin typeface="Arimo"/>
                <a:ea typeface="Arimo"/>
                <a:cs typeface="Arimo"/>
                <a:sym typeface="Arimo"/>
              </a:rPr>
              <a:t>Pembelajaran matematika bagi peserta didik tunagrahita harus dilakukan secara konkret, sederhana, bertahap, berulang, menyenangkan, dan fungsional.</a:t>
            </a:r>
          </a:p>
          <a:p>
            <a:pPr algn="just">
              <a:lnSpc>
                <a:spcPts val="3219"/>
              </a:lnSpc>
            </a:pPr>
            <a:endParaRPr lang="en-US" sz="2299">
              <a:solidFill>
                <a:srgbClr val="002020"/>
              </a:solidFill>
              <a:latin typeface="Arimo"/>
              <a:ea typeface="Arimo"/>
              <a:cs typeface="Arimo"/>
              <a:sym typeface="Arimo"/>
            </a:endParaRPr>
          </a:p>
          <a:p>
            <a:pPr algn="just">
              <a:lnSpc>
                <a:spcPts val="3219"/>
              </a:lnSpc>
            </a:pPr>
            <a:r>
              <a:rPr lang="en-US" sz="2299">
                <a:solidFill>
                  <a:srgbClr val="002020"/>
                </a:solidFill>
                <a:latin typeface="Arimo"/>
                <a:ea typeface="Arimo"/>
                <a:cs typeface="Arimo"/>
                <a:sym typeface="Arimo"/>
              </a:rPr>
              <a:t>Guru hendaknya tidak hanya mengejar kemampuan akademik, tetapi juga memastikan bahwa konsep matematika dapat digunakan peserta didik dalam kehidupan sehari-hari.</a:t>
            </a:r>
          </a:p>
          <a:p>
            <a:pPr algn="just">
              <a:lnSpc>
                <a:spcPts val="3219"/>
              </a:lnSpc>
            </a:pPr>
            <a:endParaRPr lang="en-US" sz="2299">
              <a:solidFill>
                <a:srgbClr val="002020"/>
              </a:solidFill>
              <a:latin typeface="Arimo"/>
              <a:ea typeface="Arimo"/>
              <a:cs typeface="Arimo"/>
              <a:sym typeface="Arimo"/>
            </a:endParaRPr>
          </a:p>
          <a:p>
            <a:pPr marL="0" lvl="0" indent="0" algn="just">
              <a:lnSpc>
                <a:spcPts val="3219"/>
              </a:lnSpc>
              <a:spcBef>
                <a:spcPct val="0"/>
              </a:spcBef>
            </a:pPr>
            <a:r>
              <a:rPr lang="en-US" sz="2299">
                <a:solidFill>
                  <a:srgbClr val="002020"/>
                </a:solidFill>
                <a:latin typeface="Arimo"/>
                <a:ea typeface="Arimo"/>
                <a:cs typeface="Arimo"/>
                <a:sym typeface="Arimo"/>
              </a:rPr>
              <a:t>Tujuan akhirnya bukan sekadar peserta didik mampu menghitung, tetapi mampu menggunakan matematika untuk menjadi lebih mandiri.</a:t>
            </a:r>
          </a:p>
        </p:txBody>
      </p:sp>
      <p:sp>
        <p:nvSpPr>
          <p:cNvPr id="27" name="Freeform 27"/>
          <p:cNvSpPr/>
          <p:nvPr/>
        </p:nvSpPr>
        <p:spPr>
          <a:xfrm flipH="1">
            <a:off x="3179922" y="2812263"/>
            <a:ext cx="4099704" cy="1242476"/>
          </a:xfrm>
          <a:custGeom>
            <a:avLst/>
            <a:gdLst/>
            <a:ahLst/>
            <a:cxnLst/>
            <a:rect l="l" t="t" r="r" b="b"/>
            <a:pathLst>
              <a:path w="4099704" h="1242476">
                <a:moveTo>
                  <a:pt x="4099704" y="0"/>
                </a:moveTo>
                <a:lnTo>
                  <a:pt x="0" y="0"/>
                </a:lnTo>
                <a:lnTo>
                  <a:pt x="0" y="1242476"/>
                </a:lnTo>
                <a:lnTo>
                  <a:pt x="4099704" y="1242476"/>
                </a:lnTo>
                <a:lnTo>
                  <a:pt x="4099704" y="0"/>
                </a:lnTo>
                <a:close/>
              </a:path>
            </a:pathLst>
          </a:custGeom>
          <a:blipFill>
            <a:blip r:embed="rId18">
              <a:extLst>
                <a:ext uri="{96DAC541-7B7A-43D3-8B79-37D633B846F1}">
                  <asvg:svgBlip xmlns:asvg="http://schemas.microsoft.com/office/drawing/2016/SVG/main" r:embed="rId19"/>
                </a:ext>
              </a:extLst>
            </a:blip>
            <a:stretch>
              <a:fillRect t="-210577"/>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8E1E1"/>
        </a:solidFill>
        <a:effectLst/>
      </p:bgPr>
    </p:bg>
    <p:spTree>
      <p:nvGrpSpPr>
        <p:cNvPr id="1" name=""/>
        <p:cNvGrpSpPr/>
        <p:nvPr/>
      </p:nvGrpSpPr>
      <p:grpSpPr>
        <a:xfrm>
          <a:off x="0" y="0"/>
          <a:ext cx="0" cy="0"/>
          <a:chOff x="0" y="0"/>
          <a:chExt cx="0" cy="0"/>
        </a:xfrm>
      </p:grpSpPr>
      <p:grpSp>
        <p:nvGrpSpPr>
          <p:cNvPr id="2" name="Group 2"/>
          <p:cNvGrpSpPr/>
          <p:nvPr/>
        </p:nvGrpSpPr>
        <p:grpSpPr>
          <a:xfrm>
            <a:off x="-615165" y="7936572"/>
            <a:ext cx="19518329" cy="2949188"/>
            <a:chOff x="0" y="0"/>
            <a:chExt cx="5379277" cy="812800"/>
          </a:xfrm>
        </p:grpSpPr>
        <p:sp>
          <p:nvSpPr>
            <p:cNvPr id="3" name="Freeform 3"/>
            <p:cNvSpPr/>
            <p:nvPr/>
          </p:nvSpPr>
          <p:spPr>
            <a:xfrm>
              <a:off x="0" y="0"/>
              <a:ext cx="5379277" cy="812800"/>
            </a:xfrm>
            <a:custGeom>
              <a:avLst/>
              <a:gdLst/>
              <a:ahLst/>
              <a:cxnLst/>
              <a:rect l="l" t="t" r="r" b="b"/>
              <a:pathLst>
                <a:path w="5379277" h="812800">
                  <a:moveTo>
                    <a:pt x="0" y="0"/>
                  </a:moveTo>
                  <a:lnTo>
                    <a:pt x="5379277" y="0"/>
                  </a:lnTo>
                  <a:lnTo>
                    <a:pt x="5379277" y="812800"/>
                  </a:lnTo>
                  <a:lnTo>
                    <a:pt x="0" y="812800"/>
                  </a:lnTo>
                  <a:close/>
                </a:path>
              </a:pathLst>
            </a:custGeom>
            <a:solidFill>
              <a:srgbClr val="496060"/>
            </a:solidFill>
          </p:spPr>
        </p:sp>
        <p:sp>
          <p:nvSpPr>
            <p:cNvPr id="4" name="TextBox 4"/>
            <p:cNvSpPr txBox="1"/>
            <p:nvPr/>
          </p:nvSpPr>
          <p:spPr>
            <a:xfrm>
              <a:off x="0" y="-38100"/>
              <a:ext cx="5379277"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04114" y="5904041"/>
            <a:ext cx="5174832" cy="3648256"/>
          </a:xfrm>
          <a:custGeom>
            <a:avLst/>
            <a:gdLst/>
            <a:ahLst/>
            <a:cxnLst/>
            <a:rect l="l" t="t" r="r" b="b"/>
            <a:pathLst>
              <a:path w="5174832" h="3648256">
                <a:moveTo>
                  <a:pt x="0" y="0"/>
                </a:moveTo>
                <a:lnTo>
                  <a:pt x="5174831" y="0"/>
                </a:lnTo>
                <a:lnTo>
                  <a:pt x="5174831" y="3648256"/>
                </a:lnTo>
                <a:lnTo>
                  <a:pt x="0" y="3648256"/>
                </a:lnTo>
                <a:lnTo>
                  <a:pt x="0" y="0"/>
                </a:lnTo>
                <a:close/>
              </a:path>
            </a:pathLst>
          </a:custGeom>
          <a:blipFill>
            <a:blip r:embed="rId2"/>
            <a:stretch>
              <a:fillRect/>
            </a:stretch>
          </a:blipFill>
        </p:spPr>
      </p:sp>
      <p:sp>
        <p:nvSpPr>
          <p:cNvPr id="6" name="Freeform 6"/>
          <p:cNvSpPr/>
          <p:nvPr/>
        </p:nvSpPr>
        <p:spPr>
          <a:xfrm>
            <a:off x="1322939" y="4879916"/>
            <a:ext cx="954014" cy="1512307"/>
          </a:xfrm>
          <a:custGeom>
            <a:avLst/>
            <a:gdLst/>
            <a:ahLst/>
            <a:cxnLst/>
            <a:rect l="l" t="t" r="r" b="b"/>
            <a:pathLst>
              <a:path w="954014" h="1512307">
                <a:moveTo>
                  <a:pt x="0" y="0"/>
                </a:moveTo>
                <a:lnTo>
                  <a:pt x="954014" y="0"/>
                </a:lnTo>
                <a:lnTo>
                  <a:pt x="954014" y="1512307"/>
                </a:lnTo>
                <a:lnTo>
                  <a:pt x="0" y="1512307"/>
                </a:lnTo>
                <a:lnTo>
                  <a:pt x="0" y="0"/>
                </a:lnTo>
                <a:close/>
              </a:path>
            </a:pathLst>
          </a:custGeom>
          <a:blipFill>
            <a:blip r:embed="rId3"/>
            <a:stretch>
              <a:fillRect/>
            </a:stretch>
          </a:blipFill>
        </p:spPr>
      </p:sp>
      <p:sp>
        <p:nvSpPr>
          <p:cNvPr id="7" name="Freeform 7"/>
          <p:cNvSpPr/>
          <p:nvPr/>
        </p:nvSpPr>
        <p:spPr>
          <a:xfrm>
            <a:off x="2167406" y="5512864"/>
            <a:ext cx="1385271" cy="1229113"/>
          </a:xfrm>
          <a:custGeom>
            <a:avLst/>
            <a:gdLst/>
            <a:ahLst/>
            <a:cxnLst/>
            <a:rect l="l" t="t" r="r" b="b"/>
            <a:pathLst>
              <a:path w="1385271" h="1229113">
                <a:moveTo>
                  <a:pt x="0" y="0"/>
                </a:moveTo>
                <a:lnTo>
                  <a:pt x="1385271" y="0"/>
                </a:lnTo>
                <a:lnTo>
                  <a:pt x="1385271" y="1229113"/>
                </a:lnTo>
                <a:lnTo>
                  <a:pt x="0" y="12291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15148605" y="2553929"/>
            <a:ext cx="4074990" cy="3076618"/>
          </a:xfrm>
          <a:custGeom>
            <a:avLst/>
            <a:gdLst/>
            <a:ahLst/>
            <a:cxnLst/>
            <a:rect l="l" t="t" r="r" b="b"/>
            <a:pathLst>
              <a:path w="4074990" h="3076618">
                <a:moveTo>
                  <a:pt x="0" y="0"/>
                </a:moveTo>
                <a:lnTo>
                  <a:pt x="4074990" y="0"/>
                </a:lnTo>
                <a:lnTo>
                  <a:pt x="4074990" y="3076618"/>
                </a:lnTo>
                <a:lnTo>
                  <a:pt x="0" y="30766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15921963" y="3082147"/>
            <a:ext cx="2353871" cy="1797769"/>
          </a:xfrm>
          <a:custGeom>
            <a:avLst/>
            <a:gdLst/>
            <a:ahLst/>
            <a:cxnLst/>
            <a:rect l="l" t="t" r="r" b="b"/>
            <a:pathLst>
              <a:path w="2353871" h="1797769">
                <a:moveTo>
                  <a:pt x="0" y="0"/>
                </a:moveTo>
                <a:lnTo>
                  <a:pt x="2353871" y="0"/>
                </a:lnTo>
                <a:lnTo>
                  <a:pt x="2353871" y="1797769"/>
                </a:lnTo>
                <a:lnTo>
                  <a:pt x="0" y="17977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15861112" y="6367427"/>
            <a:ext cx="4225774" cy="3556693"/>
          </a:xfrm>
          <a:custGeom>
            <a:avLst/>
            <a:gdLst/>
            <a:ahLst/>
            <a:cxnLst/>
            <a:rect l="l" t="t" r="r" b="b"/>
            <a:pathLst>
              <a:path w="4225774" h="3556693">
                <a:moveTo>
                  <a:pt x="0" y="0"/>
                </a:moveTo>
                <a:lnTo>
                  <a:pt x="4225774" y="0"/>
                </a:lnTo>
                <a:lnTo>
                  <a:pt x="4225774" y="3556694"/>
                </a:lnTo>
                <a:lnTo>
                  <a:pt x="0" y="355669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2268373"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13708566"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a:off x="-250551" y="5277091"/>
            <a:ext cx="1301019" cy="1263614"/>
          </a:xfrm>
          <a:custGeom>
            <a:avLst/>
            <a:gdLst/>
            <a:ahLst/>
            <a:cxnLst/>
            <a:rect l="l" t="t" r="r" b="b"/>
            <a:pathLst>
              <a:path w="1301019" h="1263614">
                <a:moveTo>
                  <a:pt x="0" y="0"/>
                </a:moveTo>
                <a:lnTo>
                  <a:pt x="1301019" y="0"/>
                </a:lnTo>
                <a:lnTo>
                  <a:pt x="1301019" y="1263614"/>
                </a:lnTo>
                <a:lnTo>
                  <a:pt x="0" y="126361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a:off x="-1167959" y="1992212"/>
            <a:ext cx="4436854" cy="1344655"/>
          </a:xfrm>
          <a:custGeom>
            <a:avLst/>
            <a:gdLst/>
            <a:ahLst/>
            <a:cxnLst/>
            <a:rect l="l" t="t" r="r" b="b"/>
            <a:pathLst>
              <a:path w="4436854" h="1344655">
                <a:moveTo>
                  <a:pt x="0" y="0"/>
                </a:moveTo>
                <a:lnTo>
                  <a:pt x="4436853" y="0"/>
                </a:lnTo>
                <a:lnTo>
                  <a:pt x="4436853" y="1344654"/>
                </a:lnTo>
                <a:lnTo>
                  <a:pt x="0" y="1344654"/>
                </a:lnTo>
                <a:lnTo>
                  <a:pt x="0" y="0"/>
                </a:lnTo>
                <a:close/>
              </a:path>
            </a:pathLst>
          </a:custGeom>
          <a:blipFill>
            <a:blip r:embed="rId16">
              <a:extLst>
                <a:ext uri="{96DAC541-7B7A-43D3-8B79-37D633B846F1}">
                  <asvg:svgBlip xmlns:asvg="http://schemas.microsoft.com/office/drawing/2016/SVG/main" r:embed="rId17"/>
                </a:ext>
              </a:extLst>
            </a:blip>
            <a:stretch>
              <a:fillRect t="-210577"/>
            </a:stretch>
          </a:blipFill>
        </p:spPr>
      </p:sp>
      <p:grpSp>
        <p:nvGrpSpPr>
          <p:cNvPr id="17" name="Group 17"/>
          <p:cNvGrpSpPr/>
          <p:nvPr/>
        </p:nvGrpSpPr>
        <p:grpSpPr>
          <a:xfrm>
            <a:off x="4915185" y="5904040"/>
            <a:ext cx="8572215" cy="3125659"/>
            <a:chOff x="0" y="-192881"/>
            <a:chExt cx="12252132" cy="3892510"/>
          </a:xfrm>
        </p:grpSpPr>
        <p:grpSp>
          <p:nvGrpSpPr>
            <p:cNvPr id="18" name="Group 18"/>
            <p:cNvGrpSpPr/>
            <p:nvPr/>
          </p:nvGrpSpPr>
          <p:grpSpPr>
            <a:xfrm>
              <a:off x="0" y="-192881"/>
              <a:ext cx="12252132" cy="3892510"/>
              <a:chOff x="0" y="-38100"/>
              <a:chExt cx="2420174" cy="768891"/>
            </a:xfrm>
          </p:grpSpPr>
          <p:sp>
            <p:nvSpPr>
              <p:cNvPr id="19" name="Freeform 19"/>
              <p:cNvSpPr/>
              <p:nvPr/>
            </p:nvSpPr>
            <p:spPr>
              <a:xfrm>
                <a:off x="0" y="0"/>
                <a:ext cx="2420174" cy="730791"/>
              </a:xfrm>
              <a:custGeom>
                <a:avLst/>
                <a:gdLst/>
                <a:ahLst/>
                <a:cxnLst/>
                <a:rect l="l" t="t" r="r" b="b"/>
                <a:pathLst>
                  <a:path w="2420174" h="730791">
                    <a:moveTo>
                      <a:pt x="16850" y="0"/>
                    </a:moveTo>
                    <a:lnTo>
                      <a:pt x="2403324" y="0"/>
                    </a:lnTo>
                    <a:cubicBezTo>
                      <a:pt x="2407793" y="0"/>
                      <a:pt x="2412079" y="1775"/>
                      <a:pt x="2415239" y="4935"/>
                    </a:cubicBezTo>
                    <a:cubicBezTo>
                      <a:pt x="2418399" y="8095"/>
                      <a:pt x="2420174" y="12381"/>
                      <a:pt x="2420174" y="16850"/>
                    </a:cubicBezTo>
                    <a:lnTo>
                      <a:pt x="2420174" y="713941"/>
                    </a:lnTo>
                    <a:cubicBezTo>
                      <a:pt x="2420174" y="718410"/>
                      <a:pt x="2418399" y="722696"/>
                      <a:pt x="2415239" y="725856"/>
                    </a:cubicBezTo>
                    <a:cubicBezTo>
                      <a:pt x="2412079" y="729016"/>
                      <a:pt x="2407793" y="730791"/>
                      <a:pt x="2403324" y="730791"/>
                    </a:cubicBezTo>
                    <a:lnTo>
                      <a:pt x="16850" y="730791"/>
                    </a:lnTo>
                    <a:cubicBezTo>
                      <a:pt x="12381" y="730791"/>
                      <a:pt x="8095" y="729016"/>
                      <a:pt x="4935" y="725856"/>
                    </a:cubicBezTo>
                    <a:cubicBezTo>
                      <a:pt x="1775" y="722696"/>
                      <a:pt x="0" y="718410"/>
                      <a:pt x="0" y="713941"/>
                    </a:cubicBezTo>
                    <a:lnTo>
                      <a:pt x="0" y="16850"/>
                    </a:lnTo>
                    <a:cubicBezTo>
                      <a:pt x="0" y="12381"/>
                      <a:pt x="1775" y="8095"/>
                      <a:pt x="4935" y="4935"/>
                    </a:cubicBezTo>
                    <a:cubicBezTo>
                      <a:pt x="8095" y="1775"/>
                      <a:pt x="12381" y="0"/>
                      <a:pt x="16850" y="0"/>
                    </a:cubicBezTo>
                    <a:close/>
                  </a:path>
                </a:pathLst>
              </a:custGeom>
              <a:solidFill>
                <a:srgbClr val="002020"/>
              </a:solidFill>
            </p:spPr>
          </p:sp>
          <p:sp>
            <p:nvSpPr>
              <p:cNvPr id="20" name="TextBox 20"/>
              <p:cNvSpPr txBox="1"/>
              <p:nvPr/>
            </p:nvSpPr>
            <p:spPr>
              <a:xfrm>
                <a:off x="0" y="-38100"/>
                <a:ext cx="2420174" cy="768891"/>
              </a:xfrm>
              <a:prstGeom prst="rect">
                <a:avLst/>
              </a:prstGeom>
            </p:spPr>
            <p:txBody>
              <a:bodyPr lIns="50800" tIns="50800" rIns="50800" bIns="50800" rtlCol="0" anchor="ctr"/>
              <a:lstStyle/>
              <a:p>
                <a:pPr algn="r">
                  <a:lnSpc>
                    <a:spcPts val="2660"/>
                  </a:lnSpc>
                </a:pPr>
                <a:endParaRPr/>
              </a:p>
            </p:txBody>
          </p:sp>
        </p:grpSp>
        <p:sp>
          <p:nvSpPr>
            <p:cNvPr id="21" name="TextBox 21"/>
            <p:cNvSpPr txBox="1"/>
            <p:nvPr/>
          </p:nvSpPr>
          <p:spPr>
            <a:xfrm>
              <a:off x="739920" y="221040"/>
              <a:ext cx="10772293" cy="3152775"/>
            </a:xfrm>
            <a:prstGeom prst="rect">
              <a:avLst/>
            </a:prstGeom>
          </p:spPr>
          <p:txBody>
            <a:bodyPr lIns="0" tIns="0" rIns="0" bIns="0" rtlCol="0" anchor="t">
              <a:spAutoFit/>
            </a:bodyPr>
            <a:lstStyle/>
            <a:p>
              <a:pPr marL="0" lvl="0" indent="0" algn="ctr">
                <a:lnSpc>
                  <a:spcPts val="6300"/>
                </a:lnSpc>
                <a:spcBef>
                  <a:spcPct val="0"/>
                </a:spcBef>
              </a:pPr>
              <a:r>
                <a:rPr lang="en-US" sz="4500" dirty="0">
                  <a:solidFill>
                    <a:srgbClr val="FFFFFF"/>
                  </a:solidFill>
                  <a:latin typeface="Lilita One"/>
                  <a:ea typeface="Lilita One"/>
                  <a:cs typeface="Lilita One"/>
                  <a:sym typeface="Lilita One"/>
                </a:rPr>
                <a:t>“Dari Benda </a:t>
              </a:r>
              <a:r>
                <a:rPr lang="en-US" sz="4500" dirty="0" err="1">
                  <a:solidFill>
                    <a:srgbClr val="FFFFFF"/>
                  </a:solidFill>
                  <a:latin typeface="Lilita One"/>
                  <a:ea typeface="Lilita One"/>
                  <a:cs typeface="Lilita One"/>
                  <a:sym typeface="Lilita One"/>
                </a:rPr>
                <a:t>Nyata</a:t>
              </a:r>
              <a:r>
                <a:rPr lang="en-US" sz="4500" dirty="0">
                  <a:solidFill>
                    <a:srgbClr val="FFFFFF"/>
                  </a:solidFill>
                  <a:latin typeface="Lilita One"/>
                  <a:ea typeface="Lilita One"/>
                  <a:cs typeface="Lilita One"/>
                  <a:sym typeface="Lilita One"/>
                </a:rPr>
                <a:t>, </a:t>
              </a:r>
              <a:r>
                <a:rPr lang="en-US" sz="4500" dirty="0" err="1">
                  <a:solidFill>
                    <a:srgbClr val="FFFFFF"/>
                  </a:solidFill>
                  <a:latin typeface="Lilita One"/>
                  <a:ea typeface="Lilita One"/>
                  <a:cs typeface="Lilita One"/>
                  <a:sym typeface="Lilita One"/>
                </a:rPr>
                <a:t>Mengenal</a:t>
              </a:r>
              <a:r>
                <a:rPr lang="en-US" sz="4500" dirty="0">
                  <a:solidFill>
                    <a:srgbClr val="FFFFFF"/>
                  </a:solidFill>
                  <a:latin typeface="Lilita One"/>
                  <a:ea typeface="Lilita One"/>
                  <a:cs typeface="Lilita One"/>
                  <a:sym typeface="Lilita One"/>
                </a:rPr>
                <a:t> Angka, </a:t>
              </a:r>
              <a:r>
                <a:rPr lang="en-US" sz="4500" dirty="0" err="1">
                  <a:solidFill>
                    <a:srgbClr val="FFFFFF"/>
                  </a:solidFill>
                  <a:latin typeface="Lilita One"/>
                  <a:ea typeface="Lilita One"/>
                  <a:cs typeface="Lilita One"/>
                  <a:sym typeface="Lilita One"/>
                </a:rPr>
                <a:t>Memahami</a:t>
              </a:r>
              <a:r>
                <a:rPr lang="en-US" sz="4500" dirty="0">
                  <a:solidFill>
                    <a:srgbClr val="FFFFFF"/>
                  </a:solidFill>
                  <a:latin typeface="Lilita One"/>
                  <a:ea typeface="Lilita One"/>
                  <a:cs typeface="Lilita One"/>
                  <a:sym typeface="Lilita One"/>
                </a:rPr>
                <a:t> </a:t>
              </a:r>
              <a:r>
                <a:rPr lang="en-US" sz="4500" dirty="0" err="1">
                  <a:solidFill>
                    <a:srgbClr val="FFFFFF"/>
                  </a:solidFill>
                  <a:latin typeface="Lilita One"/>
                  <a:ea typeface="Lilita One"/>
                  <a:cs typeface="Lilita One"/>
                  <a:sym typeface="Lilita One"/>
                </a:rPr>
                <a:t>Konsep</a:t>
              </a:r>
              <a:r>
                <a:rPr lang="en-US" sz="4500" dirty="0">
                  <a:solidFill>
                    <a:srgbClr val="FFFFFF"/>
                  </a:solidFill>
                  <a:latin typeface="Lilita One"/>
                  <a:ea typeface="Lilita One"/>
                  <a:cs typeface="Lilita One"/>
                  <a:sym typeface="Lilita One"/>
                </a:rPr>
                <a:t>, </a:t>
              </a:r>
              <a:r>
                <a:rPr lang="en-US" sz="4500" dirty="0" err="1">
                  <a:solidFill>
                    <a:srgbClr val="FFFFFF"/>
                  </a:solidFill>
                  <a:latin typeface="Lilita One"/>
                  <a:ea typeface="Lilita One"/>
                  <a:cs typeface="Lilita One"/>
                  <a:sym typeface="Lilita One"/>
                </a:rPr>
                <a:t>Menuju</a:t>
              </a:r>
              <a:r>
                <a:rPr lang="en-US" sz="4500" dirty="0">
                  <a:solidFill>
                    <a:srgbClr val="FFFFFF"/>
                  </a:solidFill>
                  <a:latin typeface="Lilita One"/>
                  <a:ea typeface="Lilita One"/>
                  <a:cs typeface="Lilita One"/>
                  <a:sym typeface="Lilita One"/>
                </a:rPr>
                <a:t> </a:t>
              </a:r>
              <a:r>
                <a:rPr lang="en-US" sz="4500" dirty="0" err="1">
                  <a:solidFill>
                    <a:srgbClr val="FFFFFF"/>
                  </a:solidFill>
                  <a:latin typeface="Lilita One"/>
                  <a:ea typeface="Lilita One"/>
                  <a:cs typeface="Lilita One"/>
                  <a:sym typeface="Lilita One"/>
                </a:rPr>
                <a:t>Kemandirian</a:t>
              </a:r>
              <a:r>
                <a:rPr lang="en-US" sz="4500" dirty="0">
                  <a:solidFill>
                    <a:srgbClr val="FFFFFF"/>
                  </a:solidFill>
                  <a:latin typeface="Lilita One"/>
                  <a:ea typeface="Lilita One"/>
                  <a:cs typeface="Lilita One"/>
                  <a:sym typeface="Lilita One"/>
                </a:rPr>
                <a:t>.”</a:t>
              </a:r>
            </a:p>
          </p:txBody>
        </p:sp>
      </p:grpSp>
      <p:sp>
        <p:nvSpPr>
          <p:cNvPr id="22" name="Freeform 8">
            <a:extLst>
              <a:ext uri="{FF2B5EF4-FFF2-40B4-BE49-F238E27FC236}">
                <a16:creationId xmlns:a16="http://schemas.microsoft.com/office/drawing/2014/main" id="{1343664D-2705-C1C7-25F4-2AA2804AE993}"/>
              </a:ext>
            </a:extLst>
          </p:cNvPr>
          <p:cNvSpPr/>
          <p:nvPr/>
        </p:nvSpPr>
        <p:spPr>
          <a:xfrm>
            <a:off x="11587883" y="8023805"/>
            <a:ext cx="4225774" cy="2774721"/>
          </a:xfrm>
          <a:custGeom>
            <a:avLst/>
            <a:gdLst/>
            <a:ahLst/>
            <a:cxnLst/>
            <a:rect l="l" t="t" r="r" b="b"/>
            <a:pathLst>
              <a:path w="7330431" h="5158791">
                <a:moveTo>
                  <a:pt x="0" y="0"/>
                </a:moveTo>
                <a:lnTo>
                  <a:pt x="7330432" y="0"/>
                </a:lnTo>
                <a:lnTo>
                  <a:pt x="7330432" y="5158791"/>
                </a:lnTo>
                <a:lnTo>
                  <a:pt x="0" y="5158791"/>
                </a:lnTo>
                <a:lnTo>
                  <a:pt x="0" y="0"/>
                </a:lnTo>
                <a:close/>
              </a:path>
            </a:pathLst>
          </a:custGeom>
          <a:blipFill>
            <a:blip r:embed="rId18"/>
            <a:stretch>
              <a:fillRect/>
            </a:stretch>
          </a:blipFill>
        </p:spPr>
      </p:sp>
      <p:pic>
        <p:nvPicPr>
          <p:cNvPr id="24" name="Picture 23">
            <a:extLst>
              <a:ext uri="{FF2B5EF4-FFF2-40B4-BE49-F238E27FC236}">
                <a16:creationId xmlns:a16="http://schemas.microsoft.com/office/drawing/2014/main" id="{645294D7-3EB4-0970-2FD8-2C78684CA6DF}"/>
              </a:ext>
            </a:extLst>
          </p:cNvPr>
          <p:cNvPicPr>
            <a:picLocks noChangeAspect="1"/>
          </p:cNvPicPr>
          <p:nvPr/>
        </p:nvPicPr>
        <p:blipFill>
          <a:blip r:embed="rId19" cstate="print">
            <a:extLst>
              <a:ext uri="{28A0092B-C50C-407E-A947-70E740481C1C}">
                <a14:useLocalDpi xmlns:a14="http://schemas.microsoft.com/office/drawing/2010/main" val="0"/>
              </a:ext>
            </a:extLst>
          </a:blip>
          <a:srcRect l="-419" t="38950" r="419" b="10022"/>
          <a:stretch>
            <a:fillRect/>
          </a:stretch>
        </p:blipFill>
        <p:spPr>
          <a:xfrm>
            <a:off x="5533303" y="495300"/>
            <a:ext cx="7420697" cy="5048914"/>
          </a:xfrm>
          <a:prstGeom prst="roundRect">
            <a:avLst>
              <a:gd name="adj" fmla="val 4066"/>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446FC-10FD-B838-4BAB-BC454DC6B7F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DA34C9F-9123-21CA-54C0-5CDC5A0EEF33}"/>
              </a:ext>
            </a:extLst>
          </p:cNvPr>
          <p:cNvGrpSpPr/>
          <p:nvPr/>
        </p:nvGrpSpPr>
        <p:grpSpPr>
          <a:xfrm>
            <a:off x="-615165" y="7936572"/>
            <a:ext cx="19518329" cy="2949188"/>
            <a:chOff x="0" y="0"/>
            <a:chExt cx="5379277" cy="812800"/>
          </a:xfrm>
        </p:grpSpPr>
        <p:sp>
          <p:nvSpPr>
            <p:cNvPr id="3" name="Freeform 3">
              <a:extLst>
                <a:ext uri="{FF2B5EF4-FFF2-40B4-BE49-F238E27FC236}">
                  <a16:creationId xmlns:a16="http://schemas.microsoft.com/office/drawing/2014/main" id="{478F05AD-1215-4BE6-6418-6D9867EE10BE}"/>
                </a:ext>
              </a:extLst>
            </p:cNvPr>
            <p:cNvSpPr/>
            <p:nvPr/>
          </p:nvSpPr>
          <p:spPr>
            <a:xfrm>
              <a:off x="0" y="0"/>
              <a:ext cx="5379277" cy="812800"/>
            </a:xfrm>
            <a:custGeom>
              <a:avLst/>
              <a:gdLst/>
              <a:ahLst/>
              <a:cxnLst/>
              <a:rect l="l" t="t" r="r" b="b"/>
              <a:pathLst>
                <a:path w="5379277" h="812800">
                  <a:moveTo>
                    <a:pt x="0" y="0"/>
                  </a:moveTo>
                  <a:lnTo>
                    <a:pt x="5379277" y="0"/>
                  </a:lnTo>
                  <a:lnTo>
                    <a:pt x="5379277" y="812800"/>
                  </a:lnTo>
                  <a:lnTo>
                    <a:pt x="0" y="812800"/>
                  </a:lnTo>
                  <a:close/>
                </a:path>
              </a:pathLst>
            </a:custGeom>
            <a:solidFill>
              <a:srgbClr val="496060"/>
            </a:solidFill>
          </p:spPr>
        </p:sp>
        <p:sp>
          <p:nvSpPr>
            <p:cNvPr id="4" name="TextBox 4">
              <a:extLst>
                <a:ext uri="{FF2B5EF4-FFF2-40B4-BE49-F238E27FC236}">
                  <a16:creationId xmlns:a16="http://schemas.microsoft.com/office/drawing/2014/main" id="{9FD2E72E-AAA5-E6AF-229A-8D987693D494}"/>
                </a:ext>
              </a:extLst>
            </p:cNvPr>
            <p:cNvSpPr txBox="1"/>
            <p:nvPr/>
          </p:nvSpPr>
          <p:spPr>
            <a:xfrm>
              <a:off x="0" y="-38100"/>
              <a:ext cx="5379277"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a:extLst>
              <a:ext uri="{FF2B5EF4-FFF2-40B4-BE49-F238E27FC236}">
                <a16:creationId xmlns:a16="http://schemas.microsoft.com/office/drawing/2014/main" id="{89C9E9D8-705D-CA33-5C90-709E05662719}"/>
              </a:ext>
            </a:extLst>
          </p:cNvPr>
          <p:cNvSpPr/>
          <p:nvPr/>
        </p:nvSpPr>
        <p:spPr>
          <a:xfrm>
            <a:off x="-1104114" y="5904041"/>
            <a:ext cx="5174832" cy="3648256"/>
          </a:xfrm>
          <a:custGeom>
            <a:avLst/>
            <a:gdLst/>
            <a:ahLst/>
            <a:cxnLst/>
            <a:rect l="l" t="t" r="r" b="b"/>
            <a:pathLst>
              <a:path w="5174832" h="3648256">
                <a:moveTo>
                  <a:pt x="0" y="0"/>
                </a:moveTo>
                <a:lnTo>
                  <a:pt x="5174831" y="0"/>
                </a:lnTo>
                <a:lnTo>
                  <a:pt x="5174831" y="3648256"/>
                </a:lnTo>
                <a:lnTo>
                  <a:pt x="0" y="3648256"/>
                </a:lnTo>
                <a:lnTo>
                  <a:pt x="0" y="0"/>
                </a:lnTo>
                <a:close/>
              </a:path>
            </a:pathLst>
          </a:custGeom>
          <a:blipFill>
            <a:blip r:embed="rId2"/>
            <a:stretch>
              <a:fillRect/>
            </a:stretch>
          </a:blipFill>
        </p:spPr>
      </p:sp>
      <p:sp>
        <p:nvSpPr>
          <p:cNvPr id="6" name="Freeform 6">
            <a:extLst>
              <a:ext uri="{FF2B5EF4-FFF2-40B4-BE49-F238E27FC236}">
                <a16:creationId xmlns:a16="http://schemas.microsoft.com/office/drawing/2014/main" id="{E3092B9B-3D2E-13F1-00BA-686398470CBC}"/>
              </a:ext>
            </a:extLst>
          </p:cNvPr>
          <p:cNvSpPr/>
          <p:nvPr/>
        </p:nvSpPr>
        <p:spPr>
          <a:xfrm>
            <a:off x="1322939" y="4879916"/>
            <a:ext cx="954014" cy="1512307"/>
          </a:xfrm>
          <a:custGeom>
            <a:avLst/>
            <a:gdLst/>
            <a:ahLst/>
            <a:cxnLst/>
            <a:rect l="l" t="t" r="r" b="b"/>
            <a:pathLst>
              <a:path w="954014" h="1512307">
                <a:moveTo>
                  <a:pt x="0" y="0"/>
                </a:moveTo>
                <a:lnTo>
                  <a:pt x="954014" y="0"/>
                </a:lnTo>
                <a:lnTo>
                  <a:pt x="954014" y="1512307"/>
                </a:lnTo>
                <a:lnTo>
                  <a:pt x="0" y="1512307"/>
                </a:lnTo>
                <a:lnTo>
                  <a:pt x="0" y="0"/>
                </a:lnTo>
                <a:close/>
              </a:path>
            </a:pathLst>
          </a:custGeom>
          <a:blipFill>
            <a:blip r:embed="rId3"/>
            <a:stretch>
              <a:fillRect/>
            </a:stretch>
          </a:blipFill>
        </p:spPr>
      </p:sp>
      <p:sp>
        <p:nvSpPr>
          <p:cNvPr id="7" name="Freeform 7">
            <a:extLst>
              <a:ext uri="{FF2B5EF4-FFF2-40B4-BE49-F238E27FC236}">
                <a16:creationId xmlns:a16="http://schemas.microsoft.com/office/drawing/2014/main" id="{D3CE67B0-877C-EFF0-DEF7-D21932AFBD7A}"/>
              </a:ext>
            </a:extLst>
          </p:cNvPr>
          <p:cNvSpPr/>
          <p:nvPr/>
        </p:nvSpPr>
        <p:spPr>
          <a:xfrm>
            <a:off x="2167406" y="5512864"/>
            <a:ext cx="1385271" cy="1229113"/>
          </a:xfrm>
          <a:custGeom>
            <a:avLst/>
            <a:gdLst/>
            <a:ahLst/>
            <a:cxnLst/>
            <a:rect l="l" t="t" r="r" b="b"/>
            <a:pathLst>
              <a:path w="1385271" h="1229113">
                <a:moveTo>
                  <a:pt x="0" y="0"/>
                </a:moveTo>
                <a:lnTo>
                  <a:pt x="1385271" y="0"/>
                </a:lnTo>
                <a:lnTo>
                  <a:pt x="1385271" y="1229113"/>
                </a:lnTo>
                <a:lnTo>
                  <a:pt x="0" y="12291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a:extLst>
              <a:ext uri="{FF2B5EF4-FFF2-40B4-BE49-F238E27FC236}">
                <a16:creationId xmlns:a16="http://schemas.microsoft.com/office/drawing/2014/main" id="{7EBB7B07-4FA4-0F38-9A12-182EFA7BB620}"/>
              </a:ext>
            </a:extLst>
          </p:cNvPr>
          <p:cNvSpPr/>
          <p:nvPr/>
        </p:nvSpPr>
        <p:spPr>
          <a:xfrm>
            <a:off x="5944445" y="4994216"/>
            <a:ext cx="7330431" cy="5158791"/>
          </a:xfrm>
          <a:custGeom>
            <a:avLst/>
            <a:gdLst/>
            <a:ahLst/>
            <a:cxnLst/>
            <a:rect l="l" t="t" r="r" b="b"/>
            <a:pathLst>
              <a:path w="7330431" h="5158791">
                <a:moveTo>
                  <a:pt x="0" y="0"/>
                </a:moveTo>
                <a:lnTo>
                  <a:pt x="7330432" y="0"/>
                </a:lnTo>
                <a:lnTo>
                  <a:pt x="7330432" y="5158791"/>
                </a:lnTo>
                <a:lnTo>
                  <a:pt x="0" y="5158791"/>
                </a:lnTo>
                <a:lnTo>
                  <a:pt x="0" y="0"/>
                </a:lnTo>
                <a:close/>
              </a:path>
            </a:pathLst>
          </a:custGeom>
          <a:blipFill>
            <a:blip r:embed="rId6"/>
            <a:stretch>
              <a:fillRect/>
            </a:stretch>
          </a:blipFill>
        </p:spPr>
      </p:sp>
      <p:sp>
        <p:nvSpPr>
          <p:cNvPr id="9" name="Freeform 9">
            <a:extLst>
              <a:ext uri="{FF2B5EF4-FFF2-40B4-BE49-F238E27FC236}">
                <a16:creationId xmlns:a16="http://schemas.microsoft.com/office/drawing/2014/main" id="{8EC6B098-9951-6443-A947-C5CF9E1EC1E4}"/>
              </a:ext>
            </a:extLst>
          </p:cNvPr>
          <p:cNvSpPr/>
          <p:nvPr/>
        </p:nvSpPr>
        <p:spPr>
          <a:xfrm>
            <a:off x="15148605" y="2553929"/>
            <a:ext cx="4074990" cy="3076618"/>
          </a:xfrm>
          <a:custGeom>
            <a:avLst/>
            <a:gdLst/>
            <a:ahLst/>
            <a:cxnLst/>
            <a:rect l="l" t="t" r="r" b="b"/>
            <a:pathLst>
              <a:path w="4074990" h="3076618">
                <a:moveTo>
                  <a:pt x="0" y="0"/>
                </a:moveTo>
                <a:lnTo>
                  <a:pt x="4074990" y="0"/>
                </a:lnTo>
                <a:lnTo>
                  <a:pt x="4074990" y="3076618"/>
                </a:lnTo>
                <a:lnTo>
                  <a:pt x="0" y="307661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a:extLst>
              <a:ext uri="{FF2B5EF4-FFF2-40B4-BE49-F238E27FC236}">
                <a16:creationId xmlns:a16="http://schemas.microsoft.com/office/drawing/2014/main" id="{0A3BB3D8-2F8E-4FBB-960A-CA4C14B6EDC4}"/>
              </a:ext>
            </a:extLst>
          </p:cNvPr>
          <p:cNvSpPr/>
          <p:nvPr/>
        </p:nvSpPr>
        <p:spPr>
          <a:xfrm>
            <a:off x="15921963" y="3082147"/>
            <a:ext cx="2353871" cy="1797769"/>
          </a:xfrm>
          <a:custGeom>
            <a:avLst/>
            <a:gdLst/>
            <a:ahLst/>
            <a:cxnLst/>
            <a:rect l="l" t="t" r="r" b="b"/>
            <a:pathLst>
              <a:path w="2353871" h="1797769">
                <a:moveTo>
                  <a:pt x="0" y="0"/>
                </a:moveTo>
                <a:lnTo>
                  <a:pt x="2353871" y="0"/>
                </a:lnTo>
                <a:lnTo>
                  <a:pt x="2353871" y="1797769"/>
                </a:lnTo>
                <a:lnTo>
                  <a:pt x="0" y="179776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a:extLst>
              <a:ext uri="{FF2B5EF4-FFF2-40B4-BE49-F238E27FC236}">
                <a16:creationId xmlns:a16="http://schemas.microsoft.com/office/drawing/2014/main" id="{9D34BABB-2F22-A81E-E11E-20C516BCDB2A}"/>
              </a:ext>
            </a:extLst>
          </p:cNvPr>
          <p:cNvSpPr/>
          <p:nvPr/>
        </p:nvSpPr>
        <p:spPr>
          <a:xfrm>
            <a:off x="15861112" y="6367427"/>
            <a:ext cx="4225774" cy="3556693"/>
          </a:xfrm>
          <a:custGeom>
            <a:avLst/>
            <a:gdLst/>
            <a:ahLst/>
            <a:cxnLst/>
            <a:rect l="l" t="t" r="r" b="b"/>
            <a:pathLst>
              <a:path w="4225774" h="3556693">
                <a:moveTo>
                  <a:pt x="0" y="0"/>
                </a:moveTo>
                <a:lnTo>
                  <a:pt x="4225774" y="0"/>
                </a:lnTo>
                <a:lnTo>
                  <a:pt x="4225774" y="3556694"/>
                </a:lnTo>
                <a:lnTo>
                  <a:pt x="0" y="355669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a:extLst>
              <a:ext uri="{FF2B5EF4-FFF2-40B4-BE49-F238E27FC236}">
                <a16:creationId xmlns:a16="http://schemas.microsoft.com/office/drawing/2014/main" id="{EF40B958-2BD3-5175-6656-C33200C4318F}"/>
              </a:ext>
            </a:extLst>
          </p:cNvPr>
          <p:cNvSpPr/>
          <p:nvPr/>
        </p:nvSpPr>
        <p:spPr>
          <a:xfrm>
            <a:off x="-2268373"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3" name="Freeform 13">
            <a:extLst>
              <a:ext uri="{FF2B5EF4-FFF2-40B4-BE49-F238E27FC236}">
                <a16:creationId xmlns:a16="http://schemas.microsoft.com/office/drawing/2014/main" id="{DEBC0F45-C850-32DF-322B-55A61995CCDD}"/>
              </a:ext>
            </a:extLst>
          </p:cNvPr>
          <p:cNvSpPr/>
          <p:nvPr/>
        </p:nvSpPr>
        <p:spPr>
          <a:xfrm>
            <a:off x="13708566" y="-445564"/>
            <a:ext cx="7315200" cy="1353312"/>
          </a:xfrm>
          <a:custGeom>
            <a:avLst/>
            <a:gdLst/>
            <a:ahLst/>
            <a:cxnLst/>
            <a:rect l="l" t="t" r="r" b="b"/>
            <a:pathLst>
              <a:path w="7315200" h="1353312">
                <a:moveTo>
                  <a:pt x="0" y="0"/>
                </a:moveTo>
                <a:lnTo>
                  <a:pt x="7315200" y="0"/>
                </a:lnTo>
                <a:lnTo>
                  <a:pt x="7315200" y="1353312"/>
                </a:lnTo>
                <a:lnTo>
                  <a:pt x="0" y="135331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Freeform 14">
            <a:extLst>
              <a:ext uri="{FF2B5EF4-FFF2-40B4-BE49-F238E27FC236}">
                <a16:creationId xmlns:a16="http://schemas.microsoft.com/office/drawing/2014/main" id="{D5BF8CCE-EC6B-499A-4150-00074753E03E}"/>
              </a:ext>
            </a:extLst>
          </p:cNvPr>
          <p:cNvSpPr/>
          <p:nvPr/>
        </p:nvSpPr>
        <p:spPr>
          <a:xfrm>
            <a:off x="-250551" y="5277091"/>
            <a:ext cx="1301019" cy="1263614"/>
          </a:xfrm>
          <a:custGeom>
            <a:avLst/>
            <a:gdLst/>
            <a:ahLst/>
            <a:cxnLst/>
            <a:rect l="l" t="t" r="r" b="b"/>
            <a:pathLst>
              <a:path w="1301019" h="1263614">
                <a:moveTo>
                  <a:pt x="0" y="0"/>
                </a:moveTo>
                <a:lnTo>
                  <a:pt x="1301019" y="0"/>
                </a:lnTo>
                <a:lnTo>
                  <a:pt x="1301019" y="1263614"/>
                </a:lnTo>
                <a:lnTo>
                  <a:pt x="0" y="126361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5" name="TextBox 15">
            <a:extLst>
              <a:ext uri="{FF2B5EF4-FFF2-40B4-BE49-F238E27FC236}">
                <a16:creationId xmlns:a16="http://schemas.microsoft.com/office/drawing/2014/main" id="{8A8BFF6E-AF45-154A-E2C6-33E2EC46A6BC}"/>
              </a:ext>
            </a:extLst>
          </p:cNvPr>
          <p:cNvSpPr txBox="1"/>
          <p:nvPr/>
        </p:nvSpPr>
        <p:spPr>
          <a:xfrm>
            <a:off x="3587069" y="2239811"/>
            <a:ext cx="11113859" cy="1684672"/>
          </a:xfrm>
          <a:prstGeom prst="rect">
            <a:avLst/>
          </a:prstGeom>
        </p:spPr>
        <p:txBody>
          <a:bodyPr lIns="0" tIns="0" rIns="0" bIns="0" rtlCol="0" anchor="t">
            <a:spAutoFit/>
          </a:bodyPr>
          <a:lstStyle/>
          <a:p>
            <a:pPr marL="0" lvl="0" indent="0" algn="ctr">
              <a:lnSpc>
                <a:spcPts val="13719"/>
              </a:lnSpc>
              <a:spcBef>
                <a:spcPct val="0"/>
              </a:spcBef>
            </a:pPr>
            <a:r>
              <a:rPr lang="en-US" sz="9799" dirty="0">
                <a:solidFill>
                  <a:srgbClr val="002020"/>
                </a:solidFill>
                <a:latin typeface="Lilita One"/>
                <a:ea typeface="Lilita One"/>
                <a:cs typeface="Lilita One"/>
                <a:sym typeface="Lilita One"/>
              </a:rPr>
              <a:t>TERIMA KASIH</a:t>
            </a:r>
          </a:p>
        </p:txBody>
      </p:sp>
      <p:sp>
        <p:nvSpPr>
          <p:cNvPr id="16" name="Freeform 16">
            <a:extLst>
              <a:ext uri="{FF2B5EF4-FFF2-40B4-BE49-F238E27FC236}">
                <a16:creationId xmlns:a16="http://schemas.microsoft.com/office/drawing/2014/main" id="{B45076DE-2549-BB29-7EEB-87E066AAE76E}"/>
              </a:ext>
            </a:extLst>
          </p:cNvPr>
          <p:cNvSpPr/>
          <p:nvPr/>
        </p:nvSpPr>
        <p:spPr>
          <a:xfrm>
            <a:off x="-1167959" y="1992212"/>
            <a:ext cx="4436854" cy="1344655"/>
          </a:xfrm>
          <a:custGeom>
            <a:avLst/>
            <a:gdLst/>
            <a:ahLst/>
            <a:cxnLst/>
            <a:rect l="l" t="t" r="r" b="b"/>
            <a:pathLst>
              <a:path w="4436854" h="1344655">
                <a:moveTo>
                  <a:pt x="0" y="0"/>
                </a:moveTo>
                <a:lnTo>
                  <a:pt x="4436853" y="0"/>
                </a:lnTo>
                <a:lnTo>
                  <a:pt x="4436853" y="1344654"/>
                </a:lnTo>
                <a:lnTo>
                  <a:pt x="0" y="1344654"/>
                </a:lnTo>
                <a:lnTo>
                  <a:pt x="0" y="0"/>
                </a:lnTo>
                <a:close/>
              </a:path>
            </a:pathLst>
          </a:custGeom>
          <a:blipFill>
            <a:blip r:embed="rId17">
              <a:extLst>
                <a:ext uri="{96DAC541-7B7A-43D3-8B79-37D633B846F1}">
                  <asvg:svgBlip xmlns:asvg="http://schemas.microsoft.com/office/drawing/2016/SVG/main" r:embed="rId18"/>
                </a:ext>
              </a:extLst>
            </a:blip>
            <a:stretch>
              <a:fillRect t="-210577"/>
            </a:stretch>
          </a:blipFill>
        </p:spPr>
      </p:sp>
    </p:spTree>
    <p:extLst>
      <p:ext uri="{BB962C8B-B14F-4D97-AF65-F5344CB8AC3E}">
        <p14:creationId xmlns:p14="http://schemas.microsoft.com/office/powerpoint/2010/main" val="295144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692</Words>
  <Application>Microsoft Office PowerPoint</Application>
  <PresentationFormat>Custom</PresentationFormat>
  <Paragraphs>121</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Lilita One</vt:lpstr>
      <vt:lpstr>Open Sans</vt:lpstr>
      <vt:lpstr>Arimo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Disusun oleh: Husna, S.Pd.</dc:title>
  <cp:lastModifiedBy>Amna Sri Rizeky</cp:lastModifiedBy>
  <cp:revision>3</cp:revision>
  <dcterms:created xsi:type="dcterms:W3CDTF">2006-08-16T00:00:00Z</dcterms:created>
  <dcterms:modified xsi:type="dcterms:W3CDTF">2026-08-20T08:06:43Z</dcterms:modified>
  <dc:identifier>DAHSdTC6avw</dc:identifier>
</cp:coreProperties>
</file>