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-411480"/>
            <a:ext cx="2743200" cy="2743200"/>
          </a:xfrm>
          <a:prstGeom prst="ellipse">
            <a:avLst/>
          </a:prstGeom>
          <a:solidFill>
            <a:srgbClr val="E0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5120640"/>
            <a:ext cx="1920240" cy="1920240"/>
          </a:xfrm>
          <a:prstGeom prst="ellipse">
            <a:avLst/>
          </a:prstGeom>
          <a:solidFill>
            <a:srgbClr val="FFF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731520" y="5120640"/>
            <a:ext cx="2011680" cy="2011680"/>
          </a:xfrm>
          <a:prstGeom prst="ellipse">
            <a:avLst/>
          </a:prstGeom>
          <a:solidFill>
            <a:srgbClr val="E4F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58368" y="658368"/>
            <a:ext cx="146304" cy="5166360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960120"/>
            <a:ext cx="9601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B304A"/>
                </a:solidFill>
                <a:latin typeface="Aptos Display"/>
              </a:defRPr>
            </a:pPr>
            <a:r>
              <a:t>PENYUSUNAN DAYA SERAP TKA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828800"/>
            <a:ext cx="960120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2A9D8F"/>
                </a:solidFill>
                <a:latin typeface="Aptos Display"/>
              </a:defRPr>
            </a:pPr>
            <a:r>
              <a:t>BAHASA INGGRIS • TAHUN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3063240"/>
            <a:ext cx="81381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A3440"/>
                </a:solidFill>
                <a:latin typeface="Aptos"/>
              </a:defRPr>
            </a:pPr>
            <a:r>
              <a:t>Dari membaca data → menemukan gap → merevisi asesmen → menyusun instrumen yang selaras.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4251960"/>
            <a:ext cx="1572768" cy="502920"/>
          </a:xfrm>
          <a:prstGeom prst="roundRect">
            <a:avLst/>
          </a:prstGeom>
          <a:solidFill>
            <a:srgbClr val="E4F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4379976"/>
            <a:ext cx="157276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1B304A"/>
                </a:solidFill>
                <a:latin typeface="Aptos"/>
              </a:defRPr>
            </a:pPr>
            <a:r>
              <a:t>LK 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6080" y="4251960"/>
            <a:ext cx="1572768" cy="502920"/>
          </a:xfrm>
          <a:prstGeom prst="roundRect">
            <a:avLst/>
          </a:prstGeom>
          <a:solidFill>
            <a:srgbClr val="E0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26080" y="4379976"/>
            <a:ext cx="157276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1B304A"/>
                </a:solidFill>
                <a:latin typeface="Aptos"/>
              </a:defRPr>
            </a:pPr>
            <a:r>
              <a:t>LK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54880" y="4251960"/>
            <a:ext cx="1572768" cy="502920"/>
          </a:xfrm>
          <a:prstGeom prst="roundRect">
            <a:avLst/>
          </a:prstGeom>
          <a:solidFill>
            <a:srgbClr val="FFF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54880" y="4379976"/>
            <a:ext cx="157276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1B304A"/>
                </a:solidFill>
                <a:latin typeface="Aptos"/>
              </a:defRPr>
            </a:pPr>
            <a:r>
              <a:t>LK 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0" y="4251960"/>
            <a:ext cx="1572768" cy="502920"/>
          </a:xfrm>
          <a:prstGeom prst="roundRect">
            <a:avLst/>
          </a:prstGeom>
          <a:solidFill>
            <a:srgbClr val="E8ED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0" y="4379976"/>
            <a:ext cx="157276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1B304A"/>
                </a:solidFill>
                <a:latin typeface="Aptos"/>
              </a:defRPr>
            </a:pPr>
            <a:r>
              <a:t>Kartu Soal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0" y="4251960"/>
            <a:ext cx="1572768" cy="502920"/>
          </a:xfrm>
          <a:prstGeom prst="roundRect">
            <a:avLst/>
          </a:prstGeom>
          <a:solidFill>
            <a:srgbClr val="E4F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80" y="4379976"/>
            <a:ext cx="157276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1B304A"/>
                </a:solidFill>
                <a:latin typeface="Aptos"/>
              </a:defRPr>
            </a:pPr>
            <a:r>
              <a:t>Kisi-kisi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715000"/>
            <a:ext cx="9144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06D7B"/>
                </a:solidFill>
                <a:latin typeface="Aptos"/>
              </a:defRPr>
            </a:pPr>
            <a:r>
              <a:t>Bahan presentasi berbasis LK dan perangkat asesmen yang diunggah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4892040"/>
            <a:ext cx="8046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B304A"/>
                </a:solidFill>
                <a:latin typeface="Aptos"/>
              </a:defRPr>
            </a:pPr>
            <a:r>
              <a:t>Elfi Dawiyah, S.Pd.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285232"/>
            <a:ext cx="8046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06D7B"/>
                </a:solidFill>
                <a:latin typeface="Aptos"/>
              </a:defRPr>
            </a:pPr>
            <a:r>
              <a:t>Guru SMAN 1 Kaway XVI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2A9D8F"/>
                </a:solidFill>
                <a:latin typeface="Aptos"/>
              </a:defRPr>
            </a:pPr>
            <a:r>
              <a:t>01 • PEMAHAMAN DASAR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B304A"/>
                </a:solidFill>
                <a:latin typeface="Aptos"/>
              </a:defRPr>
            </a:pPr>
            <a:r>
              <a:t>Apa Itu TKA?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789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2A3440"/>
                </a:solidFill>
                <a:latin typeface="Aptos"/>
              </a:defRPr>
            </a:pPr>
            <a:r>
              <a:t>Tes Kemampuan Akademik (TKA) adalah asesmen terstandar untuk memperoleh gambaran capaian kemampuan akademik peserta didik pada kompetensi tertentu.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560320"/>
            <a:ext cx="3337560" cy="2423160"/>
          </a:xfrm>
          <a:prstGeom prst="roundRect">
            <a:avLst/>
          </a:prstGeom>
          <a:solidFill>
            <a:srgbClr val="E4F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852928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B304A"/>
                </a:solidFill>
                <a:latin typeface="Aptos"/>
              </a:defRPr>
            </a:pPr>
            <a:r>
              <a:t>Mengukur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29000"/>
            <a:ext cx="2834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Memberikan gambaran capaian kemampuan akademik siswa secara lebih terukur.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2560320"/>
            <a:ext cx="3337560" cy="2423160"/>
          </a:xfrm>
          <a:prstGeom prst="roundRect">
            <a:avLst/>
          </a:prstGeom>
          <a:solidFill>
            <a:srgbClr val="E0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2852928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B304A"/>
                </a:solidFill>
                <a:latin typeface="Aptos"/>
              </a:defRPr>
            </a:pPr>
            <a:r>
              <a:t>Memetakan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3429000"/>
            <a:ext cx="2834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Membantu melihat kompetensi yang sudah kuat dan kompetensi yang masih perlu diperkuat.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2560320"/>
            <a:ext cx="3337560" cy="2423160"/>
          </a:xfrm>
          <a:prstGeom prst="roundRect">
            <a:avLst/>
          </a:prstGeom>
          <a:solidFill>
            <a:srgbClr val="FFF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80" y="2852928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B304A"/>
                </a:solidFill>
                <a:latin typeface="Aptos"/>
              </a:defRPr>
            </a:pPr>
            <a:r>
              <a:t>Menjadi dasar perbaikan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3429000"/>
            <a:ext cx="2834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Data dapat digunakan sekolah dan guru untuk merefleksi pembelajaran serta memperbaiki asesmen.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53212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2A9D8F"/>
                </a:solidFill>
                <a:latin typeface="Aptos"/>
              </a:defRPr>
            </a:pPr>
            <a:r>
              <a:t>Dalam presentasi ini, hasil TKA digunakan sebagai titik awal untuk menyusun daya serap, mengidentifikasi gap, dan memperbaiki instrumen asesmen Bahasa Inggris.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50" b="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2A9D8F"/>
                </a:solidFill>
                <a:latin typeface="Aptos"/>
              </a:defRPr>
            </a:pPr>
            <a:r>
              <a:t>02 • MANFAAT TKA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B304A"/>
                </a:solidFill>
                <a:latin typeface="Aptos"/>
              </a:defRPr>
            </a:pPr>
            <a:r>
              <a:t>Manfaat TKA bagi Sekolah dan Siswa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810512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2A9D8F"/>
                </a:solidFill>
                <a:latin typeface="Aptos"/>
              </a:defRPr>
            </a:pPr>
            <a:r>
              <a:t>Bagi Sekolah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395728"/>
            <a:ext cx="46177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Memetakan capaian kompetensi siswa berdasarkan data.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017520"/>
            <a:ext cx="46177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Menentukan kompetensi yang perlu menjadi prioritas perbaikan.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39312"/>
            <a:ext cx="46177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Menjadi bahan refleksi untuk pembelajaran dan asesmen.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261104"/>
            <a:ext cx="46177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Mendorong penyusunan program tindak lanjut yang lebih terarah.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4882896"/>
            <a:ext cx="46177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Memperkuat budaya sekolah berbasis data.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508760"/>
            <a:ext cx="52578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92240" y="1810512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4FAECF"/>
                </a:solidFill>
                <a:latin typeface="Aptos"/>
              </a:defRPr>
            </a:pPr>
            <a:r>
              <a:t>Bagi Siswa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395728"/>
            <a:ext cx="4572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Memberikan gambaran tentang kemampuan akademik yang telah dikuasai.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017520"/>
            <a:ext cx="4572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Membantu mengetahui area kompetensi yang masih perlu ditingkatkan.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3639312"/>
            <a:ext cx="4572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Melatih kesiapan menghadapi asesmen terstandar.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4261104"/>
            <a:ext cx="4572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Mendorong siswa memahami proses belajar dan memperbaiki strategi belajarnya.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4882896"/>
            <a:ext cx="45720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A3440"/>
                </a:solidFill>
                <a:latin typeface="Aptos"/>
              </a:defRPr>
            </a:pPr>
            <a:r>
              <a:t>• Menjadi salah satu sumber informasi untuk pengembangan pembelajaran yang sesuai kebutuhan.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144768"/>
            <a:ext cx="10607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06D7B"/>
                </a:solidFill>
                <a:latin typeface="Aptos"/>
              </a:defRPr>
            </a:pPr>
            <a:r>
              <a:t>Catatan: manfaat di atas merupakan penjelasan penguatan untuk presentasi; LK yang diunggah terutama berfokus pada pemanfaatan data TKA untuk perbaikan asesmen.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50" b="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01 • ORIENTASI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Tujuan Presentasi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53035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73351"/>
            <a:ext cx="4846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Target yang ingin dicapai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2075688"/>
            <a:ext cx="4800600" cy="3529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Memahami alur penyusunan daya serap TKA Bahasa Inggris.</a:t>
            </a:r>
          </a:p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Menganalisis kompetensi yang masih rendah berdasarkan data TKA.</a:t>
            </a:r>
          </a:p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Menyelaraskan TP, kompetensi TKA, asesmen sekolah, dan pembelajaran.</a:t>
            </a:r>
          </a:p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Mengidentifikasi gap pada kompleksitas berpikir, stimulus, bentuk soal, dan distractor.</a:t>
            </a:r>
          </a:p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Menghasilkan soal yang lebih kontekstual, berbasis penalaran, dan mendukung literasi.</a:t>
            </a:r>
          </a:p>
        </p:txBody>
      </p:sp>
      <p:sp>
        <p:nvSpPr>
          <p:cNvPr id="8" name="Oval 7"/>
          <p:cNvSpPr/>
          <p:nvPr/>
        </p:nvSpPr>
        <p:spPr>
          <a:xfrm>
            <a:off x="6537960" y="1554480"/>
            <a:ext cx="502920" cy="502920"/>
          </a:xfrm>
          <a:prstGeom prst="ellipse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664207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1581912"/>
            <a:ext cx="3931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Baca data TKA</a:t>
            </a:r>
          </a:p>
        </p:txBody>
      </p:sp>
      <p:sp>
        <p:nvSpPr>
          <p:cNvPr id="11" name="Oval 10"/>
          <p:cNvSpPr/>
          <p:nvPr/>
        </p:nvSpPr>
        <p:spPr>
          <a:xfrm>
            <a:off x="6537960" y="2340864"/>
            <a:ext cx="502920" cy="502920"/>
          </a:xfrm>
          <a:prstGeom prst="ellipse">
            <a:avLst/>
          </a:prstGeom>
          <a:solidFill>
            <a:srgbClr val="4FA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0" y="2450592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2368296"/>
            <a:ext cx="3931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Petakan gap</a:t>
            </a:r>
          </a:p>
        </p:txBody>
      </p:sp>
      <p:sp>
        <p:nvSpPr>
          <p:cNvPr id="14" name="Oval 13"/>
          <p:cNvSpPr/>
          <p:nvPr/>
        </p:nvSpPr>
        <p:spPr>
          <a:xfrm>
            <a:off x="6537960" y="3127248"/>
            <a:ext cx="502920" cy="502920"/>
          </a:xfrm>
          <a:prstGeom prst="ellipse">
            <a:avLst/>
          </a:prstGeom>
          <a:solidFill>
            <a:srgbClr val="F4B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3236976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3760" y="3154679"/>
            <a:ext cx="3931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Revisi soal</a:t>
            </a:r>
          </a:p>
        </p:txBody>
      </p:sp>
      <p:sp>
        <p:nvSpPr>
          <p:cNvPr id="17" name="Oval 16"/>
          <p:cNvSpPr/>
          <p:nvPr/>
        </p:nvSpPr>
        <p:spPr>
          <a:xfrm>
            <a:off x="6537960" y="3913632"/>
            <a:ext cx="502920" cy="502920"/>
          </a:xfrm>
          <a:prstGeom prst="ellipse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60" y="402336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60" y="3941064"/>
            <a:ext cx="3931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Susun kartu soal</a:t>
            </a:r>
          </a:p>
        </p:txBody>
      </p:sp>
      <p:sp>
        <p:nvSpPr>
          <p:cNvPr id="20" name="Oval 19"/>
          <p:cNvSpPr/>
          <p:nvPr/>
        </p:nvSpPr>
        <p:spPr>
          <a:xfrm>
            <a:off x="6537960" y="4700016"/>
            <a:ext cx="502920" cy="502920"/>
          </a:xfrm>
          <a:prstGeom prst="ellipse">
            <a:avLst/>
          </a:prstGeom>
          <a:solidFill>
            <a:srgbClr val="4FA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37960" y="4809744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3760" y="4727448"/>
            <a:ext cx="3931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Finalisasi kisi-kisi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806440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Kunci utamanya: tujuan → bukti belajar → aktivitas, lalu cek kembali keselarasan.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4045                                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02 •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Membaca Daya Serap TKA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6400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81912"/>
            <a:ext cx="5943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Temuan dari LK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1984248"/>
            <a:ext cx="5897880" cy="375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A3440"/>
                </a:solidFill>
                <a:latin typeface="Aptos"/>
              </a:defRPr>
            </a:pPr>
            <a:r>
              <a:t>• Pemahaman Tekstual: 7,53% pada contoh capaian rendah.</a:t>
            </a:r>
          </a:p>
          <a:p>
            <a:pPr>
              <a:spcAft>
                <a:spcPts val="1000"/>
              </a:spcAft>
              <a:defRPr sz="1800">
                <a:solidFill>
                  <a:srgbClr val="2A3440"/>
                </a:solidFill>
                <a:latin typeface="Aptos"/>
              </a:defRPr>
            </a:pPr>
            <a:r>
              <a:t>• Pemahaman Inferensial: 7,37% pada contoh capaian rendah.</a:t>
            </a:r>
          </a:p>
          <a:p>
            <a:pPr>
              <a:spcAft>
                <a:spcPts val="1000"/>
              </a:spcAft>
              <a:defRPr sz="1800">
                <a:solidFill>
                  <a:srgbClr val="2A3440"/>
                </a:solidFill>
                <a:latin typeface="Aptos"/>
              </a:defRPr>
            </a:pPr>
            <a:r>
              <a:t>• Pemahaman Tekstual pada stimulus Great Barrier Reef: 9,25%.</a:t>
            </a:r>
          </a:p>
          <a:p>
            <a:pPr>
              <a:spcAft>
                <a:spcPts val="1000"/>
              </a:spcAft>
              <a:defRPr sz="1800">
                <a:solidFill>
                  <a:srgbClr val="2A3440"/>
                </a:solidFill>
                <a:latin typeface="Aptos"/>
              </a:defRPr>
            </a:pPr>
            <a:r>
              <a:t>• Data ini digunakan sebagai cermin untuk menentukan kompetensi yang perlu diperkuat.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06640" y="1600200"/>
            <a:ext cx="3886200" cy="1024128"/>
          </a:xfrm>
          <a:prstGeom prst="round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35240" y="1737360"/>
            <a:ext cx="12801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7,53%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23960" y="1819656"/>
            <a:ext cx="21945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Pemahaman Tekstual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2926080"/>
            <a:ext cx="3886200" cy="1024128"/>
          </a:xfrm>
          <a:prstGeom prst="roundRect">
            <a:avLst/>
          </a:prstGeom>
          <a:solidFill>
            <a:srgbClr val="4FA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635240" y="3063240"/>
            <a:ext cx="12801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7,37%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23960" y="3145536"/>
            <a:ext cx="21945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Pemahaman Inferensial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6640" y="4251960"/>
            <a:ext cx="3886200" cy="1024128"/>
          </a:xfrm>
          <a:prstGeom prst="roundRect">
            <a:avLst/>
          </a:prstGeom>
          <a:solidFill>
            <a:srgbClr val="F4B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35240" y="4389120"/>
            <a:ext cx="12801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9,25%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23960" y="4471416"/>
            <a:ext cx="21945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Tekstual – stimulus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806440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Catatan: angka di atas adalah contoh capaian rendah yang tercantum pada LK 1, bukan rekap seluruh sekolah.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03 • LK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LK 1 • Keselarasan Kurikulum–Pembelajaran–Asesmen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475488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LK 1 Keselarasan Elf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538" y="1545336"/>
            <a:ext cx="2825403" cy="3995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0392" y="5577840"/>
            <a:ext cx="442569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B304A"/>
                </a:solidFill>
                <a:latin typeface="Aptos"/>
              </a:defRPr>
            </a:pPr>
            <a:r>
              <a:t>Cuplikan LK 1 dari dokumen yang diunggah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15000" y="1417320"/>
            <a:ext cx="57150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0" y="1581912"/>
            <a:ext cx="5257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Cara menggunakan LK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1032" y="1984248"/>
            <a:ext cx="5212080" cy="375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Bagian I: cermati kompetensi/domain TKA yang perlu diperkuat.</a:t>
            </a:r>
          </a:p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Bagian II: isi bertahap TP → Asesmen → Aktivitas Pembelajaran.</a:t>
            </a:r>
          </a:p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Gunakan pendekatan Backward Design: tujuan dulu, bukti belajar, baru aktivitas.</a:t>
            </a:r>
          </a:p>
          <a:p>
            <a:pPr>
              <a:spcAft>
                <a:spcPts val="1000"/>
              </a:spcAft>
              <a:defRPr sz="1700">
                <a:solidFill>
                  <a:srgbClr val="2A3440"/>
                </a:solidFill>
                <a:latin typeface="Aptos"/>
              </a:defRPr>
            </a:pPr>
            <a:r>
              <a:t>• Bagian III: refleksi setelah tabel selesai.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03 • LK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LK 1 • Dari Data Menjadi Tujuan Pembelajaran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3337560" cy="3383280"/>
          </a:xfrm>
          <a:prstGeom prst="roundRect">
            <a:avLst/>
          </a:prstGeom>
          <a:solidFill>
            <a:srgbClr val="E4F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2880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B304A"/>
                </a:solidFill>
              </a:defRPr>
            </a:pPr>
            <a:r>
              <a:t>DATA TKA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283464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A3440"/>
                </a:solidFill>
              </a:defRPr>
            </a:pPr>
            <a:r>
              <a:t>Kompetensi yang capaiannya rendah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554480"/>
            <a:ext cx="3337560" cy="3383280"/>
          </a:xfrm>
          <a:prstGeom prst="roundRect">
            <a:avLst/>
          </a:prstGeom>
          <a:solidFill>
            <a:srgbClr val="E0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1874519"/>
            <a:ext cx="2880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B304A"/>
                </a:solidFill>
              </a:defRPr>
            </a:pPr>
            <a:r>
              <a:t>TP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2514600"/>
            <a:ext cx="283464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A3440"/>
                </a:solidFill>
              </a:defRPr>
            </a:pPr>
            <a:r>
              <a:t>Rumusan kemampuan yang perlu dicapai siswa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554480"/>
            <a:ext cx="3337560" cy="3383280"/>
          </a:xfrm>
          <a:prstGeom prst="roundRect">
            <a:avLst/>
          </a:prstGeom>
          <a:solidFill>
            <a:srgbClr val="FFF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80" y="1874519"/>
            <a:ext cx="2880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B304A"/>
                </a:solidFill>
              </a:defRPr>
            </a:pPr>
            <a:r>
              <a:t>ASESMEN + AKTIVITAS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2514600"/>
            <a:ext cx="283464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A3440"/>
                </a:solidFill>
              </a:defRPr>
            </a:pPr>
            <a:r>
              <a:t>Bukti belajar dan pengalaman belajar yang selaras</a:t>
            </a:r>
          </a:p>
        </p:txBody>
      </p:sp>
      <p:sp>
        <p:nvSpPr>
          <p:cNvPr id="14" name="Chevron 13"/>
          <p:cNvSpPr/>
          <p:nvPr/>
        </p:nvSpPr>
        <p:spPr>
          <a:xfrm>
            <a:off x="3977639" y="2743200"/>
            <a:ext cx="594360" cy="731520"/>
          </a:xfrm>
          <a:prstGeom prst="chevron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hevron 14"/>
          <p:cNvSpPr/>
          <p:nvPr/>
        </p:nvSpPr>
        <p:spPr>
          <a:xfrm>
            <a:off x="7726679" y="2743200"/>
            <a:ext cx="594360" cy="731520"/>
          </a:xfrm>
          <a:prstGeom prst="chevron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525780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Prinsip Backward Design: jangan mulai dari soal; mulai dari kemampuan yang harus dibuktikan.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2027                                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04 • LK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LK 2 • Identifikasi Gap &amp; Tindak Lanjut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489204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2.  LK 2 Identifikasi Gap &amp; Tindaklanjut Asesmen Terstandar Elf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927167"/>
            <a:ext cx="4636007" cy="32779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4671" y="5669279"/>
            <a:ext cx="45628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B304A"/>
                </a:solidFill>
                <a:latin typeface="Aptos"/>
              </a:defRPr>
            </a:pPr>
            <a:r>
              <a:t>Cuplikan LK 2 dari dokumen yang diunggah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6440" y="1371600"/>
            <a:ext cx="56692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035040" y="1536192"/>
            <a:ext cx="5212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Isi inti LK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62472" y="1938528"/>
            <a:ext cx="5166360" cy="3895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Pilih 3 kompetensi dengan capaian paling rendah.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Bandingkan TP sekolah dengan kompetensi dan contoh soal TKA.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Cek keselarasan instrumen: kompetensi, kompleksitas berpikir, stimulus, dan bentuk soal.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Jika ada gap, tuliskan identifikasi masalah dan tindak lanjut.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04 • LK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Contoh Gap yang Ditemukan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63040"/>
            <a:ext cx="51663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64208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A9D8F"/>
                </a:solidFill>
              </a:defRPr>
            </a:pPr>
            <a:r>
              <a:t>Konteks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21408"/>
            <a:ext cx="46634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A3440"/>
                </a:solidFill>
              </a:defRPr>
            </a:pPr>
            <a:r>
              <a:t>Soal asesmen belum cukup kontekstual terhadap tujuan pembelajaran.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463040"/>
            <a:ext cx="51663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664208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A9D8F"/>
                </a:solidFill>
              </a:defRPr>
            </a:pPr>
            <a:r>
              <a:t>Level kognitif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121408"/>
            <a:ext cx="46634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A3440"/>
                </a:solidFill>
              </a:defRPr>
            </a:pPr>
            <a:r>
              <a:t>Level soal belum mencapai tahap analisis sesuai TP.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520440"/>
            <a:ext cx="51663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3721608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A9D8F"/>
                </a:solidFill>
              </a:defRPr>
            </a:pPr>
            <a:r>
              <a:t>Distractor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178808"/>
            <a:ext cx="46634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A3440"/>
                </a:solidFill>
              </a:defRPr>
            </a:pPr>
            <a:r>
              <a:t>Pengecoh pilihan jawaban belum berfungsi optimal.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520440"/>
            <a:ext cx="51663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3721608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A9D8F"/>
                </a:solidFill>
              </a:defRPr>
            </a:pPr>
            <a:r>
              <a:t>Variasi bentuk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178808"/>
            <a:ext cx="46634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A3440"/>
                </a:solidFill>
              </a:defRPr>
            </a:pPr>
            <a:r>
              <a:t>Perlu variasi PG, PGK-MCMA, atau PGK Kategori.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71500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Tindak lanjut dalam LK 2 diarahkan pada soal yang kontekstual, peningkatan level menjadi L3, variasi model soal, dan distractor yang berfungsi.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05 • LK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LK 3 • Revisi Soal Asesmen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45720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3.  LK 3 Revisi Elf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2017452"/>
            <a:ext cx="4315968" cy="30516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0392" y="5577840"/>
            <a:ext cx="424281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B304A"/>
                </a:solidFill>
                <a:latin typeface="Aptos"/>
              </a:defRPr>
            </a:pPr>
            <a:r>
              <a:t>Cuplikan LK 3 dari dokumen yang diunggah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1417320"/>
            <a:ext cx="598932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15000" y="1581912"/>
            <a:ext cx="5532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Alur revisi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42432" y="1984248"/>
            <a:ext cx="5486400" cy="375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Soal sebelum revisi → tuliskan soal yang dianalisis dari LK 2.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Rekomendasi hasil analisis → bawa gap dan hasil analisis kaidah soal.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Soal setelah revisi → ubah sesuai rekomendasi.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Analisis mencakup substansi, konstruksi, dan bahasa; diarahkan lebih kontekstual dan berbasis penalaran.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05 • LK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Sebelum → Sesudah: Prinsip Revisi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3337560" cy="3154680"/>
          </a:xfrm>
          <a:prstGeom prst="roundRect">
            <a:avLst/>
          </a:prstGeom>
          <a:solidFill>
            <a:srgbClr val="E4F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Sebelum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60320"/>
            <a:ext cx="2788920" cy="1508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2A3440"/>
                </a:solidFill>
              </a:defRPr>
            </a:pPr>
            <a:r>
              <a:t>Pertanyaan cenderung menguji informasi langsung.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600200"/>
            <a:ext cx="3337560" cy="3154680"/>
          </a:xfrm>
          <a:prstGeom prst="roundRect">
            <a:avLst/>
          </a:prstGeom>
          <a:solidFill>
            <a:srgbClr val="FFF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192024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Rekomendasi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2560320"/>
            <a:ext cx="2788920" cy="1508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2A3440"/>
                </a:solidFill>
              </a:defRPr>
            </a:pPr>
            <a:r>
              <a:t>Naikkan kompleksitas, perkuat konteks, dan perbaiki distractor.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600200"/>
            <a:ext cx="3337560" cy="3154680"/>
          </a:xfrm>
          <a:prstGeom prst="roundRect">
            <a:avLst/>
          </a:prstGeom>
          <a:solidFill>
            <a:srgbClr val="E0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80" y="192024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B304A"/>
                </a:solidFill>
              </a:defRPr>
            </a:pPr>
            <a:r>
              <a:t>Sesudah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2560320"/>
            <a:ext cx="2788920" cy="1508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2A3440"/>
                </a:solidFill>
              </a:defRPr>
            </a:pPr>
            <a:r>
              <a:t>Soal diarahkan pada analisis/inferensi dan bukti tekstual.</a:t>
            </a:r>
          </a:p>
        </p:txBody>
      </p:sp>
      <p:sp>
        <p:nvSpPr>
          <p:cNvPr id="14" name="Chevron 13"/>
          <p:cNvSpPr/>
          <p:nvPr/>
        </p:nvSpPr>
        <p:spPr>
          <a:xfrm>
            <a:off x="3886200" y="2743200"/>
            <a:ext cx="594360" cy="731520"/>
          </a:xfrm>
          <a:prstGeom prst="chevron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hevron 14"/>
          <p:cNvSpPr/>
          <p:nvPr/>
        </p:nvSpPr>
        <p:spPr>
          <a:xfrm>
            <a:off x="7635240" y="2743200"/>
            <a:ext cx="594360" cy="731520"/>
          </a:xfrm>
          <a:prstGeom prst="chevron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530352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Contoh pada LK 3: soal 'Little Red Riding Hood' diarahkan ke alasan tersirat berdasarkan bukti tekstual.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06 • KARTU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Kartu Soal • Menjamin Keterlacakan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48920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4. KARTU SOAL BAHASA INGGRIS WAJIB_Elf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1453896"/>
            <a:ext cx="3264408" cy="42245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8952" y="5715000"/>
            <a:ext cx="4562855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B304A"/>
                </a:solidFill>
                <a:latin typeface="Aptos"/>
              </a:defRPr>
            </a:pPr>
            <a:r>
              <a:t>Cuplikan Kartu Soal dari dokumen yang diunggah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15000" y="1325880"/>
            <a:ext cx="576072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0" y="1490472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Komponen penting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71032" y="1892807"/>
            <a:ext cx="5257800" cy="3986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A3440"/>
                </a:solidFill>
                <a:latin typeface="Aptos"/>
              </a:defRPr>
            </a:pPr>
            <a:r>
              <a:t>• TP: kemampuan yang ditargetkan.</a:t>
            </a:r>
          </a:p>
          <a:p>
            <a:pPr>
              <a:spcAft>
                <a:spcPts val="1000"/>
              </a:spcAft>
              <a:defRPr sz="1500">
                <a:solidFill>
                  <a:srgbClr val="2A3440"/>
                </a:solidFill>
                <a:latin typeface="Aptos"/>
              </a:defRPr>
            </a:pPr>
            <a:r>
              <a:t>• Kompetensi/Elemen TKA: domain yang diuji.</a:t>
            </a:r>
          </a:p>
          <a:p>
            <a:pPr>
              <a:spcAft>
                <a:spcPts val="1000"/>
              </a:spcAft>
              <a:defRPr sz="1500">
                <a:solidFill>
                  <a:srgbClr val="2A3440"/>
                </a:solidFill>
                <a:latin typeface="Aptos"/>
              </a:defRPr>
            </a:pPr>
            <a:r>
              <a:t>• Materi/konten dan indikator butir.</a:t>
            </a:r>
          </a:p>
          <a:p>
            <a:pPr>
              <a:spcAft>
                <a:spcPts val="1000"/>
              </a:spcAft>
              <a:defRPr sz="1500">
                <a:solidFill>
                  <a:srgbClr val="2A3440"/>
                </a:solidFill>
                <a:latin typeface="Aptos"/>
              </a:defRPr>
            </a:pPr>
            <a:r>
              <a:t>• Level kognitif: contoh pada kartu menggunakan L3 (Analisis/Evaluasi/HOTS).</a:t>
            </a:r>
          </a:p>
          <a:p>
            <a:pPr>
              <a:spcAft>
                <a:spcPts val="1000"/>
              </a:spcAft>
              <a:defRPr sz="1500">
                <a:solidFill>
                  <a:srgbClr val="2A3440"/>
                </a:solidFill>
                <a:latin typeface="Aptos"/>
              </a:defRPr>
            </a:pPr>
            <a:r>
              <a:t>• Bentuk instrumen, stimulus, butir soal, dan kunci jawaban.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06 • KARTU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Kartu Soal • Contoh Variasi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63040"/>
            <a:ext cx="1645920" cy="502920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8952" y="1591056"/>
            <a:ext cx="149961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Bentuk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06040" y="1463040"/>
            <a:ext cx="2514600" cy="502920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679192" y="1591056"/>
            <a:ext cx="236829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Stimulus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57800" y="1463040"/>
            <a:ext cx="3520440" cy="502920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30952" y="1591056"/>
            <a:ext cx="337413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Fokus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06840" y="1463040"/>
            <a:ext cx="2468880" cy="502920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79992" y="1591056"/>
            <a:ext cx="232257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Level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084831"/>
            <a:ext cx="1645920" cy="658368"/>
          </a:xfrm>
          <a:prstGeom prst="roundRect">
            <a:avLst/>
          </a:prstGeom>
          <a:solidFill>
            <a:srgbClr val="E4F2F9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2212848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PG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06040" y="2084831"/>
            <a:ext cx="2514600" cy="658368"/>
          </a:xfrm>
          <a:prstGeom prst="roundRect">
            <a:avLst/>
          </a:prstGeom>
          <a:solidFill>
            <a:srgbClr val="E4F2F9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697480" y="2212848"/>
            <a:ext cx="2331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The Honest Woodcutter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57800" y="2084831"/>
            <a:ext cx="3520440" cy="658368"/>
          </a:xfrm>
          <a:prstGeom prst="roundRect">
            <a:avLst/>
          </a:prstGeom>
          <a:solidFill>
            <a:srgbClr val="E4F2F9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49240" y="2212848"/>
            <a:ext cx="3337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Klasifikasi informasi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06840" y="2084831"/>
            <a:ext cx="2468880" cy="658368"/>
          </a:xfrm>
          <a:prstGeom prst="roundRect">
            <a:avLst/>
          </a:prstGeom>
          <a:solidFill>
            <a:srgbClr val="E4F2F9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098280" y="2212848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L3 Analisis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907791"/>
            <a:ext cx="164592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3035808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PG Kompleks / MCMA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606040" y="2907791"/>
            <a:ext cx="251460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697480" y="3035808"/>
            <a:ext cx="2331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The Brave Elephant…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257800" y="2907791"/>
            <a:ext cx="35204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49240" y="3035808"/>
            <a:ext cx="3337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Memilih beberapa bukti karakter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06840" y="2907791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098280" y="3035808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L3 Evaluasi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3730752"/>
            <a:ext cx="1645920" cy="65836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77240" y="3858768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PG Kompleks / MCMA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606040" y="3730752"/>
            <a:ext cx="2514600" cy="65836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697480" y="3858768"/>
            <a:ext cx="2331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The Proud Eagle…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257800" y="3730752"/>
            <a:ext cx="3520440" cy="65836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349240" y="3858768"/>
            <a:ext cx="3337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Mengantisipasi kelanjutan cerita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006840" y="3730752"/>
            <a:ext cx="2468880" cy="65836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098280" y="3858768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L3 Evaluasi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5800" y="4553712"/>
            <a:ext cx="164592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77240" y="4681728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PG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606040" y="4553712"/>
            <a:ext cx="251460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697480" y="4681728"/>
            <a:ext cx="2331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A Little Drop of Honey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257800" y="4553712"/>
            <a:ext cx="352044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349240" y="4681728"/>
            <a:ext cx="3337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Sebab–akibat tersirat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006840" y="4553712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098280" y="4681728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>
                <a:solidFill>
                  <a:srgbClr val="2A3440"/>
                </a:solidFill>
              </a:defRPr>
            </a:pPr>
            <a:r>
              <a:t>L3 Analisis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1520" y="57150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Variasi bentuk soal membantu menguji kompetensi dengan cara yang lebih sesuai karakter tuntutan TKA.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07 • KISI-KISI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Kisi-kisi • Blueprint Sebelum Menulis Banyak Soal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4937760" cy="480060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5. KISI KISI SOAL BAHASA INGGRIS WAJIB_Elf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" y="1933863"/>
            <a:ext cx="4681728" cy="33103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8952" y="5760720"/>
            <a:ext cx="460857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B304A"/>
                </a:solidFill>
                <a:latin typeface="Aptos"/>
              </a:defRPr>
            </a:pPr>
            <a:r>
              <a:t>Cuplikan Kisi-kisi dari dokumen yang diunggah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60720" y="1325880"/>
            <a:ext cx="5715000" cy="480060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89320" y="1490472"/>
            <a:ext cx="5257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Kolom yang perlu konsisten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6752" y="1892807"/>
            <a:ext cx="5212080" cy="4032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TP dan materi/konten.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Fase/kelas.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Indikator soal yang spesifik dan terukur.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Level kognitif.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Bentuk soal dan nomor soal.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Konsistensi kisi-kisi dengan kartu soal.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07 • KISI-KISI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Contoh Pemetaan Kisi-kisi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777240" cy="475488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536192"/>
            <a:ext cx="685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t>No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54480" y="1417320"/>
            <a:ext cx="1737360" cy="475488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00200" y="1536192"/>
            <a:ext cx="1645919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t>Materi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60320" y="1417320"/>
            <a:ext cx="4800600" cy="475488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06039" y="1536192"/>
            <a:ext cx="47091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t>Indikator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89519" y="1417320"/>
            <a:ext cx="1143000" cy="475488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635240" y="1536192"/>
            <a:ext cx="1051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t>Level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69680" y="1417320"/>
            <a:ext cx="2468880" cy="475488"/>
          </a:xfrm>
          <a:prstGeom prst="roundRect">
            <a:avLst/>
          </a:prstGeom>
          <a:solidFill>
            <a:srgbClr val="1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915400" y="1536192"/>
            <a:ext cx="23774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t>Bentuk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1984248"/>
            <a:ext cx="7772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2084831"/>
            <a:ext cx="685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554480" y="1984248"/>
            <a:ext cx="17373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600200" y="2084831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Narrative Text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1984248"/>
            <a:ext cx="48006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606039" y="2084831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Analisis alasan tersirat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89519" y="1984248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635240" y="2084831"/>
            <a:ext cx="1051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L3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69680" y="1984248"/>
            <a:ext cx="2468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915400" y="2084831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PG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2670048"/>
            <a:ext cx="77724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" y="2770632"/>
            <a:ext cx="685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554480" y="2670048"/>
            <a:ext cx="173736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600200" y="2770632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Narrative Text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560320" y="2670048"/>
            <a:ext cx="480060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606039" y="2770632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Bukti karakter positif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589519" y="2670048"/>
            <a:ext cx="114300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635240" y="2770632"/>
            <a:ext cx="1051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L3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869680" y="2670048"/>
            <a:ext cx="246888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915400" y="27706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PG Kompleks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3355848"/>
            <a:ext cx="7772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85800" y="3456432"/>
            <a:ext cx="685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554480" y="3355848"/>
            <a:ext cx="17373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600200" y="3456432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Narrative Text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560320" y="3355848"/>
            <a:ext cx="48006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606039" y="3456432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Prediksi akhir cerita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589519" y="3355848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635240" y="3456432"/>
            <a:ext cx="1051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L3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869680" y="3355848"/>
            <a:ext cx="2468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915400" y="34564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PG Kompleks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080" y="4041648"/>
            <a:ext cx="77724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85800" y="4142232"/>
            <a:ext cx="685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554480" y="4041648"/>
            <a:ext cx="173736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600200" y="4142232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Procedure/Narrative Context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560320" y="4041648"/>
            <a:ext cx="480060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2606039" y="4142232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Sebab–akibat tersirat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589519" y="4041648"/>
            <a:ext cx="114300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635240" y="4142232"/>
            <a:ext cx="1051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L3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869680" y="4041648"/>
            <a:ext cx="2468880" cy="566928"/>
          </a:xfrm>
          <a:prstGeom prst="roundRect">
            <a:avLst/>
          </a:prstGeom>
          <a:solidFill>
            <a:srgbClr val="E0F4F0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915400" y="41422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PG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40080" y="4727448"/>
            <a:ext cx="7772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85800" y="4828032"/>
            <a:ext cx="685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5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554480" y="4727448"/>
            <a:ext cx="17373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600200" y="4828032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Narrative Text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2560320" y="4727448"/>
            <a:ext cx="48006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2606039" y="4828032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Klasifikasi pesan/nilai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589519" y="4727448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635240" y="4828032"/>
            <a:ext cx="1051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L2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869680" y="4727448"/>
            <a:ext cx="2468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8915400" y="48280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2A3440"/>
                </a:solidFill>
              </a:defRPr>
            </a:pPr>
            <a:r>
              <a:t>PG Kompleks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31520" y="571500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Kisi-kisi menjadi 'peta': setiap nomor soal harus dapat ditelusuri kembali ke TP, indikator, level, dan bentuk soal.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08 • SINTESIS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Alur Kerja Penyusunan Daya Serap TKA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375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" y="1645920"/>
            <a:ext cx="594360" cy="594360"/>
          </a:xfrm>
          <a:prstGeom prst="ellipse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801368"/>
            <a:ext cx="594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645920"/>
            <a:ext cx="2103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B304A"/>
                </a:solidFill>
              </a:defRPr>
            </a:pPr>
            <a:r>
              <a:t>Baca daya serap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2148840"/>
            <a:ext cx="21031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A3440"/>
                </a:solidFill>
              </a:defRPr>
            </a:pPr>
            <a:r>
              <a:t>Temukan kompetensi rendah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417320"/>
            <a:ext cx="33375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636007" y="1645920"/>
            <a:ext cx="594360" cy="594360"/>
          </a:xfrm>
          <a:prstGeom prst="ellipse">
            <a:avLst/>
          </a:prstGeom>
          <a:solidFill>
            <a:srgbClr val="4FA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7" y="1801368"/>
            <a:ext cx="594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4959" y="1645920"/>
            <a:ext cx="2103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B304A"/>
                </a:solidFill>
              </a:defRPr>
            </a:pPr>
            <a:r>
              <a:t>LK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59" y="2148840"/>
            <a:ext cx="21031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A3440"/>
                </a:solidFill>
              </a:defRPr>
            </a:pPr>
            <a:r>
              <a:t>Selaraskan TP–asesmen–aktivitas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79" y="1417320"/>
            <a:ext cx="33375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385048" y="1645920"/>
            <a:ext cx="594360" cy="594360"/>
          </a:xfrm>
          <a:prstGeom prst="ellipse">
            <a:avLst/>
          </a:prstGeom>
          <a:solidFill>
            <a:srgbClr val="F4B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85048" y="1801368"/>
            <a:ext cx="594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1645920"/>
            <a:ext cx="2103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B304A"/>
                </a:solidFill>
              </a:defRPr>
            </a:pPr>
            <a:r>
              <a:t>LK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2148840"/>
            <a:ext cx="21031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A3440"/>
                </a:solidFill>
              </a:defRPr>
            </a:pPr>
            <a:r>
              <a:t>Temukan gap &amp; tindak lanjut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3566160"/>
            <a:ext cx="33375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86968" y="3794760"/>
            <a:ext cx="594360" cy="594360"/>
          </a:xfrm>
          <a:prstGeom prst="ellipse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86968" y="3950208"/>
            <a:ext cx="594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5920" y="3794760"/>
            <a:ext cx="2103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B304A"/>
                </a:solidFill>
              </a:defRPr>
            </a:pPr>
            <a:r>
              <a:t>LK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45920" y="4297680"/>
            <a:ext cx="21031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A3440"/>
                </a:solidFill>
              </a:defRPr>
            </a:pPr>
            <a:r>
              <a:t>Revisi soal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3566160"/>
            <a:ext cx="33375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636007" y="3794760"/>
            <a:ext cx="594360" cy="594360"/>
          </a:xfrm>
          <a:prstGeom prst="ellipse">
            <a:avLst/>
          </a:prstGeom>
          <a:solidFill>
            <a:srgbClr val="4FA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636007" y="3950208"/>
            <a:ext cx="594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59" y="3794760"/>
            <a:ext cx="2103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B304A"/>
                </a:solidFill>
              </a:defRPr>
            </a:pPr>
            <a:r>
              <a:t>Kartu Soal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94959" y="4297680"/>
            <a:ext cx="21031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A3440"/>
                </a:solidFill>
              </a:defRPr>
            </a:pPr>
            <a:r>
              <a:t>Dokumentasikan butir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79" y="3566160"/>
            <a:ext cx="33375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385048" y="3794760"/>
            <a:ext cx="594360" cy="594360"/>
          </a:xfrm>
          <a:prstGeom prst="ellipse">
            <a:avLst/>
          </a:prstGeom>
          <a:solidFill>
            <a:srgbClr val="F4B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85048" y="3950208"/>
            <a:ext cx="594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0" y="3794760"/>
            <a:ext cx="2103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B304A"/>
                </a:solidFill>
              </a:defRPr>
            </a:pPr>
            <a:r>
              <a:t>Kisi-kisi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0" y="4297680"/>
            <a:ext cx="21031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A3440"/>
                </a:solidFill>
              </a:defRPr>
            </a:pPr>
            <a:r>
              <a:t>Petakan seluruh butir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9D8F"/>
                </a:solidFill>
                <a:latin typeface="Aptos Display"/>
              </a:defRPr>
            </a:pPr>
            <a:r>
              <a:t>09 • QUALITY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304A"/>
                </a:solidFill>
                <a:latin typeface="Aptos Display"/>
              </a:defRPr>
            </a:pPr>
            <a:r>
              <a:t>Checklist Sebelum Instrumen Digunakan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107442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581912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B304A"/>
                </a:solidFill>
                <a:latin typeface="Aptos Display"/>
              </a:defRPr>
            </a:pPr>
            <a:r>
              <a:t>8 pertanyaan kontrol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1984248"/>
            <a:ext cx="10241280" cy="375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TP ↔ kompetensi TKA selaras.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Indikator butir jelas, spesifik, dan dapat dibuktikan.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Stimulus relevan dan cukup untuk menjawab soal.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Level kognitif sesuai tuntutan kompetensi; contoh perangkat mengarah ke L3.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Bentuk soal sesuai indikator; bila PGK, semua opsi benar/yang dipilih harus berfungsi.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Distractor masuk akal dan tidak memberi petunjuk jawaban.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Bahasa jelas, efektif, dan tidak menimbulkan tafsir ganda.</a:t>
            </a:r>
          </a:p>
          <a:p>
            <a:pPr>
              <a:spcAft>
                <a:spcPts val="1000"/>
              </a:spcAft>
              <a:defRPr sz="1600">
                <a:solidFill>
                  <a:srgbClr val="2A3440"/>
                </a:solidFill>
                <a:latin typeface="Aptos"/>
              </a:defRPr>
            </a:pPr>
            <a:r>
              <a:t>• Kartu soal ↔ kisi-kisi ↔ naskah soal konsisten.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989320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i="1">
                <a:solidFill>
                  <a:srgbClr val="2A9D8F"/>
                </a:solidFill>
                <a:latin typeface="Aptos"/>
              </a:defRPr>
            </a:pPr>
            <a:r>
              <a:t>Jika semua terjawab 'ya', instrumen lebih siap digunakan untuk memotret kompetensi yang ditargetkan.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365760"/>
            <a:ext cx="2926080" cy="2926080"/>
          </a:xfrm>
          <a:prstGeom prst="ellipse">
            <a:avLst/>
          </a:prstGeom>
          <a:solidFill>
            <a:srgbClr val="E0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822960" y="5120640"/>
            <a:ext cx="2286000" cy="2286000"/>
          </a:xfrm>
          <a:prstGeom prst="ellipse">
            <a:avLst/>
          </a:prstGeom>
          <a:solidFill>
            <a:srgbClr val="E4F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515600" y="5212080"/>
            <a:ext cx="1645920" cy="1645920"/>
          </a:xfrm>
          <a:prstGeom prst="ellipse">
            <a:avLst/>
          </a:prstGeom>
          <a:solidFill>
            <a:srgbClr val="FFF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14300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A9D8F"/>
                </a:solidFill>
              </a:defRPr>
            </a:pPr>
            <a:r>
              <a:t>PENUTUP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9601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B304A"/>
                </a:solidFill>
                <a:latin typeface="Aptos Display"/>
              </a:defRPr>
            </a:pPr>
            <a:r>
              <a:t>Daya serap bukan sekadar angka.</a:t>
            </a:r>
            <a:br/>
            <a:r>
              <a:t>Ia adalah peta untuk memperbaiki pembelajaran dan asesmen.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794760"/>
            <a:ext cx="9418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A3440"/>
                </a:solidFill>
                <a:latin typeface="Aptos"/>
              </a:defRPr>
            </a:pPr>
            <a:r>
              <a:t>Data → Refleksi → Perbaikan → Instrumen yang selaras → Pembelajaran yang lebih bermakna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074920"/>
            <a:ext cx="7772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A9D8F"/>
                </a:solidFill>
              </a:defRPr>
            </a:pPr>
            <a:r>
              <a:t>Terima kasih • MGMP Bahasa Inggris SMA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06D7B"/>
                </a:solidFill>
                <a:latin typeface="Aptos"/>
              </a:defRPr>
            </a:pPr>
            <a:r>
              <a:t>MGMP Bahasa Inggris SMA • Penyusunan Daya Serap TKA 2025                                     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1514</Words>
  <Application>Microsoft Office PowerPoint</Application>
  <PresentationFormat>Custom</PresentationFormat>
  <Paragraphs>251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dc:description>generated using python-pptx</dc:description>
  <cp:lastModifiedBy>HP</cp:lastModifiedBy>
  <cp:revision>2</cp:revision>
  <dcterms:created xsi:type="dcterms:W3CDTF">2013-01-27T09:14:16Z</dcterms:created>
  <dcterms:modified xsi:type="dcterms:W3CDTF">2026-08-11T02:37:04Z</dcterms:modified>
</cp:coreProperties>
</file>