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9581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447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43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564614"/>
            <a:ext cx="10566400" cy="4480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31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447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43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564614"/>
            <a:ext cx="10566400" cy="4480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31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202259"/>
            <a:ext cx="10883392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9A458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PENILAIAN PEMBELAJARAN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740687"/>
            <a:ext cx="10883392" cy="1366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80"/>
              </a:lnSpc>
              <a:buNone/>
            </a:pPr>
            <a:r>
              <a:rPr lang="en-US" sz="4800" b="0" i="0" dirty="0">
                <a:solidFill>
                  <a:srgbClr val="F6F4E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Penyusunan Instrumen Penilaian Sikap, Pengetahuan, dan Keterampilan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800" y="4335727"/>
            <a:ext cx="10883392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CFD8D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Pemateri: Ratna Sulaiman, S.Si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14312B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Tiga ranah penilaian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67789"/>
            <a:ext cx="3380317" cy="2049330"/>
          </a:xfrm>
          <a:prstGeom prst="roundRect">
            <a:avLst>
              <a:gd name="adj" fmla="val 4803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1033" y="1822847"/>
            <a:ext cx="295630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F8B7D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Sikap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71033" y="2229247"/>
            <a:ext cx="295630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Perilaku dan nilai yang tampak selama pembelajaran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71033" y="2864247"/>
            <a:ext cx="2956306" cy="523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Observasi, penilaian diri, penilaian antarteman, jurnal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05842" y="1567789"/>
            <a:ext cx="3380317" cy="2049330"/>
          </a:xfrm>
          <a:prstGeom prst="roundRect">
            <a:avLst>
              <a:gd name="adj" fmla="val 4803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60900" y="1822847"/>
            <a:ext cx="295630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F8B7D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Pengetahuan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660900" y="2229247"/>
            <a:ext cx="295630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Penguasaan konsep dan kemampuan bernalar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660900" y="2864247"/>
            <a:ext cx="2956306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Tes tertulis, tes lisan, penugasan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995709" y="1567789"/>
            <a:ext cx="3380317" cy="2049330"/>
          </a:xfrm>
          <a:prstGeom prst="roundRect">
            <a:avLst>
              <a:gd name="adj" fmla="val 4803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50767" y="1822847"/>
            <a:ext cx="295630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F8B7D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Keterampilan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50767" y="2229247"/>
            <a:ext cx="295630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Kemampuan melakukan dan menghasilkan sesuatu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250767" y="2864247"/>
            <a:ext cx="2956306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Praktik, produk, proyek, portofolio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351718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Instrumen Penilaian · Ratna Sulaiman, S.Si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14312B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Langkah menyusun instrumen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67790"/>
            <a:ext cx="10560050" cy="698037"/>
          </a:xfrm>
          <a:prstGeom prst="roundRect">
            <a:avLst>
              <a:gd name="adj" fmla="val 14100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1033" y="1721247"/>
            <a:ext cx="406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D982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629833" y="1792949"/>
            <a:ext cx="7251383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Tentukan tujuan</a:t>
            </a: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 — capaian dan tujuan pembelajaran yang akan dinilai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15975" y="2373776"/>
            <a:ext cx="10560050" cy="698037"/>
          </a:xfrm>
          <a:prstGeom prst="roundRect">
            <a:avLst>
              <a:gd name="adj" fmla="val 14100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71033" y="2527235"/>
            <a:ext cx="406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D982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629833" y="2598936"/>
            <a:ext cx="6327855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Pilih teknik dan bentuk</a:t>
            </a: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 — sesuaikan dengan ranah penilaian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15975" y="3179763"/>
            <a:ext cx="10560050" cy="698037"/>
          </a:xfrm>
          <a:prstGeom prst="roundRect">
            <a:avLst>
              <a:gd name="adj" fmla="val 14100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71033" y="3333221"/>
            <a:ext cx="406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D982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629833" y="3404924"/>
            <a:ext cx="609909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Susun kisi-kisi</a:t>
            </a: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 — indikator, teknik, bentuk, dan jumlah butir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15975" y="3985751"/>
            <a:ext cx="10560050" cy="698037"/>
          </a:xfrm>
          <a:prstGeom prst="roundRect">
            <a:avLst>
              <a:gd name="adj" fmla="val 14100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71033" y="4139208"/>
            <a:ext cx="406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D982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629833" y="4210910"/>
            <a:ext cx="780851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Tulis butir dan pedoman</a:t>
            </a: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 — soal, lembar observasi, atau rubrik beserta skor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15975" y="4791737"/>
            <a:ext cx="10560050" cy="698037"/>
          </a:xfrm>
          <a:prstGeom prst="roundRect">
            <a:avLst>
              <a:gd name="adj" fmla="val 14100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71033" y="4945196"/>
            <a:ext cx="406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D982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629833" y="5016897"/>
            <a:ext cx="6844268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Telaah dan uji coba</a:t>
            </a: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 — revisi berdasarkan hasil telaah dan uji coba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12800" y="6238280"/>
            <a:ext cx="351718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Instrumen Penilaian · Ratna Sulaiman, S.Si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3970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70"/>
              </a:lnSpc>
              <a:buNone/>
            </a:pPr>
            <a:r>
              <a:rPr lang="en-US" sz="2700" b="0" i="0" dirty="0">
                <a:solidFill>
                  <a:srgbClr val="14312B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Instrumen penilaian sikap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812800" y="1489208"/>
            <a:ext cx="10883392" cy="261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69"/>
              </a:lnSpc>
              <a:buNone/>
            </a:pPr>
            <a:r>
              <a:rPr lang="en-US" sz="1335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Contoh lembar observasi dengan skala 1–4 pada kegiatan praktikum</a:t>
            </a:r>
            <a:endParaRPr lang="en-US" sz="1335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043179"/>
          <a:ext cx="10553700" cy="3798822"/>
        </p:xfrm>
        <a:graphic>
          <a:graphicData uri="http://schemas.openxmlformats.org/drawingml/2006/table">
            <a:tbl>
              <a:tblPr/>
              <a:tblGrid>
                <a:gridCol w="175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1001"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r>
                        <a:rPr lang="en-US" sz="126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Aspek sikap</a:t>
                      </a: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r>
                        <a:rPr lang="en-US" sz="126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Indikator teramati</a:t>
                      </a: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r>
                        <a:rPr lang="en-US" sz="126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1</a:t>
                      </a: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r>
                        <a:rPr lang="en-US" sz="126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2</a:t>
                      </a: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r>
                        <a:rPr lang="en-US" sz="126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3</a:t>
                      </a: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r>
                        <a:rPr lang="en-US" sz="126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4</a:t>
                      </a: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970"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r>
                        <a:rPr lang="en-US" sz="126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Disiplin</a:t>
                      </a: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r>
                        <a:rPr lang="en-US" sz="126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Hadir tepat waktu dan memakai APD</a:t>
                      </a: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940"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r>
                        <a:rPr lang="en-US" sz="126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Tanggung jawab</a:t>
                      </a: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r>
                        <a:rPr lang="en-US" sz="126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Merapikan alat dan bahan setelah praktik</a:t>
                      </a: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4970"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r>
                        <a:rPr lang="en-US" sz="126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Kerja sama</a:t>
                      </a: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r>
                        <a:rPr lang="en-US" sz="126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Membagi tugas dalam kelompok</a:t>
                      </a: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8940"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r>
                        <a:rPr lang="en-US" sz="126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Jujur</a:t>
                      </a: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r>
                        <a:rPr lang="en-US" sz="126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Mencatat data hasil pengamatan apa adanya</a:t>
                      </a: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64"/>
                        </a:lnSpc>
                        <a:buNone/>
                      </a:pPr>
                      <a:endParaRPr lang="en-US" sz="126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6238280"/>
            <a:ext cx="351718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Instrumen Penilaian · Ratna Sulaiman, S.Si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57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421"/>
              </a:lnSpc>
              <a:buNone/>
            </a:pPr>
            <a:r>
              <a:rPr lang="en-US" sz="3110" b="0" i="0" dirty="0">
                <a:solidFill>
                  <a:srgbClr val="14312B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Instrumen penilaian pengetahuan</a:t>
            </a:r>
            <a:endParaRPr lang="en-US" sz="3110" dirty="0"/>
          </a:p>
        </p:txBody>
      </p:sp>
      <p:sp>
        <p:nvSpPr>
          <p:cNvPr id="3" name="Text 1"/>
          <p:cNvSpPr/>
          <p:nvPr/>
        </p:nvSpPr>
        <p:spPr>
          <a:xfrm>
            <a:off x="812800" y="1550129"/>
            <a:ext cx="10883392" cy="3006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55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Contoh kisi-kisi soal: setiap butir terhubung ke indikator dan level kognitif</a:t>
            </a:r>
            <a:endParaRPr lang="en-US" sz="155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142861"/>
          <a:ext cx="10553700" cy="3699140"/>
        </p:xfrm>
        <a:graphic>
          <a:graphicData uri="http://schemas.openxmlformats.org/drawingml/2006/table">
            <a:tbl>
              <a:tblPr/>
              <a:tblGrid>
                <a:gridCol w="263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8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8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8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6365"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Indikator soal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Level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Bentuk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No.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8194"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Menyebutkan golongan obat sesuai logo kemasan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C1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Pilihan ganda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1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8194"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Menjelaskan cara penyimpanan sediaan sirup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C2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Uraian singkat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2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8194"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Menghitung jumlah obat untuk resep 3 × 1 selama 5 hari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C3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Isian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3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8194"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Menilai kesesuaian etiket dengan resep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C5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Uraian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5"/>
                        </a:lnSpc>
                        <a:buNone/>
                      </a:pPr>
                      <a:r>
                        <a:rPr lang="en-US" sz="1361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4</a:t>
                      </a:r>
                      <a:endParaRPr lang="en-US" sz="1361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6238280"/>
            <a:ext cx="351718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Instrumen Penilaian · Ratna Sulaiman, S.Si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14312B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Instrumen penilaian keterampilan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564615"/>
            <a:ext cx="10883392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Contoh rubrik penilaian praktik pembuatan sediaan sederhana</a:t>
            </a:r>
            <a:endParaRPr lang="en-US" sz="1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166541"/>
          <a:ext cx="10553700" cy="3075848"/>
        </p:xfrm>
        <a:graphic>
          <a:graphicData uri="http://schemas.openxmlformats.org/drawingml/2006/table">
            <a:tbl>
              <a:tblPr/>
              <a:tblGrid>
                <a:gridCol w="263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8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8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8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560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Aspek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Skor 4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Skor 2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Skor 1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514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Persiapan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Alat dan bahan lengkap, tertata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Ada yang kurang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Tidak disiapkan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514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Prosedur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Urutan kerja benar dan mandiri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Perlu diarahkan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Urutan keliru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60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Hasil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Sesuai spesifikasi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Sebagian sesuai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Tidak sesuai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60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K3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Selalu memakai APD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Kadang lupa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Tidak memakai</a:t>
                      </a:r>
                      <a:endParaRPr lang="en-US" sz="14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6238280"/>
            <a:ext cx="351718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Instrumen Penilaian · Ratna Sulaiman, S.Si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3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21844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0" i="0" dirty="0">
                <a:solidFill>
                  <a:srgbClr val="F6F4E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Instrumen yang berkualitas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54710" y="3048000"/>
            <a:ext cx="10833862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12090" indent="-212090" algn="l">
              <a:lnSpc>
                <a:spcPts val="3200"/>
              </a:lnSpc>
              <a:buSzPct val="100000"/>
              <a:buChar char="•"/>
            </a:pPr>
            <a:r>
              <a:rPr lang="en-US" sz="2000" b="1" dirty="0">
                <a:solidFill>
                  <a:srgbClr val="E6ECE9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Valid</a:t>
            </a:r>
            <a:r>
              <a:rPr lang="en-US" sz="2000" dirty="0">
                <a:solidFill>
                  <a:srgbClr val="E6ECE9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: mengukur apa yang seharusnya diukur</a:t>
            </a:r>
            <a:endParaRPr lang="en-US" sz="2000" dirty="0"/>
          </a:p>
          <a:p>
            <a:pPr marL="212090" indent="-212090" algn="l">
              <a:lnSpc>
                <a:spcPts val="3200"/>
              </a:lnSpc>
              <a:buSzPct val="100000"/>
              <a:buChar char="•"/>
            </a:pPr>
            <a:r>
              <a:rPr lang="en-US" sz="2000" b="1" dirty="0">
                <a:solidFill>
                  <a:srgbClr val="E6ECE9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Reliabel</a:t>
            </a:r>
            <a:r>
              <a:rPr lang="en-US" sz="2000" dirty="0">
                <a:solidFill>
                  <a:srgbClr val="E6ECE9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: hasilnya konsisten</a:t>
            </a:r>
            <a:endParaRPr lang="en-US" sz="2000" dirty="0"/>
          </a:p>
          <a:p>
            <a:pPr marL="212090" indent="-212090" algn="l">
              <a:lnSpc>
                <a:spcPts val="3200"/>
              </a:lnSpc>
              <a:buSzPct val="100000"/>
              <a:buChar char="•"/>
            </a:pPr>
            <a:r>
              <a:rPr lang="en-US" sz="2000" b="1" dirty="0">
                <a:solidFill>
                  <a:srgbClr val="E6ECE9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Objektif</a:t>
            </a:r>
            <a:r>
              <a:rPr lang="en-US" sz="2000" dirty="0">
                <a:solidFill>
                  <a:srgbClr val="E6ECE9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: pedoman skor jelas bagi semua penilai</a:t>
            </a:r>
            <a:endParaRPr lang="en-US" sz="2000" dirty="0"/>
          </a:p>
          <a:p>
            <a:pPr marL="212090" indent="-212090" algn="l">
              <a:lnSpc>
                <a:spcPts val="3200"/>
              </a:lnSpc>
              <a:buSzPct val="100000"/>
              <a:buChar char="•"/>
            </a:pPr>
            <a:r>
              <a:rPr lang="en-US" sz="2000" b="1" dirty="0">
                <a:solidFill>
                  <a:srgbClr val="E6ECE9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Praktis</a:t>
            </a:r>
            <a:r>
              <a:rPr lang="en-US" sz="2000" dirty="0">
                <a:solidFill>
                  <a:srgbClr val="E6ECE9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: mudah digunakan dan dianalisis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nyusunan Instrumen Penilaian Sikap, Pengetahuan, dan Keterampilan">
  <a:themeElements>
    <a:clrScheme name="Penyusunan Instrumen Penilaian Sikap, Pengetahuan, dan Keterampilan">
      <a:dk1>
        <a:srgbClr val="14312B"/>
      </a:dk1>
      <a:lt1>
        <a:srgbClr val="F6F4EE"/>
      </a:lt1>
      <a:dk2>
        <a:srgbClr val="4D625C"/>
      </a:dk2>
      <a:lt2>
        <a:srgbClr val="DFE1DB"/>
      </a:lt2>
      <a:accent1>
        <a:srgbClr val="D9822B"/>
      </a:accent1>
      <a:accent2>
        <a:srgbClr val="0F8B7D"/>
      </a:accent2>
      <a:accent3>
        <a:srgbClr val="E9A458"/>
      </a:accent3>
      <a:accent4>
        <a:srgbClr val="5D6B66"/>
      </a:accent4>
      <a:accent5>
        <a:srgbClr val="CFD8D4"/>
      </a:accent5>
      <a:accent6>
        <a:srgbClr val="9AA0A6"/>
      </a:accent6>
      <a:hlink>
        <a:srgbClr val="0563C1"/>
      </a:hlink>
      <a:folHlink>
        <a:srgbClr val="954F72"/>
      </a:folHlink>
    </a:clrScheme>
    <a:fontScheme name="Penyusunan Instrumen Penilaian Sikap, Pengetahuan, dan Keterampilan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Helvetic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374</Words>
  <Application>Microsoft Office PowerPoint</Application>
  <PresentationFormat>Widescreen</PresentationFormat>
  <Paragraphs>101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Georgia</vt:lpstr>
      <vt:lpstr>Helvetica</vt:lpstr>
      <vt:lpstr>Penyusunan Instrumen Penilaian Sikap, Pengetahuan, dan Keterampilan</vt:lpstr>
      <vt:lpstr>Penyusunan Instrumen Penilaian Sikap, Pengetahuan, dan Keterampilan</vt:lpstr>
      <vt:lpstr>Tiga ranah penilaian</vt:lpstr>
      <vt:lpstr>Langkah menyusun instrumen</vt:lpstr>
      <vt:lpstr>Instrumen penilaian sikap</vt:lpstr>
      <vt:lpstr>Instrumen penilaian pengetahuan</vt:lpstr>
      <vt:lpstr>Instrumen penilaian keterampilan</vt:lpstr>
      <vt:lpstr>Instrumen yang berkualitas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Penyusunan Instrumen Penilaian Sikap, Pengetahuan, dan Keterampilan</dc:title>
  <dc:subject/>
  <dc:creator>Admin</dc:creator>
  <cp:lastModifiedBy>Admin</cp:lastModifiedBy>
  <cp:revision>1</cp:revision>
  <dcterms:created xsi:type="dcterms:W3CDTF">2026-10-26T04:10:12Z</dcterms:created>
  <dcterms:modified xsi:type="dcterms:W3CDTF">2026-10-26T04:10:56Z</dcterms:modified>
</cp:coreProperties>
</file>