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9144000" cx="16243300"/>
  <p:notesSz cx="6858000" cy="9144000"/>
  <p:embeddedFontLst>
    <p:embeddedFont>
      <p:font typeface="IBM Plex Sans"/>
      <p:regular r:id="rId48"/>
      <p:bold r:id="rId49"/>
      <p:italic r:id="rId50"/>
      <p:boldItalic r:id="rId51"/>
    </p:embeddedFont>
    <p:embeddedFont>
      <p:font typeface="Roboto"/>
      <p:regular r:id="rId52"/>
      <p:bold r:id="rId53"/>
      <p:italic r:id="rId54"/>
      <p:boldItalic r:id="rId55"/>
    </p:embeddedFont>
    <p:embeddedFont>
      <p:font typeface="Montserrat"/>
      <p:regular r:id="rId56"/>
      <p:bold r:id="rId57"/>
      <p:italic r:id="rId58"/>
      <p:boldItalic r:id="rId59"/>
    </p:embeddedFont>
    <p:embeddedFont>
      <p:font typeface="IBM Plex Sans SemiBold"/>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64" roundtripDataSignature="AMtx7mhxat5wh/xL5h/qhaVfImmUvubrV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8FBAD17-191F-4E1B-8083-376CC02F9912}">
  <a:tblStyle styleId="{E8FBAD17-191F-4E1B-8083-376CC02F9912}"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E2900389-4F45-41D1-839A-A85120168338}"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IBMPlexSans-regular.fntdata"/><Relationship Id="rId47" Type="http://schemas.openxmlformats.org/officeDocument/2006/relationships/slide" Target="slides/slide41.xml"/><Relationship Id="rId49" Type="http://schemas.openxmlformats.org/officeDocument/2006/relationships/font" Target="fonts/IBMPlex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IBMPlexSansSemiBold-italic.fntdata"/><Relationship Id="rId61" Type="http://schemas.openxmlformats.org/officeDocument/2006/relationships/font" Target="fonts/IBMPlexSansSemiBold-bold.fntdata"/><Relationship Id="rId20" Type="http://schemas.openxmlformats.org/officeDocument/2006/relationships/slide" Target="slides/slide14.xml"/><Relationship Id="rId64" Type="http://customschemas.google.com/relationships/presentationmetadata" Target="metadata"/><Relationship Id="rId63" Type="http://schemas.openxmlformats.org/officeDocument/2006/relationships/font" Target="fonts/IBMPlexSansSemiBold-bold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IBMPlexSansSemiBold-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IBMPlexSans-boldItalic.fntdata"/><Relationship Id="rId50" Type="http://schemas.openxmlformats.org/officeDocument/2006/relationships/font" Target="fonts/IBMPlexSans-italic.fntdata"/><Relationship Id="rId53" Type="http://schemas.openxmlformats.org/officeDocument/2006/relationships/font" Target="fonts/Roboto-bold.fntdata"/><Relationship Id="rId52" Type="http://schemas.openxmlformats.org/officeDocument/2006/relationships/font" Target="fonts/Roboto-regular.fntdata"/><Relationship Id="rId11" Type="http://schemas.openxmlformats.org/officeDocument/2006/relationships/slide" Target="slides/slide5.xml"/><Relationship Id="rId55" Type="http://schemas.openxmlformats.org/officeDocument/2006/relationships/font" Target="fonts/Roboto-boldItalic.fntdata"/><Relationship Id="rId10" Type="http://schemas.openxmlformats.org/officeDocument/2006/relationships/slide" Target="slides/slide4.xml"/><Relationship Id="rId54" Type="http://schemas.openxmlformats.org/officeDocument/2006/relationships/font" Target="fonts/Roboto-italic.fntdata"/><Relationship Id="rId13" Type="http://schemas.openxmlformats.org/officeDocument/2006/relationships/slide" Target="slides/slide7.xml"/><Relationship Id="rId57" Type="http://schemas.openxmlformats.org/officeDocument/2006/relationships/font" Target="fonts/Montserrat-bold.fntdata"/><Relationship Id="rId12" Type="http://schemas.openxmlformats.org/officeDocument/2006/relationships/slide" Target="slides/slide6.xml"/><Relationship Id="rId56" Type="http://schemas.openxmlformats.org/officeDocument/2006/relationships/font" Target="fonts/Montserrat-regular.fntdata"/><Relationship Id="rId15" Type="http://schemas.openxmlformats.org/officeDocument/2006/relationships/slide" Target="slides/slide9.xml"/><Relationship Id="rId59" Type="http://schemas.openxmlformats.org/officeDocument/2006/relationships/font" Target="fonts/Montserrat-boldItalic.fntdata"/><Relationship Id="rId14" Type="http://schemas.openxmlformats.org/officeDocument/2006/relationships/slide" Target="slides/slide8.xml"/><Relationship Id="rId58" Type="http://schemas.openxmlformats.org/officeDocument/2006/relationships/font" Target="fonts/Montserrat-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x8Qelq7SlL_wep4jlb2HgZaF20luQrDcqc-m05AM9jU/copy"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dlet.com/dadanzaqwan/bagaimana-anda-dapat-memanfaatkan-aset-yang-ada-di-satuan-pe-l2sm9314ffvi05yv"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d0657cd0cd_0_67:notes"/>
          <p:cNvSpPr/>
          <p:nvPr>
            <p:ph idx="2" type="sldImg"/>
          </p:nvPr>
        </p:nvSpPr>
        <p:spPr>
          <a:xfrm>
            <a:off x="383681" y="685800"/>
            <a:ext cx="6091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g2d0657cd0cd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d0657cd0c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 name="Google Shape;85;g2d0657cd0c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d0657cd0cd_0_1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Fasilitator mengingatkan ulang kesepakatan bersama yang telah didiskusikan sejak pertemuan pertama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96" name="Google Shape;96;g2d0657cd0cd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d0657cd0cd_0_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g2d0657cd0cd_0_2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d0657cd0cd_0_3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Tunjukkan bahwa kemana kita akan menuju ditunjukkan lewat “Tujuan Luas” dan “Capaian Akhir Pelatihan”.</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Fasilitator cukup menunjukkan saja tujuan paling akhir dari keseluruhan pelatihan.</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Ini bisa ditunjukkan di setiap modul.</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45" name="Google Shape;145;g2d0657cd0cd_0_3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d0657cd0cd_0_4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Fasilitator bertanya “Kemana kita akan menuju setelah mempelajari keseluruhan modul 1.3?”</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Jawaban ada di slide ini, cukup ditunjukkan saja.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Jawabannya ada di slide ini, yaitu “capaian umum modul”.</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Tunjukkan saja slide ini sebagai tujuan dari modul 1.3.</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54" name="Google Shape;154;g2d0657cd0cd_0_4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d0657cd0cd_0_4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Agenda kegiatan yang akan ditunjukkan kepada peserta</a:t>
            </a:r>
            <a:endParaRPr/>
          </a:p>
        </p:txBody>
      </p:sp>
      <p:sp>
        <p:nvSpPr>
          <p:cNvPr id="163" name="Google Shape;163;g2d0657cd0cd_0_4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d0657cd0cd_0_5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Agenda kegiatan yang akan ditunjukkan kepada peserta</a:t>
            </a:r>
            <a:endParaRPr/>
          </a:p>
        </p:txBody>
      </p:sp>
      <p:sp>
        <p:nvSpPr>
          <p:cNvPr id="171" name="Google Shape;171;g2d0657cd0cd_0_5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d0657cd0cd_0_5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Apa saja agenda atau kegiatan yang akan kita lakukan dalam 2 JP ke depan (kurang lebih 60 menit kegiatan utama dan 10 menit pembukaan dan penutup)</a:t>
            </a:r>
            <a:endParaRPr/>
          </a:p>
        </p:txBody>
      </p:sp>
      <p:sp>
        <p:nvSpPr>
          <p:cNvPr id="179" name="Google Shape;179;g2d0657cd0cd_0_5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d0657cd0cd_0_5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g2d0657cd0cd_0_5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d0657cd0cd_0_6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Tanyakan ini pada peserta dan biarkan peserta menjawab secara singkat di dalam kolom chat.</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Pilih 1-2 peserta yang memiliki jawaban paling menarik yang mengungkapkan tentang kesan yang dimiliki terhadap pendekatan asset based thinking. Beri pertanyaan lanjutan, apakah sudah menerapkan.</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Apresiasi peserta yang telah menjawab.</a:t>
            </a:r>
            <a:endParaRPr/>
          </a:p>
        </p:txBody>
      </p:sp>
      <p:sp>
        <p:nvSpPr>
          <p:cNvPr id="193" name="Google Shape;193;g2d0657cd0cd_0_6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d0657cd0cd_0_6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Fasilitator memberikan kesimpulan berdasarkan kumpulan jawaban peserta tentang :</a:t>
            </a:r>
            <a:endParaRPr>
              <a:solidFill>
                <a:schemeClr val="dk1"/>
              </a:solidFill>
            </a:endParaRPr>
          </a:p>
          <a:p>
            <a:pPr indent="-298450" lvl="0" marL="914400" rtl="0" algn="l">
              <a:lnSpc>
                <a:spcPct val="100000"/>
              </a:lnSpc>
              <a:spcBef>
                <a:spcPts val="0"/>
              </a:spcBef>
              <a:spcAft>
                <a:spcPts val="0"/>
              </a:spcAft>
              <a:buClr>
                <a:schemeClr val="dk1"/>
              </a:buClr>
              <a:buSzPts val="1100"/>
              <a:buAutoNum type="alphaLcParenR"/>
            </a:pPr>
            <a:r>
              <a:rPr lang="en-US">
                <a:solidFill>
                  <a:schemeClr val="dk1"/>
                </a:solidFill>
              </a:rPr>
              <a:t>Apa itu “Asset Based Thinking” berdasarkan pendapat peserta</a:t>
            </a:r>
            <a:endParaRPr>
              <a:solidFill>
                <a:schemeClr val="dk1"/>
              </a:solidFill>
            </a:endParaRPr>
          </a:p>
          <a:p>
            <a:pPr indent="-298450" lvl="0" marL="914400" rtl="0" algn="l">
              <a:lnSpc>
                <a:spcPct val="100000"/>
              </a:lnSpc>
              <a:spcBef>
                <a:spcPts val="0"/>
              </a:spcBef>
              <a:spcAft>
                <a:spcPts val="0"/>
              </a:spcAft>
              <a:buClr>
                <a:schemeClr val="dk1"/>
              </a:buClr>
              <a:buSzPts val="1100"/>
              <a:buAutoNum type="alphaLcParenR"/>
            </a:pPr>
            <a:r>
              <a:rPr lang="en-US">
                <a:solidFill>
                  <a:schemeClr val="dk1"/>
                </a:solidFill>
              </a:rPr>
              <a:t>Apa keistimewaan pendekatan “Asset Based Thinking” berdasarkan pendapat peserta</a:t>
            </a:r>
            <a:endParaRPr>
              <a:solidFill>
                <a:schemeClr val="dk1"/>
              </a:solidFill>
            </a:endParaRPr>
          </a:p>
        </p:txBody>
      </p:sp>
      <p:sp>
        <p:nvSpPr>
          <p:cNvPr id="202" name="Google Shape;202;g2d0657cd0cd_0_6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d0657cd0cd_0_7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Fasilitator membuka sub-sesi bahwa fasilitator dan peserta akan sama-sama menggali mengapa pendekatan Asset Based Thinking ini menjadi penting melalui kasus-kasus yang telah dipelajari secara asinkronus di LMS</a:t>
            </a:r>
            <a:endParaRPr/>
          </a:p>
        </p:txBody>
      </p:sp>
      <p:sp>
        <p:nvSpPr>
          <p:cNvPr id="211" name="Google Shape;211;g2d0657cd0cd_0_7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d0657cd0cd_0_7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Berikan kesimpulan atas jawaban yang dikemukakan peserta :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Jawaban :</a:t>
            </a:r>
            <a:endParaRPr/>
          </a:p>
        </p:txBody>
      </p:sp>
      <p:sp>
        <p:nvSpPr>
          <p:cNvPr id="218" name="Google Shape;218;g2d0657cd0cd_0_7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d0657cd0cd_0_8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US">
                <a:solidFill>
                  <a:schemeClr val="dk1"/>
                </a:solidFill>
              </a:rPr>
              <a:t>Slide studi kasus 3 untuk kelompok 1 di room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Identifikasi pendekatan berpikir apa yang digunakan guru dalam situasi tersebut!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Identifikasi aset apa saja yang dimiliki dalam situasi tersebut!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Jelaskan strategi apa yang akan Anda kembangkan berdasarkan pendekatan berbasis aset dalam situasi tersebut!</a:t>
            </a:r>
            <a:endParaRPr>
              <a:solidFill>
                <a:schemeClr val="dk1"/>
              </a:solidFill>
            </a:endParaRPr>
          </a:p>
        </p:txBody>
      </p:sp>
      <p:sp>
        <p:nvSpPr>
          <p:cNvPr id="225" name="Google Shape;225;g2d0657cd0cd_0_8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d0657cd0cd_0_7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i="1" lang="en-US">
                <a:solidFill>
                  <a:schemeClr val="dk1"/>
                </a:solidFill>
              </a:rPr>
              <a:t>Peserta mendiskusikanya di room masing-masing</a:t>
            </a:r>
            <a:endParaRPr i="1">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Apresiasi peserta yang sudah menjawab</a:t>
            </a:r>
            <a:endParaRPr>
              <a:solidFill>
                <a:schemeClr val="dk1"/>
              </a:solidFill>
            </a:endParaRPr>
          </a:p>
        </p:txBody>
      </p:sp>
      <p:sp>
        <p:nvSpPr>
          <p:cNvPr id="234" name="Google Shape;234;g2d0657cd0cd_0_7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d0657cd0cd_0_7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g2d0657cd0cd_0_7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d0657cd0cd_0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Mempesentasikan hasil diskusi di mainroom</a:t>
            </a:r>
            <a:endParaRPr i="1">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Apresiasi peserta</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Berikan kesimpulan atas jawaban peserta: </a:t>
            </a:r>
            <a:endParaRPr>
              <a:solidFill>
                <a:schemeClr val="dk1"/>
              </a:solidFill>
            </a:endParaRPr>
          </a:p>
          <a:p>
            <a:pPr indent="0" lvl="0" marL="457200" rtl="0" algn="l">
              <a:lnSpc>
                <a:spcPct val="100000"/>
              </a:lnSpc>
              <a:spcBef>
                <a:spcPts val="0"/>
              </a:spcBef>
              <a:spcAft>
                <a:spcPts val="0"/>
              </a:spcAft>
              <a:buSzPts val="1100"/>
              <a:buNone/>
            </a:pPr>
            <a:r>
              <a:rPr lang="en-US">
                <a:solidFill>
                  <a:schemeClr val="dk1"/>
                </a:solidFill>
              </a:rPr>
              <a:t>Jawaban : </a:t>
            </a:r>
            <a:endParaRPr i="1">
              <a:solidFill>
                <a:schemeClr val="dk1"/>
              </a:solidFill>
            </a:endParaRPr>
          </a:p>
        </p:txBody>
      </p:sp>
      <p:sp>
        <p:nvSpPr>
          <p:cNvPr id="249" name="Google Shape;249;g2d0657cd0cd_0_7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d0657cd0cd_0_7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Minta 1 peserta untuk bercerita sedikit tentang pendapatnya tentang pentingnya menerapkan ABT ini</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Apresiasi peserta</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Setelah itu, fasilitator memberikan penguatan tentang pentingnya ABT</a:t>
            </a:r>
            <a:endParaRPr>
              <a:solidFill>
                <a:schemeClr val="dk1"/>
              </a:solidFill>
            </a:endParaRPr>
          </a:p>
        </p:txBody>
      </p:sp>
      <p:sp>
        <p:nvSpPr>
          <p:cNvPr id="257" name="Google Shape;257;g2d0657cd0cd_0_7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d0657cd0cd_0_7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g2d0657cd0cd_0_7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d0657cd0cd_0_7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g2d0657cd0cd_0_7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d0657cd0cd_0_8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Tanyakan kepada peserta, “dimana posisi kita hari ini dalam hal kepekaan terhadap pendekatan berbasis aset?”</a:t>
            </a:r>
            <a:br>
              <a:rPr lang="en-US">
                <a:solidFill>
                  <a:schemeClr val="dk1"/>
                </a:solidFill>
              </a:rPr>
            </a:br>
            <a:r>
              <a:rPr lang="en-US">
                <a:solidFill>
                  <a:schemeClr val="dk1"/>
                </a:solidFill>
              </a:rPr>
              <a:t>Mari kita diskusikan berdasarkan tugas asinkronus yang telah dilakukan oleh peserta.</a:t>
            </a:r>
            <a:endParaRPr/>
          </a:p>
        </p:txBody>
      </p:sp>
      <p:sp>
        <p:nvSpPr>
          <p:cNvPr id="289" name="Google Shape;289;g2d0657cd0cd_0_8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d0657cd0cd_0_8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US">
                <a:solidFill>
                  <a:schemeClr val="dk1"/>
                </a:solidFill>
              </a:rPr>
              <a:t>Identifikasi pendekatan berpikir apa yang digunakan guru dalam situasi tersebut!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Identifikasi aset apa saja yang dimiliki dalam situasi tersebut!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Jelaskan strategi apa yang akan Anda kembangkan berdasarkan pendekatan berbasis aset dalam situasi tersebut!</a:t>
            </a:r>
            <a:endParaRPr/>
          </a:p>
        </p:txBody>
      </p:sp>
      <p:sp>
        <p:nvSpPr>
          <p:cNvPr id="296" name="Google Shape;296;g2d0657cd0cd_0_8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d0657cd0cd_0_8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i="1" lang="en-US">
                <a:solidFill>
                  <a:schemeClr val="dk1"/>
                </a:solidFill>
              </a:rPr>
              <a:t>Peserta mendiskusikanya di room masing-masing</a:t>
            </a:r>
            <a:endParaRPr i="1">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Apresiasi peserta yang sudah menjawab</a:t>
            </a:r>
            <a:endParaRPr>
              <a:solidFill>
                <a:schemeClr val="dk1"/>
              </a:solidFill>
            </a:endParaRPr>
          </a:p>
        </p:txBody>
      </p:sp>
      <p:sp>
        <p:nvSpPr>
          <p:cNvPr id="305" name="Google Shape;305;g2d0657cd0cd_0_8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d0657cd0cd_0_8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i="1" lang="en-US">
                <a:solidFill>
                  <a:schemeClr val="dk1"/>
                </a:solidFill>
              </a:rPr>
              <a:t>Peserta mendiskusikanya di room masing-masing</a:t>
            </a:r>
            <a:endParaRPr i="1">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Apresiasi peserta yang sudah menjawab</a:t>
            </a:r>
            <a:endParaRPr>
              <a:solidFill>
                <a:schemeClr val="dk1"/>
              </a:solidFill>
            </a:endParaRPr>
          </a:p>
        </p:txBody>
      </p:sp>
      <p:sp>
        <p:nvSpPr>
          <p:cNvPr id="313" name="Google Shape;313;g2d0657cd0cd_0_8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d0657cd0cd_0_8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Tanyakan kepada peserta, “dimana posisi kita hari ini dalam hal kepekaan terhadap pendekatan berbasis aset?”</a:t>
            </a:r>
            <a:br>
              <a:rPr lang="en-US">
                <a:solidFill>
                  <a:schemeClr val="dk1"/>
                </a:solidFill>
              </a:rPr>
            </a:br>
            <a:r>
              <a:rPr lang="en-US">
                <a:solidFill>
                  <a:schemeClr val="dk1"/>
                </a:solidFill>
              </a:rPr>
              <a:t>Mari kita diskusikan berdasarkan tugas asinkronus yang telah dilakukan oleh peserta.</a:t>
            </a:r>
            <a:endParaRPr/>
          </a:p>
        </p:txBody>
      </p:sp>
      <p:sp>
        <p:nvSpPr>
          <p:cNvPr id="323" name="Google Shape;323;g2d0657cd0cd_0_8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d0657cd0cd_0_8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Diskusikan 3 pertanyaan ini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Identifikasi pendekatan berpikir apa yang digunakan guru dalam situasi tersebut!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Identifikasi aset apa saja yang dimiliki dalam situasi tersebut!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Jelaskan strategi apa yang akan Anda kembangkan berdasarkan pendekatan berbasis aset dalam situasi tersebut!</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330" name="Google Shape;330;g2d0657cd0cd_0_8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d0657cd0cd_0_8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i="1" lang="en-US">
                <a:solidFill>
                  <a:schemeClr val="dk1"/>
                </a:solidFill>
              </a:rPr>
              <a:t>Peserta mendiskusikanya di room masing-masing</a:t>
            </a:r>
            <a:endParaRPr i="1">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Apresiasi peserta yang sudah menjawab</a:t>
            </a:r>
            <a:endParaRPr>
              <a:solidFill>
                <a:schemeClr val="dk1"/>
              </a:solidFill>
            </a:endParaRPr>
          </a:p>
        </p:txBody>
      </p:sp>
      <p:sp>
        <p:nvSpPr>
          <p:cNvPr id="339" name="Google Shape;339;g2d0657cd0cd_0_8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d0657cd0cd_0_9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i="1" lang="en-US">
                <a:solidFill>
                  <a:schemeClr val="dk1"/>
                </a:solidFill>
              </a:rPr>
              <a:t>Peserta mendiskusikanya di room masing-masing</a:t>
            </a:r>
            <a:endParaRPr i="1">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Apresiasi peserta yang sudah menjawab</a:t>
            </a:r>
            <a:endParaRPr>
              <a:solidFill>
                <a:schemeClr val="dk1"/>
              </a:solidFill>
            </a:endParaRPr>
          </a:p>
        </p:txBody>
      </p:sp>
      <p:sp>
        <p:nvSpPr>
          <p:cNvPr id="347" name="Google Shape;347;g2d0657cd0cd_0_9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d0657cd0cd_0_9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i="1" lang="en-US">
                <a:solidFill>
                  <a:schemeClr val="dk1"/>
                </a:solidFill>
              </a:rPr>
              <a:t>Peserta mendiskusikanya di room masing-masing</a:t>
            </a:r>
            <a:endParaRPr i="1">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Apresiasi peserta yang sudah menjawab</a:t>
            </a:r>
            <a:endParaRPr>
              <a:solidFill>
                <a:schemeClr val="dk1"/>
              </a:solidFill>
            </a:endParaRPr>
          </a:p>
        </p:txBody>
      </p:sp>
      <p:sp>
        <p:nvSpPr>
          <p:cNvPr id="356" name="Google Shape;356;g2d0657cd0cd_0_9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d0657cd0cd_0_9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5" name="Google Shape;365;g2d0657cd0cd_0_9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d0657cd0cd_0_9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Minta 1-2 peserta bercerita terkait pengalamannya dalam mengenali aset yang sesungguhnya telah ada di sekolahnya.</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Fasilitator bisa mengajak salah satu peserta berdasarkan 3 kategori tadi untuk bercerita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ada peserta yang menceritakan bahwa sebelumnya tidak terlalu memahami aset yang dimiliki</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ada juga peserta yang bercerita sebenarnya mengetahui aset yang dimiliki namun belum memahami cara pemanfaatannya</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ada juga peserta yang bercerita tentang aset yang dimiliki di sekolah dan mulai memanfaatkannya dalam konteks PJOK</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t/>
            </a:r>
            <a:endParaRPr>
              <a:solidFill>
                <a:schemeClr val="dk1"/>
              </a:solidFill>
            </a:endParaRPr>
          </a:p>
        </p:txBody>
      </p:sp>
      <p:sp>
        <p:nvSpPr>
          <p:cNvPr id="373" name="Google Shape;373;g2d0657cd0cd_0_9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2d0657cd0cd_0_9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Fasilitator mengajak peserta untuk mencoba memahami aset apa saja yang dimiliki di sekolah masing-masing.</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Lalu, fasilitator membacakan pertanyaan yang akan dijawab peserta di jamboard yang fasilitator siapkan.</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 https://padlet.com/dadanzaqwan/pemetaan-asset-pjok-di-sekolah-7une7b3bccqlkt9c </a:t>
            </a:r>
            <a:endParaRPr i="1">
              <a:solidFill>
                <a:schemeClr val="dk1"/>
              </a:solidFill>
            </a:endParaRPr>
          </a:p>
        </p:txBody>
      </p:sp>
      <p:sp>
        <p:nvSpPr>
          <p:cNvPr id="382" name="Google Shape;382;g2d0657cd0cd_0_9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d0657cd0cd_0_9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Peserta diminta menuju ke link jamboard yang telah disediakan melalui akun gmail fasilitator masing-masing</a:t>
            </a:r>
            <a:endParaRPr>
              <a:solidFill>
                <a:schemeClr val="dk1"/>
              </a:solidFill>
            </a:endParaRPr>
          </a:p>
          <a:p>
            <a:pPr indent="0" lvl="0" marL="457200" rtl="0" algn="l">
              <a:lnSpc>
                <a:spcPct val="100000"/>
              </a:lnSpc>
              <a:spcBef>
                <a:spcPts val="0"/>
              </a:spcBef>
              <a:spcAft>
                <a:spcPts val="0"/>
              </a:spcAft>
              <a:buSzPts val="1100"/>
              <a:buNone/>
            </a:pPr>
            <a:r>
              <a:rPr lang="en-US" u="sng">
                <a:solidFill>
                  <a:schemeClr val="hlink"/>
                </a:solidFill>
                <a:hlinkClick r:id="rId2"/>
              </a:rPr>
              <a:t>https://jamboard.google.com/d/1x8Qelq7SlL_wep4jlb2HgZaF20luQrDcqc-m05AM9jU/copy</a:t>
            </a:r>
            <a:r>
              <a:rPr lang="en-US">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Minta peserta menjawab pertanyaan ini memakai sticky notes dan menaruh jawabannya di jamboard. Cara menulis di sticky notes :</a:t>
            </a:r>
            <a:endParaRPr>
              <a:solidFill>
                <a:schemeClr val="dk1"/>
              </a:solidFill>
            </a:endParaRPr>
          </a:p>
          <a:p>
            <a:pPr indent="-298450" lvl="0" marL="914400" rtl="0" algn="l">
              <a:lnSpc>
                <a:spcPct val="100000"/>
              </a:lnSpc>
              <a:spcBef>
                <a:spcPts val="0"/>
              </a:spcBef>
              <a:spcAft>
                <a:spcPts val="0"/>
              </a:spcAft>
              <a:buClr>
                <a:schemeClr val="dk1"/>
              </a:buClr>
              <a:buSzPts val="1100"/>
              <a:buAutoNum type="alphaLcParenR"/>
            </a:pPr>
            <a:r>
              <a:rPr lang="en-US">
                <a:solidFill>
                  <a:schemeClr val="dk1"/>
                </a:solidFill>
              </a:rPr>
              <a:t>tulis nama</a:t>
            </a:r>
            <a:endParaRPr>
              <a:solidFill>
                <a:schemeClr val="dk1"/>
              </a:solidFill>
            </a:endParaRPr>
          </a:p>
          <a:p>
            <a:pPr indent="-298450" lvl="0" marL="914400" rtl="0" algn="l">
              <a:lnSpc>
                <a:spcPct val="100000"/>
              </a:lnSpc>
              <a:spcBef>
                <a:spcPts val="0"/>
              </a:spcBef>
              <a:spcAft>
                <a:spcPts val="0"/>
              </a:spcAft>
              <a:buClr>
                <a:schemeClr val="dk1"/>
              </a:buClr>
              <a:buSzPts val="1100"/>
              <a:buAutoNum type="alphaLcParenR"/>
            </a:pPr>
            <a:r>
              <a:rPr lang="en-US">
                <a:solidFill>
                  <a:schemeClr val="dk1"/>
                </a:solidFill>
              </a:rPr>
              <a:t>tulis daftar aset yang dimiliki di sekolah</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Peserta menuliskan beberapa aset yang dimiliki di sekolah (</a:t>
            </a:r>
            <a:r>
              <a:rPr b="1" lang="en-US">
                <a:solidFill>
                  <a:schemeClr val="dk1"/>
                </a:solidFill>
              </a:rPr>
              <a:t>batas waktu pengisian 5 menit saja</a:t>
            </a:r>
            <a:r>
              <a:rPr lang="en-US">
                <a:solidFill>
                  <a:schemeClr val="dk1"/>
                </a:solidFill>
              </a:rPr>
              <a:t>)</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Ingatkan peserta untuk menuliskan </a:t>
            </a:r>
            <a:r>
              <a:rPr b="1" lang="en-US">
                <a:solidFill>
                  <a:schemeClr val="dk1"/>
                </a:solidFill>
              </a:rPr>
              <a:t>nama dan daftar aset tersebut dalam 1 sticky notes secara langsung</a:t>
            </a:r>
            <a:endParaRPr>
              <a:solidFill>
                <a:schemeClr val="dk1"/>
              </a:solidFill>
            </a:endParaRPr>
          </a:p>
        </p:txBody>
      </p:sp>
      <p:sp>
        <p:nvSpPr>
          <p:cNvPr id="390" name="Google Shape;390;g2d0657cd0cd_0_9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d0657cd0cd_0_9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Fasilitator mengajak peserta untuk mulai menentukan strategi apa yang akan dilakukan dalam memanfaatkan aset-aset yang ada di sekolah secara sederhana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399" name="Google Shape;399;g2d0657cd0cd_0_9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d0657cd0cd_0_9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Fasilitator membuatkan padlet yang akan diisi oleh peserta</a:t>
            </a:r>
            <a:endParaRPr>
              <a:solidFill>
                <a:schemeClr val="dk1"/>
              </a:solidFill>
            </a:endParaRPr>
          </a:p>
          <a:p>
            <a:pPr indent="0" lvl="0" marL="457200" rtl="0" algn="just">
              <a:lnSpc>
                <a:spcPct val="150000"/>
              </a:lnSpc>
              <a:spcBef>
                <a:spcPts val="0"/>
              </a:spcBef>
              <a:spcAft>
                <a:spcPts val="0"/>
              </a:spcAft>
              <a:buClr>
                <a:schemeClr val="dk1"/>
              </a:buClr>
              <a:buSzPts val="1100"/>
              <a:buFont typeface="Arial"/>
              <a:buNone/>
            </a:pPr>
            <a:r>
              <a:rPr lang="en-US" sz="1200" u="sng">
                <a:solidFill>
                  <a:srgbClr val="1155CC"/>
                </a:solidFill>
                <a:latin typeface="Cambria"/>
                <a:ea typeface="Cambria"/>
                <a:cs typeface="Cambria"/>
                <a:sym typeface="Cambria"/>
                <a:hlinkClick r:id="rId2">
                  <a:extLst>
                    <a:ext uri="{A12FA001-AC4F-418D-AE19-62706E023703}">
                      <ahyp:hlinkClr val="tx"/>
                    </a:ext>
                  </a:extLst>
                </a:hlinkClick>
              </a:rPr>
              <a:t>https://padlet.com/dadanzaqwan/bagaimana-anda-dapat-memanfaatkan-aset-yang-ada-di-satuan-pe-l2sm9314ffvi05yv</a:t>
            </a:r>
            <a:r>
              <a:rPr lang="en-US" sz="1200">
                <a:solidFill>
                  <a:schemeClr val="dk1"/>
                </a:solidFill>
                <a:latin typeface="Cambria"/>
                <a:ea typeface="Cambria"/>
                <a:cs typeface="Cambria"/>
                <a:sym typeface="Cambria"/>
              </a:rPr>
              <a:t> </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Fasilitator membagikan link padlet kepada peserta</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Fasilitator meminta peserta untuk menceritakan strategi apa yang akan dilakukan peserta untuk memanfaatkan aset yang dimiliki satuan pendidikan secara maksimal</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08" name="Google Shape;408;g2d0657cd0cd_0_9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d0657cd0cd_0_9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6" name="Google Shape;416;g2d0657cd0cd_0_9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2d0657cd0cd_0_9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n-US">
                <a:solidFill>
                  <a:schemeClr val="dk1"/>
                </a:solidFill>
              </a:rPr>
              <a:t>Berikan instruksi untuk bagian lakukan yang akan dituliskan secara mandiri di LMS</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23" name="Google Shape;423;g2d0657cd0cd_0_999: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d0657cd0cd_0_10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100"/>
              <a:buNone/>
            </a:pPr>
            <a:r>
              <a:rPr lang="en-US">
                <a:solidFill>
                  <a:schemeClr val="dk1"/>
                </a:solidFill>
              </a:rPr>
              <a:t>Berikan instruksi untuk bagian lakukan yang akan dituliskan secara mandiri di LMS</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31" name="Google Shape;431;g2d0657cd0cd_0_1094: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d0657cd0cd_0_1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tunjukkan template yang dapat digunakan oleh peserta</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39" name="Google Shape;439;g2d0657cd0cd_0_11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d0c5d4c4f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7" name="Google Shape;447;g2d0c5d4c4f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g2d0657cd0cd_0_119"/>
          <p:cNvSpPr txBox="1"/>
          <p:nvPr>
            <p:ph type="ctrTitle"/>
          </p:nvPr>
        </p:nvSpPr>
        <p:spPr>
          <a:xfrm>
            <a:off x="553715" y="1323689"/>
            <a:ext cx="15135900" cy="3649200"/>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SzPts val="9200"/>
              <a:buNone/>
              <a:defRPr sz="9200"/>
            </a:lvl1pPr>
            <a:lvl2pPr lvl="1" algn="ctr">
              <a:lnSpc>
                <a:spcPct val="100000"/>
              </a:lnSpc>
              <a:spcBef>
                <a:spcPts val="0"/>
              </a:spcBef>
              <a:spcAft>
                <a:spcPts val="0"/>
              </a:spcAft>
              <a:buSzPts val="9200"/>
              <a:buNone/>
              <a:defRPr sz="9200"/>
            </a:lvl2pPr>
            <a:lvl3pPr lvl="2" algn="ctr">
              <a:lnSpc>
                <a:spcPct val="100000"/>
              </a:lnSpc>
              <a:spcBef>
                <a:spcPts val="0"/>
              </a:spcBef>
              <a:spcAft>
                <a:spcPts val="0"/>
              </a:spcAft>
              <a:buSzPts val="9200"/>
              <a:buNone/>
              <a:defRPr sz="9200"/>
            </a:lvl3pPr>
            <a:lvl4pPr lvl="3" algn="ctr">
              <a:lnSpc>
                <a:spcPct val="100000"/>
              </a:lnSpc>
              <a:spcBef>
                <a:spcPts val="0"/>
              </a:spcBef>
              <a:spcAft>
                <a:spcPts val="0"/>
              </a:spcAft>
              <a:buSzPts val="9200"/>
              <a:buNone/>
              <a:defRPr sz="9200"/>
            </a:lvl4pPr>
            <a:lvl5pPr lvl="4" algn="ctr">
              <a:lnSpc>
                <a:spcPct val="100000"/>
              </a:lnSpc>
              <a:spcBef>
                <a:spcPts val="0"/>
              </a:spcBef>
              <a:spcAft>
                <a:spcPts val="0"/>
              </a:spcAft>
              <a:buSzPts val="9200"/>
              <a:buNone/>
              <a:defRPr sz="9200"/>
            </a:lvl5pPr>
            <a:lvl6pPr lvl="5" algn="ctr">
              <a:lnSpc>
                <a:spcPct val="100000"/>
              </a:lnSpc>
              <a:spcBef>
                <a:spcPts val="0"/>
              </a:spcBef>
              <a:spcAft>
                <a:spcPts val="0"/>
              </a:spcAft>
              <a:buSzPts val="9200"/>
              <a:buNone/>
              <a:defRPr sz="9200"/>
            </a:lvl6pPr>
            <a:lvl7pPr lvl="6" algn="ctr">
              <a:lnSpc>
                <a:spcPct val="100000"/>
              </a:lnSpc>
              <a:spcBef>
                <a:spcPts val="0"/>
              </a:spcBef>
              <a:spcAft>
                <a:spcPts val="0"/>
              </a:spcAft>
              <a:buSzPts val="9200"/>
              <a:buNone/>
              <a:defRPr sz="9200"/>
            </a:lvl7pPr>
            <a:lvl8pPr lvl="7" algn="ctr">
              <a:lnSpc>
                <a:spcPct val="100000"/>
              </a:lnSpc>
              <a:spcBef>
                <a:spcPts val="0"/>
              </a:spcBef>
              <a:spcAft>
                <a:spcPts val="0"/>
              </a:spcAft>
              <a:buSzPts val="9200"/>
              <a:buNone/>
              <a:defRPr sz="9200"/>
            </a:lvl8pPr>
            <a:lvl9pPr lvl="8" algn="ctr">
              <a:lnSpc>
                <a:spcPct val="100000"/>
              </a:lnSpc>
              <a:spcBef>
                <a:spcPts val="0"/>
              </a:spcBef>
              <a:spcAft>
                <a:spcPts val="0"/>
              </a:spcAft>
              <a:buSzPts val="9200"/>
              <a:buNone/>
              <a:defRPr sz="9200"/>
            </a:lvl9pPr>
          </a:lstStyle>
          <a:p/>
        </p:txBody>
      </p:sp>
      <p:sp>
        <p:nvSpPr>
          <p:cNvPr id="17" name="Google Shape;17;g2d0657cd0cd_0_119"/>
          <p:cNvSpPr txBox="1"/>
          <p:nvPr>
            <p:ph idx="1" type="subTitle"/>
          </p:nvPr>
        </p:nvSpPr>
        <p:spPr>
          <a:xfrm>
            <a:off x="553700" y="5038444"/>
            <a:ext cx="15135900" cy="14091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SzPts val="5000"/>
              <a:buNone/>
              <a:defRPr sz="5000"/>
            </a:lvl1pPr>
            <a:lvl2pPr lvl="1" algn="ctr">
              <a:lnSpc>
                <a:spcPct val="100000"/>
              </a:lnSpc>
              <a:spcBef>
                <a:spcPts val="560"/>
              </a:spcBef>
              <a:spcAft>
                <a:spcPts val="0"/>
              </a:spcAft>
              <a:buSzPts val="5000"/>
              <a:buNone/>
              <a:defRPr sz="5000"/>
            </a:lvl2pPr>
            <a:lvl3pPr lvl="2" algn="ctr">
              <a:lnSpc>
                <a:spcPct val="100000"/>
              </a:lnSpc>
              <a:spcBef>
                <a:spcPts val="480"/>
              </a:spcBef>
              <a:spcAft>
                <a:spcPts val="0"/>
              </a:spcAft>
              <a:buSzPts val="5000"/>
              <a:buNone/>
              <a:defRPr sz="5000"/>
            </a:lvl3pPr>
            <a:lvl4pPr lvl="3" algn="ctr">
              <a:lnSpc>
                <a:spcPct val="100000"/>
              </a:lnSpc>
              <a:spcBef>
                <a:spcPts val="400"/>
              </a:spcBef>
              <a:spcAft>
                <a:spcPts val="0"/>
              </a:spcAft>
              <a:buSzPts val="5000"/>
              <a:buNone/>
              <a:defRPr sz="5000"/>
            </a:lvl4pPr>
            <a:lvl5pPr lvl="4" algn="ctr">
              <a:lnSpc>
                <a:spcPct val="100000"/>
              </a:lnSpc>
              <a:spcBef>
                <a:spcPts val="400"/>
              </a:spcBef>
              <a:spcAft>
                <a:spcPts val="0"/>
              </a:spcAft>
              <a:buSzPts val="5000"/>
              <a:buNone/>
              <a:defRPr sz="5000"/>
            </a:lvl5pPr>
            <a:lvl6pPr lvl="5" algn="ctr">
              <a:lnSpc>
                <a:spcPct val="100000"/>
              </a:lnSpc>
              <a:spcBef>
                <a:spcPts val="400"/>
              </a:spcBef>
              <a:spcAft>
                <a:spcPts val="0"/>
              </a:spcAft>
              <a:buSzPts val="5000"/>
              <a:buNone/>
              <a:defRPr sz="5000"/>
            </a:lvl6pPr>
            <a:lvl7pPr lvl="6" algn="ctr">
              <a:lnSpc>
                <a:spcPct val="100000"/>
              </a:lnSpc>
              <a:spcBef>
                <a:spcPts val="400"/>
              </a:spcBef>
              <a:spcAft>
                <a:spcPts val="0"/>
              </a:spcAft>
              <a:buSzPts val="5000"/>
              <a:buNone/>
              <a:defRPr sz="5000"/>
            </a:lvl7pPr>
            <a:lvl8pPr lvl="7" algn="ctr">
              <a:lnSpc>
                <a:spcPct val="100000"/>
              </a:lnSpc>
              <a:spcBef>
                <a:spcPts val="400"/>
              </a:spcBef>
              <a:spcAft>
                <a:spcPts val="0"/>
              </a:spcAft>
              <a:buSzPts val="5000"/>
              <a:buNone/>
              <a:defRPr sz="5000"/>
            </a:lvl8pPr>
            <a:lvl9pPr lvl="8" algn="ctr">
              <a:lnSpc>
                <a:spcPct val="100000"/>
              </a:lnSpc>
              <a:spcBef>
                <a:spcPts val="400"/>
              </a:spcBef>
              <a:spcAft>
                <a:spcPts val="0"/>
              </a:spcAft>
              <a:buSzPts val="5000"/>
              <a:buNone/>
              <a:defRPr sz="5000"/>
            </a:lvl9pPr>
          </a:lstStyle>
          <a:p/>
        </p:txBody>
      </p:sp>
      <p:sp>
        <p:nvSpPr>
          <p:cNvPr id="18" name="Google Shape;18;g2d0657cd0cd_0_119"/>
          <p:cNvSpPr txBox="1"/>
          <p:nvPr>
            <p:ph idx="12" type="sldNum"/>
          </p:nvPr>
        </p:nvSpPr>
        <p:spPr>
          <a:xfrm>
            <a:off x="15050380" y="8290163"/>
            <a:ext cx="974700" cy="699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4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2" name="Google Shape;22;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 name="Shape 25"/>
        <p:cNvGrpSpPr/>
        <p:nvPr/>
      </p:nvGrpSpPr>
      <p:grpSpPr>
        <a:xfrm>
          <a:off x="0" y="0"/>
          <a:ext cx="0" cy="0"/>
          <a:chOff x="0" y="0"/>
          <a:chExt cx="0" cy="0"/>
        </a:xfrm>
      </p:grpSpPr>
      <p:sp>
        <p:nvSpPr>
          <p:cNvPr id="26" name="Google Shape;26;p4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28" name="Google Shape;28;p4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29" name="Google Shape;29;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2" name="Shape 32"/>
        <p:cNvGrpSpPr/>
        <p:nvPr/>
      </p:nvGrpSpPr>
      <p:grpSpPr>
        <a:xfrm>
          <a:off x="0" y="0"/>
          <a:ext cx="0" cy="0"/>
          <a:chOff x="0" y="0"/>
          <a:chExt cx="0" cy="0"/>
        </a:xfrm>
      </p:grpSpPr>
      <p:sp>
        <p:nvSpPr>
          <p:cNvPr id="33" name="Google Shape;33;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5" name="Google Shape;35;p4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36" name="Google Shape;36;p4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7" name="Google Shape;37;p4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38" name="Google Shape;38;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 name="Shape 41"/>
        <p:cNvGrpSpPr/>
        <p:nvPr/>
      </p:nvGrpSpPr>
      <p:grpSpPr>
        <a:xfrm>
          <a:off x="0" y="0"/>
          <a:ext cx="0" cy="0"/>
          <a:chOff x="0" y="0"/>
          <a:chExt cx="0" cy="0"/>
        </a:xfrm>
      </p:grpSpPr>
      <p:sp>
        <p:nvSpPr>
          <p:cNvPr id="42" name="Google Shape;42;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6" name="Shape 46"/>
        <p:cNvGrpSpPr/>
        <p:nvPr/>
      </p:nvGrpSpPr>
      <p:grpSpPr>
        <a:xfrm>
          <a:off x="0" y="0"/>
          <a:ext cx="0" cy="0"/>
          <a:chOff x="0" y="0"/>
          <a:chExt cx="0" cy="0"/>
        </a:xfrm>
      </p:grpSpPr>
      <p:sp>
        <p:nvSpPr>
          <p:cNvPr id="47" name="Google Shape;47;p4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49" name="Google Shape;49;p4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0" name="Google Shape;50;p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3" name="Shape 53"/>
        <p:cNvGrpSpPr/>
        <p:nvPr/>
      </p:nvGrpSpPr>
      <p:grpSpPr>
        <a:xfrm>
          <a:off x="0" y="0"/>
          <a:ext cx="0" cy="0"/>
          <a:chOff x="0" y="0"/>
          <a:chExt cx="0" cy="0"/>
        </a:xfrm>
      </p:grpSpPr>
      <p:sp>
        <p:nvSpPr>
          <p:cNvPr id="54" name="Google Shape;54;p5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0"/>
          <p:cNvSpPr/>
          <p:nvPr>
            <p:ph idx="2" type="pic"/>
          </p:nvPr>
        </p:nvSpPr>
        <p:spPr>
          <a:xfrm>
            <a:off x="1792288" y="612775"/>
            <a:ext cx="5486400" cy="4114800"/>
          </a:xfrm>
          <a:prstGeom prst="rect">
            <a:avLst/>
          </a:prstGeom>
          <a:noFill/>
          <a:ln>
            <a:noFill/>
          </a:ln>
        </p:spPr>
      </p:sp>
      <p:sp>
        <p:nvSpPr>
          <p:cNvPr id="56" name="Google Shape;56;p5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7" name="Google Shape;57;p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0" name="Shape 60"/>
        <p:cNvGrpSpPr/>
        <p:nvPr/>
      </p:nvGrpSpPr>
      <p:grpSpPr>
        <a:xfrm>
          <a:off x="0" y="0"/>
          <a:ext cx="0" cy="0"/>
          <a:chOff x="0" y="0"/>
          <a:chExt cx="0" cy="0"/>
        </a:xfrm>
      </p:grpSpPr>
      <p:sp>
        <p:nvSpPr>
          <p:cNvPr id="61" name="Google Shape;61;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5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3" name="Google Shape;63;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 name="Shape 66"/>
        <p:cNvGrpSpPr/>
        <p:nvPr/>
      </p:nvGrpSpPr>
      <p:grpSpPr>
        <a:xfrm>
          <a:off x="0" y="0"/>
          <a:ext cx="0" cy="0"/>
          <a:chOff x="0" y="0"/>
          <a:chExt cx="0" cy="0"/>
        </a:xfrm>
      </p:grpSpPr>
      <p:sp>
        <p:nvSpPr>
          <p:cNvPr id="67" name="Google Shape;67;p5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9" name="Google Shape;69;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72" name="Shape 72"/>
        <p:cNvGrpSpPr/>
        <p:nvPr/>
      </p:nvGrpSpPr>
      <p:grpSpPr>
        <a:xfrm>
          <a:off x="0" y="0"/>
          <a:ext cx="0" cy="0"/>
          <a:chOff x="0" y="0"/>
          <a:chExt cx="0" cy="0"/>
        </a:xfrm>
      </p:grpSpPr>
      <p:sp>
        <p:nvSpPr>
          <p:cNvPr id="73" name="Google Shape;73;p53"/>
          <p:cNvSpPr txBox="1"/>
          <p:nvPr>
            <p:ph type="title"/>
          </p:nvPr>
        </p:nvSpPr>
        <p:spPr>
          <a:xfrm>
            <a:off x="553700" y="3823733"/>
            <a:ext cx="15135900" cy="1496400"/>
          </a:xfrm>
          <a:prstGeom prst="rect">
            <a:avLst/>
          </a:prstGeom>
          <a:noFill/>
          <a:ln>
            <a:noFill/>
          </a:ln>
        </p:spPr>
        <p:txBody>
          <a:bodyPr anchorCtr="0" anchor="ctr" bIns="162450" lIns="162450" spcFirstLastPara="1" rIns="162450" wrap="square" tIns="162450">
            <a:normAutofit/>
          </a:bodyPr>
          <a:lstStyle>
            <a:lvl1pPr lvl="0" algn="ctr">
              <a:lnSpc>
                <a:spcPct val="100000"/>
              </a:lnSpc>
              <a:spcBef>
                <a:spcPts val="0"/>
              </a:spcBef>
              <a:spcAft>
                <a:spcPts val="0"/>
              </a:spcAft>
              <a:buSzPts val="6400"/>
              <a:buNone/>
              <a:defRPr sz="6400"/>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p:txBody>
      </p:sp>
      <p:sp>
        <p:nvSpPr>
          <p:cNvPr id="74" name="Google Shape;74;p53"/>
          <p:cNvSpPr txBox="1"/>
          <p:nvPr>
            <p:ph idx="12" type="sldNum"/>
          </p:nvPr>
        </p:nvSpPr>
        <p:spPr>
          <a:xfrm>
            <a:off x="15050380" y="8290164"/>
            <a:ext cx="974700" cy="699600"/>
          </a:xfrm>
          <a:prstGeom prst="rect">
            <a:avLst/>
          </a:prstGeom>
          <a:noFill/>
          <a:ln>
            <a:noFill/>
          </a:ln>
        </p:spPr>
        <p:txBody>
          <a:bodyPr anchorCtr="0" anchor="ctr" bIns="162450" lIns="162450" spcFirstLastPara="1" rIns="162450" wrap="square" tIns="162450">
            <a:norm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4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1.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1.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1.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1.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1.png"/><Relationship Id="rId4" Type="http://schemas.openxmlformats.org/officeDocument/2006/relationships/image" Target="../media/image1.png"/><Relationship Id="rId5" Type="http://schemas.openxmlformats.org/officeDocument/2006/relationships/image" Target="../media/image16.gif"/><Relationship Id="rId6" Type="http://schemas.openxmlformats.org/officeDocument/2006/relationships/image" Target="../media/image1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1.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18.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6.pn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6.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6.pn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 name="Shape 78"/>
        <p:cNvGrpSpPr/>
        <p:nvPr/>
      </p:nvGrpSpPr>
      <p:grpSpPr>
        <a:xfrm>
          <a:off x="0" y="0"/>
          <a:ext cx="0" cy="0"/>
          <a:chOff x="0" y="0"/>
          <a:chExt cx="0" cy="0"/>
        </a:xfrm>
      </p:grpSpPr>
      <p:sp>
        <p:nvSpPr>
          <p:cNvPr id="79" name="Google Shape;79;g2d0657cd0cd_0_67"/>
          <p:cNvSpPr txBox="1"/>
          <p:nvPr>
            <p:ph type="ctrTitle"/>
          </p:nvPr>
        </p:nvSpPr>
        <p:spPr>
          <a:xfrm>
            <a:off x="1771237" y="3217644"/>
            <a:ext cx="11136900" cy="19014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800"/>
              <a:buNone/>
            </a:pPr>
            <a:r>
              <a:rPr lang="en-US" sz="4300">
                <a:solidFill>
                  <a:srgbClr val="434343"/>
                </a:solidFill>
                <a:highlight>
                  <a:srgbClr val="F3F4ED"/>
                </a:highlight>
                <a:latin typeface="IBM Plex Sans SemiBold"/>
                <a:ea typeface="IBM Plex Sans SemiBold"/>
                <a:cs typeface="IBM Plex Sans SemiBold"/>
                <a:sym typeface="IBM Plex Sans SemiBold"/>
              </a:rPr>
              <a:t>Modul 1.2</a:t>
            </a:r>
            <a:endParaRPr sz="4300">
              <a:solidFill>
                <a:srgbClr val="434343"/>
              </a:solidFill>
              <a:highlight>
                <a:srgbClr val="F3F4ED"/>
              </a:highlight>
              <a:latin typeface="IBM Plex Sans"/>
              <a:ea typeface="IBM Plex Sans"/>
              <a:cs typeface="IBM Plex Sans"/>
              <a:sym typeface="IBM Plex Sans"/>
            </a:endParaRPr>
          </a:p>
          <a:p>
            <a:pPr indent="0" lvl="0" marL="0" rtl="0" algn="l">
              <a:lnSpc>
                <a:spcPct val="100000"/>
              </a:lnSpc>
              <a:spcBef>
                <a:spcPts val="0"/>
              </a:spcBef>
              <a:spcAft>
                <a:spcPts val="0"/>
              </a:spcAft>
              <a:buSzPts val="1800"/>
              <a:buNone/>
            </a:pPr>
            <a:r>
              <a:rPr lang="en-US" sz="4300">
                <a:solidFill>
                  <a:srgbClr val="434343"/>
                </a:solidFill>
                <a:highlight>
                  <a:srgbClr val="F3F4ED"/>
                </a:highlight>
                <a:latin typeface="IBM Plex Sans"/>
                <a:ea typeface="IBM Plex Sans"/>
                <a:cs typeface="IBM Plex Sans"/>
                <a:sym typeface="IBM Plex Sans"/>
              </a:rPr>
              <a:t>Pemanfaatan Sumber Daya Berbasis Kekuatan dalam Pembelajaran PJOK</a:t>
            </a:r>
            <a:endParaRPr sz="4300">
              <a:solidFill>
                <a:srgbClr val="434343"/>
              </a:solidFill>
              <a:highlight>
                <a:srgbClr val="F3F4ED"/>
              </a:highlight>
              <a:latin typeface="IBM Plex Sans"/>
              <a:ea typeface="IBM Plex Sans"/>
              <a:cs typeface="IBM Plex Sans"/>
              <a:sym typeface="IBM Plex Sans"/>
            </a:endParaRPr>
          </a:p>
        </p:txBody>
      </p:sp>
      <p:sp>
        <p:nvSpPr>
          <p:cNvPr id="80" name="Google Shape;80;g2d0657cd0cd_0_67"/>
          <p:cNvSpPr txBox="1"/>
          <p:nvPr/>
        </p:nvSpPr>
        <p:spPr>
          <a:xfrm>
            <a:off x="2038184" y="544978"/>
            <a:ext cx="86220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Kementerian Pendidikan, Kebudayaan Riset dan Teknologi</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Direktorat Jenderal Guru dan Tenaga Kependidikan</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Direktorat Kepala Sekolah, Pengawas Sekolah dan Tenaga Kependidikan</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2024</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666666"/>
              </a:solidFill>
              <a:highlight>
                <a:srgbClr val="F3F4ED"/>
              </a:highlight>
              <a:latin typeface="Roboto"/>
              <a:ea typeface="Roboto"/>
              <a:cs typeface="Roboto"/>
              <a:sym typeface="Roboto"/>
            </a:endParaRPr>
          </a:p>
        </p:txBody>
      </p:sp>
      <p:pic>
        <p:nvPicPr>
          <p:cNvPr id="81" name="Google Shape;81;g2d0657cd0cd_0_67"/>
          <p:cNvPicPr preferRelativeResize="0"/>
          <p:nvPr/>
        </p:nvPicPr>
        <p:blipFill rotWithShape="1">
          <a:blip r:embed="rId4">
            <a:alphaModFix/>
          </a:blip>
          <a:srcRect b="0" l="0" r="0" t="0"/>
          <a:stretch/>
        </p:blipFill>
        <p:spPr>
          <a:xfrm>
            <a:off x="948947" y="606711"/>
            <a:ext cx="801772" cy="813586"/>
          </a:xfrm>
          <a:prstGeom prst="rect">
            <a:avLst/>
          </a:prstGeom>
          <a:noFill/>
          <a:ln>
            <a:noFill/>
          </a:ln>
        </p:spPr>
      </p:pic>
      <p:pic>
        <p:nvPicPr>
          <p:cNvPr id="82" name="Google Shape;82;g2d0657cd0cd_0_67"/>
          <p:cNvPicPr preferRelativeResize="0"/>
          <p:nvPr/>
        </p:nvPicPr>
        <p:blipFill rotWithShape="1">
          <a:blip r:embed="rId5">
            <a:alphaModFix/>
          </a:blip>
          <a:srcRect b="0" l="0" r="0" t="0"/>
          <a:stretch/>
        </p:blipFill>
        <p:spPr>
          <a:xfrm>
            <a:off x="2038184" y="6317024"/>
            <a:ext cx="2346255" cy="111583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sp>
        <p:nvSpPr>
          <p:cNvPr id="87" name="Google Shape;87;g2d0657cd0cd_0_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88" name="Google Shape;88;g2d0657cd0cd_0_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89" name="Google Shape;89;g2d0657cd0cd_0_0"/>
          <p:cNvSpPr txBox="1"/>
          <p:nvPr/>
        </p:nvSpPr>
        <p:spPr>
          <a:xfrm>
            <a:off x="1215075" y="2033549"/>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90" name="Google Shape;90;g2d0657cd0cd_0_0"/>
          <p:cNvSpPr txBox="1"/>
          <p:nvPr/>
        </p:nvSpPr>
        <p:spPr>
          <a:xfrm>
            <a:off x="3608442" y="2398862"/>
            <a:ext cx="9026400" cy="1422000"/>
          </a:xfrm>
          <a:prstGeom prst="rect">
            <a:avLst/>
          </a:prstGeom>
          <a:solidFill>
            <a:srgbClr val="FFFFFF">
              <a:alpha val="61568"/>
            </a:srgbClr>
          </a:solidFill>
          <a:ln>
            <a:noFill/>
          </a:ln>
        </p:spPr>
        <p:txBody>
          <a:bodyPr anchorCtr="0" anchor="ctr" bIns="91425" lIns="91425" spcFirstLastPara="1" rIns="91425" wrap="square" tIns="91425">
            <a:noAutofit/>
          </a:bodyPr>
          <a:lstStyle/>
          <a:p>
            <a:pPr indent="0" lvl="0" marL="0" marR="0" rtl="0" algn="ctr">
              <a:lnSpc>
                <a:spcPct val="115000"/>
              </a:lnSpc>
              <a:spcBef>
                <a:spcPts val="1200"/>
              </a:spcBef>
              <a:spcAft>
                <a:spcPts val="0"/>
              </a:spcAft>
              <a:buClr>
                <a:srgbClr val="000000"/>
              </a:buClr>
              <a:buSzPts val="4667"/>
              <a:buFont typeface="Arial"/>
              <a:buNone/>
            </a:pPr>
            <a:r>
              <a:rPr b="1" i="0" lang="en-US" sz="4667" u="none" cap="none" strike="noStrike">
                <a:solidFill>
                  <a:srgbClr val="C00000"/>
                </a:solidFill>
                <a:highlight>
                  <a:srgbClr val="FFF2CC"/>
                </a:highlight>
                <a:latin typeface="Montserrat"/>
                <a:ea typeface="Montserrat"/>
                <a:cs typeface="Montserrat"/>
                <a:sym typeface="Montserrat"/>
              </a:rPr>
              <a:t>SALAM</a:t>
            </a:r>
            <a:r>
              <a:rPr b="1" i="0" lang="en-US" sz="4667" u="none" cap="none" strike="noStrike">
                <a:solidFill>
                  <a:srgbClr val="000000"/>
                </a:solidFill>
                <a:highlight>
                  <a:srgbClr val="FFF2CC"/>
                </a:highlight>
                <a:latin typeface="Montserrat"/>
                <a:ea typeface="Montserrat"/>
                <a:cs typeface="Montserrat"/>
                <a:sym typeface="Montserrat"/>
              </a:rPr>
              <a:t> &amp; BAHAGIA</a:t>
            </a:r>
            <a:endParaRPr b="1" i="0" sz="3200" u="none" cap="none" strike="noStrike">
              <a:solidFill>
                <a:srgbClr val="000000"/>
              </a:solidFill>
              <a:highlight>
                <a:srgbClr val="FFF2CC"/>
              </a:highlight>
              <a:latin typeface="Montserrat"/>
              <a:ea typeface="Montserrat"/>
              <a:cs typeface="Montserrat"/>
              <a:sym typeface="Montserrat"/>
            </a:endParaRPr>
          </a:p>
        </p:txBody>
      </p:sp>
      <p:sp>
        <p:nvSpPr>
          <p:cNvPr id="91" name="Google Shape;91;g2d0657cd0cd_0_0"/>
          <p:cNvSpPr txBox="1"/>
          <p:nvPr/>
        </p:nvSpPr>
        <p:spPr>
          <a:xfrm>
            <a:off x="2773650" y="3820850"/>
            <a:ext cx="10710900" cy="2748600"/>
          </a:xfrm>
          <a:prstGeom prst="rect">
            <a:avLst/>
          </a:prstGeom>
          <a:solidFill>
            <a:srgbClr val="FFFFFF">
              <a:alpha val="69411"/>
            </a:srgbClr>
          </a:solid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133"/>
              <a:buFont typeface="Arial"/>
              <a:buNone/>
            </a:pPr>
            <a:r>
              <a:rPr b="0" i="1" lang="en-US" sz="3600" u="none" cap="none" strike="noStrike">
                <a:solidFill>
                  <a:schemeClr val="dk1"/>
                </a:solidFill>
                <a:latin typeface="IBM Plex Sans"/>
                <a:ea typeface="IBM Plex Sans"/>
                <a:cs typeface="IBM Plex Sans"/>
                <a:sym typeface="IBM Plex Sans"/>
              </a:rPr>
              <a:t>Assalamualaikum warahmatullahi wabarakatuh</a:t>
            </a:r>
            <a:r>
              <a:rPr b="0" i="0" lang="en-US" sz="3600" u="none" cap="none" strike="noStrike">
                <a:solidFill>
                  <a:schemeClr val="dk1"/>
                </a:solidFill>
                <a:latin typeface="IBM Plex Sans"/>
                <a:ea typeface="IBM Plex Sans"/>
                <a:cs typeface="IBM Plex Sans"/>
                <a:sym typeface="IBM Plex Sans"/>
              </a:rPr>
              <a:t>,</a:t>
            </a:r>
            <a:endParaRPr b="0" i="0" sz="36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2133"/>
              <a:buFont typeface="Arial"/>
              <a:buNone/>
            </a:pPr>
            <a:r>
              <a:rPr b="0" i="0" lang="en-US" sz="3600" u="none" cap="none" strike="noStrike">
                <a:solidFill>
                  <a:schemeClr val="dk1"/>
                </a:solidFill>
                <a:latin typeface="IBM Plex Sans"/>
                <a:ea typeface="IBM Plex Sans"/>
                <a:cs typeface="IBM Plex Sans"/>
                <a:sym typeface="IBM Plex Sans"/>
              </a:rPr>
              <a:t>Shalom, Damai Sejahtera, Om Swastyastu,</a:t>
            </a:r>
            <a:endParaRPr b="0" i="0" sz="36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2133"/>
              <a:buFont typeface="Arial"/>
              <a:buNone/>
            </a:pPr>
            <a:r>
              <a:rPr b="0" i="0" lang="en-US" sz="3600" u="none" cap="none" strike="noStrike">
                <a:solidFill>
                  <a:schemeClr val="dk1"/>
                </a:solidFill>
                <a:latin typeface="IBM Plex Sans"/>
                <a:ea typeface="IBM Plex Sans"/>
                <a:cs typeface="IBM Plex Sans"/>
                <a:sym typeface="IBM Plex Sans"/>
              </a:rPr>
              <a:t>Namo Buddhaya, Salam Kebajikan, Rahayu</a:t>
            </a:r>
            <a:endParaRPr b="0" i="0" sz="36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2133"/>
              <a:buFont typeface="Arial"/>
              <a:buNone/>
            </a:pPr>
            <a:r>
              <a:rPr b="0" i="0" lang="en-US" sz="3600" u="none" cap="none" strike="noStrike">
                <a:solidFill>
                  <a:schemeClr val="dk1"/>
                </a:solidFill>
                <a:latin typeface="IBM Plex Sans"/>
                <a:ea typeface="IBM Plex Sans"/>
                <a:cs typeface="IBM Plex Sans"/>
                <a:sym typeface="IBM Plex Sans"/>
              </a:rPr>
              <a:t>untuk kita semua di ruang virtual ini</a:t>
            </a:r>
            <a:endParaRPr b="0" i="0" sz="3600" u="none" cap="none" strike="noStrike">
              <a:solidFill>
                <a:schemeClr val="dk1"/>
              </a:solidFill>
              <a:latin typeface="IBM Plex Sans"/>
              <a:ea typeface="IBM Plex Sans"/>
              <a:cs typeface="IBM Plex Sans"/>
              <a:sym typeface="IBM Plex Sans"/>
            </a:endParaRPr>
          </a:p>
        </p:txBody>
      </p:sp>
      <p:pic>
        <p:nvPicPr>
          <p:cNvPr id="92" name="Google Shape;92;g2d0657cd0cd_0_0"/>
          <p:cNvPicPr preferRelativeResize="0"/>
          <p:nvPr/>
        </p:nvPicPr>
        <p:blipFill rotWithShape="1">
          <a:blip r:embed="rId5">
            <a:alphaModFix/>
          </a:blip>
          <a:srcRect b="0" l="0" r="0" t="0"/>
          <a:stretch/>
        </p:blipFill>
        <p:spPr>
          <a:xfrm>
            <a:off x="785559" y="2398850"/>
            <a:ext cx="1751590" cy="4971124"/>
          </a:xfrm>
          <a:prstGeom prst="rect">
            <a:avLst/>
          </a:prstGeom>
          <a:noFill/>
          <a:ln>
            <a:noFill/>
          </a:ln>
        </p:spPr>
      </p:pic>
      <p:pic>
        <p:nvPicPr>
          <p:cNvPr id="93" name="Google Shape;93;g2d0657cd0cd_0_0"/>
          <p:cNvPicPr preferRelativeResize="0"/>
          <p:nvPr/>
        </p:nvPicPr>
        <p:blipFill rotWithShape="1">
          <a:blip r:embed="rId6">
            <a:alphaModFix/>
          </a:blip>
          <a:srcRect b="0" l="0" r="0" t="0"/>
          <a:stretch/>
        </p:blipFill>
        <p:spPr>
          <a:xfrm>
            <a:off x="13721050" y="2341350"/>
            <a:ext cx="1431202" cy="50286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 name="Shape 97"/>
        <p:cNvGrpSpPr/>
        <p:nvPr/>
      </p:nvGrpSpPr>
      <p:grpSpPr>
        <a:xfrm>
          <a:off x="0" y="0"/>
          <a:ext cx="0" cy="0"/>
          <a:chOff x="0" y="0"/>
          <a:chExt cx="0" cy="0"/>
        </a:xfrm>
      </p:grpSpPr>
      <p:sp>
        <p:nvSpPr>
          <p:cNvPr id="98" name="Google Shape;98;g2d0657cd0cd_0_124"/>
          <p:cNvSpPr txBox="1"/>
          <p:nvPr/>
        </p:nvSpPr>
        <p:spPr>
          <a:xfrm>
            <a:off x="742700" y="846186"/>
            <a:ext cx="14793900" cy="56940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Clr>
                <a:srgbClr val="000000"/>
              </a:buClr>
              <a:buSzPts val="3700"/>
              <a:buFont typeface="Arial"/>
              <a:buNone/>
            </a:pPr>
            <a:r>
              <a:rPr b="1" i="0" lang="en-US" sz="3700" u="none" cap="none" strike="noStrike">
                <a:solidFill>
                  <a:srgbClr val="1F497D"/>
                </a:solidFill>
                <a:latin typeface="IBM Plex Sans"/>
                <a:ea typeface="IBM Plex Sans"/>
                <a:cs typeface="IBM Plex Sans"/>
                <a:sym typeface="IBM Plex Sans"/>
              </a:rPr>
              <a:t>KESEPAKATAN BERSAMA</a:t>
            </a:r>
            <a:endParaRPr b="0" i="0" sz="1400" u="none" cap="none" strike="noStrike">
              <a:solidFill>
                <a:srgbClr val="1F497D"/>
              </a:solidFill>
              <a:latin typeface="Arial"/>
              <a:ea typeface="Arial"/>
              <a:cs typeface="Arial"/>
              <a:sym typeface="Arial"/>
            </a:endParaRPr>
          </a:p>
        </p:txBody>
      </p:sp>
      <p:cxnSp>
        <p:nvCxnSpPr>
          <p:cNvPr id="99" name="Google Shape;99;g2d0657cd0cd_0_124"/>
          <p:cNvCxnSpPr/>
          <p:nvPr/>
        </p:nvCxnSpPr>
        <p:spPr>
          <a:xfrm flipH="1" rot="10800000">
            <a:off x="5501672" y="2137743"/>
            <a:ext cx="1731000" cy="1487400"/>
          </a:xfrm>
          <a:prstGeom prst="straightConnector1">
            <a:avLst/>
          </a:prstGeom>
          <a:noFill/>
          <a:ln cap="flat" cmpd="sng" w="228600">
            <a:solidFill>
              <a:srgbClr val="5F7D95"/>
            </a:solidFill>
            <a:prstDash val="solid"/>
            <a:round/>
            <a:headEnd len="sm" w="sm" type="none"/>
            <a:tailEnd len="sm" w="sm" type="none"/>
          </a:ln>
        </p:spPr>
      </p:cxnSp>
      <p:grpSp>
        <p:nvGrpSpPr>
          <p:cNvPr id="100" name="Google Shape;100;g2d0657cd0cd_0_124"/>
          <p:cNvGrpSpPr/>
          <p:nvPr/>
        </p:nvGrpSpPr>
        <p:grpSpPr>
          <a:xfrm>
            <a:off x="11746993" y="2085203"/>
            <a:ext cx="1606983" cy="1547911"/>
            <a:chOff x="3271200" y="1435075"/>
            <a:chExt cx="481825" cy="481825"/>
          </a:xfrm>
        </p:grpSpPr>
        <p:sp>
          <p:nvSpPr>
            <p:cNvPr id="101" name="Google Shape;101;g2d0657cd0cd_0_124"/>
            <p:cNvSpPr/>
            <p:nvPr/>
          </p:nvSpPr>
          <p:spPr>
            <a:xfrm>
              <a:off x="3271200" y="1435075"/>
              <a:ext cx="481825" cy="481825"/>
            </a:xfrm>
            <a:custGeom>
              <a:rect b="b" l="l" r="r" t="t"/>
              <a:pathLst>
                <a:path extrusionOk="0" h="19273" w="19273">
                  <a:moveTo>
                    <a:pt x="9597" y="2259"/>
                  </a:moveTo>
                  <a:cubicBezTo>
                    <a:pt x="13635" y="2259"/>
                    <a:pt x="17014" y="5545"/>
                    <a:pt x="17014" y="9601"/>
                  </a:cubicBezTo>
                  <a:cubicBezTo>
                    <a:pt x="17014" y="13636"/>
                    <a:pt x="13654" y="17014"/>
                    <a:pt x="9597" y="17014"/>
                  </a:cubicBezTo>
                  <a:cubicBezTo>
                    <a:pt x="5562" y="17014"/>
                    <a:pt x="2259" y="13654"/>
                    <a:pt x="2259" y="9601"/>
                  </a:cubicBezTo>
                  <a:cubicBezTo>
                    <a:pt x="2259" y="5563"/>
                    <a:pt x="5541" y="2259"/>
                    <a:pt x="9597" y="2259"/>
                  </a:cubicBezTo>
                  <a:close/>
                  <a:moveTo>
                    <a:pt x="9597" y="1"/>
                  </a:moveTo>
                  <a:cubicBezTo>
                    <a:pt x="4304" y="1"/>
                    <a:pt x="0" y="4307"/>
                    <a:pt x="0" y="9601"/>
                  </a:cubicBezTo>
                  <a:cubicBezTo>
                    <a:pt x="0" y="14892"/>
                    <a:pt x="4304" y="19273"/>
                    <a:pt x="9597" y="19273"/>
                  </a:cubicBezTo>
                  <a:cubicBezTo>
                    <a:pt x="14891" y="19273"/>
                    <a:pt x="19272" y="14892"/>
                    <a:pt x="19272" y="9601"/>
                  </a:cubicBezTo>
                  <a:cubicBezTo>
                    <a:pt x="19272" y="4307"/>
                    <a:pt x="14891" y="1"/>
                    <a:pt x="9597"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02" name="Google Shape;102;g2d0657cd0cd_0_124"/>
            <p:cNvSpPr/>
            <p:nvPr/>
          </p:nvSpPr>
          <p:spPr>
            <a:xfrm>
              <a:off x="3356575" y="1520525"/>
              <a:ext cx="311000" cy="311025"/>
            </a:xfrm>
            <a:custGeom>
              <a:rect b="b" l="l" r="r" t="t"/>
              <a:pathLst>
                <a:path extrusionOk="0" h="12441" w="12440">
                  <a:moveTo>
                    <a:pt x="8516" y="3359"/>
                  </a:moveTo>
                  <a:cubicBezTo>
                    <a:pt x="8661" y="3359"/>
                    <a:pt x="8805" y="3414"/>
                    <a:pt x="8917" y="3524"/>
                  </a:cubicBezTo>
                  <a:cubicBezTo>
                    <a:pt x="9136" y="3744"/>
                    <a:pt x="9136" y="4102"/>
                    <a:pt x="8917" y="4322"/>
                  </a:cubicBezTo>
                  <a:lnTo>
                    <a:pt x="7056" y="6183"/>
                  </a:lnTo>
                  <a:lnTo>
                    <a:pt x="8917" y="8041"/>
                  </a:lnTo>
                  <a:cubicBezTo>
                    <a:pt x="9326" y="8453"/>
                    <a:pt x="8939" y="9009"/>
                    <a:pt x="8502" y="9009"/>
                  </a:cubicBezTo>
                  <a:cubicBezTo>
                    <a:pt x="8371" y="9009"/>
                    <a:pt x="8235" y="8959"/>
                    <a:pt x="8116" y="8839"/>
                  </a:cubicBezTo>
                  <a:lnTo>
                    <a:pt x="5857" y="6580"/>
                  </a:lnTo>
                  <a:cubicBezTo>
                    <a:pt x="5637" y="6360"/>
                    <a:pt x="5637" y="6002"/>
                    <a:pt x="5857" y="5782"/>
                  </a:cubicBezTo>
                  <a:lnTo>
                    <a:pt x="8116" y="3524"/>
                  </a:lnTo>
                  <a:cubicBezTo>
                    <a:pt x="8227" y="3414"/>
                    <a:pt x="8372" y="3359"/>
                    <a:pt x="8516" y="3359"/>
                  </a:cubicBezTo>
                  <a:close/>
                  <a:moveTo>
                    <a:pt x="5619" y="1"/>
                  </a:moveTo>
                  <a:cubicBezTo>
                    <a:pt x="4367" y="112"/>
                    <a:pt x="3177" y="606"/>
                    <a:pt x="2214" y="1413"/>
                  </a:cubicBezTo>
                  <a:lnTo>
                    <a:pt x="2590" y="1789"/>
                  </a:lnTo>
                  <a:cubicBezTo>
                    <a:pt x="3002" y="2199"/>
                    <a:pt x="2615" y="2757"/>
                    <a:pt x="2178" y="2757"/>
                  </a:cubicBezTo>
                  <a:cubicBezTo>
                    <a:pt x="2047" y="2757"/>
                    <a:pt x="1912" y="2707"/>
                    <a:pt x="1792" y="2587"/>
                  </a:cubicBezTo>
                  <a:lnTo>
                    <a:pt x="1416" y="2211"/>
                  </a:lnTo>
                  <a:cubicBezTo>
                    <a:pt x="609" y="3175"/>
                    <a:pt x="118" y="4364"/>
                    <a:pt x="3" y="5617"/>
                  </a:cubicBezTo>
                  <a:lnTo>
                    <a:pt x="536" y="5617"/>
                  </a:lnTo>
                  <a:cubicBezTo>
                    <a:pt x="1280" y="5617"/>
                    <a:pt x="1283" y="6746"/>
                    <a:pt x="536" y="6746"/>
                  </a:cubicBezTo>
                  <a:lnTo>
                    <a:pt x="0" y="6746"/>
                  </a:lnTo>
                  <a:cubicBezTo>
                    <a:pt x="118" y="8035"/>
                    <a:pt x="627" y="9287"/>
                    <a:pt x="1413" y="10227"/>
                  </a:cubicBezTo>
                  <a:lnTo>
                    <a:pt x="1789" y="9850"/>
                  </a:lnTo>
                  <a:cubicBezTo>
                    <a:pt x="1910" y="9730"/>
                    <a:pt x="2045" y="9679"/>
                    <a:pt x="2176" y="9679"/>
                  </a:cubicBezTo>
                  <a:cubicBezTo>
                    <a:pt x="2613" y="9679"/>
                    <a:pt x="2995" y="10244"/>
                    <a:pt x="2587" y="10651"/>
                  </a:cubicBezTo>
                  <a:lnTo>
                    <a:pt x="2211" y="11028"/>
                  </a:lnTo>
                  <a:cubicBezTo>
                    <a:pt x="3174" y="11832"/>
                    <a:pt x="4364" y="12326"/>
                    <a:pt x="5616" y="12440"/>
                  </a:cubicBezTo>
                  <a:lnTo>
                    <a:pt x="5616" y="11904"/>
                  </a:lnTo>
                  <a:cubicBezTo>
                    <a:pt x="5616" y="11530"/>
                    <a:pt x="5899" y="11343"/>
                    <a:pt x="6182" y="11343"/>
                  </a:cubicBezTo>
                  <a:cubicBezTo>
                    <a:pt x="6464" y="11343"/>
                    <a:pt x="6745" y="11530"/>
                    <a:pt x="6745" y="11904"/>
                  </a:cubicBezTo>
                  <a:lnTo>
                    <a:pt x="6745" y="12440"/>
                  </a:lnTo>
                  <a:cubicBezTo>
                    <a:pt x="8034" y="12323"/>
                    <a:pt x="9287" y="11811"/>
                    <a:pt x="10226" y="11028"/>
                  </a:cubicBezTo>
                  <a:lnTo>
                    <a:pt x="9850" y="10651"/>
                  </a:lnTo>
                  <a:cubicBezTo>
                    <a:pt x="9445" y="10246"/>
                    <a:pt x="9822" y="9678"/>
                    <a:pt x="10259" y="9678"/>
                  </a:cubicBezTo>
                  <a:cubicBezTo>
                    <a:pt x="10390" y="9678"/>
                    <a:pt x="10526" y="9729"/>
                    <a:pt x="10648" y="9850"/>
                  </a:cubicBezTo>
                  <a:lnTo>
                    <a:pt x="11024" y="10227"/>
                  </a:lnTo>
                  <a:cubicBezTo>
                    <a:pt x="11810" y="9287"/>
                    <a:pt x="12319" y="8035"/>
                    <a:pt x="12437" y="6746"/>
                  </a:cubicBezTo>
                  <a:lnTo>
                    <a:pt x="11904" y="6746"/>
                  </a:lnTo>
                  <a:cubicBezTo>
                    <a:pt x="11160" y="6746"/>
                    <a:pt x="11157" y="5617"/>
                    <a:pt x="11904" y="5617"/>
                  </a:cubicBezTo>
                  <a:lnTo>
                    <a:pt x="12440" y="5617"/>
                  </a:lnTo>
                  <a:cubicBezTo>
                    <a:pt x="12325" y="4364"/>
                    <a:pt x="11834" y="3175"/>
                    <a:pt x="11027" y="2211"/>
                  </a:cubicBezTo>
                  <a:lnTo>
                    <a:pt x="10651" y="2587"/>
                  </a:lnTo>
                  <a:cubicBezTo>
                    <a:pt x="10529" y="2709"/>
                    <a:pt x="10392" y="2760"/>
                    <a:pt x="10261" y="2760"/>
                  </a:cubicBezTo>
                  <a:cubicBezTo>
                    <a:pt x="9823" y="2760"/>
                    <a:pt x="9443" y="2197"/>
                    <a:pt x="9853" y="1789"/>
                  </a:cubicBezTo>
                  <a:lnTo>
                    <a:pt x="10232" y="1413"/>
                  </a:lnTo>
                  <a:cubicBezTo>
                    <a:pt x="9290" y="627"/>
                    <a:pt x="8037" y="115"/>
                    <a:pt x="6748" y="1"/>
                  </a:cubicBezTo>
                  <a:lnTo>
                    <a:pt x="6748" y="537"/>
                  </a:lnTo>
                  <a:cubicBezTo>
                    <a:pt x="6748" y="909"/>
                    <a:pt x="6466" y="1096"/>
                    <a:pt x="6183" y="1096"/>
                  </a:cubicBezTo>
                  <a:cubicBezTo>
                    <a:pt x="5901" y="1096"/>
                    <a:pt x="5619" y="910"/>
                    <a:pt x="5619" y="537"/>
                  </a:cubicBezTo>
                  <a:lnTo>
                    <a:pt x="5619"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grpSp>
        <p:nvGrpSpPr>
          <p:cNvPr id="103" name="Google Shape;103;g2d0657cd0cd_0_124"/>
          <p:cNvGrpSpPr/>
          <p:nvPr/>
        </p:nvGrpSpPr>
        <p:grpSpPr>
          <a:xfrm>
            <a:off x="2406250" y="2098362"/>
            <a:ext cx="1606983" cy="1547928"/>
            <a:chOff x="4467200" y="877100"/>
            <a:chExt cx="481825" cy="423475"/>
          </a:xfrm>
        </p:grpSpPr>
        <p:sp>
          <p:nvSpPr>
            <p:cNvPr id="104" name="Google Shape;104;g2d0657cd0cd_0_124"/>
            <p:cNvSpPr/>
            <p:nvPr/>
          </p:nvSpPr>
          <p:spPr>
            <a:xfrm>
              <a:off x="4467200" y="1018225"/>
              <a:ext cx="481825" cy="282350"/>
            </a:xfrm>
            <a:custGeom>
              <a:rect b="b" l="l" r="r" t="t"/>
              <a:pathLst>
                <a:path extrusionOk="0" h="11294" w="19273">
                  <a:moveTo>
                    <a:pt x="10723" y="2257"/>
                  </a:moveTo>
                  <a:cubicBezTo>
                    <a:pt x="11013" y="2257"/>
                    <a:pt x="11292" y="2483"/>
                    <a:pt x="11292" y="2823"/>
                  </a:cubicBezTo>
                  <a:cubicBezTo>
                    <a:pt x="11292" y="3136"/>
                    <a:pt x="11039" y="3389"/>
                    <a:pt x="10729" y="3389"/>
                  </a:cubicBezTo>
                  <a:cubicBezTo>
                    <a:pt x="10223" y="3389"/>
                    <a:pt x="9973" y="2781"/>
                    <a:pt x="10329" y="2423"/>
                  </a:cubicBezTo>
                  <a:cubicBezTo>
                    <a:pt x="10443" y="2308"/>
                    <a:pt x="10585" y="2257"/>
                    <a:pt x="10723" y="2257"/>
                  </a:cubicBezTo>
                  <a:close/>
                  <a:moveTo>
                    <a:pt x="14755" y="3389"/>
                  </a:moveTo>
                  <a:lnTo>
                    <a:pt x="14755" y="7906"/>
                  </a:lnTo>
                  <a:lnTo>
                    <a:pt x="13551" y="7906"/>
                  </a:lnTo>
                  <a:lnTo>
                    <a:pt x="13551" y="3389"/>
                  </a:lnTo>
                  <a:close/>
                  <a:moveTo>
                    <a:pt x="5083" y="2822"/>
                  </a:moveTo>
                  <a:cubicBezTo>
                    <a:pt x="5189" y="2822"/>
                    <a:pt x="5297" y="2853"/>
                    <a:pt x="5396" y="2920"/>
                  </a:cubicBezTo>
                  <a:lnTo>
                    <a:pt x="8784" y="5178"/>
                  </a:lnTo>
                  <a:cubicBezTo>
                    <a:pt x="9118" y="5401"/>
                    <a:pt x="9118" y="5892"/>
                    <a:pt x="8784" y="6117"/>
                  </a:cubicBezTo>
                  <a:lnTo>
                    <a:pt x="5396" y="8376"/>
                  </a:lnTo>
                  <a:cubicBezTo>
                    <a:pt x="5297" y="8442"/>
                    <a:pt x="5189" y="8472"/>
                    <a:pt x="5084" y="8472"/>
                  </a:cubicBezTo>
                  <a:cubicBezTo>
                    <a:pt x="4790" y="8472"/>
                    <a:pt x="4517" y="8239"/>
                    <a:pt x="4517" y="7906"/>
                  </a:cubicBezTo>
                  <a:lnTo>
                    <a:pt x="4517" y="3389"/>
                  </a:lnTo>
                  <a:cubicBezTo>
                    <a:pt x="4517" y="3057"/>
                    <a:pt x="4789" y="2822"/>
                    <a:pt x="5083" y="2822"/>
                  </a:cubicBezTo>
                  <a:close/>
                  <a:moveTo>
                    <a:pt x="18711" y="1"/>
                  </a:moveTo>
                  <a:cubicBezTo>
                    <a:pt x="18601" y="1"/>
                    <a:pt x="18491" y="33"/>
                    <a:pt x="18396" y="95"/>
                  </a:cubicBezTo>
                  <a:lnTo>
                    <a:pt x="15150" y="2260"/>
                  </a:lnTo>
                  <a:lnTo>
                    <a:pt x="13551" y="2260"/>
                  </a:lnTo>
                  <a:lnTo>
                    <a:pt x="13551" y="1694"/>
                  </a:lnTo>
                  <a:cubicBezTo>
                    <a:pt x="13548" y="926"/>
                    <a:pt x="13027" y="255"/>
                    <a:pt x="12283" y="62"/>
                  </a:cubicBezTo>
                  <a:cubicBezTo>
                    <a:pt x="11527" y="774"/>
                    <a:pt x="10560" y="1128"/>
                    <a:pt x="9594" y="1128"/>
                  </a:cubicBezTo>
                  <a:cubicBezTo>
                    <a:pt x="8599" y="1128"/>
                    <a:pt x="7604" y="752"/>
                    <a:pt x="6842" y="2"/>
                  </a:cubicBezTo>
                  <a:lnTo>
                    <a:pt x="6712" y="2"/>
                  </a:lnTo>
                  <a:cubicBezTo>
                    <a:pt x="5950" y="753"/>
                    <a:pt x="4955" y="1131"/>
                    <a:pt x="3959" y="1131"/>
                  </a:cubicBezTo>
                  <a:cubicBezTo>
                    <a:pt x="2993" y="1131"/>
                    <a:pt x="2026" y="775"/>
                    <a:pt x="1271" y="62"/>
                  </a:cubicBezTo>
                  <a:cubicBezTo>
                    <a:pt x="524" y="255"/>
                    <a:pt x="3" y="923"/>
                    <a:pt x="0" y="1694"/>
                  </a:cubicBezTo>
                  <a:lnTo>
                    <a:pt x="0" y="9598"/>
                  </a:lnTo>
                  <a:cubicBezTo>
                    <a:pt x="0" y="10535"/>
                    <a:pt x="759" y="11291"/>
                    <a:pt x="1696" y="11294"/>
                  </a:cubicBezTo>
                  <a:lnTo>
                    <a:pt x="11859" y="11294"/>
                  </a:lnTo>
                  <a:cubicBezTo>
                    <a:pt x="12792" y="11294"/>
                    <a:pt x="13551" y="10535"/>
                    <a:pt x="13551" y="9598"/>
                  </a:cubicBezTo>
                  <a:lnTo>
                    <a:pt x="13551" y="9035"/>
                  </a:lnTo>
                  <a:lnTo>
                    <a:pt x="15150" y="9035"/>
                  </a:lnTo>
                  <a:lnTo>
                    <a:pt x="18396" y="11197"/>
                  </a:lnTo>
                  <a:cubicBezTo>
                    <a:pt x="18494" y="11263"/>
                    <a:pt x="18602" y="11293"/>
                    <a:pt x="18707" y="11293"/>
                  </a:cubicBezTo>
                  <a:cubicBezTo>
                    <a:pt x="19000" y="11293"/>
                    <a:pt x="19272" y="11060"/>
                    <a:pt x="19272" y="10728"/>
                  </a:cubicBezTo>
                  <a:lnTo>
                    <a:pt x="19272" y="565"/>
                  </a:lnTo>
                  <a:cubicBezTo>
                    <a:pt x="19272" y="357"/>
                    <a:pt x="19158" y="164"/>
                    <a:pt x="18977" y="68"/>
                  </a:cubicBezTo>
                  <a:cubicBezTo>
                    <a:pt x="18894" y="23"/>
                    <a:pt x="18802" y="1"/>
                    <a:pt x="18711"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05" name="Google Shape;105;g2d0657cd0cd_0_124"/>
            <p:cNvSpPr/>
            <p:nvPr/>
          </p:nvSpPr>
          <p:spPr>
            <a:xfrm>
              <a:off x="4608425" y="1129300"/>
              <a:ext cx="45125" cy="60175"/>
            </a:xfrm>
            <a:custGeom>
              <a:rect b="b" l="l" r="r" t="t"/>
              <a:pathLst>
                <a:path extrusionOk="0" h="2407" w="1805">
                  <a:moveTo>
                    <a:pt x="0" y="0"/>
                  </a:moveTo>
                  <a:lnTo>
                    <a:pt x="0" y="2406"/>
                  </a:lnTo>
                  <a:lnTo>
                    <a:pt x="1804" y="1205"/>
                  </a:lnTo>
                  <a:lnTo>
                    <a:pt x="0"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06" name="Google Shape;106;g2d0657cd0cd_0_124"/>
            <p:cNvSpPr/>
            <p:nvPr/>
          </p:nvSpPr>
          <p:spPr>
            <a:xfrm>
              <a:off x="4495500" y="877100"/>
              <a:ext cx="141175" cy="141175"/>
            </a:xfrm>
            <a:custGeom>
              <a:rect b="b" l="l" r="r" t="t"/>
              <a:pathLst>
                <a:path extrusionOk="0" h="5647" w="5647">
                  <a:moveTo>
                    <a:pt x="2822" y="1"/>
                  </a:moveTo>
                  <a:cubicBezTo>
                    <a:pt x="1262" y="1"/>
                    <a:pt x="0" y="1262"/>
                    <a:pt x="0" y="2822"/>
                  </a:cubicBezTo>
                  <a:cubicBezTo>
                    <a:pt x="0" y="4382"/>
                    <a:pt x="1262" y="5647"/>
                    <a:pt x="2822" y="5647"/>
                  </a:cubicBezTo>
                  <a:cubicBezTo>
                    <a:pt x="4382" y="5647"/>
                    <a:pt x="5647" y="4382"/>
                    <a:pt x="5647" y="2822"/>
                  </a:cubicBezTo>
                  <a:cubicBezTo>
                    <a:pt x="5647" y="1262"/>
                    <a:pt x="4382" y="1"/>
                    <a:pt x="2822"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07" name="Google Shape;107;g2d0657cd0cd_0_124"/>
            <p:cNvSpPr/>
            <p:nvPr/>
          </p:nvSpPr>
          <p:spPr>
            <a:xfrm>
              <a:off x="4636650" y="877100"/>
              <a:ext cx="141175" cy="141175"/>
            </a:xfrm>
            <a:custGeom>
              <a:rect b="b" l="l" r="r" t="t"/>
              <a:pathLst>
                <a:path extrusionOk="0" h="5647" w="5647">
                  <a:moveTo>
                    <a:pt x="2822" y="1"/>
                  </a:moveTo>
                  <a:cubicBezTo>
                    <a:pt x="1262" y="1"/>
                    <a:pt x="1" y="1262"/>
                    <a:pt x="1" y="2822"/>
                  </a:cubicBezTo>
                  <a:cubicBezTo>
                    <a:pt x="1" y="4382"/>
                    <a:pt x="1262" y="5647"/>
                    <a:pt x="2822" y="5647"/>
                  </a:cubicBezTo>
                  <a:cubicBezTo>
                    <a:pt x="4382" y="5647"/>
                    <a:pt x="5647" y="4382"/>
                    <a:pt x="5647" y="2822"/>
                  </a:cubicBezTo>
                  <a:cubicBezTo>
                    <a:pt x="5647" y="1262"/>
                    <a:pt x="4382" y="1"/>
                    <a:pt x="2822"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grpSp>
        <p:nvGrpSpPr>
          <p:cNvPr id="108" name="Google Shape;108;g2d0657cd0cd_0_124"/>
          <p:cNvGrpSpPr/>
          <p:nvPr/>
        </p:nvGrpSpPr>
        <p:grpSpPr>
          <a:xfrm>
            <a:off x="8725684" y="2085200"/>
            <a:ext cx="1326690" cy="1547837"/>
            <a:chOff x="-48233050" y="3569725"/>
            <a:chExt cx="252050" cy="299475"/>
          </a:xfrm>
        </p:grpSpPr>
        <p:sp>
          <p:nvSpPr>
            <p:cNvPr id="109" name="Google Shape;109;g2d0657cd0cd_0_124"/>
            <p:cNvSpPr/>
            <p:nvPr/>
          </p:nvSpPr>
          <p:spPr>
            <a:xfrm>
              <a:off x="-48233050" y="3569725"/>
              <a:ext cx="252050" cy="299475"/>
            </a:xfrm>
            <a:custGeom>
              <a:rect b="b" l="l" r="r" t="t"/>
              <a:pathLst>
                <a:path extrusionOk="0" h="11979" w="10082">
                  <a:moveTo>
                    <a:pt x="5230" y="1393"/>
                  </a:moveTo>
                  <a:cubicBezTo>
                    <a:pt x="5419" y="1393"/>
                    <a:pt x="5577" y="1551"/>
                    <a:pt x="5577" y="1740"/>
                  </a:cubicBezTo>
                  <a:lnTo>
                    <a:pt x="5577" y="1960"/>
                  </a:lnTo>
                  <a:cubicBezTo>
                    <a:pt x="5703" y="2023"/>
                    <a:pt x="5829" y="2086"/>
                    <a:pt x="5923" y="2181"/>
                  </a:cubicBezTo>
                  <a:lnTo>
                    <a:pt x="6144" y="2055"/>
                  </a:lnTo>
                  <a:cubicBezTo>
                    <a:pt x="6194" y="2025"/>
                    <a:pt x="6251" y="2011"/>
                    <a:pt x="6308" y="2011"/>
                  </a:cubicBezTo>
                  <a:cubicBezTo>
                    <a:pt x="6430" y="2011"/>
                    <a:pt x="6552" y="2074"/>
                    <a:pt x="6616" y="2181"/>
                  </a:cubicBezTo>
                  <a:lnTo>
                    <a:pt x="7309" y="3410"/>
                  </a:lnTo>
                  <a:cubicBezTo>
                    <a:pt x="7467" y="3725"/>
                    <a:pt x="7246" y="3819"/>
                    <a:pt x="6963" y="3977"/>
                  </a:cubicBezTo>
                  <a:lnTo>
                    <a:pt x="6963" y="4386"/>
                  </a:lnTo>
                  <a:cubicBezTo>
                    <a:pt x="7246" y="4544"/>
                    <a:pt x="7467" y="4670"/>
                    <a:pt x="7309" y="4985"/>
                  </a:cubicBezTo>
                  <a:lnTo>
                    <a:pt x="6616" y="6182"/>
                  </a:lnTo>
                  <a:cubicBezTo>
                    <a:pt x="6531" y="6289"/>
                    <a:pt x="6417" y="6366"/>
                    <a:pt x="6303" y="6366"/>
                  </a:cubicBezTo>
                  <a:cubicBezTo>
                    <a:pt x="6249" y="6366"/>
                    <a:pt x="6195" y="6349"/>
                    <a:pt x="6144" y="6308"/>
                  </a:cubicBezTo>
                  <a:lnTo>
                    <a:pt x="5923" y="6182"/>
                  </a:lnTo>
                  <a:cubicBezTo>
                    <a:pt x="5829" y="6277"/>
                    <a:pt x="5703" y="6340"/>
                    <a:pt x="5577" y="6403"/>
                  </a:cubicBezTo>
                  <a:lnTo>
                    <a:pt x="5577" y="6623"/>
                  </a:lnTo>
                  <a:cubicBezTo>
                    <a:pt x="5577" y="6812"/>
                    <a:pt x="5419" y="6970"/>
                    <a:pt x="5230" y="6970"/>
                  </a:cubicBezTo>
                  <a:lnTo>
                    <a:pt x="3812" y="6970"/>
                  </a:lnTo>
                  <a:cubicBezTo>
                    <a:pt x="3623" y="6970"/>
                    <a:pt x="3466" y="6812"/>
                    <a:pt x="3466" y="6623"/>
                  </a:cubicBezTo>
                  <a:lnTo>
                    <a:pt x="3466" y="6403"/>
                  </a:lnTo>
                  <a:cubicBezTo>
                    <a:pt x="3340" y="6340"/>
                    <a:pt x="3214" y="6277"/>
                    <a:pt x="3119" y="6182"/>
                  </a:cubicBezTo>
                  <a:lnTo>
                    <a:pt x="2899" y="6308"/>
                  </a:lnTo>
                  <a:cubicBezTo>
                    <a:pt x="2848" y="6338"/>
                    <a:pt x="2791" y="6352"/>
                    <a:pt x="2734" y="6352"/>
                  </a:cubicBezTo>
                  <a:cubicBezTo>
                    <a:pt x="2613" y="6352"/>
                    <a:pt x="2490" y="6289"/>
                    <a:pt x="2426" y="6182"/>
                  </a:cubicBezTo>
                  <a:lnTo>
                    <a:pt x="1733" y="4985"/>
                  </a:lnTo>
                  <a:cubicBezTo>
                    <a:pt x="1638" y="4827"/>
                    <a:pt x="1670" y="4575"/>
                    <a:pt x="1859" y="4512"/>
                  </a:cubicBezTo>
                  <a:lnTo>
                    <a:pt x="2048" y="4386"/>
                  </a:lnTo>
                  <a:lnTo>
                    <a:pt x="2048" y="3977"/>
                  </a:lnTo>
                  <a:lnTo>
                    <a:pt x="1859" y="3882"/>
                  </a:lnTo>
                  <a:cubicBezTo>
                    <a:pt x="1702" y="3788"/>
                    <a:pt x="1607" y="3536"/>
                    <a:pt x="1733" y="3410"/>
                  </a:cubicBezTo>
                  <a:lnTo>
                    <a:pt x="2426" y="2181"/>
                  </a:lnTo>
                  <a:cubicBezTo>
                    <a:pt x="2490" y="2074"/>
                    <a:pt x="2612" y="1997"/>
                    <a:pt x="2733" y="1997"/>
                  </a:cubicBezTo>
                  <a:cubicBezTo>
                    <a:pt x="2790" y="1997"/>
                    <a:pt x="2848" y="2014"/>
                    <a:pt x="2899" y="2055"/>
                  </a:cubicBezTo>
                  <a:lnTo>
                    <a:pt x="3119" y="2181"/>
                  </a:lnTo>
                  <a:cubicBezTo>
                    <a:pt x="3214" y="2086"/>
                    <a:pt x="3340" y="2023"/>
                    <a:pt x="3466" y="1960"/>
                  </a:cubicBezTo>
                  <a:lnTo>
                    <a:pt x="3466" y="1740"/>
                  </a:lnTo>
                  <a:cubicBezTo>
                    <a:pt x="3466" y="1551"/>
                    <a:pt x="3623" y="1393"/>
                    <a:pt x="3812" y="1393"/>
                  </a:cubicBezTo>
                  <a:close/>
                  <a:moveTo>
                    <a:pt x="4547" y="0"/>
                  </a:moveTo>
                  <a:cubicBezTo>
                    <a:pt x="3499" y="0"/>
                    <a:pt x="2484" y="337"/>
                    <a:pt x="1670" y="984"/>
                  </a:cubicBezTo>
                  <a:cubicBezTo>
                    <a:pt x="630" y="1866"/>
                    <a:pt x="0" y="3158"/>
                    <a:pt x="0" y="4544"/>
                  </a:cubicBezTo>
                  <a:cubicBezTo>
                    <a:pt x="0" y="5804"/>
                    <a:pt x="504" y="6970"/>
                    <a:pt x="1418" y="7852"/>
                  </a:cubicBezTo>
                  <a:lnTo>
                    <a:pt x="1418" y="11632"/>
                  </a:lnTo>
                  <a:cubicBezTo>
                    <a:pt x="1418" y="11821"/>
                    <a:pt x="1575" y="11979"/>
                    <a:pt x="1765" y="11979"/>
                  </a:cubicBezTo>
                  <a:lnTo>
                    <a:pt x="5986" y="11979"/>
                  </a:lnTo>
                  <a:cubicBezTo>
                    <a:pt x="6175" y="11979"/>
                    <a:pt x="6333" y="11821"/>
                    <a:pt x="6333" y="11632"/>
                  </a:cubicBezTo>
                  <a:lnTo>
                    <a:pt x="6333" y="10530"/>
                  </a:lnTo>
                  <a:lnTo>
                    <a:pt x="8097" y="10530"/>
                  </a:lnTo>
                  <a:cubicBezTo>
                    <a:pt x="8286" y="10530"/>
                    <a:pt x="8444" y="10372"/>
                    <a:pt x="8444" y="10183"/>
                  </a:cubicBezTo>
                  <a:lnTo>
                    <a:pt x="8444" y="8387"/>
                  </a:lnTo>
                  <a:lnTo>
                    <a:pt x="9042" y="8387"/>
                  </a:lnTo>
                  <a:cubicBezTo>
                    <a:pt x="9389" y="8387"/>
                    <a:pt x="9767" y="8198"/>
                    <a:pt x="9956" y="7883"/>
                  </a:cubicBezTo>
                  <a:cubicBezTo>
                    <a:pt x="10082" y="7568"/>
                    <a:pt x="10082" y="7190"/>
                    <a:pt x="9924" y="6875"/>
                  </a:cubicBezTo>
                  <a:lnTo>
                    <a:pt x="9042" y="5237"/>
                  </a:lnTo>
                  <a:cubicBezTo>
                    <a:pt x="9137" y="4701"/>
                    <a:pt x="9137" y="4134"/>
                    <a:pt x="9011" y="3599"/>
                  </a:cubicBezTo>
                  <a:cubicBezTo>
                    <a:pt x="8664" y="1866"/>
                    <a:pt x="7246" y="480"/>
                    <a:pt x="5545" y="102"/>
                  </a:cubicBezTo>
                  <a:cubicBezTo>
                    <a:pt x="5213" y="34"/>
                    <a:pt x="4878" y="0"/>
                    <a:pt x="4547"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0" name="Google Shape;110;g2d0657cd0cd_0_124"/>
            <p:cNvSpPr/>
            <p:nvPr/>
          </p:nvSpPr>
          <p:spPr>
            <a:xfrm>
              <a:off x="-48170050" y="3622650"/>
              <a:ext cx="100050" cy="103225"/>
            </a:xfrm>
            <a:custGeom>
              <a:rect b="b" l="l" r="r" t="t"/>
              <a:pathLst>
                <a:path extrusionOk="0" h="4129" w="4002">
                  <a:moveTo>
                    <a:pt x="1985" y="1009"/>
                  </a:moveTo>
                  <a:cubicBezTo>
                    <a:pt x="2584" y="1009"/>
                    <a:pt x="3057" y="1482"/>
                    <a:pt x="3057" y="2080"/>
                  </a:cubicBezTo>
                  <a:cubicBezTo>
                    <a:pt x="3057" y="2647"/>
                    <a:pt x="2584" y="3120"/>
                    <a:pt x="1985" y="3120"/>
                  </a:cubicBezTo>
                  <a:cubicBezTo>
                    <a:pt x="1418" y="3120"/>
                    <a:pt x="946" y="2647"/>
                    <a:pt x="946" y="2080"/>
                  </a:cubicBezTo>
                  <a:cubicBezTo>
                    <a:pt x="946" y="1482"/>
                    <a:pt x="1418" y="1009"/>
                    <a:pt x="1985" y="1009"/>
                  </a:cubicBezTo>
                  <a:close/>
                  <a:moveTo>
                    <a:pt x="1639" y="1"/>
                  </a:moveTo>
                  <a:lnTo>
                    <a:pt x="1639" y="127"/>
                  </a:lnTo>
                  <a:cubicBezTo>
                    <a:pt x="1639" y="284"/>
                    <a:pt x="1576" y="410"/>
                    <a:pt x="1418" y="442"/>
                  </a:cubicBezTo>
                  <a:cubicBezTo>
                    <a:pt x="1198" y="537"/>
                    <a:pt x="1009" y="631"/>
                    <a:pt x="851" y="757"/>
                  </a:cubicBezTo>
                  <a:cubicBezTo>
                    <a:pt x="770" y="818"/>
                    <a:pt x="689" y="853"/>
                    <a:pt x="607" y="853"/>
                  </a:cubicBezTo>
                  <a:cubicBezTo>
                    <a:pt x="562" y="853"/>
                    <a:pt x="518" y="842"/>
                    <a:pt x="473" y="820"/>
                  </a:cubicBezTo>
                  <a:lnTo>
                    <a:pt x="347" y="726"/>
                  </a:lnTo>
                  <a:lnTo>
                    <a:pt x="1" y="1324"/>
                  </a:lnTo>
                  <a:lnTo>
                    <a:pt x="127" y="1387"/>
                  </a:lnTo>
                  <a:cubicBezTo>
                    <a:pt x="221" y="1482"/>
                    <a:pt x="316" y="1639"/>
                    <a:pt x="253" y="1765"/>
                  </a:cubicBezTo>
                  <a:cubicBezTo>
                    <a:pt x="221" y="1986"/>
                    <a:pt x="221" y="2143"/>
                    <a:pt x="253" y="2395"/>
                  </a:cubicBezTo>
                  <a:cubicBezTo>
                    <a:pt x="316" y="2553"/>
                    <a:pt x="221" y="2647"/>
                    <a:pt x="127" y="2742"/>
                  </a:cubicBezTo>
                  <a:lnTo>
                    <a:pt x="1" y="2805"/>
                  </a:lnTo>
                  <a:lnTo>
                    <a:pt x="347" y="3403"/>
                  </a:lnTo>
                  <a:lnTo>
                    <a:pt x="473" y="3340"/>
                  </a:lnTo>
                  <a:cubicBezTo>
                    <a:pt x="532" y="3297"/>
                    <a:pt x="590" y="3273"/>
                    <a:pt x="649" y="3273"/>
                  </a:cubicBezTo>
                  <a:cubicBezTo>
                    <a:pt x="716" y="3273"/>
                    <a:pt x="784" y="3304"/>
                    <a:pt x="851" y="3372"/>
                  </a:cubicBezTo>
                  <a:cubicBezTo>
                    <a:pt x="1009" y="3529"/>
                    <a:pt x="1198" y="3592"/>
                    <a:pt x="1418" y="3687"/>
                  </a:cubicBezTo>
                  <a:cubicBezTo>
                    <a:pt x="1576" y="3718"/>
                    <a:pt x="1639" y="3876"/>
                    <a:pt x="1639" y="4002"/>
                  </a:cubicBezTo>
                  <a:lnTo>
                    <a:pt x="1639" y="4128"/>
                  </a:lnTo>
                  <a:lnTo>
                    <a:pt x="2364" y="4128"/>
                  </a:lnTo>
                  <a:lnTo>
                    <a:pt x="2364" y="4002"/>
                  </a:lnTo>
                  <a:cubicBezTo>
                    <a:pt x="2364" y="3845"/>
                    <a:pt x="2427" y="3718"/>
                    <a:pt x="2584" y="3687"/>
                  </a:cubicBezTo>
                  <a:cubicBezTo>
                    <a:pt x="2805" y="3592"/>
                    <a:pt x="2994" y="3498"/>
                    <a:pt x="3151" y="3372"/>
                  </a:cubicBezTo>
                  <a:cubicBezTo>
                    <a:pt x="3224" y="3317"/>
                    <a:pt x="3298" y="3283"/>
                    <a:pt x="3371" y="3283"/>
                  </a:cubicBezTo>
                  <a:cubicBezTo>
                    <a:pt x="3424" y="3283"/>
                    <a:pt x="3476" y="3301"/>
                    <a:pt x="3529" y="3340"/>
                  </a:cubicBezTo>
                  <a:lnTo>
                    <a:pt x="3655" y="3403"/>
                  </a:lnTo>
                  <a:lnTo>
                    <a:pt x="4002" y="2805"/>
                  </a:lnTo>
                  <a:lnTo>
                    <a:pt x="3876" y="2742"/>
                  </a:lnTo>
                  <a:cubicBezTo>
                    <a:pt x="3781" y="2647"/>
                    <a:pt x="3687" y="2490"/>
                    <a:pt x="3750" y="2395"/>
                  </a:cubicBezTo>
                  <a:cubicBezTo>
                    <a:pt x="3781" y="2143"/>
                    <a:pt x="3781" y="1986"/>
                    <a:pt x="3750" y="1765"/>
                  </a:cubicBezTo>
                  <a:cubicBezTo>
                    <a:pt x="3687" y="1608"/>
                    <a:pt x="3781" y="1482"/>
                    <a:pt x="3876" y="1387"/>
                  </a:cubicBezTo>
                  <a:lnTo>
                    <a:pt x="4002" y="1324"/>
                  </a:lnTo>
                  <a:lnTo>
                    <a:pt x="3655" y="726"/>
                  </a:lnTo>
                  <a:lnTo>
                    <a:pt x="3529" y="820"/>
                  </a:lnTo>
                  <a:cubicBezTo>
                    <a:pt x="3477" y="846"/>
                    <a:pt x="3425" y="861"/>
                    <a:pt x="3373" y="861"/>
                  </a:cubicBezTo>
                  <a:cubicBezTo>
                    <a:pt x="3299" y="861"/>
                    <a:pt x="3225" y="831"/>
                    <a:pt x="3151" y="757"/>
                  </a:cubicBezTo>
                  <a:cubicBezTo>
                    <a:pt x="2994" y="600"/>
                    <a:pt x="2805" y="537"/>
                    <a:pt x="2584" y="442"/>
                  </a:cubicBezTo>
                  <a:cubicBezTo>
                    <a:pt x="2427" y="410"/>
                    <a:pt x="2364" y="253"/>
                    <a:pt x="2364" y="127"/>
                  </a:cubicBezTo>
                  <a:lnTo>
                    <a:pt x="2364"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1" name="Google Shape;111;g2d0657cd0cd_0_124"/>
            <p:cNvSpPr/>
            <p:nvPr/>
          </p:nvSpPr>
          <p:spPr>
            <a:xfrm>
              <a:off x="-48129100" y="3665200"/>
              <a:ext cx="18150" cy="18125"/>
            </a:xfrm>
            <a:custGeom>
              <a:rect b="b" l="l" r="r" t="t"/>
              <a:pathLst>
                <a:path extrusionOk="0" h="725" w="726">
                  <a:moveTo>
                    <a:pt x="347" y="0"/>
                  </a:moveTo>
                  <a:cubicBezTo>
                    <a:pt x="158" y="0"/>
                    <a:pt x="1" y="158"/>
                    <a:pt x="1" y="378"/>
                  </a:cubicBezTo>
                  <a:cubicBezTo>
                    <a:pt x="1" y="567"/>
                    <a:pt x="158" y="725"/>
                    <a:pt x="347" y="725"/>
                  </a:cubicBezTo>
                  <a:cubicBezTo>
                    <a:pt x="568" y="725"/>
                    <a:pt x="726" y="567"/>
                    <a:pt x="726" y="378"/>
                  </a:cubicBezTo>
                  <a:cubicBezTo>
                    <a:pt x="726" y="158"/>
                    <a:pt x="568" y="0"/>
                    <a:pt x="347"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grpSp>
        <p:nvGrpSpPr>
          <p:cNvPr id="112" name="Google Shape;112;g2d0657cd0cd_0_124"/>
          <p:cNvGrpSpPr/>
          <p:nvPr/>
        </p:nvGrpSpPr>
        <p:grpSpPr>
          <a:xfrm>
            <a:off x="4213472" y="5075260"/>
            <a:ext cx="1606993" cy="1547916"/>
            <a:chOff x="-48262200" y="3200500"/>
            <a:chExt cx="301675" cy="300100"/>
          </a:xfrm>
        </p:grpSpPr>
        <p:sp>
          <p:nvSpPr>
            <p:cNvPr id="113" name="Google Shape;113;g2d0657cd0cd_0_124"/>
            <p:cNvSpPr/>
            <p:nvPr/>
          </p:nvSpPr>
          <p:spPr>
            <a:xfrm>
              <a:off x="-48191325" y="3288700"/>
              <a:ext cx="51225" cy="51225"/>
            </a:xfrm>
            <a:custGeom>
              <a:rect b="b" l="l" r="r" t="t"/>
              <a:pathLst>
                <a:path extrusionOk="0" h="2049" w="2049">
                  <a:moveTo>
                    <a:pt x="1072" y="1"/>
                  </a:moveTo>
                  <a:cubicBezTo>
                    <a:pt x="474" y="1"/>
                    <a:pt x="1" y="473"/>
                    <a:pt x="1" y="1041"/>
                  </a:cubicBezTo>
                  <a:cubicBezTo>
                    <a:pt x="1" y="1513"/>
                    <a:pt x="285" y="1891"/>
                    <a:pt x="726" y="2049"/>
                  </a:cubicBezTo>
                  <a:lnTo>
                    <a:pt x="726" y="1041"/>
                  </a:lnTo>
                  <a:cubicBezTo>
                    <a:pt x="726" y="852"/>
                    <a:pt x="883" y="694"/>
                    <a:pt x="1072" y="694"/>
                  </a:cubicBezTo>
                  <a:lnTo>
                    <a:pt x="2049" y="694"/>
                  </a:lnTo>
                  <a:cubicBezTo>
                    <a:pt x="1891" y="253"/>
                    <a:pt x="1513" y="1"/>
                    <a:pt x="1072"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4" name="Google Shape;114;g2d0657cd0cd_0_124"/>
            <p:cNvSpPr/>
            <p:nvPr/>
          </p:nvSpPr>
          <p:spPr>
            <a:xfrm>
              <a:off x="-48155875" y="3324150"/>
              <a:ext cx="15775" cy="15775"/>
            </a:xfrm>
            <a:custGeom>
              <a:rect b="b" l="l" r="r" t="t"/>
              <a:pathLst>
                <a:path extrusionOk="0" h="631" w="631">
                  <a:moveTo>
                    <a:pt x="1" y="1"/>
                  </a:moveTo>
                  <a:lnTo>
                    <a:pt x="1" y="631"/>
                  </a:lnTo>
                  <a:cubicBezTo>
                    <a:pt x="284" y="505"/>
                    <a:pt x="536" y="253"/>
                    <a:pt x="631"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5" name="Google Shape;115;g2d0657cd0cd_0_124"/>
            <p:cNvSpPr/>
            <p:nvPr/>
          </p:nvSpPr>
          <p:spPr>
            <a:xfrm>
              <a:off x="-48085775" y="3206000"/>
              <a:ext cx="47275" cy="47300"/>
            </a:xfrm>
            <a:custGeom>
              <a:rect b="b" l="l" r="r" t="t"/>
              <a:pathLst>
                <a:path extrusionOk="0" h="1892" w="1891">
                  <a:moveTo>
                    <a:pt x="1" y="1"/>
                  </a:moveTo>
                  <a:lnTo>
                    <a:pt x="1" y="1891"/>
                  </a:lnTo>
                  <a:lnTo>
                    <a:pt x="1891" y="1891"/>
                  </a:lnTo>
                  <a:lnTo>
                    <a:pt x="1"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6" name="Google Shape;116;g2d0657cd0cd_0_124"/>
            <p:cNvSpPr/>
            <p:nvPr/>
          </p:nvSpPr>
          <p:spPr>
            <a:xfrm>
              <a:off x="-48262200" y="3200500"/>
              <a:ext cx="228425" cy="300100"/>
            </a:xfrm>
            <a:custGeom>
              <a:rect b="b" l="l" r="r" t="t"/>
              <a:pathLst>
                <a:path extrusionOk="0" h="12004" w="9137">
                  <a:moveTo>
                    <a:pt x="3907" y="2773"/>
                  </a:moveTo>
                  <a:cubicBezTo>
                    <a:pt x="4789" y="2773"/>
                    <a:pt x="5482" y="3371"/>
                    <a:pt x="5640" y="4190"/>
                  </a:cubicBezTo>
                  <a:lnTo>
                    <a:pt x="6743" y="4190"/>
                  </a:lnTo>
                  <a:cubicBezTo>
                    <a:pt x="6900" y="4222"/>
                    <a:pt x="7058" y="4380"/>
                    <a:pt x="7058" y="4569"/>
                  </a:cubicBezTo>
                  <a:lnTo>
                    <a:pt x="7058" y="7372"/>
                  </a:lnTo>
                  <a:cubicBezTo>
                    <a:pt x="7058" y="7562"/>
                    <a:pt x="6900" y="7719"/>
                    <a:pt x="6711" y="7719"/>
                  </a:cubicBezTo>
                  <a:lnTo>
                    <a:pt x="3907" y="7719"/>
                  </a:lnTo>
                  <a:cubicBezTo>
                    <a:pt x="3718" y="7719"/>
                    <a:pt x="3561" y="7562"/>
                    <a:pt x="3561" y="7372"/>
                  </a:cubicBezTo>
                  <a:lnTo>
                    <a:pt x="3561" y="6270"/>
                  </a:lnTo>
                  <a:cubicBezTo>
                    <a:pt x="2773" y="6112"/>
                    <a:pt x="2143" y="5419"/>
                    <a:pt x="2143" y="4537"/>
                  </a:cubicBezTo>
                  <a:cubicBezTo>
                    <a:pt x="2143" y="3560"/>
                    <a:pt x="2931" y="2773"/>
                    <a:pt x="3907" y="2773"/>
                  </a:cubicBezTo>
                  <a:close/>
                  <a:moveTo>
                    <a:pt x="5293" y="8475"/>
                  </a:moveTo>
                  <a:cubicBezTo>
                    <a:pt x="5482" y="8475"/>
                    <a:pt x="5640" y="8633"/>
                    <a:pt x="5640" y="8822"/>
                  </a:cubicBezTo>
                  <a:cubicBezTo>
                    <a:pt x="5640" y="9042"/>
                    <a:pt x="5482" y="9200"/>
                    <a:pt x="5293" y="9200"/>
                  </a:cubicBezTo>
                  <a:lnTo>
                    <a:pt x="2489" y="9200"/>
                  </a:lnTo>
                  <a:cubicBezTo>
                    <a:pt x="2300" y="9200"/>
                    <a:pt x="2143" y="9042"/>
                    <a:pt x="2143" y="8822"/>
                  </a:cubicBezTo>
                  <a:cubicBezTo>
                    <a:pt x="2143" y="8633"/>
                    <a:pt x="2300" y="8475"/>
                    <a:pt x="2489" y="8475"/>
                  </a:cubicBezTo>
                  <a:close/>
                  <a:moveTo>
                    <a:pt x="6711" y="8475"/>
                  </a:moveTo>
                  <a:cubicBezTo>
                    <a:pt x="6900" y="8475"/>
                    <a:pt x="7058" y="8633"/>
                    <a:pt x="7058" y="8822"/>
                  </a:cubicBezTo>
                  <a:cubicBezTo>
                    <a:pt x="7058" y="9042"/>
                    <a:pt x="6900" y="9200"/>
                    <a:pt x="6711" y="9200"/>
                  </a:cubicBezTo>
                  <a:cubicBezTo>
                    <a:pt x="6522" y="9200"/>
                    <a:pt x="6365" y="9042"/>
                    <a:pt x="6365" y="8822"/>
                  </a:cubicBezTo>
                  <a:cubicBezTo>
                    <a:pt x="6365" y="8633"/>
                    <a:pt x="6522" y="8475"/>
                    <a:pt x="6711" y="8475"/>
                  </a:cubicBezTo>
                  <a:close/>
                  <a:moveTo>
                    <a:pt x="6711" y="9893"/>
                  </a:moveTo>
                  <a:cubicBezTo>
                    <a:pt x="6900" y="9893"/>
                    <a:pt x="7058" y="10050"/>
                    <a:pt x="7058" y="10239"/>
                  </a:cubicBezTo>
                  <a:cubicBezTo>
                    <a:pt x="7058" y="10428"/>
                    <a:pt x="6900" y="10617"/>
                    <a:pt x="6711" y="10617"/>
                  </a:cubicBezTo>
                  <a:lnTo>
                    <a:pt x="2489" y="10617"/>
                  </a:lnTo>
                  <a:cubicBezTo>
                    <a:pt x="2300" y="10617"/>
                    <a:pt x="2143" y="10460"/>
                    <a:pt x="2143" y="10239"/>
                  </a:cubicBezTo>
                  <a:cubicBezTo>
                    <a:pt x="2143" y="10050"/>
                    <a:pt x="2300" y="9893"/>
                    <a:pt x="2489" y="9893"/>
                  </a:cubicBezTo>
                  <a:close/>
                  <a:moveTo>
                    <a:pt x="379" y="0"/>
                  </a:moveTo>
                  <a:cubicBezTo>
                    <a:pt x="158" y="0"/>
                    <a:pt x="1" y="158"/>
                    <a:pt x="1" y="378"/>
                  </a:cubicBezTo>
                  <a:lnTo>
                    <a:pt x="1" y="11657"/>
                  </a:lnTo>
                  <a:cubicBezTo>
                    <a:pt x="1" y="11878"/>
                    <a:pt x="158" y="12004"/>
                    <a:pt x="379" y="12004"/>
                  </a:cubicBezTo>
                  <a:lnTo>
                    <a:pt x="8790" y="12004"/>
                  </a:lnTo>
                  <a:cubicBezTo>
                    <a:pt x="8979" y="12004"/>
                    <a:pt x="9137" y="11878"/>
                    <a:pt x="9137" y="11657"/>
                  </a:cubicBezTo>
                  <a:lnTo>
                    <a:pt x="9137" y="2804"/>
                  </a:lnTo>
                  <a:lnTo>
                    <a:pt x="6711" y="2804"/>
                  </a:lnTo>
                  <a:cubicBezTo>
                    <a:pt x="6522" y="2804"/>
                    <a:pt x="6365" y="2647"/>
                    <a:pt x="6365" y="2458"/>
                  </a:cubicBezTo>
                  <a:lnTo>
                    <a:pt x="6365"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7" name="Google Shape;117;g2d0657cd0cd_0_124"/>
            <p:cNvSpPr/>
            <p:nvPr/>
          </p:nvSpPr>
          <p:spPr>
            <a:xfrm>
              <a:off x="-48155075" y="3322575"/>
              <a:ext cx="52775" cy="53575"/>
            </a:xfrm>
            <a:custGeom>
              <a:rect b="b" l="l" r="r" t="t"/>
              <a:pathLst>
                <a:path extrusionOk="0" h="2143" w="2111">
                  <a:moveTo>
                    <a:pt x="1355" y="1"/>
                  </a:moveTo>
                  <a:cubicBezTo>
                    <a:pt x="1197" y="725"/>
                    <a:pt x="662" y="1261"/>
                    <a:pt x="0" y="1387"/>
                  </a:cubicBezTo>
                  <a:lnTo>
                    <a:pt x="0" y="2143"/>
                  </a:lnTo>
                  <a:lnTo>
                    <a:pt x="2111" y="2143"/>
                  </a:lnTo>
                  <a:lnTo>
                    <a:pt x="2111"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8" name="Google Shape;118;g2d0657cd0cd_0_124"/>
            <p:cNvSpPr/>
            <p:nvPr/>
          </p:nvSpPr>
          <p:spPr>
            <a:xfrm>
              <a:off x="-48014100" y="3417100"/>
              <a:ext cx="53575" cy="18125"/>
            </a:xfrm>
            <a:custGeom>
              <a:rect b="b" l="l" r="r" t="t"/>
              <a:pathLst>
                <a:path extrusionOk="0" h="725" w="2143">
                  <a:moveTo>
                    <a:pt x="1" y="0"/>
                  </a:moveTo>
                  <a:lnTo>
                    <a:pt x="1" y="725"/>
                  </a:lnTo>
                  <a:lnTo>
                    <a:pt x="2143" y="725"/>
                  </a:lnTo>
                  <a:lnTo>
                    <a:pt x="2143"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19" name="Google Shape;119;g2d0657cd0cd_0_124"/>
            <p:cNvSpPr/>
            <p:nvPr/>
          </p:nvSpPr>
          <p:spPr>
            <a:xfrm>
              <a:off x="-48014100" y="3289500"/>
              <a:ext cx="53575" cy="110300"/>
            </a:xfrm>
            <a:custGeom>
              <a:rect b="b" l="l" r="r" t="t"/>
              <a:pathLst>
                <a:path extrusionOk="0" h="4412" w="2143">
                  <a:moveTo>
                    <a:pt x="1" y="0"/>
                  </a:moveTo>
                  <a:lnTo>
                    <a:pt x="1" y="4411"/>
                  </a:lnTo>
                  <a:lnTo>
                    <a:pt x="2143" y="4411"/>
                  </a:lnTo>
                  <a:lnTo>
                    <a:pt x="2143"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0" name="Google Shape;120;g2d0657cd0cd_0_124"/>
            <p:cNvSpPr/>
            <p:nvPr/>
          </p:nvSpPr>
          <p:spPr>
            <a:xfrm>
              <a:off x="-48014100" y="3451750"/>
              <a:ext cx="53575" cy="48075"/>
            </a:xfrm>
            <a:custGeom>
              <a:rect b="b" l="l" r="r" t="t"/>
              <a:pathLst>
                <a:path extrusionOk="0" h="1923" w="2143">
                  <a:moveTo>
                    <a:pt x="1" y="0"/>
                  </a:moveTo>
                  <a:lnTo>
                    <a:pt x="1" y="883"/>
                  </a:lnTo>
                  <a:cubicBezTo>
                    <a:pt x="1" y="1450"/>
                    <a:pt x="473" y="1922"/>
                    <a:pt x="1072" y="1922"/>
                  </a:cubicBezTo>
                  <a:cubicBezTo>
                    <a:pt x="1670" y="1922"/>
                    <a:pt x="2143" y="1450"/>
                    <a:pt x="2143" y="883"/>
                  </a:cubicBezTo>
                  <a:lnTo>
                    <a:pt x="2143"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1" name="Google Shape;121;g2d0657cd0cd_0_124"/>
            <p:cNvSpPr/>
            <p:nvPr/>
          </p:nvSpPr>
          <p:spPr>
            <a:xfrm>
              <a:off x="-48011725" y="3220375"/>
              <a:ext cx="48050" cy="51025"/>
            </a:xfrm>
            <a:custGeom>
              <a:rect b="b" l="l" r="r" t="t"/>
              <a:pathLst>
                <a:path extrusionOk="0" h="2041" w="1922">
                  <a:moveTo>
                    <a:pt x="985" y="1"/>
                  </a:moveTo>
                  <a:cubicBezTo>
                    <a:pt x="843" y="1"/>
                    <a:pt x="693" y="72"/>
                    <a:pt x="630" y="213"/>
                  </a:cubicBezTo>
                  <a:lnTo>
                    <a:pt x="0" y="2041"/>
                  </a:lnTo>
                  <a:lnTo>
                    <a:pt x="1922" y="2041"/>
                  </a:lnTo>
                  <a:lnTo>
                    <a:pt x="1292" y="213"/>
                  </a:lnTo>
                  <a:cubicBezTo>
                    <a:pt x="1260" y="72"/>
                    <a:pt x="1126" y="1"/>
                    <a:pt x="985"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sp>
        <p:nvSpPr>
          <p:cNvPr id="122" name="Google Shape;122;g2d0657cd0cd_0_124"/>
          <p:cNvSpPr/>
          <p:nvPr/>
        </p:nvSpPr>
        <p:spPr>
          <a:xfrm>
            <a:off x="7670064" y="5075261"/>
            <a:ext cx="1326732" cy="1547877"/>
          </a:xfrm>
          <a:custGeom>
            <a:rect b="b" l="l" r="r" t="t"/>
            <a:pathLst>
              <a:path extrusionOk="0" h="13588" w="12422">
                <a:moveTo>
                  <a:pt x="3105" y="0"/>
                </a:moveTo>
                <a:cubicBezTo>
                  <a:pt x="2635" y="0"/>
                  <a:pt x="2259" y="377"/>
                  <a:pt x="2259" y="847"/>
                </a:cubicBezTo>
                <a:lnTo>
                  <a:pt x="2259" y="8468"/>
                </a:lnTo>
                <a:cubicBezTo>
                  <a:pt x="2259" y="8781"/>
                  <a:pt x="2006" y="9031"/>
                  <a:pt x="1693" y="9031"/>
                </a:cubicBezTo>
                <a:cubicBezTo>
                  <a:pt x="1379" y="9031"/>
                  <a:pt x="1129" y="8781"/>
                  <a:pt x="1129" y="8468"/>
                </a:cubicBezTo>
                <a:lnTo>
                  <a:pt x="1129" y="5095"/>
                </a:lnTo>
                <a:cubicBezTo>
                  <a:pt x="419" y="5622"/>
                  <a:pt x="0" y="6453"/>
                  <a:pt x="0" y="7339"/>
                </a:cubicBezTo>
                <a:lnTo>
                  <a:pt x="0" y="8468"/>
                </a:lnTo>
                <a:cubicBezTo>
                  <a:pt x="0" y="10052"/>
                  <a:pt x="368" y="11615"/>
                  <a:pt x="1069" y="13036"/>
                </a:cubicBezTo>
                <a:cubicBezTo>
                  <a:pt x="1223" y="13346"/>
                  <a:pt x="1322" y="13587"/>
                  <a:pt x="1693" y="13587"/>
                </a:cubicBezTo>
                <a:lnTo>
                  <a:pt x="10726" y="13587"/>
                </a:lnTo>
                <a:cubicBezTo>
                  <a:pt x="11097" y="13587"/>
                  <a:pt x="11196" y="13346"/>
                  <a:pt x="11350" y="13036"/>
                </a:cubicBezTo>
                <a:cubicBezTo>
                  <a:pt x="12051" y="11615"/>
                  <a:pt x="12419" y="10052"/>
                  <a:pt x="12422" y="8468"/>
                </a:cubicBezTo>
                <a:lnTo>
                  <a:pt x="12422" y="5363"/>
                </a:lnTo>
                <a:cubicBezTo>
                  <a:pt x="12422" y="4894"/>
                  <a:pt x="12042" y="4517"/>
                  <a:pt x="11572" y="4517"/>
                </a:cubicBezTo>
                <a:cubicBezTo>
                  <a:pt x="11106" y="4517"/>
                  <a:pt x="10726" y="4894"/>
                  <a:pt x="10726" y="5363"/>
                </a:cubicBezTo>
                <a:lnTo>
                  <a:pt x="10726" y="7339"/>
                </a:lnTo>
                <a:cubicBezTo>
                  <a:pt x="10726" y="7652"/>
                  <a:pt x="10473" y="7902"/>
                  <a:pt x="10163" y="7902"/>
                </a:cubicBezTo>
                <a:cubicBezTo>
                  <a:pt x="9850" y="7902"/>
                  <a:pt x="9597" y="7652"/>
                  <a:pt x="9597" y="7339"/>
                </a:cubicBezTo>
                <a:lnTo>
                  <a:pt x="9597" y="6297"/>
                </a:lnTo>
                <a:lnTo>
                  <a:pt x="9597" y="4234"/>
                </a:lnTo>
                <a:cubicBezTo>
                  <a:pt x="9597" y="3764"/>
                  <a:pt x="9218" y="3388"/>
                  <a:pt x="8751" y="3388"/>
                </a:cubicBezTo>
                <a:cubicBezTo>
                  <a:pt x="8281" y="3388"/>
                  <a:pt x="7905" y="3764"/>
                  <a:pt x="7905" y="4234"/>
                </a:cubicBezTo>
                <a:lnTo>
                  <a:pt x="7905" y="6210"/>
                </a:lnTo>
                <a:cubicBezTo>
                  <a:pt x="7905" y="6523"/>
                  <a:pt x="7652" y="6773"/>
                  <a:pt x="7339" y="6773"/>
                </a:cubicBezTo>
                <a:cubicBezTo>
                  <a:pt x="7025" y="6773"/>
                  <a:pt x="6776" y="6523"/>
                  <a:pt x="6776" y="6210"/>
                </a:cubicBezTo>
                <a:lnTo>
                  <a:pt x="6776" y="3105"/>
                </a:lnTo>
                <a:cubicBezTo>
                  <a:pt x="6776" y="2635"/>
                  <a:pt x="6396" y="2259"/>
                  <a:pt x="5926" y="2259"/>
                </a:cubicBezTo>
                <a:cubicBezTo>
                  <a:pt x="5460" y="2259"/>
                  <a:pt x="5080" y="2635"/>
                  <a:pt x="5080" y="3105"/>
                </a:cubicBezTo>
                <a:lnTo>
                  <a:pt x="5080" y="6210"/>
                </a:lnTo>
                <a:cubicBezTo>
                  <a:pt x="5080" y="6523"/>
                  <a:pt x="4827" y="6773"/>
                  <a:pt x="4517" y="6773"/>
                </a:cubicBezTo>
                <a:cubicBezTo>
                  <a:pt x="4204" y="6773"/>
                  <a:pt x="3951" y="6523"/>
                  <a:pt x="3951" y="6210"/>
                </a:cubicBezTo>
                <a:lnTo>
                  <a:pt x="3951" y="847"/>
                </a:lnTo>
                <a:cubicBezTo>
                  <a:pt x="3951" y="377"/>
                  <a:pt x="3572" y="0"/>
                  <a:pt x="3105"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nvGrpSpPr>
          <p:cNvPr id="123" name="Google Shape;123;g2d0657cd0cd_0_124"/>
          <p:cNvGrpSpPr/>
          <p:nvPr/>
        </p:nvGrpSpPr>
        <p:grpSpPr>
          <a:xfrm>
            <a:off x="10914719" y="5157682"/>
            <a:ext cx="1455265" cy="1424812"/>
            <a:chOff x="-31455100" y="3909350"/>
            <a:chExt cx="294600" cy="293800"/>
          </a:xfrm>
        </p:grpSpPr>
        <p:sp>
          <p:nvSpPr>
            <p:cNvPr id="124" name="Google Shape;124;g2d0657cd0cd_0_124"/>
            <p:cNvSpPr/>
            <p:nvPr/>
          </p:nvSpPr>
          <p:spPr>
            <a:xfrm>
              <a:off x="-31455100" y="3909350"/>
              <a:ext cx="294600" cy="293800"/>
            </a:xfrm>
            <a:custGeom>
              <a:rect b="b" l="l" r="r" t="t"/>
              <a:pathLst>
                <a:path extrusionOk="0" h="11752" w="11784">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5" name="Google Shape;125;g2d0657cd0cd_0_124"/>
            <p:cNvSpPr/>
            <p:nvPr/>
          </p:nvSpPr>
          <p:spPr>
            <a:xfrm>
              <a:off x="-31455100" y="3997350"/>
              <a:ext cx="215050" cy="205025"/>
            </a:xfrm>
            <a:custGeom>
              <a:rect b="b" l="l" r="r" t="t"/>
              <a:pathLst>
                <a:path extrusionOk="0" h="8201" w="8602">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sp>
        <p:nvSpPr>
          <p:cNvPr id="126" name="Google Shape;126;g2d0657cd0cd_0_124"/>
          <p:cNvSpPr txBox="1"/>
          <p:nvPr/>
        </p:nvSpPr>
        <p:spPr>
          <a:xfrm>
            <a:off x="2406147" y="3814136"/>
            <a:ext cx="16074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Menyalakan kamera</a:t>
            </a:r>
            <a:endParaRPr b="1" i="0" sz="1800" u="none" cap="none" strike="noStrike">
              <a:solidFill>
                <a:srgbClr val="000000"/>
              </a:solidFill>
              <a:latin typeface="IBM Plex Sans"/>
              <a:ea typeface="IBM Plex Sans"/>
              <a:cs typeface="IBM Plex Sans"/>
              <a:sym typeface="IBM Plex Sans"/>
            </a:endParaRPr>
          </a:p>
        </p:txBody>
      </p:sp>
      <p:sp>
        <p:nvSpPr>
          <p:cNvPr id="127" name="Google Shape;127;g2d0657cd0cd_0_124"/>
          <p:cNvSpPr txBox="1"/>
          <p:nvPr/>
        </p:nvSpPr>
        <p:spPr>
          <a:xfrm>
            <a:off x="5660153" y="3847968"/>
            <a:ext cx="14004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Mematikan microphone</a:t>
            </a:r>
            <a:endParaRPr b="1" i="0" sz="1800" u="none" cap="none" strike="noStrike">
              <a:solidFill>
                <a:srgbClr val="000000"/>
              </a:solidFill>
              <a:latin typeface="IBM Plex Sans"/>
              <a:ea typeface="IBM Plex Sans"/>
              <a:cs typeface="IBM Plex Sans"/>
              <a:sym typeface="IBM Plex Sans"/>
            </a:endParaRPr>
          </a:p>
        </p:txBody>
      </p:sp>
      <p:sp>
        <p:nvSpPr>
          <p:cNvPr id="128" name="Google Shape;128;g2d0657cd0cd_0_124"/>
          <p:cNvSpPr txBox="1"/>
          <p:nvPr/>
        </p:nvSpPr>
        <p:spPr>
          <a:xfrm>
            <a:off x="8541497" y="3814154"/>
            <a:ext cx="1986300" cy="3693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Hadir seutuhnya</a:t>
            </a:r>
            <a:endParaRPr b="1" i="0" sz="1800" u="none" cap="none" strike="noStrike">
              <a:solidFill>
                <a:srgbClr val="000000"/>
              </a:solidFill>
              <a:latin typeface="IBM Plex Sans"/>
              <a:ea typeface="IBM Plex Sans"/>
              <a:cs typeface="IBM Plex Sans"/>
              <a:sym typeface="IBM Plex Sans"/>
            </a:endParaRPr>
          </a:p>
        </p:txBody>
      </p:sp>
      <p:sp>
        <p:nvSpPr>
          <p:cNvPr id="129" name="Google Shape;129;g2d0657cd0cd_0_124"/>
          <p:cNvSpPr txBox="1"/>
          <p:nvPr/>
        </p:nvSpPr>
        <p:spPr>
          <a:xfrm>
            <a:off x="11798095" y="3814086"/>
            <a:ext cx="1607400" cy="9234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Menghargai waktu bersama</a:t>
            </a:r>
            <a:endParaRPr b="1" i="0" sz="1800" u="none" cap="none" strike="noStrike">
              <a:solidFill>
                <a:srgbClr val="000000"/>
              </a:solidFill>
              <a:latin typeface="IBM Plex Sans"/>
              <a:ea typeface="IBM Plex Sans"/>
              <a:cs typeface="IBM Plex Sans"/>
              <a:sym typeface="IBM Plex Sans"/>
            </a:endParaRPr>
          </a:p>
        </p:txBody>
      </p:sp>
      <p:sp>
        <p:nvSpPr>
          <p:cNvPr id="130" name="Google Shape;130;g2d0657cd0cd_0_124"/>
          <p:cNvSpPr txBox="1"/>
          <p:nvPr/>
        </p:nvSpPr>
        <p:spPr>
          <a:xfrm>
            <a:off x="4214603" y="6661281"/>
            <a:ext cx="16074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Maksimalkan fitur chat</a:t>
            </a:r>
            <a:endParaRPr b="1" i="0" sz="1800" u="none" cap="none" strike="noStrike">
              <a:solidFill>
                <a:srgbClr val="000000"/>
              </a:solidFill>
              <a:latin typeface="IBM Plex Sans"/>
              <a:ea typeface="IBM Plex Sans"/>
              <a:cs typeface="IBM Plex Sans"/>
              <a:sym typeface="IBM Plex Sans"/>
            </a:endParaRPr>
          </a:p>
        </p:txBody>
      </p:sp>
      <p:sp>
        <p:nvSpPr>
          <p:cNvPr id="131" name="Google Shape;131;g2d0657cd0cd_0_124"/>
          <p:cNvSpPr txBox="1"/>
          <p:nvPr/>
        </p:nvSpPr>
        <p:spPr>
          <a:xfrm>
            <a:off x="7264720" y="6738588"/>
            <a:ext cx="22137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Klik </a:t>
            </a:r>
            <a:r>
              <a:rPr b="1" i="1" lang="en-US" sz="1800" u="none" cap="none" strike="noStrike">
                <a:solidFill>
                  <a:srgbClr val="000000"/>
                </a:solidFill>
                <a:latin typeface="IBM Plex Sans"/>
                <a:ea typeface="IBM Plex Sans"/>
                <a:cs typeface="IBM Plex Sans"/>
                <a:sym typeface="IBM Plex Sans"/>
              </a:rPr>
              <a:t>raise hand</a:t>
            </a:r>
            <a:r>
              <a:rPr b="1" i="0" lang="en-US" sz="1800" u="none" cap="none" strike="noStrike">
                <a:solidFill>
                  <a:srgbClr val="000000"/>
                </a:solidFill>
                <a:latin typeface="IBM Plex Sans"/>
                <a:ea typeface="IBM Plex Sans"/>
                <a:cs typeface="IBM Plex Sans"/>
                <a:sym typeface="IBM Plex Sans"/>
              </a:rPr>
              <a:t> sebelum bertanya</a:t>
            </a:r>
            <a:endParaRPr b="1" i="0" sz="1800" u="none" cap="none" strike="noStrike">
              <a:solidFill>
                <a:srgbClr val="000000"/>
              </a:solidFill>
              <a:latin typeface="IBM Plex Sans"/>
              <a:ea typeface="IBM Plex Sans"/>
              <a:cs typeface="IBM Plex Sans"/>
              <a:sym typeface="IBM Plex Sans"/>
            </a:endParaRPr>
          </a:p>
        </p:txBody>
      </p:sp>
      <p:sp>
        <p:nvSpPr>
          <p:cNvPr id="132" name="Google Shape;132;g2d0657cd0cd_0_124"/>
          <p:cNvSpPr txBox="1"/>
          <p:nvPr/>
        </p:nvSpPr>
        <p:spPr>
          <a:xfrm>
            <a:off x="10432027" y="6638265"/>
            <a:ext cx="24417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Gangguan teknis adalah hal wajar</a:t>
            </a:r>
            <a:endParaRPr b="1" i="0" sz="1800" u="none" cap="none" strike="noStrike">
              <a:solidFill>
                <a:srgbClr val="000000"/>
              </a:solidFill>
              <a:latin typeface="IBM Plex Sans"/>
              <a:ea typeface="IBM Plex Sans"/>
              <a:cs typeface="IBM Plex Sans"/>
              <a:sym typeface="IBM Plex Sans"/>
            </a:endParaRPr>
          </a:p>
        </p:txBody>
      </p:sp>
      <p:sp>
        <p:nvSpPr>
          <p:cNvPr id="133" name="Google Shape;133;g2d0657cd0cd_0_124"/>
          <p:cNvSpPr/>
          <p:nvPr/>
        </p:nvSpPr>
        <p:spPr>
          <a:xfrm>
            <a:off x="5621053" y="2085206"/>
            <a:ext cx="1400557" cy="1509501"/>
          </a:xfrm>
          <a:custGeom>
            <a:rect b="b" l="l" r="r" t="t"/>
            <a:pathLst>
              <a:path extrusionOk="0" h="14052" w="10776">
                <a:moveTo>
                  <a:pt x="5388" y="0"/>
                </a:moveTo>
                <a:cubicBezTo>
                  <a:pt x="3939" y="0"/>
                  <a:pt x="2741" y="1071"/>
                  <a:pt x="2552" y="2489"/>
                </a:cubicBezTo>
                <a:lnTo>
                  <a:pt x="4569" y="2489"/>
                </a:lnTo>
                <a:cubicBezTo>
                  <a:pt x="4789" y="2489"/>
                  <a:pt x="5010" y="2678"/>
                  <a:pt x="5010" y="2867"/>
                </a:cubicBezTo>
                <a:cubicBezTo>
                  <a:pt x="5010" y="3056"/>
                  <a:pt x="4789" y="3277"/>
                  <a:pt x="4569" y="3277"/>
                </a:cubicBezTo>
                <a:lnTo>
                  <a:pt x="2489" y="3277"/>
                </a:lnTo>
                <a:lnTo>
                  <a:pt x="2489" y="4096"/>
                </a:lnTo>
                <a:lnTo>
                  <a:pt x="4569" y="4096"/>
                </a:lnTo>
                <a:cubicBezTo>
                  <a:pt x="4789" y="4096"/>
                  <a:pt x="5010" y="4285"/>
                  <a:pt x="5010" y="4537"/>
                </a:cubicBezTo>
                <a:cubicBezTo>
                  <a:pt x="5010" y="4757"/>
                  <a:pt x="4789" y="4915"/>
                  <a:pt x="4569" y="4915"/>
                </a:cubicBezTo>
                <a:lnTo>
                  <a:pt x="2489" y="4915"/>
                </a:lnTo>
                <a:lnTo>
                  <a:pt x="2489" y="5734"/>
                </a:lnTo>
                <a:lnTo>
                  <a:pt x="4569" y="5734"/>
                </a:lnTo>
                <a:cubicBezTo>
                  <a:pt x="4789" y="5734"/>
                  <a:pt x="5010" y="5955"/>
                  <a:pt x="5010" y="6144"/>
                </a:cubicBezTo>
                <a:cubicBezTo>
                  <a:pt x="5010" y="6396"/>
                  <a:pt x="4789" y="6585"/>
                  <a:pt x="4569" y="6585"/>
                </a:cubicBezTo>
                <a:lnTo>
                  <a:pt x="2552" y="6585"/>
                </a:lnTo>
                <a:cubicBezTo>
                  <a:pt x="2741" y="7845"/>
                  <a:pt x="3750" y="8822"/>
                  <a:pt x="5010" y="9011"/>
                </a:cubicBezTo>
                <a:lnTo>
                  <a:pt x="5010" y="9861"/>
                </a:lnTo>
                <a:cubicBezTo>
                  <a:pt x="2804" y="9641"/>
                  <a:pt x="1072" y="7876"/>
                  <a:pt x="851" y="5671"/>
                </a:cubicBezTo>
                <a:lnTo>
                  <a:pt x="851" y="5671"/>
                </a:lnTo>
                <a:cubicBezTo>
                  <a:pt x="977" y="5703"/>
                  <a:pt x="1135" y="5734"/>
                  <a:pt x="1261" y="5734"/>
                </a:cubicBezTo>
                <a:cubicBezTo>
                  <a:pt x="1418" y="5734"/>
                  <a:pt x="1544" y="5703"/>
                  <a:pt x="1702" y="5671"/>
                </a:cubicBezTo>
                <a:lnTo>
                  <a:pt x="1702" y="3340"/>
                </a:lnTo>
                <a:cubicBezTo>
                  <a:pt x="1576" y="3308"/>
                  <a:pt x="1418" y="3277"/>
                  <a:pt x="1261" y="3277"/>
                </a:cubicBezTo>
                <a:cubicBezTo>
                  <a:pt x="599" y="3277"/>
                  <a:pt x="0" y="3812"/>
                  <a:pt x="0" y="4537"/>
                </a:cubicBezTo>
                <a:lnTo>
                  <a:pt x="0" y="5356"/>
                </a:lnTo>
                <a:cubicBezTo>
                  <a:pt x="0" y="8191"/>
                  <a:pt x="2206" y="10523"/>
                  <a:pt x="4947" y="10712"/>
                </a:cubicBezTo>
                <a:lnTo>
                  <a:pt x="4947" y="11657"/>
                </a:lnTo>
                <a:cubicBezTo>
                  <a:pt x="4002" y="11846"/>
                  <a:pt x="3308" y="12697"/>
                  <a:pt x="3308" y="13673"/>
                </a:cubicBezTo>
                <a:cubicBezTo>
                  <a:pt x="3308" y="13894"/>
                  <a:pt x="3497" y="14051"/>
                  <a:pt x="3750" y="14051"/>
                </a:cubicBezTo>
                <a:lnTo>
                  <a:pt x="7058" y="14051"/>
                </a:lnTo>
                <a:cubicBezTo>
                  <a:pt x="7278" y="14051"/>
                  <a:pt x="7436" y="13862"/>
                  <a:pt x="7436" y="13673"/>
                </a:cubicBezTo>
                <a:cubicBezTo>
                  <a:pt x="7436" y="12697"/>
                  <a:pt x="6743" y="11815"/>
                  <a:pt x="5797" y="11657"/>
                </a:cubicBezTo>
                <a:lnTo>
                  <a:pt x="5797" y="10712"/>
                </a:lnTo>
                <a:cubicBezTo>
                  <a:pt x="8570" y="10523"/>
                  <a:pt x="10775" y="8191"/>
                  <a:pt x="10775" y="5356"/>
                </a:cubicBezTo>
                <a:lnTo>
                  <a:pt x="10775" y="4537"/>
                </a:lnTo>
                <a:cubicBezTo>
                  <a:pt x="10775" y="3875"/>
                  <a:pt x="10240" y="3277"/>
                  <a:pt x="9515" y="3277"/>
                </a:cubicBezTo>
                <a:cubicBezTo>
                  <a:pt x="9357" y="3277"/>
                  <a:pt x="9263" y="3308"/>
                  <a:pt x="9137" y="3340"/>
                </a:cubicBezTo>
                <a:lnTo>
                  <a:pt x="9137" y="5671"/>
                </a:lnTo>
                <a:cubicBezTo>
                  <a:pt x="9263" y="5703"/>
                  <a:pt x="9420" y="5734"/>
                  <a:pt x="9515" y="5734"/>
                </a:cubicBezTo>
                <a:cubicBezTo>
                  <a:pt x="9672" y="5734"/>
                  <a:pt x="9798" y="5703"/>
                  <a:pt x="9925" y="5671"/>
                </a:cubicBezTo>
                <a:lnTo>
                  <a:pt x="9925" y="5671"/>
                </a:lnTo>
                <a:cubicBezTo>
                  <a:pt x="9767" y="7876"/>
                  <a:pt x="8003" y="9641"/>
                  <a:pt x="5797" y="9861"/>
                </a:cubicBezTo>
                <a:lnTo>
                  <a:pt x="5797" y="9011"/>
                </a:lnTo>
                <a:cubicBezTo>
                  <a:pt x="7058" y="8822"/>
                  <a:pt x="8034" y="7845"/>
                  <a:pt x="8223" y="6585"/>
                </a:cubicBezTo>
                <a:lnTo>
                  <a:pt x="6207" y="6585"/>
                </a:lnTo>
                <a:cubicBezTo>
                  <a:pt x="5986" y="6585"/>
                  <a:pt x="5829" y="6396"/>
                  <a:pt x="5829" y="6144"/>
                </a:cubicBezTo>
                <a:cubicBezTo>
                  <a:pt x="5829" y="5892"/>
                  <a:pt x="6018" y="5734"/>
                  <a:pt x="6207" y="5734"/>
                </a:cubicBezTo>
                <a:lnTo>
                  <a:pt x="8318" y="5734"/>
                </a:lnTo>
                <a:lnTo>
                  <a:pt x="8318" y="4915"/>
                </a:lnTo>
                <a:lnTo>
                  <a:pt x="6207" y="4915"/>
                </a:lnTo>
                <a:cubicBezTo>
                  <a:pt x="5986" y="4915"/>
                  <a:pt x="5829" y="4726"/>
                  <a:pt x="5829" y="4537"/>
                </a:cubicBezTo>
                <a:cubicBezTo>
                  <a:pt x="5829" y="4285"/>
                  <a:pt x="6018" y="4096"/>
                  <a:pt x="6207" y="4096"/>
                </a:cubicBezTo>
                <a:lnTo>
                  <a:pt x="8318" y="4096"/>
                </a:lnTo>
                <a:lnTo>
                  <a:pt x="8318" y="3277"/>
                </a:lnTo>
                <a:lnTo>
                  <a:pt x="6207" y="3277"/>
                </a:lnTo>
                <a:cubicBezTo>
                  <a:pt x="5986" y="3277"/>
                  <a:pt x="5829" y="3056"/>
                  <a:pt x="5829" y="2867"/>
                </a:cubicBezTo>
                <a:cubicBezTo>
                  <a:pt x="5829" y="2678"/>
                  <a:pt x="6018" y="2489"/>
                  <a:pt x="6207" y="2489"/>
                </a:cubicBezTo>
                <a:lnTo>
                  <a:pt x="8223" y="2489"/>
                </a:lnTo>
                <a:cubicBezTo>
                  <a:pt x="8034" y="1071"/>
                  <a:pt x="6806" y="0"/>
                  <a:pt x="5388"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34" name="Google Shape;134;g2d0657cd0cd_0_12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35" name="Google Shape;135;g2d0657cd0cd_0_124"/>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g2d0657cd0cd_0_21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41" name="Google Shape;141;g2d0657cd0cd_0_210"/>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42" name="Google Shape;142;g2d0657cd0cd_0_210"/>
          <p:cNvSpPr txBox="1"/>
          <p:nvPr/>
        </p:nvSpPr>
        <p:spPr>
          <a:xfrm>
            <a:off x="5506400" y="3656100"/>
            <a:ext cx="52305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KEMANA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(5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g2d0657cd0cd_0_353"/>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148" name="Google Shape;148;g2d0657cd0cd_0_353"/>
          <p:cNvSpPr txBox="1"/>
          <p:nvPr/>
        </p:nvSpPr>
        <p:spPr>
          <a:xfrm>
            <a:off x="1215094" y="1742436"/>
            <a:ext cx="12205500" cy="55905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1" i="0" lang="en-US" sz="3200" u="none" cap="none" strike="noStrike">
                <a:solidFill>
                  <a:schemeClr val="dk1"/>
                </a:solidFill>
                <a:highlight>
                  <a:schemeClr val="lt1"/>
                </a:highlight>
                <a:latin typeface="IBM Plex Sans"/>
                <a:ea typeface="IBM Plex Sans"/>
                <a:cs typeface="IBM Plex Sans"/>
                <a:sym typeface="IBM Plex Sans"/>
              </a:rPr>
              <a:t>Tujuan Luas :</a:t>
            </a:r>
            <a:endParaRPr b="1"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rPr b="0" i="0" lang="en-US" sz="3200" u="none" cap="none" strike="noStrike">
                <a:solidFill>
                  <a:schemeClr val="dk1"/>
                </a:solidFill>
                <a:highlight>
                  <a:schemeClr val="lt1"/>
                </a:highlight>
                <a:latin typeface="IBM Plex Sans"/>
                <a:ea typeface="IBM Plex Sans"/>
                <a:cs typeface="IBM Plex Sans"/>
                <a:sym typeface="IBM Plex Sans"/>
              </a:rPr>
              <a:t>Memfasilitasi pembelajaran PJOK yang berpusat pada peserta didik secara efektif, bermakna, menyenangkan dan refleksif.</a:t>
            </a:r>
            <a:endParaRPr b="0"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1"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rPr b="1" i="0" lang="en-US" sz="3200" u="none" cap="none" strike="noStrike">
                <a:solidFill>
                  <a:schemeClr val="dk1"/>
                </a:solidFill>
                <a:highlight>
                  <a:schemeClr val="lt1"/>
                </a:highlight>
                <a:latin typeface="IBM Plex Sans"/>
                <a:ea typeface="IBM Plex Sans"/>
                <a:cs typeface="IBM Plex Sans"/>
                <a:sym typeface="IBM Plex Sans"/>
              </a:rPr>
              <a:t>Capaian Akhir Pelatihan :</a:t>
            </a:r>
            <a:endParaRPr b="1"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rPr b="0" i="0" lang="en-US" sz="3200" u="none" cap="none" strike="noStrike">
                <a:solidFill>
                  <a:schemeClr val="dk1"/>
                </a:solidFill>
                <a:highlight>
                  <a:schemeClr val="lt1"/>
                </a:highlight>
                <a:latin typeface="IBM Plex Sans"/>
                <a:ea typeface="IBM Plex Sans"/>
                <a:cs typeface="IBM Plex Sans"/>
                <a:sym typeface="IBM Plex Sans"/>
              </a:rPr>
              <a:t>Guru memiliki perspektif pendekatan berbasis aset/kekuatan (asset based thinking) untuk meningkatkan  kualitas pembelajaran PJOK yang berpihak kepada peserta didik.</a:t>
            </a:r>
            <a:endParaRPr b="0"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1"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200"/>
              <a:buFont typeface="Arial"/>
              <a:buNone/>
            </a:pPr>
            <a:r>
              <a:t/>
            </a:r>
            <a:endParaRPr b="1" i="0" sz="3200" u="none" cap="none" strike="noStrike">
              <a:solidFill>
                <a:schemeClr val="dk1"/>
              </a:solidFill>
              <a:highlight>
                <a:schemeClr val="lt1"/>
              </a:highlight>
              <a:latin typeface="IBM Plex Sans"/>
              <a:ea typeface="IBM Plex Sans"/>
              <a:cs typeface="IBM Plex Sans"/>
              <a:sym typeface="IBM Plex Sans"/>
            </a:endParaRPr>
          </a:p>
        </p:txBody>
      </p:sp>
      <p:sp>
        <p:nvSpPr>
          <p:cNvPr id="149" name="Google Shape;149;g2d0657cd0cd_0_35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50" name="Google Shape;150;g2d0657cd0cd_0_353"/>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151" name="Google Shape;151;g2d0657cd0cd_0_353"/>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Tujuan</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g2d0657cd0cd_0_430"/>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157" name="Google Shape;157;g2d0657cd0cd_0_430"/>
          <p:cNvSpPr txBox="1"/>
          <p:nvPr/>
        </p:nvSpPr>
        <p:spPr>
          <a:xfrm>
            <a:off x="1215101" y="1742425"/>
            <a:ext cx="13646100" cy="59775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3000"/>
              <a:buFont typeface="Arial"/>
              <a:buNone/>
            </a:pPr>
            <a:r>
              <a:rPr b="1" i="0" lang="en-US" sz="3000" u="none" cap="none" strike="noStrike">
                <a:solidFill>
                  <a:schemeClr val="dk1"/>
                </a:solidFill>
                <a:highlight>
                  <a:schemeClr val="lt1"/>
                </a:highlight>
                <a:latin typeface="IBM Plex Sans"/>
                <a:ea typeface="IBM Plex Sans"/>
                <a:cs typeface="IBM Plex Sans"/>
                <a:sym typeface="IBM Plex Sans"/>
              </a:rPr>
              <a:t>Capaian Umum Modul :</a:t>
            </a:r>
            <a:endParaRPr b="1" i="0" sz="30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800"/>
              </a:spcBef>
              <a:spcAft>
                <a:spcPts val="0"/>
              </a:spcAft>
              <a:buClr>
                <a:srgbClr val="000000"/>
              </a:buClr>
              <a:buSzPts val="3000"/>
              <a:buFont typeface="Arial"/>
              <a:buNone/>
            </a:pPr>
            <a:r>
              <a:rPr b="0" i="0" lang="en-US" sz="3000" u="none" cap="none" strike="noStrike">
                <a:solidFill>
                  <a:schemeClr val="dk1"/>
                </a:solidFill>
                <a:latin typeface="IBM Plex Sans"/>
                <a:ea typeface="IBM Plex Sans"/>
                <a:cs typeface="IBM Plex Sans"/>
                <a:sym typeface="IBM Plex Sans"/>
              </a:rPr>
              <a:t>Guru mampu memahami pendekatan berbasis aset/kekuatan dalam mengelola pembelajaran  untuk meningkatkan  pembelajaran PJOK yang berpihak pada peserta didik.</a:t>
            </a:r>
            <a:endParaRPr b="0" i="0" sz="30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800"/>
              </a:spcBef>
              <a:spcAft>
                <a:spcPts val="0"/>
              </a:spcAft>
              <a:buClr>
                <a:srgbClr val="000000"/>
              </a:buClr>
              <a:buSzPts val="3000"/>
              <a:buFont typeface="Arial"/>
              <a:buNone/>
            </a:pPr>
            <a:r>
              <a:t/>
            </a:r>
            <a:endParaRPr b="0" i="0" sz="30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000"/>
              <a:buFont typeface="Arial"/>
              <a:buNone/>
            </a:pPr>
            <a:r>
              <a:rPr b="1" i="0" lang="en-US" sz="3000" u="none" cap="none" strike="noStrike">
                <a:solidFill>
                  <a:schemeClr val="dk1"/>
                </a:solidFill>
                <a:highlight>
                  <a:schemeClr val="lt1"/>
                </a:highlight>
                <a:latin typeface="IBM Plex Sans"/>
                <a:ea typeface="IBM Plex Sans"/>
                <a:cs typeface="IBM Plex Sans"/>
                <a:sym typeface="IBM Plex Sans"/>
              </a:rPr>
              <a:t>Capaian Pembelajaran Khusus/Modul : </a:t>
            </a:r>
            <a:endParaRPr b="1"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AutoNum type="arabicPeriod"/>
            </a:pPr>
            <a:r>
              <a:rPr b="0" i="0" lang="en-US" sz="3000" u="none" cap="none" strike="noStrike">
                <a:solidFill>
                  <a:schemeClr val="dk1"/>
                </a:solidFill>
                <a:highlight>
                  <a:schemeClr val="lt1"/>
                </a:highlight>
                <a:latin typeface="IBM Plex Sans"/>
                <a:ea typeface="IBM Plex Sans"/>
                <a:cs typeface="IBM Plex Sans"/>
                <a:sym typeface="IBM Plex Sans"/>
              </a:rPr>
              <a:t>Guru dapat </a:t>
            </a:r>
            <a:r>
              <a:rPr b="1" i="0" lang="en-US" sz="3000" u="none" cap="none" strike="noStrike">
                <a:solidFill>
                  <a:schemeClr val="dk1"/>
                </a:solidFill>
                <a:highlight>
                  <a:schemeClr val="lt1"/>
                </a:highlight>
                <a:latin typeface="IBM Plex Sans"/>
                <a:ea typeface="IBM Plex Sans"/>
                <a:cs typeface="IBM Plex Sans"/>
                <a:sym typeface="IBM Plex Sans"/>
              </a:rPr>
              <a:t>mengidentifikasi dan mendapatkan sumber daya</a:t>
            </a:r>
            <a:r>
              <a:rPr b="0" i="0" lang="en-US" sz="3000" u="none" cap="none" strike="noStrike">
                <a:solidFill>
                  <a:schemeClr val="dk1"/>
                </a:solidFill>
                <a:highlight>
                  <a:schemeClr val="lt1"/>
                </a:highlight>
                <a:latin typeface="IBM Plex Sans"/>
                <a:ea typeface="IBM Plex Sans"/>
                <a:cs typeface="IBM Plex Sans"/>
                <a:sym typeface="IBM Plex Sans"/>
              </a:rPr>
              <a:t> dari berbagai sumber yang sah untuk melaksanakan pembelajaran PJOK. </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AutoNum type="arabicPeriod"/>
            </a:pPr>
            <a:r>
              <a:rPr b="0" i="0" lang="en-US" sz="3000" u="none" cap="none" strike="noStrike">
                <a:solidFill>
                  <a:schemeClr val="dk1"/>
                </a:solidFill>
                <a:highlight>
                  <a:schemeClr val="lt1"/>
                </a:highlight>
                <a:latin typeface="IBM Plex Sans"/>
                <a:ea typeface="IBM Plex Sans"/>
                <a:cs typeface="IBM Plex Sans"/>
                <a:sym typeface="IBM Plex Sans"/>
              </a:rPr>
              <a:t>Guru dapat </a:t>
            </a:r>
            <a:r>
              <a:rPr b="1" i="0" lang="en-US" sz="3000" u="none" cap="none" strike="noStrike">
                <a:solidFill>
                  <a:schemeClr val="dk1"/>
                </a:solidFill>
                <a:highlight>
                  <a:schemeClr val="lt1"/>
                </a:highlight>
                <a:latin typeface="IBM Plex Sans"/>
                <a:ea typeface="IBM Plex Sans"/>
                <a:cs typeface="IBM Plex Sans"/>
                <a:sym typeface="IBM Plex Sans"/>
              </a:rPr>
              <a:t>menggunakan sumber daya secara efektif </a:t>
            </a:r>
            <a:r>
              <a:rPr b="0" i="0" lang="en-US" sz="3000" u="none" cap="none" strike="noStrike">
                <a:solidFill>
                  <a:schemeClr val="dk1"/>
                </a:solidFill>
                <a:highlight>
                  <a:schemeClr val="lt1"/>
                </a:highlight>
                <a:latin typeface="IBM Plex Sans"/>
                <a:ea typeface="IBM Plex Sans"/>
                <a:cs typeface="IBM Plex Sans"/>
                <a:sym typeface="IBM Plex Sans"/>
              </a:rPr>
              <a:t>untuk meningkatkan kualitas pembelajaran PJOK</a:t>
            </a:r>
            <a:endParaRPr b="0" i="0" sz="30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000"/>
              <a:buFont typeface="Arial"/>
              <a:buNone/>
            </a:pPr>
            <a:r>
              <a:t/>
            </a:r>
            <a:endParaRPr b="1" i="0" sz="3000" u="none" cap="none" strike="noStrike">
              <a:solidFill>
                <a:schemeClr val="dk1"/>
              </a:solidFill>
              <a:highlight>
                <a:schemeClr val="lt1"/>
              </a:highlight>
              <a:latin typeface="IBM Plex Sans"/>
              <a:ea typeface="IBM Plex Sans"/>
              <a:cs typeface="IBM Plex Sans"/>
              <a:sym typeface="IBM Plex Sans"/>
            </a:endParaRPr>
          </a:p>
        </p:txBody>
      </p:sp>
      <p:sp>
        <p:nvSpPr>
          <p:cNvPr id="158" name="Google Shape;158;g2d0657cd0cd_0_43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59" name="Google Shape;159;g2d0657cd0cd_0_43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160" name="Google Shape;160;g2d0657cd0cd_0_430"/>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Tujuan</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g2d0657cd0cd_0_441"/>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66" name="Google Shape;166;g2d0657cd0cd_0_441"/>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67" name="Google Shape;167;g2d0657cd0cd_0_441"/>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Agenda</a:t>
            </a:r>
            <a:endParaRPr b="0" i="0" sz="4300" u="none" cap="none" strike="noStrike">
              <a:solidFill>
                <a:srgbClr val="1F3D71"/>
              </a:solidFill>
              <a:highlight>
                <a:schemeClr val="lt1"/>
              </a:highlight>
              <a:latin typeface="IBM Plex Sans"/>
              <a:ea typeface="IBM Plex Sans"/>
              <a:cs typeface="IBM Plex Sans"/>
              <a:sym typeface="IBM Plex Sans"/>
            </a:endParaRPr>
          </a:p>
        </p:txBody>
      </p:sp>
      <p:graphicFrame>
        <p:nvGraphicFramePr>
          <p:cNvPr id="168" name="Google Shape;168;g2d0657cd0cd_0_441"/>
          <p:cNvGraphicFramePr/>
          <p:nvPr/>
        </p:nvGraphicFramePr>
        <p:xfrm>
          <a:off x="1215075" y="1812613"/>
          <a:ext cx="3000000" cy="3000000"/>
        </p:xfrm>
        <a:graphic>
          <a:graphicData uri="http://schemas.openxmlformats.org/drawingml/2006/table">
            <a:tbl>
              <a:tblPr>
                <a:noFill/>
                <a:tableStyleId>{E8FBAD17-191F-4E1B-8083-376CC02F9912}</a:tableStyleId>
              </a:tblPr>
              <a:tblGrid>
                <a:gridCol w="1857250"/>
                <a:gridCol w="11977150"/>
              </a:tblGrid>
              <a:tr h="381000">
                <a:tc>
                  <a:txBody>
                    <a:bodyPr/>
                    <a:lstStyle/>
                    <a:p>
                      <a:pPr indent="0" lvl="0" marL="0" marR="0" rtl="0" algn="ctr">
                        <a:lnSpc>
                          <a:spcPct val="115000"/>
                        </a:lnSpc>
                        <a:spcBef>
                          <a:spcPts val="0"/>
                        </a:spcBef>
                        <a:spcAft>
                          <a:spcPts val="0"/>
                        </a:spcAft>
                        <a:buClr>
                          <a:srgbClr val="000000"/>
                        </a:buClr>
                        <a:buSzPts val="2700"/>
                        <a:buFont typeface="Arial"/>
                        <a:buNone/>
                      </a:pPr>
                      <a:r>
                        <a:rPr b="1" lang="en-US" sz="2700" u="none" cap="none" strike="noStrike">
                          <a:latin typeface="IBM Plex Sans"/>
                          <a:ea typeface="IBM Plex Sans"/>
                          <a:cs typeface="IBM Plex Sans"/>
                          <a:sym typeface="IBM Plex Sans"/>
                        </a:rPr>
                        <a:t> 5’</a:t>
                      </a:r>
                      <a:endParaRPr b="1"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2700"/>
                        <a:buFont typeface="Arial"/>
                        <a:buNone/>
                      </a:pPr>
                      <a:r>
                        <a:rPr lang="en-US" sz="2700" u="none" cap="none" strike="noStrike">
                          <a:latin typeface="IBM Plex Sans"/>
                          <a:ea typeface="IBM Plex Sans"/>
                          <a:cs typeface="IBM Plex Sans"/>
                          <a:sym typeface="IBM Plex Sans"/>
                        </a:rPr>
                        <a:t>Pembukaan, Pengingat Kesepakatan Bersama, Pemaparan tujuan Sesi, dan Penjelasan Agenda kegiatan</a:t>
                      </a:r>
                      <a:endParaRPr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0" lvl="0" marL="0" marR="0" rtl="0" algn="ctr">
                        <a:lnSpc>
                          <a:spcPct val="115000"/>
                        </a:lnSpc>
                        <a:spcBef>
                          <a:spcPts val="0"/>
                        </a:spcBef>
                        <a:spcAft>
                          <a:spcPts val="0"/>
                        </a:spcAft>
                        <a:buClr>
                          <a:srgbClr val="000000"/>
                        </a:buClr>
                        <a:buSzPts val="2700"/>
                        <a:buFont typeface="Arial"/>
                        <a:buNone/>
                      </a:pPr>
                      <a:r>
                        <a:rPr b="1" lang="en-US" sz="2700" u="none" cap="none" strike="noStrike">
                          <a:latin typeface="IBM Plex Sans"/>
                          <a:ea typeface="IBM Plex Sans"/>
                          <a:cs typeface="IBM Plex Sans"/>
                          <a:sym typeface="IBM Plex Sans"/>
                        </a:rPr>
                        <a:t>10’</a:t>
                      </a:r>
                      <a:endParaRPr b="1"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2700"/>
                        <a:buFont typeface="Arial"/>
                        <a:buNone/>
                      </a:pPr>
                      <a:r>
                        <a:rPr lang="en-US" sz="2700" u="none" cap="none" strike="noStrike">
                          <a:latin typeface="IBM Plex Sans"/>
                          <a:ea typeface="IBM Plex Sans"/>
                          <a:cs typeface="IBM Plex Sans"/>
                          <a:sym typeface="IBM Plex Sans"/>
                        </a:rPr>
                        <a:t>Berpikir Berbasis Aset/Kekuatan</a:t>
                      </a:r>
                      <a:endParaRPr sz="2700" u="none" cap="none" strike="noStrike">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2700"/>
                        <a:buFont typeface="Arial"/>
                        <a:buNone/>
                      </a:pPr>
                      <a:r>
                        <a:rPr lang="en-US" sz="2700" u="none" cap="none" strike="noStrike">
                          <a:latin typeface="IBM Plex Sans"/>
                          <a:ea typeface="IBM Plex Sans"/>
                          <a:cs typeface="IBM Plex Sans"/>
                          <a:sym typeface="IBM Plex Sans"/>
                        </a:rPr>
                        <a:t>(Asset-based Thinking)</a:t>
                      </a:r>
                      <a:endParaRPr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0" lvl="0" marL="0" marR="0" rtl="0" algn="ctr">
                        <a:lnSpc>
                          <a:spcPct val="115000"/>
                        </a:lnSpc>
                        <a:spcBef>
                          <a:spcPts val="0"/>
                        </a:spcBef>
                        <a:spcAft>
                          <a:spcPts val="0"/>
                        </a:spcAft>
                        <a:buClr>
                          <a:srgbClr val="000000"/>
                        </a:buClr>
                        <a:buSzPts val="2700"/>
                        <a:buFont typeface="Arial"/>
                        <a:buNone/>
                      </a:pPr>
                      <a:r>
                        <a:rPr b="1" lang="en-US" sz="2700" u="none" cap="none" strike="noStrike">
                          <a:latin typeface="IBM Plex Sans"/>
                          <a:ea typeface="IBM Plex Sans"/>
                          <a:cs typeface="IBM Plex Sans"/>
                          <a:sym typeface="IBM Plex Sans"/>
                        </a:rPr>
                        <a:t>60’</a:t>
                      </a:r>
                      <a:endParaRPr b="1"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2700"/>
                        <a:buFont typeface="Arial"/>
                        <a:buNone/>
                      </a:pPr>
                      <a:r>
                        <a:rPr b="1" lang="en-US" sz="2700" u="none" cap="none" strike="noStrike">
                          <a:latin typeface="IBM Plex Sans"/>
                          <a:ea typeface="IBM Plex Sans"/>
                          <a:cs typeface="IBM Plex Sans"/>
                          <a:sym typeface="IBM Plex Sans"/>
                        </a:rPr>
                        <a:t>Diskusi Identifikasi situasi 3,4,5</a:t>
                      </a:r>
                      <a:r>
                        <a:rPr lang="en-US" sz="2700" u="none" cap="none" strike="noStrike">
                          <a:latin typeface="IBM Plex Sans"/>
                          <a:ea typeface="IBM Plex Sans"/>
                          <a:cs typeface="IBM Plex Sans"/>
                          <a:sym typeface="IBM Plex Sans"/>
                        </a:rPr>
                        <a:t>  </a:t>
                      </a:r>
                      <a:r>
                        <a:rPr b="1" lang="en-US" sz="2700" u="none" cap="none" strike="noStrike">
                          <a:latin typeface="IBM Plex Sans"/>
                          <a:ea typeface="IBM Plex Sans"/>
                          <a:cs typeface="IBM Plex Sans"/>
                          <a:sym typeface="IBM Plex Sans"/>
                        </a:rPr>
                        <a:t>Situasi 3</a:t>
                      </a:r>
                      <a:r>
                        <a:rPr lang="en-US" sz="2700" u="none" cap="none" strike="noStrike">
                          <a:latin typeface="IBM Plex Sans"/>
                          <a:ea typeface="IBM Plex Sans"/>
                          <a:cs typeface="IBM Plex Sans"/>
                          <a:sym typeface="IBM Plex Sans"/>
                        </a:rPr>
                        <a:t> :pemanfaatan aset dalam pembelajaran PJOK</a:t>
                      </a:r>
                      <a:endParaRPr sz="2700" u="none" cap="none" strike="noStrike">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2700"/>
                        <a:buFont typeface="Arial"/>
                        <a:buNone/>
                      </a:pPr>
                      <a:r>
                        <a:rPr b="1" lang="en-US" sz="2700" u="none" cap="none" strike="noStrike">
                          <a:latin typeface="IBM Plex Sans"/>
                          <a:ea typeface="IBM Plex Sans"/>
                          <a:cs typeface="IBM Plex Sans"/>
                          <a:sym typeface="IBM Plex Sans"/>
                        </a:rPr>
                        <a:t>Situasi 4 </a:t>
                      </a:r>
                      <a:r>
                        <a:rPr lang="en-US" sz="2700" u="none" cap="none" strike="noStrike">
                          <a:latin typeface="IBM Plex Sans"/>
                          <a:ea typeface="IBM Plex Sans"/>
                          <a:cs typeface="IBM Plex Sans"/>
                          <a:sym typeface="IBM Plex Sans"/>
                        </a:rPr>
                        <a:t>: Menerapkan pendekatan Asset Based Thinking </a:t>
                      </a:r>
                      <a:endParaRPr sz="2700" u="none" cap="none" strike="noStrike">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2700"/>
                        <a:buFont typeface="Arial"/>
                        <a:buNone/>
                      </a:pPr>
                      <a:r>
                        <a:rPr b="1" lang="en-US" sz="2700" u="none" cap="none" strike="noStrike">
                          <a:latin typeface="IBM Plex Sans"/>
                          <a:ea typeface="IBM Plex Sans"/>
                          <a:cs typeface="IBM Plex Sans"/>
                          <a:sym typeface="IBM Plex Sans"/>
                        </a:rPr>
                        <a:t>Situasi 5</a:t>
                      </a:r>
                      <a:r>
                        <a:rPr lang="en-US" sz="2700" u="none" cap="none" strike="noStrike">
                          <a:latin typeface="IBM Plex Sans"/>
                          <a:ea typeface="IBM Plex Sans"/>
                          <a:cs typeface="IBM Plex Sans"/>
                          <a:sym typeface="IBM Plex Sans"/>
                        </a:rPr>
                        <a:t> : Pemanfaatan aset secara maksimal.</a:t>
                      </a:r>
                      <a:endParaRPr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0" lvl="0" marL="0" marR="0" rtl="0" algn="ctr">
                        <a:lnSpc>
                          <a:spcPct val="115000"/>
                        </a:lnSpc>
                        <a:spcBef>
                          <a:spcPts val="0"/>
                        </a:spcBef>
                        <a:spcAft>
                          <a:spcPts val="0"/>
                        </a:spcAft>
                        <a:buClr>
                          <a:srgbClr val="000000"/>
                        </a:buClr>
                        <a:buSzPts val="2700"/>
                        <a:buFont typeface="Arial"/>
                        <a:buNone/>
                      </a:pPr>
                      <a:r>
                        <a:rPr b="1" lang="en-US" sz="2700" u="none" cap="none" strike="noStrike">
                          <a:latin typeface="IBM Plex Sans"/>
                          <a:ea typeface="IBM Plex Sans"/>
                          <a:cs typeface="IBM Plex Sans"/>
                          <a:sym typeface="IBM Plex Sans"/>
                        </a:rPr>
                        <a:t>10’</a:t>
                      </a:r>
                      <a:endParaRPr b="1"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2700"/>
                        <a:buFont typeface="Arial"/>
                        <a:buNone/>
                      </a:pPr>
                      <a:r>
                        <a:rPr lang="en-US" sz="2700" u="none" cap="none" strike="noStrike">
                          <a:latin typeface="IBM Plex Sans"/>
                          <a:ea typeface="IBM Plex Sans"/>
                          <a:cs typeface="IBM Plex Sans"/>
                          <a:sym typeface="IBM Plex Sans"/>
                        </a:rPr>
                        <a:t>Memanfaatkan aset yang ada di satuan pendidikan</a:t>
                      </a:r>
                      <a:endParaRPr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0" lvl="0" marL="0" marR="0" rtl="0" algn="ctr">
                        <a:lnSpc>
                          <a:spcPct val="115000"/>
                        </a:lnSpc>
                        <a:spcBef>
                          <a:spcPts val="0"/>
                        </a:spcBef>
                        <a:spcAft>
                          <a:spcPts val="0"/>
                        </a:spcAft>
                        <a:buClr>
                          <a:srgbClr val="000000"/>
                        </a:buClr>
                        <a:buSzPts val="2700"/>
                        <a:buFont typeface="Arial"/>
                        <a:buNone/>
                      </a:pPr>
                      <a:r>
                        <a:rPr b="1" lang="en-US" sz="2700" u="none" cap="none" strike="noStrike">
                          <a:latin typeface="IBM Plex Sans"/>
                          <a:ea typeface="IBM Plex Sans"/>
                          <a:cs typeface="IBM Plex Sans"/>
                          <a:sym typeface="IBM Plex Sans"/>
                        </a:rPr>
                        <a:t>5’</a:t>
                      </a:r>
                      <a:endParaRPr b="1"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15000"/>
                        </a:lnSpc>
                        <a:spcBef>
                          <a:spcPts val="0"/>
                        </a:spcBef>
                        <a:spcAft>
                          <a:spcPts val="0"/>
                        </a:spcAft>
                        <a:buClr>
                          <a:srgbClr val="000000"/>
                        </a:buClr>
                        <a:buSzPts val="2700"/>
                        <a:buFont typeface="Arial"/>
                        <a:buNone/>
                      </a:pPr>
                      <a:r>
                        <a:rPr lang="en-US" sz="2700" u="none" cap="none" strike="noStrike">
                          <a:latin typeface="IBM Plex Sans"/>
                          <a:ea typeface="IBM Plex Sans"/>
                          <a:cs typeface="IBM Plex Sans"/>
                          <a:sym typeface="IBM Plex Sans"/>
                        </a:rPr>
                        <a:t>Penutup , Refleksi &amp; Foto bersama</a:t>
                      </a:r>
                      <a:endParaRPr sz="2700" u="none" cap="none" strike="noStrike">
                        <a:latin typeface="IBM Plex Sans"/>
                        <a:ea typeface="IBM Plex Sans"/>
                        <a:cs typeface="IBM Plex Sans"/>
                        <a:sym typeface="IBM Plex Sans"/>
                      </a:endParaRPr>
                    </a:p>
                  </a:txBody>
                  <a:tcPr marT="91425" marB="91425" marR="73025" marL="7302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g2d0657cd0cd_0_52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74" name="Google Shape;174;g2d0657cd0cd_0_523"/>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75" name="Google Shape;175;g2d0657cd0cd_0_523"/>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Agenda Detail</a:t>
            </a:r>
            <a:endParaRPr b="0" i="0" sz="4300" u="none" cap="none" strike="noStrike">
              <a:solidFill>
                <a:srgbClr val="1F3D71"/>
              </a:solidFill>
              <a:highlight>
                <a:schemeClr val="lt1"/>
              </a:highlight>
              <a:latin typeface="IBM Plex Sans"/>
              <a:ea typeface="IBM Plex Sans"/>
              <a:cs typeface="IBM Plex Sans"/>
              <a:sym typeface="IBM Plex Sans"/>
            </a:endParaRPr>
          </a:p>
        </p:txBody>
      </p:sp>
      <p:graphicFrame>
        <p:nvGraphicFramePr>
          <p:cNvPr id="176" name="Google Shape;176;g2d0657cd0cd_0_523"/>
          <p:cNvGraphicFramePr/>
          <p:nvPr/>
        </p:nvGraphicFramePr>
        <p:xfrm>
          <a:off x="1215075" y="1834213"/>
          <a:ext cx="3000000" cy="3000000"/>
        </p:xfrm>
        <a:graphic>
          <a:graphicData uri="http://schemas.openxmlformats.org/drawingml/2006/table">
            <a:tbl>
              <a:tblPr>
                <a:noFill/>
                <a:tableStyleId>{E8FBAD17-191F-4E1B-8083-376CC02F9912}</a:tableStyleId>
              </a:tblPr>
              <a:tblGrid>
                <a:gridCol w="1767750"/>
                <a:gridCol w="5401400"/>
                <a:gridCol w="3584575"/>
                <a:gridCol w="3584575"/>
              </a:tblGrid>
              <a:tr h="381000">
                <a:tc>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5 menit</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gridSpan="3">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Pembukaan, Kesepakatan Kelas, dan Tujuan </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hMerge="1"/>
                <a:tc hMerge="1"/>
              </a:tr>
              <a:tr h="381000">
                <a:tc>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10 menit</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gridSpan="3">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Kesan terhadap </a:t>
                      </a:r>
                      <a:r>
                        <a:rPr i="1" lang="en-US" sz="2400" u="none" cap="none" strike="noStrike">
                          <a:latin typeface="IBM Plex Sans"/>
                          <a:ea typeface="IBM Plex Sans"/>
                          <a:cs typeface="IBM Plex Sans"/>
                          <a:sym typeface="IBM Plex Sans"/>
                        </a:rPr>
                        <a:t>Asset Based Thinking</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hMerge="1"/>
                <a:tc hMerge="1"/>
              </a:tr>
              <a:tr h="381000">
                <a:tc>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10 menit</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gridSpan="3">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Studi Kasus 3</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hMerge="1"/>
                <a:tc hMerge="1"/>
              </a:tr>
              <a:tr h="381000">
                <a:tc>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10 menit</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gridSpan="3">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Mengapa guru PJOK perlu mempelajari dan menerapkan prinsip </a:t>
                      </a:r>
                      <a:r>
                        <a:rPr i="1" lang="en-US" sz="2400" u="none" cap="none" strike="noStrike">
                          <a:latin typeface="IBM Plex Sans"/>
                          <a:ea typeface="IBM Plex Sans"/>
                          <a:cs typeface="IBM Plex Sans"/>
                          <a:sym typeface="IBM Plex Sans"/>
                        </a:rPr>
                        <a:t>Asset Based Thinking?</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hMerge="1"/>
                <a:tc hMerge="1"/>
              </a:tr>
              <a:tr h="381000">
                <a:tc>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10 menit</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gridSpan="3">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Studi Kasus 2</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hMerge="1"/>
                <a:tc hMerge="1"/>
              </a:tr>
              <a:tr h="381000">
                <a:tc>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10 menit</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gridSpan="3">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Dimana posisi guru PJOK dalam memanfaatkan aset yang dimiliki?</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hMerge="1"/>
                <a:tc hMerge="1"/>
              </a:tr>
              <a:tr h="381000">
                <a:tc>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10 menit</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gridSpan="3">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Studi Kasus 5</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hMerge="1"/>
                <a:tc hMerge="1"/>
              </a:tr>
              <a:tr h="381000">
                <a:tc>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10 menit</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gridSpan="3">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Bagaimana strategi memanfaatkan aset dalam konteks pembelajaran PJOK?</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hMerge="1"/>
                <a:tc hMerge="1"/>
              </a:tr>
              <a:tr h="381000">
                <a:tc>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5 menit</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gridSpan="3">
                  <a:txBody>
                    <a:bodyPr/>
                    <a:lstStyle/>
                    <a:p>
                      <a:pPr indent="0" lvl="0" marL="91440" marR="0" rtl="0" algn="l">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Penutup</a:t>
                      </a:r>
                      <a:endParaRPr sz="2400" u="none" cap="none" strike="noStrike">
                        <a:latin typeface="IBM Plex Sans"/>
                        <a:ea typeface="IBM Plex Sans"/>
                        <a:cs typeface="IBM Plex Sans"/>
                        <a:sym typeface="IBM Plex Sans"/>
                      </a:endParaRPr>
                    </a:p>
                  </a:txBody>
                  <a:tcPr marT="91425" marB="91425" marR="28575" marL="28575" anchor="ctr">
                    <a:lnL cap="flat" cmpd="sng" w="9525">
                      <a:solidFill>
                        <a:srgbClr val="0192D5"/>
                      </a:solidFill>
                      <a:prstDash val="solid"/>
                      <a:round/>
                      <a:headEnd len="sm" w="sm" type="none"/>
                      <a:tailEnd len="sm" w="sm" type="none"/>
                    </a:lnL>
                    <a:lnR cap="flat" cmpd="sng" w="9525">
                      <a:solidFill>
                        <a:srgbClr val="0192D5"/>
                      </a:solidFill>
                      <a:prstDash val="solid"/>
                      <a:round/>
                      <a:headEnd len="sm" w="sm" type="none"/>
                      <a:tailEnd len="sm" w="sm" type="none"/>
                    </a:lnR>
                    <a:lnT cap="flat" cmpd="sng" w="9525">
                      <a:solidFill>
                        <a:srgbClr val="0192D5"/>
                      </a:solidFill>
                      <a:prstDash val="solid"/>
                      <a:round/>
                      <a:headEnd len="sm" w="sm" type="none"/>
                      <a:tailEnd len="sm" w="sm" type="none"/>
                    </a:lnT>
                    <a:lnB cap="flat" cmpd="sng" w="9525">
                      <a:solidFill>
                        <a:srgbClr val="0192D5"/>
                      </a:solidFill>
                      <a:prstDash val="solid"/>
                      <a:round/>
                      <a:headEnd len="sm" w="sm" type="none"/>
                      <a:tailEnd len="sm" w="sm" type="none"/>
                    </a:lnB>
                    <a:solidFill>
                      <a:schemeClr val="lt1"/>
                    </a:solidFill>
                  </a:tcPr>
                </a:tc>
                <a:tc hMerge="1"/>
                <a:tc hMerge="1"/>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id="181" name="Google Shape;181;g2d0657cd0cd_0_531"/>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82" name="Google Shape;182;g2d0657cd0cd_0_531"/>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83" name="Google Shape;183;g2d0657cd0cd_0_531"/>
          <p:cNvSpPr txBox="1"/>
          <p:nvPr/>
        </p:nvSpPr>
        <p:spPr>
          <a:xfrm>
            <a:off x="5506400" y="3656100"/>
            <a:ext cx="52305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APA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(10Menit)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 name="Shape 187"/>
        <p:cNvGrpSpPr/>
        <p:nvPr/>
      </p:nvGrpSpPr>
      <p:grpSpPr>
        <a:xfrm>
          <a:off x="0" y="0"/>
          <a:ext cx="0" cy="0"/>
          <a:chOff x="0" y="0"/>
          <a:chExt cx="0" cy="0"/>
        </a:xfrm>
      </p:grpSpPr>
      <p:sp>
        <p:nvSpPr>
          <p:cNvPr id="188" name="Google Shape;188;g2d0657cd0cd_0_537"/>
          <p:cNvSpPr txBox="1"/>
          <p:nvPr/>
        </p:nvSpPr>
        <p:spPr>
          <a:xfrm>
            <a:off x="2018891" y="3454508"/>
            <a:ext cx="12205500" cy="22350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Clr>
                <a:schemeClr val="dk1"/>
              </a:buClr>
              <a:buSzPts val="1100"/>
              <a:buFont typeface="Arial"/>
              <a:buNone/>
            </a:pPr>
            <a:r>
              <a:rPr b="0" i="1" lang="en-US" sz="4400" u="none" cap="none" strike="noStrike">
                <a:solidFill>
                  <a:srgbClr val="465986"/>
                </a:solidFill>
                <a:latin typeface="IBM Plex Sans"/>
                <a:ea typeface="IBM Plex Sans"/>
                <a:cs typeface="IBM Plex Sans"/>
                <a:sym typeface="IBM Plex Sans"/>
              </a:rPr>
              <a:t>"Kekuatan tidak datang dari kapasitas fisik. Itu datang dari kemauan yang tak tergoyahkan."</a:t>
            </a:r>
            <a:endParaRPr b="0" i="1" sz="4400" u="none" cap="none" strike="noStrike">
              <a:solidFill>
                <a:srgbClr val="465986"/>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chemeClr val="dk1"/>
              </a:buClr>
              <a:buSzPts val="1100"/>
              <a:buFont typeface="Arial"/>
              <a:buNone/>
            </a:pPr>
            <a:r>
              <a:rPr b="0" i="1" lang="en-US" sz="4400" u="none" cap="none" strike="noStrike">
                <a:solidFill>
                  <a:srgbClr val="465986"/>
                </a:solidFill>
                <a:latin typeface="IBM Plex Sans"/>
                <a:ea typeface="IBM Plex Sans"/>
                <a:cs typeface="IBM Plex Sans"/>
                <a:sym typeface="IBM Plex Sans"/>
              </a:rPr>
              <a:t>~ Mahatma Gandhi ~</a:t>
            </a:r>
            <a:endParaRPr b="0" i="1" sz="4400" u="none" cap="none" strike="noStrike">
              <a:solidFill>
                <a:srgbClr val="465986"/>
              </a:solidFill>
              <a:latin typeface="IBM Plex Sans"/>
              <a:ea typeface="IBM Plex Sans"/>
              <a:cs typeface="IBM Plex Sans"/>
              <a:sym typeface="IBM Plex Sans"/>
            </a:endParaRPr>
          </a:p>
        </p:txBody>
      </p:sp>
      <p:sp>
        <p:nvSpPr>
          <p:cNvPr id="189" name="Google Shape;189;g2d0657cd0cd_0_53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90" name="Google Shape;190;g2d0657cd0cd_0_537"/>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600"/>
                                        <p:tgtEl>
                                          <p:spTgt spid="1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
        <p:nvSpPr>
          <p:cNvPr id="195" name="Google Shape;195;g2d0657cd0cd_0_637"/>
          <p:cNvSpPr/>
          <p:nvPr/>
        </p:nvSpPr>
        <p:spPr>
          <a:xfrm>
            <a:off x="1215139" y="1873244"/>
            <a:ext cx="14148000" cy="5849100"/>
          </a:xfrm>
          <a:prstGeom prst="rect">
            <a:avLst/>
          </a:prstGeom>
          <a:no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196" name="Google Shape;196;g2d0657cd0cd_0_637"/>
          <p:cNvSpPr txBox="1"/>
          <p:nvPr/>
        </p:nvSpPr>
        <p:spPr>
          <a:xfrm>
            <a:off x="1449578" y="2053133"/>
            <a:ext cx="11970900" cy="52056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3000"/>
              <a:buFont typeface="Arial"/>
              <a:buNone/>
            </a:pPr>
            <a:r>
              <a:rPr b="0" i="0" lang="en-US" sz="3000" u="none" cap="none" strike="noStrike">
                <a:solidFill>
                  <a:schemeClr val="dk1"/>
                </a:solidFill>
                <a:highlight>
                  <a:schemeClr val="lt1"/>
                </a:highlight>
                <a:latin typeface="IBM Plex Sans"/>
                <a:ea typeface="IBM Plex Sans"/>
                <a:cs typeface="IBM Plex Sans"/>
                <a:sym typeface="IBM Plex Sans"/>
              </a:rPr>
              <a:t>Berdasarkan proses belajar Anda secara mandiri dan pengalaman setelah PGP,</a:t>
            </a:r>
            <a:endParaRPr b="0" i="0" sz="30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000"/>
              <a:buFont typeface="Arial"/>
              <a:buNone/>
            </a:pPr>
            <a:r>
              <a:t/>
            </a:r>
            <a:endParaRPr b="0" i="0" sz="3000" u="none" cap="none" strike="noStrike">
              <a:solidFill>
                <a:schemeClr val="dk1"/>
              </a:solidFill>
              <a:highlight>
                <a:schemeClr val="lt1"/>
              </a:highlight>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4400"/>
              <a:buFont typeface="Arial"/>
              <a:buNone/>
            </a:pPr>
            <a:r>
              <a:rPr b="1" i="1" lang="en-US" sz="4400" u="none" cap="none" strike="noStrike">
                <a:solidFill>
                  <a:schemeClr val="dk1"/>
                </a:solidFill>
                <a:highlight>
                  <a:schemeClr val="lt1"/>
                </a:highlight>
                <a:latin typeface="IBM Plex Sans"/>
                <a:ea typeface="IBM Plex Sans"/>
                <a:cs typeface="IBM Plex Sans"/>
                <a:sym typeface="IBM Plex Sans"/>
              </a:rPr>
              <a:t>Apa pandangan Anda terhadap pendekatan Asset Based Thinking?</a:t>
            </a:r>
            <a:endParaRPr b="1" i="1" sz="44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000"/>
              <a:buFont typeface="Arial"/>
              <a:buNone/>
            </a:pPr>
            <a:r>
              <a:t/>
            </a:r>
            <a:endParaRPr b="0" i="0" sz="30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000"/>
              <a:buFont typeface="Arial"/>
              <a:buNone/>
            </a:pPr>
            <a:r>
              <a:rPr b="0" i="0" lang="en-US" sz="3000" u="none" cap="none" strike="noStrike">
                <a:solidFill>
                  <a:schemeClr val="dk1"/>
                </a:solidFill>
                <a:highlight>
                  <a:schemeClr val="lt1"/>
                </a:highlight>
                <a:latin typeface="IBM Plex Sans"/>
                <a:ea typeface="IBM Plex Sans"/>
                <a:cs typeface="IBM Plex Sans"/>
                <a:sym typeface="IBM Plex Sans"/>
              </a:rPr>
              <a:t>Tuliskan dalam 1 kalimat di kolom chat.</a:t>
            </a:r>
            <a:endParaRPr b="0" i="0" sz="30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000"/>
              <a:buFont typeface="Arial"/>
              <a:buNone/>
            </a:pPr>
            <a:r>
              <a:t/>
            </a:r>
            <a:endParaRPr b="0" i="0" sz="30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000"/>
              <a:buFont typeface="Arial"/>
              <a:buNone/>
            </a:pPr>
            <a:r>
              <a:t/>
            </a:r>
            <a:endParaRPr b="0" i="0" sz="3000" u="none" cap="none" strike="noStrike">
              <a:solidFill>
                <a:schemeClr val="dk1"/>
              </a:solidFill>
              <a:highlight>
                <a:schemeClr val="lt1"/>
              </a:highlight>
              <a:latin typeface="IBM Plex Sans"/>
              <a:ea typeface="IBM Plex Sans"/>
              <a:cs typeface="IBM Plex Sans"/>
              <a:sym typeface="IBM Plex Sans"/>
            </a:endParaRPr>
          </a:p>
        </p:txBody>
      </p:sp>
      <p:sp>
        <p:nvSpPr>
          <p:cNvPr id="197" name="Google Shape;197;g2d0657cd0cd_0_63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98" name="Google Shape;198;g2d0657cd0cd_0_637"/>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199" name="Google Shape;199;g2d0657cd0cd_0_637"/>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Apa</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400"/>
                                        <p:tgtEl>
                                          <p:spTgt spid="1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sp>
        <p:nvSpPr>
          <p:cNvPr id="204" name="Google Shape;204;g2d0657cd0cd_0_69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05" name="Google Shape;205;g2d0657cd0cd_0_69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206" name="Google Shape;206;g2d0657cd0cd_0_692"/>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Apa</a:t>
            </a:r>
            <a:endParaRPr b="0" i="0" sz="4300" u="none" cap="none" strike="noStrike">
              <a:solidFill>
                <a:srgbClr val="1F3D71"/>
              </a:solidFill>
              <a:highlight>
                <a:schemeClr val="lt1"/>
              </a:highlight>
              <a:latin typeface="Arial"/>
              <a:ea typeface="Arial"/>
              <a:cs typeface="Arial"/>
              <a:sym typeface="Arial"/>
            </a:endParaRPr>
          </a:p>
        </p:txBody>
      </p:sp>
      <p:sp>
        <p:nvSpPr>
          <p:cNvPr id="207" name="Google Shape;207;g2d0657cd0cd_0_692"/>
          <p:cNvSpPr txBox="1"/>
          <p:nvPr/>
        </p:nvSpPr>
        <p:spPr>
          <a:xfrm>
            <a:off x="1215075" y="2389900"/>
            <a:ext cx="6578100" cy="4851600"/>
          </a:xfrm>
          <a:prstGeom prst="rect">
            <a:avLst/>
          </a:prstGeom>
          <a:solidFill>
            <a:schemeClr val="lt1"/>
          </a:solidFill>
          <a:ln cap="flat" cmpd="sng" w="76200">
            <a:solidFill>
              <a:srgbClr val="83C6DA"/>
            </a:solidFill>
            <a:prstDash val="solid"/>
            <a:round/>
            <a:headEnd len="sm" w="sm" type="none"/>
            <a:tailEnd len="sm" w="sm" type="none"/>
          </a:ln>
        </p:spPr>
        <p:txBody>
          <a:bodyPr anchorCtr="0" anchor="t" bIns="91425" lIns="91425" spcFirstLastPara="1" rIns="91425" wrap="square" tIns="182875">
            <a:noAutofit/>
          </a:bodyPr>
          <a:lstStyle/>
          <a:p>
            <a:pPr indent="0" lvl="0" marL="0" marR="0" rtl="0" algn="ctr">
              <a:lnSpc>
                <a:spcPct val="100000"/>
              </a:lnSpc>
              <a:spcBef>
                <a:spcPts val="0"/>
              </a:spcBef>
              <a:spcAft>
                <a:spcPts val="0"/>
              </a:spcAft>
              <a:buClr>
                <a:srgbClr val="000000"/>
              </a:buClr>
              <a:buSzPts val="4800"/>
              <a:buFont typeface="Arial"/>
              <a:buNone/>
            </a:pPr>
            <a:r>
              <a:rPr b="0" i="1" lang="en-US" sz="6000" u="none" cap="none" strike="noStrike">
                <a:solidFill>
                  <a:schemeClr val="dk1"/>
                </a:solidFill>
                <a:latin typeface="IBM Plex Sans"/>
                <a:ea typeface="IBM Plex Sans"/>
                <a:cs typeface="IBM Plex Sans"/>
                <a:sym typeface="IBM Plex Sans"/>
              </a:rPr>
              <a:t>Asset Based Thinking</a:t>
            </a:r>
            <a:endParaRPr b="0" i="1" sz="6000" u="none" cap="none" strike="noStrike">
              <a:solidFill>
                <a:schemeClr val="dk1"/>
              </a:solidFill>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4800"/>
              <a:buFont typeface="Arial"/>
              <a:buNone/>
            </a:pPr>
            <a:r>
              <a:rPr b="0" i="0" lang="en-US" sz="6000" u="none" cap="none" strike="noStrike">
                <a:solidFill>
                  <a:schemeClr val="dk1"/>
                </a:solidFill>
                <a:latin typeface="IBM Plex Sans"/>
                <a:ea typeface="IBM Plex Sans"/>
                <a:cs typeface="IBM Plex Sans"/>
                <a:sym typeface="IBM Plex Sans"/>
              </a:rPr>
              <a:t>adalah</a:t>
            </a:r>
            <a:endParaRPr b="0" i="0" sz="6000" u="none" cap="none" strike="noStrike">
              <a:solidFill>
                <a:schemeClr val="dk1"/>
              </a:solidFill>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4800"/>
              <a:buFont typeface="Arial"/>
              <a:buNone/>
            </a:pPr>
            <a:r>
              <a:rPr b="0" i="0" lang="en-US" sz="6000" u="none" cap="none" strike="noStrike">
                <a:solidFill>
                  <a:schemeClr val="dk1"/>
                </a:solidFill>
                <a:latin typeface="IBM Plex Sans"/>
                <a:ea typeface="IBM Plex Sans"/>
                <a:cs typeface="IBM Plex Sans"/>
                <a:sym typeface="IBM Plex Sans"/>
              </a:rPr>
              <a:t>….……</a:t>
            </a:r>
            <a:endParaRPr b="0" i="0" sz="6000" u="none" cap="none" strike="noStrike">
              <a:solidFill>
                <a:schemeClr val="dk1"/>
              </a:solidFill>
              <a:latin typeface="IBM Plex Sans"/>
              <a:ea typeface="IBM Plex Sans"/>
              <a:cs typeface="IBM Plex Sans"/>
              <a:sym typeface="IBM Plex Sans"/>
            </a:endParaRPr>
          </a:p>
        </p:txBody>
      </p:sp>
      <p:sp>
        <p:nvSpPr>
          <p:cNvPr id="208" name="Google Shape;208;g2d0657cd0cd_0_692"/>
          <p:cNvSpPr txBox="1"/>
          <p:nvPr/>
        </p:nvSpPr>
        <p:spPr>
          <a:xfrm>
            <a:off x="8433300" y="2359350"/>
            <a:ext cx="6578100" cy="4851600"/>
          </a:xfrm>
          <a:prstGeom prst="rect">
            <a:avLst/>
          </a:prstGeom>
          <a:solidFill>
            <a:schemeClr val="lt1"/>
          </a:solidFill>
          <a:ln cap="flat" cmpd="sng" w="76200">
            <a:solidFill>
              <a:srgbClr val="83C6DA"/>
            </a:solidFill>
            <a:prstDash val="solid"/>
            <a:round/>
            <a:headEnd len="sm" w="sm" type="none"/>
            <a:tailEnd len="sm" w="sm" type="none"/>
          </a:ln>
        </p:spPr>
        <p:txBody>
          <a:bodyPr anchorCtr="0" anchor="t" bIns="91425" lIns="91425" spcFirstLastPara="1" rIns="91425" wrap="square" tIns="182875">
            <a:noAutofit/>
          </a:bodyPr>
          <a:lstStyle/>
          <a:p>
            <a:pPr indent="0" lvl="0" marL="0" marR="0" rtl="0" algn="ctr">
              <a:lnSpc>
                <a:spcPct val="100000"/>
              </a:lnSpc>
              <a:spcBef>
                <a:spcPts val="0"/>
              </a:spcBef>
              <a:spcAft>
                <a:spcPts val="0"/>
              </a:spcAft>
              <a:buClr>
                <a:schemeClr val="dk1"/>
              </a:buClr>
              <a:buSzPts val="4800"/>
              <a:buFont typeface="Arial"/>
              <a:buNone/>
            </a:pPr>
            <a:r>
              <a:rPr b="0" i="0" lang="en-US" sz="5800" u="none" cap="none" strike="noStrike">
                <a:solidFill>
                  <a:schemeClr val="dk1"/>
                </a:solidFill>
                <a:latin typeface="IBM Plex Sans"/>
                <a:ea typeface="IBM Plex Sans"/>
                <a:cs typeface="IBM Plex Sans"/>
                <a:sym typeface="IBM Plex Sans"/>
              </a:rPr>
              <a:t>Keistimewaan</a:t>
            </a:r>
            <a:endParaRPr b="0" i="0" sz="5800" u="none" cap="none" strike="noStrike">
              <a:solidFill>
                <a:schemeClr val="dk1"/>
              </a:solidFill>
              <a:latin typeface="IBM Plex Sans"/>
              <a:ea typeface="IBM Plex Sans"/>
              <a:cs typeface="IBM Plex Sans"/>
              <a:sym typeface="IBM Plex Sans"/>
            </a:endParaRPr>
          </a:p>
          <a:p>
            <a:pPr indent="0" lvl="0" marL="0" marR="0" rtl="0" algn="ctr">
              <a:lnSpc>
                <a:spcPct val="100000"/>
              </a:lnSpc>
              <a:spcBef>
                <a:spcPts val="0"/>
              </a:spcBef>
              <a:spcAft>
                <a:spcPts val="0"/>
              </a:spcAft>
              <a:buClr>
                <a:schemeClr val="dk1"/>
              </a:buClr>
              <a:buSzPts val="4800"/>
              <a:buFont typeface="Arial"/>
              <a:buNone/>
            </a:pPr>
            <a:r>
              <a:rPr b="0" i="1" lang="en-US" sz="5800" u="none" cap="none" strike="noStrike">
                <a:solidFill>
                  <a:schemeClr val="dk1"/>
                </a:solidFill>
                <a:latin typeface="IBM Plex Sans"/>
                <a:ea typeface="IBM Plex Sans"/>
                <a:cs typeface="IBM Plex Sans"/>
                <a:sym typeface="IBM Plex Sans"/>
              </a:rPr>
              <a:t>Asset Based Thinking</a:t>
            </a:r>
            <a:endParaRPr b="0" i="0" sz="5800" u="none" cap="none" strike="noStrike">
              <a:solidFill>
                <a:schemeClr val="dk1"/>
              </a:solidFill>
              <a:latin typeface="IBM Plex Sans"/>
              <a:ea typeface="IBM Plex Sans"/>
              <a:cs typeface="IBM Plex Sans"/>
              <a:sym typeface="IBM Plex Sans"/>
            </a:endParaRPr>
          </a:p>
          <a:p>
            <a:pPr indent="0" lvl="0" marL="0" marR="0" rtl="0" algn="ctr">
              <a:lnSpc>
                <a:spcPct val="100000"/>
              </a:lnSpc>
              <a:spcBef>
                <a:spcPts val="0"/>
              </a:spcBef>
              <a:spcAft>
                <a:spcPts val="0"/>
              </a:spcAft>
              <a:buClr>
                <a:schemeClr val="dk1"/>
              </a:buClr>
              <a:buSzPts val="4800"/>
              <a:buFont typeface="Arial"/>
              <a:buNone/>
            </a:pPr>
            <a:r>
              <a:rPr b="0" i="0" lang="en-US" sz="5800" u="none" cap="none" strike="noStrike">
                <a:solidFill>
                  <a:schemeClr val="dk1"/>
                </a:solidFill>
                <a:latin typeface="IBM Plex Sans"/>
                <a:ea typeface="IBM Plex Sans"/>
                <a:cs typeface="IBM Plex Sans"/>
                <a:sym typeface="IBM Plex Sans"/>
              </a:rPr>
              <a:t>adalah</a:t>
            </a:r>
            <a:endParaRPr b="0" i="0" sz="5800" u="none" cap="none" strike="noStrike">
              <a:solidFill>
                <a:schemeClr val="dk1"/>
              </a:solidFill>
              <a:latin typeface="IBM Plex Sans"/>
              <a:ea typeface="IBM Plex Sans"/>
              <a:cs typeface="IBM Plex Sans"/>
              <a:sym typeface="IBM Plex Sans"/>
            </a:endParaRPr>
          </a:p>
          <a:p>
            <a:pPr indent="0" lvl="0" marL="0" marR="0" rtl="0" algn="ctr">
              <a:lnSpc>
                <a:spcPct val="100000"/>
              </a:lnSpc>
              <a:spcBef>
                <a:spcPts val="0"/>
              </a:spcBef>
              <a:spcAft>
                <a:spcPts val="0"/>
              </a:spcAft>
              <a:buClr>
                <a:schemeClr val="dk1"/>
              </a:buClr>
              <a:buSzPts val="4800"/>
              <a:buFont typeface="Arial"/>
              <a:buNone/>
            </a:pPr>
            <a:r>
              <a:rPr b="0" i="0" lang="en-US" sz="5800" u="none" cap="none" strike="noStrike">
                <a:solidFill>
                  <a:schemeClr val="dk1"/>
                </a:solidFill>
                <a:latin typeface="IBM Plex Sans"/>
                <a:ea typeface="IBM Plex Sans"/>
                <a:cs typeface="IBM Plex Sans"/>
                <a:sym typeface="IBM Plex Sans"/>
              </a:rPr>
              <a:t>……….</a:t>
            </a:r>
            <a:endParaRPr b="0" i="0" sz="5800" u="none" cap="none" strike="noStrike">
              <a:solidFill>
                <a:schemeClr val="dk1"/>
              </a:solidFill>
              <a:latin typeface="IBM Plex Sans"/>
              <a:ea typeface="IBM Plex Sans"/>
              <a:cs typeface="IBM Plex Sans"/>
              <a:sym typeface="IBM Plex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300"/>
                                        <p:tgtEl>
                                          <p:spTgt spid="2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2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sp>
        <p:nvSpPr>
          <p:cNvPr id="213" name="Google Shape;213;g2d0657cd0cd_0_70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14" name="Google Shape;214;g2d0657cd0cd_0_702"/>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15" name="Google Shape;215;g2d0657cd0cd_0_702"/>
          <p:cNvSpPr txBox="1"/>
          <p:nvPr/>
        </p:nvSpPr>
        <p:spPr>
          <a:xfrm>
            <a:off x="5506400" y="3656100"/>
            <a:ext cx="52305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MENGAPA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(20Menit)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sp>
        <p:nvSpPr>
          <p:cNvPr id="220" name="Google Shape;220;g2d0657cd0cd_0_708"/>
          <p:cNvSpPr txBox="1"/>
          <p:nvPr/>
        </p:nvSpPr>
        <p:spPr>
          <a:xfrm>
            <a:off x="2122416" y="3045908"/>
            <a:ext cx="12205500" cy="30522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Clr>
                <a:schemeClr val="dk1"/>
              </a:buClr>
              <a:buSzPts val="1100"/>
              <a:buFont typeface="Arial"/>
              <a:buNone/>
            </a:pPr>
            <a:r>
              <a:rPr b="1" i="0" lang="en-US" sz="3700" u="none" cap="none" strike="noStrike">
                <a:solidFill>
                  <a:schemeClr val="dk1"/>
                </a:solidFill>
                <a:latin typeface="IBM Plex Sans"/>
                <a:ea typeface="IBM Plex Sans"/>
                <a:cs typeface="IBM Plex Sans"/>
                <a:sym typeface="IBM Plex Sans"/>
              </a:rPr>
              <a:t>Capaian Pembelajaran:</a:t>
            </a:r>
            <a:r>
              <a:rPr b="1" i="0" lang="en-US" sz="3500" u="none" cap="none" strike="noStrike">
                <a:solidFill>
                  <a:schemeClr val="dk1"/>
                </a:solidFill>
                <a:latin typeface="IBM Plex Sans"/>
                <a:ea typeface="IBM Plex Sans"/>
                <a:cs typeface="IBM Plex Sans"/>
                <a:sym typeface="IBM Plex Sans"/>
              </a:rPr>
              <a:t> </a:t>
            </a:r>
            <a:endParaRPr b="1" i="0" sz="35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chemeClr val="dk1"/>
              </a:buClr>
              <a:buSzPts val="1100"/>
              <a:buFont typeface="Arial"/>
              <a:buNone/>
            </a:pPr>
            <a:r>
              <a:rPr b="0" i="0" lang="en-US" sz="3500" u="none" cap="none" strike="noStrike">
                <a:solidFill>
                  <a:schemeClr val="dk1"/>
                </a:solidFill>
                <a:latin typeface="IBM Plex Sans"/>
                <a:ea typeface="IBM Plex Sans"/>
                <a:cs typeface="IBM Plex Sans"/>
                <a:sym typeface="IBM Plex Sans"/>
              </a:rPr>
              <a:t>Peserta didik berpartisipasi dalam aktivitas jasmani yang menyehatkan di luar ruang dan/atau lingkungan alam dan menggambarkan sumber daya yang dibutuhkan untuk meningkatkan partisipasi.</a:t>
            </a:r>
            <a:endParaRPr b="0" i="0" sz="3500" u="none" cap="none" strike="noStrike">
              <a:solidFill>
                <a:schemeClr val="dk1"/>
              </a:solidFill>
              <a:latin typeface="IBM Plex Sans"/>
              <a:ea typeface="IBM Plex Sans"/>
              <a:cs typeface="IBM Plex Sans"/>
              <a:sym typeface="IBM Plex Sans"/>
            </a:endParaRPr>
          </a:p>
        </p:txBody>
      </p:sp>
      <p:sp>
        <p:nvSpPr>
          <p:cNvPr id="221" name="Google Shape;221;g2d0657cd0cd_0_708"/>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22" name="Google Shape;222;g2d0657cd0cd_0_708"/>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600"/>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6" name="Shape 226"/>
        <p:cNvGrpSpPr/>
        <p:nvPr/>
      </p:nvGrpSpPr>
      <p:grpSpPr>
        <a:xfrm>
          <a:off x="0" y="0"/>
          <a:ext cx="0" cy="0"/>
          <a:chOff x="0" y="0"/>
          <a:chExt cx="0" cy="0"/>
        </a:xfrm>
      </p:grpSpPr>
      <p:sp>
        <p:nvSpPr>
          <p:cNvPr id="227" name="Google Shape;227;g2d0657cd0cd_0_850"/>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28" name="Google Shape;228;g2d0657cd0cd_0_850"/>
          <p:cNvSpPr txBox="1"/>
          <p:nvPr/>
        </p:nvSpPr>
        <p:spPr>
          <a:xfrm>
            <a:off x="1215100" y="1742425"/>
            <a:ext cx="14289000" cy="63264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2000"/>
              <a:buFont typeface="Arial"/>
              <a:buNone/>
            </a:pPr>
            <a:r>
              <a:rPr b="0" i="0" lang="en-US" sz="2000" u="none" cap="none" strike="noStrike">
                <a:solidFill>
                  <a:schemeClr val="dk1"/>
                </a:solidFill>
                <a:highlight>
                  <a:schemeClr val="lt1"/>
                </a:highlight>
                <a:latin typeface="IBM Plex Sans"/>
                <a:ea typeface="IBM Plex Sans"/>
                <a:cs typeface="IBM Plex Sans"/>
                <a:sym typeface="IBM Plex Sans"/>
              </a:rPr>
              <a:t>Pada saat menentukan tujuan pembelajaran, asesmen dan aktivitas/kegiatan dari capaian pembelajaran, Pak Gerak lalu menyampaikan ide dan gagasannya terkait kegiatan yang akan dilaksanakan untuk mencapai tujuan pembelajaran tersebut kepada kepala sekolah. Pak Gerak  sangat membutuhkan dukungan dari kepala sekolahnya, dukungan terkait kebijakan dan kemampuan kepala sekolah dalam bernegosiasi dengan pihak perkebunan kopi yang kebetulan memiliki area  sangat luas di dekat sekolah untuk dijadikan tempat bagi peserta didik belajar di luar ruang/ lingkungan alam seperti jalan kaki, lari dan kegiatan lainnya. Sarana lapangan olahraga yang dimiliki kantor perkebunan kopi untuk pembelajaran PJOK pun dapat dimanfaatkan penggunaannya, bila ada kesepakatan atau kerjasama. </a:t>
            </a:r>
            <a:endParaRPr b="0" i="0" sz="20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000"/>
              <a:buFont typeface="Arial"/>
              <a:buNone/>
            </a:pPr>
            <a:r>
              <a:rPr b="0" i="0" lang="en-US" sz="2000" u="none" cap="none" strike="noStrike">
                <a:solidFill>
                  <a:schemeClr val="dk1"/>
                </a:solidFill>
                <a:highlight>
                  <a:schemeClr val="lt1"/>
                </a:highlight>
                <a:latin typeface="IBM Plex Sans"/>
                <a:ea typeface="IBM Plex Sans"/>
                <a:cs typeface="IBM Plex Sans"/>
                <a:sym typeface="IBM Plex Sans"/>
              </a:rPr>
              <a:t>Kepala sekolah menyampaikan bahwa sangatlah rumit jika harus menjalin kerjasama dengan pihak perkebunan, karena pemiliknya terkenal tidak mau bermasyarakat dan  tidak ingin perkebunannya dirusak warga. Pak Gerak amat kecewa, padahal Ia juga telah menampung suara  peserta didik  yang menyampaikan gagasannya untuk membiasakan berjalan kaki dan bersepeda menuju sekolah melalui area perkebunan kopi yang tertutup tersebut,  karena dapat mempersingkat jalan menuju sekolah dan tidak perlu menggunakan kendaraan bermotor. Pak Gerak juga memohon kepada kepala sekolah agar dapat mensosialisasikan gerakan pembiasaan jalan kaki dan bersepeda ke sekolah ini, kepada orang tua peserta didik serta mengajak berbagai pihak untuk turut menjaga keselamatan dan keamanan peserta didik ketika menuju sekolah melintasi perkebunan kopi tersebut.Pak Gerak merasa pesimis gagasannya tidak dapat dilaksanakan karena kepala sekolah tidak melakukan upaya apapun. Harapan kepala sekolah dapat bernegosiasi dengan pimpinan perkebunan dan membuat MOU belum dapat terlaksana, sementara Ia juga tidak bisa berbuat apapun karena Ia sendiri tidak memiliki kewenangan untuk mengambil keputusan.</a:t>
            </a:r>
            <a:endParaRPr b="0" i="0" sz="2000" u="none" cap="none" strike="noStrike">
              <a:solidFill>
                <a:schemeClr val="dk1"/>
              </a:solidFill>
              <a:highlight>
                <a:schemeClr val="lt1"/>
              </a:highlight>
              <a:latin typeface="IBM Plex Sans"/>
              <a:ea typeface="IBM Plex Sans"/>
              <a:cs typeface="IBM Plex Sans"/>
              <a:sym typeface="IBM Plex Sans"/>
            </a:endParaRPr>
          </a:p>
        </p:txBody>
      </p:sp>
      <p:sp>
        <p:nvSpPr>
          <p:cNvPr id="229" name="Google Shape;229;g2d0657cd0cd_0_85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30" name="Google Shape;230;g2d0657cd0cd_0_85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231" name="Google Shape;231;g2d0657cd0cd_0_850"/>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Studi Kasus 3</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5" name="Shape 235"/>
        <p:cNvGrpSpPr/>
        <p:nvPr/>
      </p:nvGrpSpPr>
      <p:grpSpPr>
        <a:xfrm>
          <a:off x="0" y="0"/>
          <a:ext cx="0" cy="0"/>
          <a:chOff x="0" y="0"/>
          <a:chExt cx="0" cy="0"/>
        </a:xfrm>
      </p:grpSpPr>
      <p:sp>
        <p:nvSpPr>
          <p:cNvPr id="236" name="Google Shape;236;g2d0657cd0cd_0_715"/>
          <p:cNvSpPr/>
          <p:nvPr/>
        </p:nvSpPr>
        <p:spPr>
          <a:xfrm>
            <a:off x="1215150" y="2759248"/>
            <a:ext cx="14148000" cy="3625500"/>
          </a:xfrm>
          <a:prstGeom prst="rect">
            <a:avLst/>
          </a:prstGeom>
          <a:solidFill>
            <a:schemeClr val="lt1"/>
          </a:solid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237" name="Google Shape;237;g2d0657cd0cd_0_715"/>
          <p:cNvSpPr txBox="1"/>
          <p:nvPr/>
        </p:nvSpPr>
        <p:spPr>
          <a:xfrm>
            <a:off x="1449575" y="2939128"/>
            <a:ext cx="11970900" cy="3220800"/>
          </a:xfrm>
          <a:prstGeom prst="rect">
            <a:avLst/>
          </a:prstGeom>
          <a:solidFill>
            <a:schemeClr val="lt1"/>
          </a:solid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1" i="0" lang="en-US" sz="3100" u="none" cap="none" strike="noStrike">
                <a:solidFill>
                  <a:schemeClr val="dk1"/>
                </a:solidFill>
                <a:highlight>
                  <a:schemeClr val="lt1"/>
                </a:highlight>
                <a:latin typeface="IBM Plex Sans"/>
                <a:ea typeface="IBM Plex Sans"/>
                <a:cs typeface="IBM Plex Sans"/>
                <a:sym typeface="IBM Plex Sans"/>
              </a:rPr>
              <a:t>Berdasarkan studi kasus ketiga,</a:t>
            </a:r>
            <a:endParaRPr b="1" i="0" sz="3100" u="none" cap="none" strike="noStrike">
              <a:solidFill>
                <a:schemeClr val="dk1"/>
              </a:solidFill>
              <a:highlight>
                <a:schemeClr val="lt1"/>
              </a:highlight>
              <a:latin typeface="IBM Plex Sans"/>
              <a:ea typeface="IBM Plex Sans"/>
              <a:cs typeface="IBM Plex Sans"/>
              <a:sym typeface="IBM Plex Sans"/>
            </a:endParaRPr>
          </a:p>
          <a:p>
            <a:pPr indent="-425450" lvl="0" marL="685800" marR="0" rtl="0" algn="just">
              <a:lnSpc>
                <a:spcPct val="115000"/>
              </a:lnSpc>
              <a:spcBef>
                <a:spcPts val="0"/>
              </a:spcBef>
              <a:spcAft>
                <a:spcPts val="0"/>
              </a:spcAft>
              <a:buClr>
                <a:schemeClr val="dk1"/>
              </a:buClr>
              <a:buSzPts val="3100"/>
              <a:buFont typeface="IBM Plex Sans"/>
              <a:buAutoNum type="arabicPeriod"/>
            </a:pPr>
            <a:r>
              <a:rPr b="0" i="0" lang="en-US" sz="3100" u="none" cap="none" strike="noStrike">
                <a:solidFill>
                  <a:schemeClr val="dk1"/>
                </a:solidFill>
                <a:highlight>
                  <a:schemeClr val="lt1"/>
                </a:highlight>
                <a:latin typeface="IBM Plex Sans"/>
                <a:ea typeface="IBM Plex Sans"/>
                <a:cs typeface="IBM Plex Sans"/>
                <a:sym typeface="IBM Plex Sans"/>
              </a:rPr>
              <a:t>Identifikasi pendekatan berpikir apa yang digunakan guru dalam situasi tersebut!</a:t>
            </a:r>
            <a:endParaRPr b="0" i="0" sz="3100" u="none" cap="none" strike="noStrike">
              <a:solidFill>
                <a:schemeClr val="dk1"/>
              </a:solidFill>
              <a:highlight>
                <a:schemeClr val="lt1"/>
              </a:highlight>
              <a:latin typeface="IBM Plex Sans"/>
              <a:ea typeface="IBM Plex Sans"/>
              <a:cs typeface="IBM Plex Sans"/>
              <a:sym typeface="IBM Plex Sans"/>
            </a:endParaRPr>
          </a:p>
          <a:p>
            <a:pPr indent="-425450" lvl="0" marL="685800" marR="0" rtl="0" algn="just">
              <a:lnSpc>
                <a:spcPct val="115000"/>
              </a:lnSpc>
              <a:spcBef>
                <a:spcPts val="0"/>
              </a:spcBef>
              <a:spcAft>
                <a:spcPts val="0"/>
              </a:spcAft>
              <a:buClr>
                <a:schemeClr val="dk1"/>
              </a:buClr>
              <a:buSzPts val="3100"/>
              <a:buFont typeface="IBM Plex Sans"/>
              <a:buAutoNum type="arabicPeriod"/>
            </a:pPr>
            <a:r>
              <a:rPr b="0" i="0" lang="en-US" sz="3100" u="none" cap="none" strike="noStrike">
                <a:solidFill>
                  <a:schemeClr val="dk1"/>
                </a:solidFill>
                <a:highlight>
                  <a:schemeClr val="lt1"/>
                </a:highlight>
                <a:latin typeface="IBM Plex Sans"/>
                <a:ea typeface="IBM Plex Sans"/>
                <a:cs typeface="IBM Plex Sans"/>
                <a:sym typeface="IBM Plex Sans"/>
              </a:rPr>
              <a:t>Identifikasi aset apa saja yang dimiliki dalam situasi tersebut!</a:t>
            </a:r>
            <a:endParaRPr b="0" i="0" sz="3100" u="none" cap="none" strike="noStrike">
              <a:solidFill>
                <a:schemeClr val="dk1"/>
              </a:solidFill>
              <a:highlight>
                <a:schemeClr val="lt1"/>
              </a:highlight>
              <a:latin typeface="IBM Plex Sans"/>
              <a:ea typeface="IBM Plex Sans"/>
              <a:cs typeface="IBM Plex Sans"/>
              <a:sym typeface="IBM Plex Sans"/>
            </a:endParaRPr>
          </a:p>
          <a:p>
            <a:pPr indent="-425450" lvl="0" marL="685800" marR="0" rtl="0" algn="just">
              <a:lnSpc>
                <a:spcPct val="115000"/>
              </a:lnSpc>
              <a:spcBef>
                <a:spcPts val="0"/>
              </a:spcBef>
              <a:spcAft>
                <a:spcPts val="0"/>
              </a:spcAft>
              <a:buClr>
                <a:schemeClr val="dk1"/>
              </a:buClr>
              <a:buSzPts val="3100"/>
              <a:buFont typeface="IBM Plex Sans"/>
              <a:buAutoNum type="arabicPeriod"/>
            </a:pPr>
            <a:r>
              <a:rPr b="0" i="0" lang="en-US" sz="3100" u="none" cap="none" strike="noStrike">
                <a:solidFill>
                  <a:schemeClr val="dk1"/>
                </a:solidFill>
                <a:highlight>
                  <a:schemeClr val="lt1"/>
                </a:highlight>
                <a:latin typeface="IBM Plex Sans"/>
                <a:ea typeface="IBM Plex Sans"/>
                <a:cs typeface="IBM Plex Sans"/>
                <a:sym typeface="IBM Plex Sans"/>
              </a:rPr>
              <a:t>Jelaskan strategi apa yang akan Anda kembangkan berdasarkan pendekatan berbasis aset dalam situasi tersebut!</a:t>
            </a:r>
            <a:endParaRPr b="0" i="0" sz="3100" u="none" cap="none" strike="noStrike">
              <a:solidFill>
                <a:schemeClr val="dk1"/>
              </a:solidFill>
              <a:highlight>
                <a:schemeClr val="lt1"/>
              </a:highlight>
              <a:latin typeface="IBM Plex Sans"/>
              <a:ea typeface="IBM Plex Sans"/>
              <a:cs typeface="IBM Plex Sans"/>
              <a:sym typeface="IBM Plex Sans"/>
            </a:endParaRPr>
          </a:p>
        </p:txBody>
      </p:sp>
      <p:sp>
        <p:nvSpPr>
          <p:cNvPr id="238" name="Google Shape;238;g2d0657cd0cd_0_715"/>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39" name="Google Shape;239;g2d0657cd0cd_0_715"/>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4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3" name="Shape 243"/>
        <p:cNvGrpSpPr/>
        <p:nvPr/>
      </p:nvGrpSpPr>
      <p:grpSpPr>
        <a:xfrm>
          <a:off x="0" y="0"/>
          <a:ext cx="0" cy="0"/>
          <a:chOff x="0" y="0"/>
          <a:chExt cx="0" cy="0"/>
        </a:xfrm>
      </p:grpSpPr>
      <p:sp>
        <p:nvSpPr>
          <p:cNvPr id="244" name="Google Shape;244;g2d0657cd0cd_0_724"/>
          <p:cNvSpPr txBox="1"/>
          <p:nvPr/>
        </p:nvSpPr>
        <p:spPr>
          <a:xfrm>
            <a:off x="2122416" y="4125608"/>
            <a:ext cx="12205500" cy="892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4800"/>
              <a:buFont typeface="Arial"/>
              <a:buNone/>
            </a:pPr>
            <a:r>
              <a:rPr b="0" i="1" lang="en-US" sz="5800" u="none" cap="none" strike="noStrike">
                <a:solidFill>
                  <a:srgbClr val="19869D"/>
                </a:solidFill>
                <a:latin typeface="IBM Plex Sans"/>
                <a:ea typeface="IBM Plex Sans"/>
                <a:cs typeface="IBM Plex Sans"/>
                <a:sym typeface="IBM Plex Sans"/>
              </a:rPr>
              <a:t>“</a:t>
            </a:r>
            <a:r>
              <a:rPr b="1" i="1" lang="en-US" sz="5800" u="none" cap="none" strike="noStrike">
                <a:solidFill>
                  <a:srgbClr val="19869D"/>
                </a:solidFill>
                <a:latin typeface="IBM Plex Sans"/>
                <a:ea typeface="IBM Plex Sans"/>
                <a:cs typeface="IBM Plex Sans"/>
                <a:sym typeface="IBM Plex Sans"/>
              </a:rPr>
              <a:t>deficit based thinking</a:t>
            </a:r>
            <a:r>
              <a:rPr b="0" i="1" lang="en-US" sz="5800" u="none" cap="none" strike="noStrike">
                <a:solidFill>
                  <a:srgbClr val="19869D"/>
                </a:solidFill>
                <a:latin typeface="IBM Plex Sans"/>
                <a:ea typeface="IBM Plex Sans"/>
                <a:cs typeface="IBM Plex Sans"/>
                <a:sym typeface="IBM Plex Sans"/>
              </a:rPr>
              <a:t>”</a:t>
            </a:r>
            <a:endParaRPr b="0" i="0" sz="3500" u="none" cap="none" strike="noStrike">
              <a:solidFill>
                <a:srgbClr val="19869D"/>
              </a:solidFill>
              <a:latin typeface="IBM Plex Sans"/>
              <a:ea typeface="IBM Plex Sans"/>
              <a:cs typeface="IBM Plex Sans"/>
              <a:sym typeface="IBM Plex Sans"/>
            </a:endParaRPr>
          </a:p>
        </p:txBody>
      </p:sp>
      <p:sp>
        <p:nvSpPr>
          <p:cNvPr id="245" name="Google Shape;245;g2d0657cd0cd_0_72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46" name="Google Shape;246;g2d0657cd0cd_0_724"/>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600"/>
                                        <p:tgtEl>
                                          <p:spTgt spid="2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g2d0657cd0cd_0_730"/>
          <p:cNvSpPr/>
          <p:nvPr/>
        </p:nvSpPr>
        <p:spPr>
          <a:xfrm>
            <a:off x="1215150" y="2759248"/>
            <a:ext cx="14148000" cy="3625500"/>
          </a:xfrm>
          <a:prstGeom prst="rect">
            <a:avLst/>
          </a:prstGeom>
          <a:solidFill>
            <a:schemeClr val="lt1"/>
          </a:solid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252" name="Google Shape;252;g2d0657cd0cd_0_730"/>
          <p:cNvSpPr txBox="1"/>
          <p:nvPr/>
        </p:nvSpPr>
        <p:spPr>
          <a:xfrm>
            <a:off x="1449575" y="2939128"/>
            <a:ext cx="11970900" cy="22782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600"/>
              <a:buFont typeface="Arial"/>
              <a:buNone/>
            </a:pPr>
            <a:r>
              <a:rPr b="0" i="0" lang="en-US" sz="2600" u="none" cap="none" strike="noStrike">
                <a:solidFill>
                  <a:schemeClr val="dk1"/>
                </a:solidFill>
                <a:latin typeface="IBM Plex Sans"/>
                <a:ea typeface="IBM Plex Sans"/>
                <a:cs typeface="IBM Plex Sans"/>
                <a:sym typeface="IBM Plex Sans"/>
              </a:rPr>
              <a:t>Berdasarkan studi kasus pertama,</a:t>
            </a:r>
            <a:endParaRPr b="0" i="0" sz="2600" u="none" cap="none" strike="noStrike">
              <a:solidFill>
                <a:schemeClr val="dk1"/>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26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dk1"/>
                </a:solidFill>
                <a:latin typeface="IBM Plex Sans"/>
                <a:ea typeface="IBM Plex Sans"/>
                <a:cs typeface="IBM Plex Sans"/>
                <a:sym typeface="IBM Plex Sans"/>
              </a:rPr>
              <a:t>Hal-hal apa saja yang menjadi  faktor penghambat?</a:t>
            </a:r>
            <a:endParaRPr b="1" i="0" sz="3100" u="none" cap="none" strike="noStrike">
              <a:solidFill>
                <a:schemeClr val="dk1"/>
              </a:solidFill>
              <a:highlight>
                <a:schemeClr val="lt1"/>
              </a:highlight>
              <a:latin typeface="IBM Plex Sans"/>
              <a:ea typeface="IBM Plex Sans"/>
              <a:cs typeface="IBM Plex Sans"/>
              <a:sym typeface="IBM Plex Sans"/>
            </a:endParaRPr>
          </a:p>
        </p:txBody>
      </p:sp>
      <p:sp>
        <p:nvSpPr>
          <p:cNvPr id="253" name="Google Shape;253;g2d0657cd0cd_0_73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54" name="Google Shape;254;g2d0657cd0cd_0_73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4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g2d0657cd0cd_0_744"/>
          <p:cNvSpPr/>
          <p:nvPr/>
        </p:nvSpPr>
        <p:spPr>
          <a:xfrm>
            <a:off x="1215139" y="1873244"/>
            <a:ext cx="14148000" cy="5849100"/>
          </a:xfrm>
          <a:prstGeom prst="rect">
            <a:avLst/>
          </a:prstGeom>
          <a:no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260" name="Google Shape;260;g2d0657cd0cd_0_744"/>
          <p:cNvSpPr txBox="1"/>
          <p:nvPr/>
        </p:nvSpPr>
        <p:spPr>
          <a:xfrm>
            <a:off x="1449578" y="2053133"/>
            <a:ext cx="11970900" cy="3879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600"/>
              <a:buFont typeface="Arial"/>
              <a:buNone/>
            </a:pPr>
            <a:r>
              <a:rPr b="0" i="0" lang="en-US" sz="2600" u="none" cap="none" strike="noStrike">
                <a:solidFill>
                  <a:schemeClr val="dk1"/>
                </a:solidFill>
                <a:latin typeface="IBM Plex Sans"/>
                <a:ea typeface="IBM Plex Sans"/>
                <a:cs typeface="IBM Plex Sans"/>
                <a:sym typeface="IBM Plex Sans"/>
              </a:rPr>
              <a:t>Berdasarkan tugas asinkronus yang Ibu/Bapak kerjakan dalam forum diskusi di LMS,</a:t>
            </a:r>
            <a:endParaRPr b="0" i="0" sz="2600" u="none" cap="none" strike="noStrike">
              <a:solidFill>
                <a:schemeClr val="dk1"/>
              </a:solidFill>
              <a:latin typeface="IBM Plex Sans"/>
              <a:ea typeface="IBM Plex Sans"/>
              <a:cs typeface="IBM Plex Sans"/>
              <a:sym typeface="IBM Plex Sans"/>
            </a:endParaRPr>
          </a:p>
          <a:p>
            <a:pPr indent="0" lvl="0" marL="0" marR="0" rtl="0" algn="l">
              <a:lnSpc>
                <a:spcPct val="100000"/>
              </a:lnSpc>
              <a:spcBef>
                <a:spcPts val="0"/>
              </a:spcBef>
              <a:spcAft>
                <a:spcPts val="0"/>
              </a:spcAft>
              <a:buClr>
                <a:schemeClr val="dk1"/>
              </a:buClr>
              <a:buSzPts val="26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l">
              <a:lnSpc>
                <a:spcPct val="100000"/>
              </a:lnSpc>
              <a:spcBef>
                <a:spcPts val="0"/>
              </a:spcBef>
              <a:spcAft>
                <a:spcPts val="0"/>
              </a:spcAft>
              <a:buClr>
                <a:schemeClr val="dk1"/>
              </a:buClr>
              <a:buSzPts val="4800"/>
              <a:buFont typeface="Arial"/>
              <a:buNone/>
            </a:pPr>
            <a:r>
              <a:rPr b="0" i="0" lang="en-US" sz="4800" u="none" cap="none" strike="noStrike">
                <a:solidFill>
                  <a:schemeClr val="dk1"/>
                </a:solidFill>
                <a:latin typeface="IBM Plex Sans"/>
                <a:ea typeface="IBM Plex Sans"/>
                <a:cs typeface="IBM Plex Sans"/>
                <a:sym typeface="IBM Plex Sans"/>
              </a:rPr>
              <a:t>Mengapa guru PJOK perlu mempelajari dan menerapkan pendekatan </a:t>
            </a:r>
            <a:r>
              <a:rPr b="0" i="1" lang="en-US" sz="4800" u="none" cap="none" strike="noStrike">
                <a:solidFill>
                  <a:schemeClr val="dk1"/>
                </a:solidFill>
                <a:latin typeface="IBM Plex Sans"/>
                <a:ea typeface="IBM Plex Sans"/>
                <a:cs typeface="IBM Plex Sans"/>
                <a:sym typeface="IBM Plex Sans"/>
              </a:rPr>
              <a:t>Asset Based Thinking </a:t>
            </a:r>
            <a:r>
              <a:rPr b="0" i="0" lang="en-US" sz="4800" u="none" cap="none" strike="noStrike">
                <a:solidFill>
                  <a:schemeClr val="dk1"/>
                </a:solidFill>
                <a:latin typeface="IBM Plex Sans"/>
                <a:ea typeface="IBM Plex Sans"/>
                <a:cs typeface="IBM Plex Sans"/>
                <a:sym typeface="IBM Plex Sans"/>
              </a:rPr>
              <a:t>?</a:t>
            </a:r>
            <a:endParaRPr b="0" i="0" sz="48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000"/>
              <a:buFont typeface="Arial"/>
              <a:buNone/>
            </a:pPr>
            <a:r>
              <a:t/>
            </a:r>
            <a:endParaRPr b="0" i="0" sz="3000" u="none" cap="none" strike="noStrike">
              <a:solidFill>
                <a:schemeClr val="dk1"/>
              </a:solidFill>
              <a:highlight>
                <a:schemeClr val="lt1"/>
              </a:highlight>
              <a:latin typeface="IBM Plex Sans"/>
              <a:ea typeface="IBM Plex Sans"/>
              <a:cs typeface="IBM Plex Sans"/>
              <a:sym typeface="IBM Plex Sans"/>
            </a:endParaRPr>
          </a:p>
        </p:txBody>
      </p:sp>
      <p:sp>
        <p:nvSpPr>
          <p:cNvPr id="261" name="Google Shape;261;g2d0657cd0cd_0_74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62" name="Google Shape;262;g2d0657cd0cd_0_744"/>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263" name="Google Shape;263;g2d0657cd0cd_0_744"/>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MENGAPA</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400"/>
                                        <p:tgtEl>
                                          <p:spTgt spid="2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sp>
        <p:nvSpPr>
          <p:cNvPr id="268" name="Google Shape;268;g2d0657cd0cd_0_752"/>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69" name="Google Shape;269;g2d0657cd0cd_0_752"/>
          <p:cNvSpPr txBox="1"/>
          <p:nvPr/>
        </p:nvSpPr>
        <p:spPr>
          <a:xfrm>
            <a:off x="1215101" y="1742425"/>
            <a:ext cx="13791900" cy="54159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0" i="0" lang="en-US" sz="3100" u="none" cap="none" strike="noStrike">
                <a:solidFill>
                  <a:schemeClr val="dk1"/>
                </a:solidFill>
                <a:highlight>
                  <a:schemeClr val="lt1"/>
                </a:highlight>
                <a:latin typeface="IBM Plex Sans"/>
                <a:ea typeface="IBM Plex Sans"/>
                <a:cs typeface="IBM Plex Sans"/>
                <a:sym typeface="IBM Plex Sans"/>
              </a:rPr>
              <a:t>Guru PJOK</a:t>
            </a:r>
            <a:r>
              <a:rPr b="1" i="0" lang="en-US" sz="3100" u="none" cap="none" strike="noStrike">
                <a:solidFill>
                  <a:schemeClr val="dk1"/>
                </a:solidFill>
                <a:highlight>
                  <a:schemeClr val="lt1"/>
                </a:highlight>
                <a:latin typeface="IBM Plex Sans"/>
                <a:ea typeface="IBM Plex Sans"/>
                <a:cs typeface="IBM Plex Sans"/>
                <a:sym typeface="IBM Plex Sans"/>
              </a:rPr>
              <a:t> perlu memandang sumber daya yang dimiliki sebagai suatu kekuatan dan aset.</a:t>
            </a:r>
            <a:endParaRPr b="1" i="0" sz="31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0" i="0" sz="31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rPr b="0" i="0" lang="en-US" sz="3100" u="none" cap="none" strike="noStrike">
                <a:solidFill>
                  <a:schemeClr val="dk1"/>
                </a:solidFill>
                <a:highlight>
                  <a:schemeClr val="lt1"/>
                </a:highlight>
                <a:latin typeface="IBM Plex Sans"/>
                <a:ea typeface="IBM Plex Sans"/>
                <a:cs typeface="IBM Plex Sans"/>
                <a:sym typeface="IBM Plex Sans"/>
              </a:rPr>
              <a:t>Jika guru PJOK telah terbiasa berpikir dari sisi kekuatan, maka ia akan</a:t>
            </a:r>
            <a:r>
              <a:rPr b="1" i="0" lang="en-US" sz="3100" u="none" cap="none" strike="noStrike">
                <a:solidFill>
                  <a:schemeClr val="dk1"/>
                </a:solidFill>
                <a:highlight>
                  <a:schemeClr val="lt1"/>
                </a:highlight>
                <a:latin typeface="IBM Plex Sans"/>
                <a:ea typeface="IBM Plex Sans"/>
                <a:cs typeface="IBM Plex Sans"/>
                <a:sym typeface="IBM Plex Sans"/>
              </a:rPr>
              <a:t> fokus dan berupaya terus pada pemanfaatan kekuatan dan aset yang dimiliki</a:t>
            </a:r>
            <a:r>
              <a:rPr b="0" i="0" lang="en-US" sz="3100" u="none" cap="none" strike="noStrike">
                <a:solidFill>
                  <a:schemeClr val="dk1"/>
                </a:solidFill>
                <a:highlight>
                  <a:schemeClr val="lt1"/>
                </a:highlight>
                <a:latin typeface="IBM Plex Sans"/>
                <a:ea typeface="IBM Plex Sans"/>
                <a:cs typeface="IBM Plex Sans"/>
                <a:sym typeface="IBM Plex Sans"/>
              </a:rPr>
              <a:t>. </a:t>
            </a:r>
            <a:endParaRPr b="0" i="0" sz="31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0" i="0" sz="31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100"/>
              <a:buFont typeface="Arial"/>
              <a:buNone/>
            </a:pPr>
            <a:r>
              <a:rPr b="0" i="0" lang="en-US" sz="3100" u="none" cap="none" strike="noStrike">
                <a:solidFill>
                  <a:schemeClr val="dk1"/>
                </a:solidFill>
                <a:highlight>
                  <a:schemeClr val="lt1"/>
                </a:highlight>
                <a:latin typeface="IBM Plex Sans"/>
                <a:ea typeface="IBM Plex Sans"/>
                <a:cs typeface="IBM Plex Sans"/>
                <a:sym typeface="IBM Plex Sans"/>
              </a:rPr>
              <a:t>Dengan menyadari betapa banyak sumber daya yang dimiliki sekolah, rekan-rekan guru akan terbiasa untuk </a:t>
            </a:r>
            <a:r>
              <a:rPr b="1" i="0" lang="en-US" sz="3100" u="none" cap="none" strike="noStrike">
                <a:solidFill>
                  <a:schemeClr val="dk1"/>
                </a:solidFill>
                <a:highlight>
                  <a:schemeClr val="lt1"/>
                </a:highlight>
                <a:latin typeface="IBM Plex Sans"/>
                <a:ea typeface="IBM Plex Sans"/>
                <a:cs typeface="IBM Plex Sans"/>
                <a:sym typeface="IBM Plex Sans"/>
              </a:rPr>
              <a:t>mengidentifikasi, mengevaluasi sumber daya, serta memanfaatkan aset</a:t>
            </a:r>
            <a:r>
              <a:rPr b="0" i="0" lang="en-US" sz="3100" u="none" cap="none" strike="noStrike">
                <a:solidFill>
                  <a:schemeClr val="dk1"/>
                </a:solidFill>
                <a:highlight>
                  <a:schemeClr val="lt1"/>
                </a:highlight>
                <a:latin typeface="IBM Plex Sans"/>
                <a:ea typeface="IBM Plex Sans"/>
                <a:cs typeface="IBM Plex Sans"/>
                <a:sym typeface="IBM Plex Sans"/>
              </a:rPr>
              <a:t> yang ada untuk pembelajaran yang berpihak pada peserta didik.</a:t>
            </a:r>
            <a:endParaRPr b="0" i="0" sz="3100" u="none" cap="none" strike="noStrike">
              <a:solidFill>
                <a:schemeClr val="dk1"/>
              </a:solidFill>
              <a:highlight>
                <a:schemeClr val="lt1"/>
              </a:highlight>
              <a:latin typeface="IBM Plex Sans"/>
              <a:ea typeface="IBM Plex Sans"/>
              <a:cs typeface="IBM Plex Sans"/>
              <a:sym typeface="IBM Plex Sans"/>
            </a:endParaRPr>
          </a:p>
        </p:txBody>
      </p:sp>
      <p:sp>
        <p:nvSpPr>
          <p:cNvPr id="270" name="Google Shape;270;g2d0657cd0cd_0_75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71" name="Google Shape;271;g2d0657cd0cd_0_75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272" name="Google Shape;272;g2d0657cd0cd_0_752"/>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Pentingnya pola pikir berbasis aset dalam PJOK</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6" name="Shape 276"/>
        <p:cNvGrpSpPr/>
        <p:nvPr/>
      </p:nvGrpSpPr>
      <p:grpSpPr>
        <a:xfrm>
          <a:off x="0" y="0"/>
          <a:ext cx="0" cy="0"/>
          <a:chOff x="0" y="0"/>
          <a:chExt cx="0" cy="0"/>
        </a:xfrm>
      </p:grpSpPr>
      <p:sp>
        <p:nvSpPr>
          <p:cNvPr id="277" name="Google Shape;277;g2d0657cd0cd_0_76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78" name="Google Shape;278;g2d0657cd0cd_0_76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279" name="Google Shape;279;g2d0657cd0cd_0_762"/>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Pentingnya pola pikir berbasis aset dalam PJOK</a:t>
            </a:r>
            <a:endParaRPr b="0" i="0" sz="4300" u="none" cap="none" strike="noStrike">
              <a:solidFill>
                <a:srgbClr val="1F3D71"/>
              </a:solidFill>
              <a:highlight>
                <a:schemeClr val="lt1"/>
              </a:highlight>
              <a:latin typeface="Arial"/>
              <a:ea typeface="Arial"/>
              <a:cs typeface="Arial"/>
              <a:sym typeface="Arial"/>
            </a:endParaRPr>
          </a:p>
        </p:txBody>
      </p:sp>
      <p:sp>
        <p:nvSpPr>
          <p:cNvPr id="280" name="Google Shape;280;g2d0657cd0cd_0_762"/>
          <p:cNvSpPr txBox="1"/>
          <p:nvPr/>
        </p:nvSpPr>
        <p:spPr>
          <a:xfrm>
            <a:off x="1209150" y="3413793"/>
            <a:ext cx="6393000" cy="693000"/>
          </a:xfrm>
          <a:prstGeom prst="rect">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US" sz="2400" u="none" cap="none" strike="noStrike">
                <a:solidFill>
                  <a:srgbClr val="000000"/>
                </a:solidFill>
                <a:latin typeface="IBM Plex Sans"/>
                <a:ea typeface="IBM Plex Sans"/>
                <a:cs typeface="IBM Plex Sans"/>
                <a:sym typeface="IBM Plex Sans"/>
              </a:rPr>
              <a:t>MASALAH &gt; ATASI/SELESAIKAN</a:t>
            </a:r>
            <a:endParaRPr b="0" i="0" sz="2400" u="none" cap="none" strike="noStrike">
              <a:solidFill>
                <a:srgbClr val="000000"/>
              </a:solidFill>
              <a:latin typeface="IBM Plex Sans"/>
              <a:ea typeface="IBM Plex Sans"/>
              <a:cs typeface="IBM Plex Sans"/>
              <a:sym typeface="IBM Plex Sans"/>
            </a:endParaRPr>
          </a:p>
        </p:txBody>
      </p:sp>
      <p:sp>
        <p:nvSpPr>
          <p:cNvPr id="281" name="Google Shape;281;g2d0657cd0cd_0_762"/>
          <p:cNvSpPr txBox="1"/>
          <p:nvPr/>
        </p:nvSpPr>
        <p:spPr>
          <a:xfrm>
            <a:off x="1209150" y="5876543"/>
            <a:ext cx="6393000" cy="2231700"/>
          </a:xfrm>
          <a:prstGeom prst="rect">
            <a:avLst/>
          </a:prstGeom>
          <a:solidFill>
            <a:srgbClr val="CFE2F3"/>
          </a:solidFill>
          <a:ln>
            <a:noFill/>
          </a:ln>
        </p:spPr>
        <p:txBody>
          <a:bodyPr anchorCtr="0" anchor="ctr" bIns="91425" lIns="18287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1" i="0" lang="en-US" sz="2400" u="none" cap="none" strike="noStrike">
                <a:solidFill>
                  <a:srgbClr val="000000"/>
                </a:solidFill>
                <a:latin typeface="IBM Plex Sans"/>
                <a:ea typeface="IBM Plex Sans"/>
                <a:cs typeface="IBM Plex Sans"/>
                <a:sym typeface="IBM Plex Sans"/>
              </a:rPr>
              <a:t>fokus: </a:t>
            </a:r>
            <a:r>
              <a:rPr b="0" i="0" lang="en-US" sz="2400" u="none" cap="none" strike="noStrike">
                <a:solidFill>
                  <a:srgbClr val="000000"/>
                </a:solidFill>
                <a:latin typeface="IBM Plex Sans"/>
                <a:ea typeface="IBM Plex Sans"/>
                <a:cs typeface="IBM Plex Sans"/>
                <a:sym typeface="IBM Plex Sans"/>
              </a:rPr>
              <a:t>cari kelemahan dalam sistem tersebut, masalah = kesulitan (batu sandungan)</a:t>
            </a:r>
            <a:endParaRPr b="0" i="0" sz="2400" u="none" cap="none" strike="noStrike">
              <a:solidFill>
                <a:srgbClr val="000000"/>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3100"/>
              <a:buFont typeface="Arial"/>
              <a:buNone/>
            </a:pPr>
            <a:r>
              <a:rPr b="1" i="0" lang="en-US" sz="2400" u="none" cap="none" strike="noStrike">
                <a:solidFill>
                  <a:srgbClr val="000000"/>
                </a:solidFill>
                <a:latin typeface="IBM Plex Sans"/>
                <a:ea typeface="IBM Plex Sans"/>
                <a:cs typeface="IBM Plex Sans"/>
                <a:sym typeface="IBM Plex Sans"/>
              </a:rPr>
              <a:t>pengalaman emosi: </a:t>
            </a:r>
            <a:r>
              <a:rPr b="0" i="0" lang="en-US" sz="2400" u="none" cap="none" strike="noStrike">
                <a:solidFill>
                  <a:srgbClr val="000000"/>
                </a:solidFill>
                <a:latin typeface="IBM Plex Sans"/>
                <a:ea typeface="IBM Plex Sans"/>
                <a:cs typeface="IBM Plex Sans"/>
                <a:sym typeface="IBM Plex Sans"/>
              </a:rPr>
              <a:t>tidak menyenangkan</a:t>
            </a:r>
            <a:endParaRPr b="0" i="0" sz="2400" u="none" cap="none" strike="noStrike">
              <a:solidFill>
                <a:srgbClr val="000000"/>
              </a:solidFill>
              <a:latin typeface="IBM Plex Sans"/>
              <a:ea typeface="IBM Plex Sans"/>
              <a:cs typeface="IBM Plex Sans"/>
              <a:sym typeface="IBM Plex Sans"/>
            </a:endParaRPr>
          </a:p>
        </p:txBody>
      </p:sp>
      <p:sp>
        <p:nvSpPr>
          <p:cNvPr id="282" name="Google Shape;282;g2d0657cd0cd_0_762"/>
          <p:cNvSpPr txBox="1"/>
          <p:nvPr/>
        </p:nvSpPr>
        <p:spPr>
          <a:xfrm>
            <a:off x="1209150" y="4286699"/>
            <a:ext cx="6393000" cy="1410300"/>
          </a:xfrm>
          <a:prstGeom prst="rect">
            <a:avLst/>
          </a:prstGeom>
          <a:solidFill>
            <a:srgbClr val="CFE2F3"/>
          </a:solidFill>
          <a:ln>
            <a:noFill/>
          </a:ln>
        </p:spPr>
        <p:txBody>
          <a:bodyPr anchorCtr="0" anchor="ctr" bIns="91425" lIns="18287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US" sz="2400" u="none" cap="none" strike="noStrike">
                <a:solidFill>
                  <a:srgbClr val="000000"/>
                </a:solidFill>
                <a:latin typeface="IBM Plex Sans"/>
                <a:ea typeface="IBM Plex Sans"/>
                <a:cs typeface="IBM Plex Sans"/>
                <a:sym typeface="IBM Plex Sans"/>
              </a:rPr>
              <a:t>upaya: </a:t>
            </a:r>
            <a:r>
              <a:rPr b="0" i="0" lang="en-US" sz="2400" u="none" cap="none" strike="noStrike">
                <a:solidFill>
                  <a:srgbClr val="000000"/>
                </a:solidFill>
                <a:latin typeface="IBM Plex Sans"/>
                <a:ea typeface="IBM Plex Sans"/>
                <a:cs typeface="IBM Plex Sans"/>
                <a:sym typeface="IBM Plex Sans"/>
              </a:rPr>
              <a:t>mencari dan mengatasi masalah</a:t>
            </a:r>
            <a:endParaRPr b="0" i="0" sz="2400" u="none" cap="none" strike="noStrike">
              <a:solidFill>
                <a:srgbClr val="000000"/>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100"/>
              <a:buFont typeface="Arial"/>
              <a:buNone/>
            </a:pPr>
            <a:r>
              <a:rPr b="1" i="0" lang="en-US" sz="2400" u="none" cap="none" strike="noStrike">
                <a:solidFill>
                  <a:srgbClr val="000000"/>
                </a:solidFill>
                <a:latin typeface="IBM Plex Sans"/>
                <a:ea typeface="IBM Plex Sans"/>
                <a:cs typeface="IBM Plex Sans"/>
                <a:sym typeface="IBM Plex Sans"/>
              </a:rPr>
              <a:t>perspektif: </a:t>
            </a:r>
            <a:r>
              <a:rPr b="0" i="0" lang="en-US" sz="2400" u="none" cap="none" strike="noStrike">
                <a:solidFill>
                  <a:srgbClr val="000000"/>
                </a:solidFill>
                <a:latin typeface="IBM Plex Sans"/>
                <a:ea typeface="IBM Plex Sans"/>
                <a:cs typeface="IBM Plex Sans"/>
                <a:sym typeface="IBM Plex Sans"/>
              </a:rPr>
              <a:t>pasti ada sesuatu -yang salah</a:t>
            </a:r>
            <a:endParaRPr b="0" i="0" sz="2400" u="none" cap="none" strike="noStrike">
              <a:solidFill>
                <a:srgbClr val="000000"/>
              </a:solidFill>
              <a:latin typeface="IBM Plex Sans"/>
              <a:ea typeface="IBM Plex Sans"/>
              <a:cs typeface="IBM Plex Sans"/>
              <a:sym typeface="IBM Plex Sans"/>
            </a:endParaRPr>
          </a:p>
        </p:txBody>
      </p:sp>
      <p:sp>
        <p:nvSpPr>
          <p:cNvPr id="283" name="Google Shape;283;g2d0657cd0cd_0_762"/>
          <p:cNvSpPr txBox="1"/>
          <p:nvPr/>
        </p:nvSpPr>
        <p:spPr>
          <a:xfrm>
            <a:off x="7793083" y="3413793"/>
            <a:ext cx="6799500" cy="693000"/>
          </a:xfrm>
          <a:prstGeom prst="rect">
            <a:avLst/>
          </a:prstGeom>
          <a:solidFill>
            <a:srgbClr val="19869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n-US" sz="2400" u="none" cap="none" strike="noStrike">
                <a:solidFill>
                  <a:srgbClr val="FFFFFF"/>
                </a:solidFill>
                <a:latin typeface="IBM Plex Sans"/>
                <a:ea typeface="IBM Plex Sans"/>
                <a:cs typeface="IBM Plex Sans"/>
                <a:sym typeface="IBM Plex Sans"/>
              </a:rPr>
              <a:t>KEKUATAN/POTENSI &gt; DAYA GUNAKAN</a:t>
            </a:r>
            <a:endParaRPr b="0" i="0" sz="2400" u="none" cap="none" strike="noStrike">
              <a:solidFill>
                <a:srgbClr val="FFFFFF"/>
              </a:solidFill>
              <a:latin typeface="IBM Plex Sans"/>
              <a:ea typeface="IBM Plex Sans"/>
              <a:cs typeface="IBM Plex Sans"/>
              <a:sym typeface="IBM Plex Sans"/>
            </a:endParaRPr>
          </a:p>
        </p:txBody>
      </p:sp>
      <p:sp>
        <p:nvSpPr>
          <p:cNvPr id="284" name="Google Shape;284;g2d0657cd0cd_0_762"/>
          <p:cNvSpPr txBox="1"/>
          <p:nvPr/>
        </p:nvSpPr>
        <p:spPr>
          <a:xfrm>
            <a:off x="7793276" y="5876543"/>
            <a:ext cx="6799500" cy="2231700"/>
          </a:xfrm>
          <a:prstGeom prst="rect">
            <a:avLst/>
          </a:prstGeom>
          <a:solidFill>
            <a:srgbClr val="19869D"/>
          </a:solidFill>
          <a:ln>
            <a:noFill/>
          </a:ln>
        </p:spPr>
        <p:txBody>
          <a:bodyPr anchorCtr="0" anchor="ctr" bIns="91425" lIns="18287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1" i="0" lang="en-US" sz="2400" u="none" cap="none" strike="noStrike">
                <a:solidFill>
                  <a:srgbClr val="FFFFFF"/>
                </a:solidFill>
                <a:latin typeface="IBM Plex Sans"/>
                <a:ea typeface="IBM Plex Sans"/>
                <a:cs typeface="IBM Plex Sans"/>
                <a:sym typeface="IBM Plex Sans"/>
              </a:rPr>
              <a:t>fokus: </a:t>
            </a:r>
            <a:r>
              <a:rPr b="0" i="0" lang="en-US" sz="2400" u="none" cap="none" strike="noStrike">
                <a:solidFill>
                  <a:srgbClr val="FFFFFF"/>
                </a:solidFill>
                <a:latin typeface="IBM Plex Sans"/>
                <a:ea typeface="IBM Plex Sans"/>
                <a:cs typeface="IBM Plex Sans"/>
                <a:sym typeface="IBM Plex Sans"/>
              </a:rPr>
              <a:t>apresiasi kekuatan/potensi/aset dalam sistem tersebut, semangat gotong-royong, ko-kreasi (</a:t>
            </a:r>
            <a:r>
              <a:rPr b="0" i="1" lang="en-US" sz="2400" u="none" cap="none" strike="noStrike">
                <a:solidFill>
                  <a:srgbClr val="FFFFFF"/>
                </a:solidFill>
                <a:latin typeface="IBM Plex Sans"/>
                <a:ea typeface="IBM Plex Sans"/>
                <a:cs typeface="IBM Plex Sans"/>
                <a:sym typeface="IBM Plex Sans"/>
              </a:rPr>
              <a:t>co-creating</a:t>
            </a:r>
            <a:r>
              <a:rPr b="0" i="0" lang="en-US" sz="2400" u="none" cap="none" strike="noStrike">
                <a:solidFill>
                  <a:srgbClr val="FFFFFF"/>
                </a:solidFill>
                <a:latin typeface="IBM Plex Sans"/>
                <a:ea typeface="IBM Plex Sans"/>
                <a:cs typeface="IBM Plex Sans"/>
                <a:sym typeface="IBM Plex Sans"/>
              </a:rPr>
              <a:t>), masalah = tantangan (batu lompatan)</a:t>
            </a:r>
            <a:endParaRPr b="0" i="0" sz="2400" u="none" cap="none" strike="noStrike">
              <a:solidFill>
                <a:srgbClr val="FFFFF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3100"/>
              <a:buFont typeface="Arial"/>
              <a:buNone/>
            </a:pPr>
            <a:r>
              <a:rPr b="1" i="0" lang="en-US" sz="2400" u="none" cap="none" strike="noStrike">
                <a:solidFill>
                  <a:srgbClr val="FFFFFF"/>
                </a:solidFill>
                <a:latin typeface="IBM Plex Sans"/>
                <a:ea typeface="IBM Plex Sans"/>
                <a:cs typeface="IBM Plex Sans"/>
                <a:sym typeface="IBM Plex Sans"/>
              </a:rPr>
              <a:t>pengalaman emosi: </a:t>
            </a:r>
            <a:r>
              <a:rPr b="0" i="0" lang="en-US" sz="2400" u="none" cap="none" strike="noStrike">
                <a:solidFill>
                  <a:srgbClr val="FFFFFF"/>
                </a:solidFill>
                <a:latin typeface="IBM Plex Sans"/>
                <a:ea typeface="IBM Plex Sans"/>
                <a:cs typeface="IBM Plex Sans"/>
                <a:sym typeface="IBM Plex Sans"/>
              </a:rPr>
              <a:t>bahagia</a:t>
            </a:r>
            <a:endParaRPr b="0" i="0" sz="2400" u="none" cap="none" strike="noStrike">
              <a:solidFill>
                <a:srgbClr val="FFFFFF"/>
              </a:solidFill>
              <a:latin typeface="IBM Plex Sans"/>
              <a:ea typeface="IBM Plex Sans"/>
              <a:cs typeface="IBM Plex Sans"/>
              <a:sym typeface="IBM Plex Sans"/>
            </a:endParaRPr>
          </a:p>
        </p:txBody>
      </p:sp>
      <p:sp>
        <p:nvSpPr>
          <p:cNvPr id="285" name="Google Shape;285;g2d0657cd0cd_0_762"/>
          <p:cNvSpPr txBox="1"/>
          <p:nvPr/>
        </p:nvSpPr>
        <p:spPr>
          <a:xfrm>
            <a:off x="7793469" y="4286699"/>
            <a:ext cx="6799500" cy="1410300"/>
          </a:xfrm>
          <a:prstGeom prst="rect">
            <a:avLst/>
          </a:prstGeom>
          <a:solidFill>
            <a:srgbClr val="19869D"/>
          </a:solidFill>
          <a:ln>
            <a:noFill/>
          </a:ln>
        </p:spPr>
        <p:txBody>
          <a:bodyPr anchorCtr="0" anchor="ctr" bIns="91425" lIns="18287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US" sz="2400" u="none" cap="none" strike="noStrike">
                <a:solidFill>
                  <a:srgbClr val="FFFFFF"/>
                </a:solidFill>
                <a:latin typeface="IBM Plex Sans"/>
                <a:ea typeface="IBM Plex Sans"/>
                <a:cs typeface="IBM Plex Sans"/>
                <a:sym typeface="IBM Plex Sans"/>
              </a:rPr>
              <a:t>upaya: </a:t>
            </a:r>
            <a:r>
              <a:rPr b="0" i="0" lang="en-US" sz="2400" u="none" cap="none" strike="noStrike">
                <a:solidFill>
                  <a:srgbClr val="FFFFFF"/>
                </a:solidFill>
                <a:latin typeface="IBM Plex Sans"/>
                <a:ea typeface="IBM Plex Sans"/>
                <a:cs typeface="IBM Plex Sans"/>
                <a:sym typeface="IBM Plex Sans"/>
              </a:rPr>
              <a:t>identifikasi-apresiasi-selidiki kekuatan/potensi/aset</a:t>
            </a:r>
            <a:endParaRPr b="0" i="0" sz="2400" u="none" cap="none" strike="noStrike">
              <a:solidFill>
                <a:srgbClr val="FFFFF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100"/>
              <a:buFont typeface="Arial"/>
              <a:buNone/>
            </a:pPr>
            <a:r>
              <a:rPr b="1" i="0" lang="en-US" sz="2400" u="none" cap="none" strike="noStrike">
                <a:solidFill>
                  <a:srgbClr val="FFFFFF"/>
                </a:solidFill>
                <a:latin typeface="IBM Plex Sans"/>
                <a:ea typeface="IBM Plex Sans"/>
                <a:cs typeface="IBM Plex Sans"/>
                <a:sym typeface="IBM Plex Sans"/>
              </a:rPr>
              <a:t>perspektif: </a:t>
            </a:r>
            <a:r>
              <a:rPr b="0" i="0" lang="en-US" sz="2400" u="none" cap="none" strike="noStrike">
                <a:solidFill>
                  <a:srgbClr val="FFFFFF"/>
                </a:solidFill>
                <a:latin typeface="IBM Plex Sans"/>
                <a:ea typeface="IBM Plex Sans"/>
                <a:cs typeface="IBM Plex Sans"/>
                <a:sym typeface="IBM Plex Sans"/>
              </a:rPr>
              <a:t>pasti ada kekuatan/potensi/aset</a:t>
            </a:r>
            <a:endParaRPr b="0" i="0" sz="2400" u="none" cap="none" strike="noStrike">
              <a:solidFill>
                <a:srgbClr val="FFFFFF"/>
              </a:solidFill>
              <a:latin typeface="IBM Plex Sans"/>
              <a:ea typeface="IBM Plex Sans"/>
              <a:cs typeface="IBM Plex Sans"/>
              <a:sym typeface="IBM Plex Sans"/>
            </a:endParaRPr>
          </a:p>
        </p:txBody>
      </p:sp>
      <p:sp>
        <p:nvSpPr>
          <p:cNvPr id="286" name="Google Shape;286;g2d0657cd0cd_0_762"/>
          <p:cNvSpPr txBox="1"/>
          <p:nvPr/>
        </p:nvSpPr>
        <p:spPr>
          <a:xfrm>
            <a:off x="1209150" y="1821025"/>
            <a:ext cx="13383900" cy="1410300"/>
          </a:xfrm>
          <a:prstGeom prst="rect">
            <a:avLst/>
          </a:prstGeom>
          <a:solidFill>
            <a:srgbClr val="1C458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1" i="0" lang="en-US" sz="3000" u="none" cap="none" strike="noStrike">
                <a:solidFill>
                  <a:srgbClr val="FFFFFF"/>
                </a:solidFill>
                <a:latin typeface="IBM Plex Sans"/>
                <a:ea typeface="IBM Plex Sans"/>
                <a:cs typeface="IBM Plex Sans"/>
                <a:sym typeface="IBM Plex Sans"/>
              </a:rPr>
              <a:t>mewujudkan VISI = mencapai tujuan-tujuan </a:t>
            </a:r>
            <a:r>
              <a:rPr b="0" i="1" lang="en-US" sz="3000" u="none" cap="none" strike="noStrike">
                <a:solidFill>
                  <a:srgbClr val="FFFFFF"/>
                </a:solidFill>
                <a:latin typeface="IBM Plex Sans"/>
                <a:ea typeface="IBM Plex Sans"/>
                <a:cs typeface="IBM Plex Sans"/>
                <a:sym typeface="IBM Plex Sans"/>
              </a:rPr>
              <a:t>(prakarsa perubahan)</a:t>
            </a:r>
            <a:endParaRPr b="0" i="1" sz="3000" u="none" cap="none" strike="noStrike">
              <a:solidFill>
                <a:srgbClr val="FFFFFF"/>
              </a:solidFill>
              <a:latin typeface="IBM Plex Sans"/>
              <a:ea typeface="IBM Plex Sans"/>
              <a:cs typeface="IBM Plex Sans"/>
              <a:sym typeface="IBM Plex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0" name="Shape 290"/>
        <p:cNvGrpSpPr/>
        <p:nvPr/>
      </p:nvGrpSpPr>
      <p:grpSpPr>
        <a:xfrm>
          <a:off x="0" y="0"/>
          <a:ext cx="0" cy="0"/>
          <a:chOff x="0" y="0"/>
          <a:chExt cx="0" cy="0"/>
        </a:xfrm>
      </p:grpSpPr>
      <p:sp>
        <p:nvSpPr>
          <p:cNvPr id="291" name="Google Shape;291;g2d0657cd0cd_0_83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92" name="Google Shape;292;g2d0657cd0cd_0_834"/>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93" name="Google Shape;293;g2d0657cd0cd_0_834"/>
          <p:cNvSpPr txBox="1"/>
          <p:nvPr/>
        </p:nvSpPr>
        <p:spPr>
          <a:xfrm>
            <a:off x="5506400" y="3656100"/>
            <a:ext cx="52305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DIMANA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(20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7" name="Shape 297"/>
        <p:cNvGrpSpPr/>
        <p:nvPr/>
      </p:nvGrpSpPr>
      <p:grpSpPr>
        <a:xfrm>
          <a:off x="0" y="0"/>
          <a:ext cx="0" cy="0"/>
          <a:chOff x="0" y="0"/>
          <a:chExt cx="0" cy="0"/>
        </a:xfrm>
      </p:grpSpPr>
      <p:sp>
        <p:nvSpPr>
          <p:cNvPr id="298" name="Google Shape;298;g2d0657cd0cd_0_840"/>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99" name="Google Shape;299;g2d0657cd0cd_0_840"/>
          <p:cNvSpPr txBox="1"/>
          <p:nvPr/>
        </p:nvSpPr>
        <p:spPr>
          <a:xfrm>
            <a:off x="1215100" y="1742425"/>
            <a:ext cx="14289000" cy="63264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2000"/>
              <a:buFont typeface="Arial"/>
              <a:buNone/>
            </a:pPr>
            <a:r>
              <a:rPr b="0" i="0" lang="en-US" sz="2000" u="none" cap="none" strike="noStrike">
                <a:solidFill>
                  <a:schemeClr val="dk1"/>
                </a:solidFill>
                <a:highlight>
                  <a:schemeClr val="lt1"/>
                </a:highlight>
                <a:latin typeface="IBM Plex Sans"/>
                <a:ea typeface="IBM Plex Sans"/>
                <a:cs typeface="IBM Plex Sans"/>
                <a:sym typeface="IBM Plex Sans"/>
              </a:rPr>
              <a:t>Setelah mengikuti PPKG PJOK Bu Hayati berkeinginan untuk berbagi pengetahuannya dan pengalamannya mengikuti kegiatan tersebut kepada rekan-rekan guru PJOK di tingkat kabupaten.  Pertemuan komunitas belajar MGMP PJOK  tingkat SMP dimanfaatkan Bu Hayati sebagai tempat berbagi. Setelah mendapatkan restu dari ketua MGMP Bu Hayati  berbagi aksi nyata  yang telah dilakukannya dalam pembelajaran PJOK di satuan pendidikannya. Pada kesempatan itu juga Bu Hayati  menyampaikan bahwa cara  mengajar PJOK dari sisi gaya dan pendekatan mengajar dengan menerapkan gaya  komando dapat membuat anak menjadi tidak merdeka dalam belajar. Bu Hayati juga menyampaikan bahwa mengajar guru PJOK yang selama ini telah bergeser ke PJOK sebagai prestasi perlu diluruskan. Menanggapi pernyataan Bu Hayati, Pak Bugar guru PJOK dari sekolah lain menyampaikan pendapatnya bahwa pencapaian prestasi adalah hal yang paling penting dalam PJOK alasanya karena pencapaian  prestasi peserta didik  adalah satu-satunya bukti  pencapaian prestasi peserta didik dalam PJOK dan bukti kinerja terbaik seorang guru PJOK. </a:t>
            </a:r>
            <a:endParaRPr b="0" i="0" sz="20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000"/>
              <a:buFont typeface="Arial"/>
              <a:buNone/>
            </a:pPr>
            <a:r>
              <a:rPr b="0" i="0" lang="en-US" sz="2000" u="none" cap="none" strike="noStrike">
                <a:solidFill>
                  <a:schemeClr val="dk1"/>
                </a:solidFill>
                <a:highlight>
                  <a:schemeClr val="lt1"/>
                </a:highlight>
                <a:latin typeface="IBM Plex Sans"/>
                <a:ea typeface="IBM Plex Sans"/>
                <a:cs typeface="IBM Plex Sans"/>
                <a:sym typeface="IBM Plex Sans"/>
              </a:rPr>
              <a:t>Beberapa orang guru lain sepakat dengan pendapat yang disampaikan oleh  dan Bu Hayati, tetapi ada juga yang sangat menyetujui pendapat Pak Bugar. Diskusi berjalan cukup hangat, masing-masing menyampaikan pendapat dengan berbagai argumennya masing-masing. Pemahaman guru-guru PJOK yang hadir pada pertemuan MGMP itu sedikit banyak telah tercerahkan dari pemaparan yang telah disampaikan oleh Bu Hayati, karena waktu sangat terbatas maka pengurus MGMP menyarankan agar Bu Hayati diberikan kesempatan lagi untuk berbagi dalam ruang webinar dimana Komunitas Belajar MGMP PJOK mereka telah didaftarkan di PMM. Bu Hayati menyambut baik ide dan saran dari pengurus MGMP dan Bu Hayati menyampaikan bahwa Ia akan  mengajak rekan lain yang juga telah mengikuti PPKG PJOK untuk berkolaborasi dalam kegiatan webinar tersebut.</a:t>
            </a:r>
            <a:endParaRPr b="0" i="0" sz="2000" u="none" cap="none" strike="noStrike">
              <a:solidFill>
                <a:schemeClr val="dk1"/>
              </a:solidFill>
              <a:highlight>
                <a:schemeClr val="lt1"/>
              </a:highlight>
              <a:latin typeface="IBM Plex Sans"/>
              <a:ea typeface="IBM Plex Sans"/>
              <a:cs typeface="IBM Plex Sans"/>
              <a:sym typeface="IBM Plex Sans"/>
            </a:endParaRPr>
          </a:p>
        </p:txBody>
      </p:sp>
      <p:sp>
        <p:nvSpPr>
          <p:cNvPr id="300" name="Google Shape;300;g2d0657cd0cd_0_84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01" name="Google Shape;301;g2d0657cd0cd_0_84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02" name="Google Shape;302;g2d0657cd0cd_0_840"/>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Studi Kasus 5</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6" name="Shape 306"/>
        <p:cNvGrpSpPr/>
        <p:nvPr/>
      </p:nvGrpSpPr>
      <p:grpSpPr>
        <a:xfrm>
          <a:off x="0" y="0"/>
          <a:ext cx="0" cy="0"/>
          <a:chOff x="0" y="0"/>
          <a:chExt cx="0" cy="0"/>
        </a:xfrm>
      </p:grpSpPr>
      <p:sp>
        <p:nvSpPr>
          <p:cNvPr id="307" name="Google Shape;307;g2d0657cd0cd_0_859"/>
          <p:cNvSpPr/>
          <p:nvPr/>
        </p:nvSpPr>
        <p:spPr>
          <a:xfrm>
            <a:off x="1215150" y="3352349"/>
            <a:ext cx="14148000" cy="2439300"/>
          </a:xfrm>
          <a:prstGeom prst="rect">
            <a:avLst/>
          </a:prstGeom>
          <a:solidFill>
            <a:schemeClr val="lt1"/>
          </a:solid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308" name="Google Shape;308;g2d0657cd0cd_0_859"/>
          <p:cNvSpPr txBox="1"/>
          <p:nvPr/>
        </p:nvSpPr>
        <p:spPr>
          <a:xfrm>
            <a:off x="1449575" y="3532228"/>
            <a:ext cx="11970900" cy="17733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100"/>
              <a:buFont typeface="Arial"/>
              <a:buNone/>
            </a:pPr>
            <a:r>
              <a:rPr b="1" i="0" lang="en-US" sz="3100" u="none" cap="none" strike="noStrike">
                <a:solidFill>
                  <a:schemeClr val="dk1"/>
                </a:solidFill>
                <a:highlight>
                  <a:schemeClr val="lt1"/>
                </a:highlight>
                <a:latin typeface="IBM Plex Sans"/>
                <a:ea typeface="IBM Plex Sans"/>
                <a:cs typeface="IBM Plex Sans"/>
                <a:sym typeface="IBM Plex Sans"/>
              </a:rPr>
              <a:t>Berdasarkan studi kasus kelima,</a:t>
            </a:r>
            <a:endParaRPr b="1" i="0" sz="3100" u="none" cap="none" strike="noStrike">
              <a:solidFill>
                <a:schemeClr val="dk1"/>
              </a:solidFill>
              <a:highlight>
                <a:schemeClr val="lt1"/>
              </a:highlight>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3700"/>
              <a:buFont typeface="Arial"/>
              <a:buNone/>
            </a:pPr>
            <a:r>
              <a:rPr b="0" i="0" lang="en-US" sz="3700" u="none" cap="none" strike="noStrike">
                <a:solidFill>
                  <a:schemeClr val="dk1"/>
                </a:solidFill>
                <a:highlight>
                  <a:schemeClr val="lt1"/>
                </a:highlight>
                <a:latin typeface="IBM Plex Sans"/>
                <a:ea typeface="IBM Plex Sans"/>
                <a:cs typeface="IBM Plex Sans"/>
                <a:sym typeface="IBM Plex Sans"/>
              </a:rPr>
              <a:t>Bagaimana cara Bu Hayati memanfaatkan aset yang ada secara maksimal?</a:t>
            </a:r>
            <a:endParaRPr b="0" i="0" sz="3700" u="none" cap="none" strike="noStrike">
              <a:solidFill>
                <a:schemeClr val="dk1"/>
              </a:solidFill>
              <a:highlight>
                <a:schemeClr val="lt1"/>
              </a:highlight>
              <a:latin typeface="IBM Plex Sans"/>
              <a:ea typeface="IBM Plex Sans"/>
              <a:cs typeface="IBM Plex Sans"/>
              <a:sym typeface="IBM Plex Sans"/>
            </a:endParaRPr>
          </a:p>
        </p:txBody>
      </p:sp>
      <p:sp>
        <p:nvSpPr>
          <p:cNvPr id="309" name="Google Shape;309;g2d0657cd0cd_0_859"/>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10" name="Google Shape;310;g2d0657cd0cd_0_859"/>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400"/>
                                        <p:tgtEl>
                                          <p:spTgt spid="3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4" name="Shape 314"/>
        <p:cNvGrpSpPr/>
        <p:nvPr/>
      </p:nvGrpSpPr>
      <p:grpSpPr>
        <a:xfrm>
          <a:off x="0" y="0"/>
          <a:ext cx="0" cy="0"/>
          <a:chOff x="0" y="0"/>
          <a:chExt cx="0" cy="0"/>
        </a:xfrm>
      </p:grpSpPr>
      <p:sp>
        <p:nvSpPr>
          <p:cNvPr id="315" name="Google Shape;315;g2d0657cd0cd_0_86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16" name="Google Shape;316;g2d0657cd0cd_0_867"/>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17" name="Google Shape;317;g2d0657cd0cd_0_867"/>
          <p:cNvSpPr txBox="1"/>
          <p:nvPr/>
        </p:nvSpPr>
        <p:spPr>
          <a:xfrm>
            <a:off x="1215075" y="1862013"/>
            <a:ext cx="6578100" cy="2436000"/>
          </a:xfrm>
          <a:prstGeom prst="rect">
            <a:avLst/>
          </a:prstGeom>
          <a:solidFill>
            <a:schemeClr val="lt1"/>
          </a:solidFill>
          <a:ln cap="flat" cmpd="sng" w="76200">
            <a:solidFill>
              <a:srgbClr val="83C6DA"/>
            </a:solidFill>
            <a:prstDash val="solid"/>
            <a:round/>
            <a:headEnd len="sm" w="sm" type="none"/>
            <a:tailEnd len="sm" w="sm" type="none"/>
          </a:ln>
        </p:spPr>
        <p:txBody>
          <a:bodyPr anchorCtr="0" anchor="t" bIns="91425" lIns="274300" spcFirstLastPara="1" rIns="274300" wrap="square" tIns="548625">
            <a:noAutofit/>
          </a:bodyPr>
          <a:lstStyle/>
          <a:p>
            <a:pPr indent="0" lvl="0" marL="0" marR="0" rtl="0" algn="ctr">
              <a:lnSpc>
                <a:spcPct val="115000"/>
              </a:lnSpc>
              <a:spcBef>
                <a:spcPts val="0"/>
              </a:spcBef>
              <a:spcAft>
                <a:spcPts val="0"/>
              </a:spcAft>
              <a:buClr>
                <a:srgbClr val="000000"/>
              </a:buClr>
              <a:buSzPts val="3600"/>
              <a:buFont typeface="Arial"/>
              <a:buNone/>
            </a:pPr>
            <a:r>
              <a:rPr b="0" i="0" lang="en-US" sz="3600" u="none" cap="none" strike="noStrike">
                <a:solidFill>
                  <a:schemeClr val="dk1"/>
                </a:solidFill>
                <a:highlight>
                  <a:schemeClr val="lt1"/>
                </a:highlight>
                <a:latin typeface="IBM Plex Sans"/>
                <a:ea typeface="IBM Plex Sans"/>
                <a:cs typeface="IBM Plex Sans"/>
                <a:sym typeface="IBM Plex Sans"/>
              </a:rPr>
              <a:t>Komunitas MGMP PJOK SMP Tingkat Kabupaten</a:t>
            </a:r>
            <a:endParaRPr b="0" i="0" sz="3600" u="none" cap="none" strike="noStrike">
              <a:solidFill>
                <a:schemeClr val="dk1"/>
              </a:solidFill>
              <a:latin typeface="IBM Plex Sans"/>
              <a:ea typeface="IBM Plex Sans"/>
              <a:cs typeface="IBM Plex Sans"/>
              <a:sym typeface="IBM Plex Sans"/>
            </a:endParaRPr>
          </a:p>
        </p:txBody>
      </p:sp>
      <p:sp>
        <p:nvSpPr>
          <p:cNvPr id="318" name="Google Shape;318;g2d0657cd0cd_0_867"/>
          <p:cNvSpPr txBox="1"/>
          <p:nvPr/>
        </p:nvSpPr>
        <p:spPr>
          <a:xfrm>
            <a:off x="8433300" y="1831463"/>
            <a:ext cx="6578100" cy="2436000"/>
          </a:xfrm>
          <a:prstGeom prst="rect">
            <a:avLst/>
          </a:prstGeom>
          <a:solidFill>
            <a:schemeClr val="lt1"/>
          </a:solidFill>
          <a:ln cap="flat" cmpd="sng" w="76200">
            <a:solidFill>
              <a:srgbClr val="83C6DA"/>
            </a:solidFill>
            <a:prstDash val="solid"/>
            <a:round/>
            <a:headEnd len="sm" w="sm" type="none"/>
            <a:tailEnd len="sm" w="sm" type="none"/>
          </a:ln>
        </p:spPr>
        <p:txBody>
          <a:bodyPr anchorCtr="0" anchor="t" bIns="91425" lIns="274300" spcFirstLastPara="1" rIns="274300" wrap="square" tIns="91425">
            <a:noAutofit/>
          </a:bodyPr>
          <a:lstStyle/>
          <a:p>
            <a:pPr indent="0" lvl="0" marL="0" marR="0" rtl="0" algn="ctr">
              <a:lnSpc>
                <a:spcPct val="115000"/>
              </a:lnSpc>
              <a:spcBef>
                <a:spcPts val="0"/>
              </a:spcBef>
              <a:spcAft>
                <a:spcPts val="0"/>
              </a:spcAft>
              <a:buClr>
                <a:srgbClr val="000000"/>
              </a:buClr>
              <a:buSzPts val="3300"/>
              <a:buFont typeface="Arial"/>
              <a:buNone/>
            </a:pPr>
            <a:r>
              <a:rPr b="0" i="0" lang="en-US" sz="3300" u="none" cap="none" strike="noStrike">
                <a:solidFill>
                  <a:schemeClr val="dk1"/>
                </a:solidFill>
                <a:highlight>
                  <a:schemeClr val="lt1"/>
                </a:highlight>
                <a:latin typeface="IBM Plex Sans"/>
                <a:ea typeface="IBM Plex Sans"/>
                <a:cs typeface="IBM Plex Sans"/>
                <a:sym typeface="IBM Plex Sans"/>
              </a:rPr>
              <a:t>Pergeseran cara mengajar komando menjadi Pendekatan Pembelajaran lebih Variatif dan Inovatif</a:t>
            </a:r>
            <a:endParaRPr b="1" i="0" sz="3300" u="none" cap="none" strike="noStrike">
              <a:solidFill>
                <a:schemeClr val="dk1"/>
              </a:solidFill>
              <a:latin typeface="IBM Plex Sans"/>
              <a:ea typeface="IBM Plex Sans"/>
              <a:cs typeface="IBM Plex Sans"/>
              <a:sym typeface="IBM Plex Sans"/>
            </a:endParaRPr>
          </a:p>
        </p:txBody>
      </p:sp>
      <p:sp>
        <p:nvSpPr>
          <p:cNvPr id="319" name="Google Shape;319;g2d0657cd0cd_0_867"/>
          <p:cNvSpPr txBox="1"/>
          <p:nvPr/>
        </p:nvSpPr>
        <p:spPr>
          <a:xfrm>
            <a:off x="1215075" y="4876538"/>
            <a:ext cx="6578100" cy="2436000"/>
          </a:xfrm>
          <a:prstGeom prst="rect">
            <a:avLst/>
          </a:prstGeom>
          <a:solidFill>
            <a:schemeClr val="lt1"/>
          </a:solidFill>
          <a:ln cap="flat" cmpd="sng" w="76200">
            <a:solidFill>
              <a:srgbClr val="83C6DA"/>
            </a:solidFill>
            <a:prstDash val="solid"/>
            <a:round/>
            <a:headEnd len="sm" w="sm" type="none"/>
            <a:tailEnd len="sm" w="sm" type="none"/>
          </a:ln>
        </p:spPr>
        <p:txBody>
          <a:bodyPr anchorCtr="0" anchor="t" bIns="91425" lIns="274300" spcFirstLastPara="1" rIns="274300" wrap="square" tIns="548625">
            <a:noAutofit/>
          </a:bodyPr>
          <a:lstStyle/>
          <a:p>
            <a:pPr indent="0" lvl="0" marL="0" marR="0" rtl="0" algn="ctr">
              <a:lnSpc>
                <a:spcPct val="150000"/>
              </a:lnSpc>
              <a:spcBef>
                <a:spcPts val="0"/>
              </a:spcBef>
              <a:spcAft>
                <a:spcPts val="0"/>
              </a:spcAft>
              <a:buClr>
                <a:srgbClr val="000000"/>
              </a:buClr>
              <a:buSzPts val="3300"/>
              <a:buFont typeface="Arial"/>
              <a:buNone/>
            </a:pPr>
            <a:r>
              <a:rPr b="0" i="0" lang="en-US" sz="3300" u="none" cap="none" strike="noStrike">
                <a:solidFill>
                  <a:schemeClr val="dk1"/>
                </a:solidFill>
                <a:highlight>
                  <a:schemeClr val="lt1"/>
                </a:highlight>
                <a:latin typeface="IBM Plex Sans"/>
                <a:ea typeface="IBM Plex Sans"/>
                <a:cs typeface="IBM Plex Sans"/>
                <a:sym typeface="IBM Plex Sans"/>
              </a:rPr>
              <a:t>Peran Peserta yang aktif </a:t>
            </a:r>
            <a:endParaRPr b="0" i="0" sz="3300" u="none" cap="none" strike="noStrike">
              <a:solidFill>
                <a:schemeClr val="dk1"/>
              </a:solidFill>
              <a:highlight>
                <a:schemeClr val="lt1"/>
              </a:highlight>
              <a:latin typeface="IBM Plex Sans"/>
              <a:ea typeface="IBM Plex Sans"/>
              <a:cs typeface="IBM Plex Sans"/>
              <a:sym typeface="IBM Plex Sans"/>
            </a:endParaRPr>
          </a:p>
          <a:p>
            <a:pPr indent="0" lvl="0" marL="0" marR="0" rtl="0" algn="ctr">
              <a:lnSpc>
                <a:spcPct val="150000"/>
              </a:lnSpc>
              <a:spcBef>
                <a:spcPts val="800"/>
              </a:spcBef>
              <a:spcAft>
                <a:spcPts val="800"/>
              </a:spcAft>
              <a:buClr>
                <a:srgbClr val="000000"/>
              </a:buClr>
              <a:buSzPts val="3300"/>
              <a:buFont typeface="Arial"/>
              <a:buNone/>
            </a:pPr>
            <a:r>
              <a:rPr b="0" i="0" lang="en-US" sz="3300" u="none" cap="none" strike="noStrike">
                <a:solidFill>
                  <a:schemeClr val="dk1"/>
                </a:solidFill>
                <a:highlight>
                  <a:schemeClr val="lt1"/>
                </a:highlight>
                <a:latin typeface="IBM Plex Sans"/>
                <a:ea typeface="IBM Plex Sans"/>
                <a:cs typeface="IBM Plex Sans"/>
                <a:sym typeface="IBM Plex Sans"/>
              </a:rPr>
              <a:t>di dalam kegiatan MGMP</a:t>
            </a:r>
            <a:endParaRPr b="0" i="0" sz="3300" u="none" cap="none" strike="noStrike">
              <a:solidFill>
                <a:schemeClr val="dk1"/>
              </a:solidFill>
              <a:highlight>
                <a:schemeClr val="lt1"/>
              </a:highlight>
              <a:latin typeface="IBM Plex Sans"/>
              <a:ea typeface="IBM Plex Sans"/>
              <a:cs typeface="IBM Plex Sans"/>
              <a:sym typeface="IBM Plex Sans"/>
            </a:endParaRPr>
          </a:p>
        </p:txBody>
      </p:sp>
      <p:sp>
        <p:nvSpPr>
          <p:cNvPr id="320" name="Google Shape;320;g2d0657cd0cd_0_867"/>
          <p:cNvSpPr txBox="1"/>
          <p:nvPr/>
        </p:nvSpPr>
        <p:spPr>
          <a:xfrm>
            <a:off x="8433300" y="4876538"/>
            <a:ext cx="6578100" cy="2436000"/>
          </a:xfrm>
          <a:prstGeom prst="rect">
            <a:avLst/>
          </a:prstGeom>
          <a:solidFill>
            <a:schemeClr val="lt1"/>
          </a:solidFill>
          <a:ln cap="flat" cmpd="sng" w="76200">
            <a:solidFill>
              <a:srgbClr val="83C6DA"/>
            </a:solidFill>
            <a:prstDash val="solid"/>
            <a:round/>
            <a:headEnd len="sm" w="sm" type="none"/>
            <a:tailEnd len="sm" w="sm" type="none"/>
          </a:ln>
        </p:spPr>
        <p:txBody>
          <a:bodyPr anchorCtr="0" anchor="t" bIns="91425" lIns="274300" spcFirstLastPara="1" rIns="274300" wrap="square" tIns="548625">
            <a:noAutofit/>
          </a:bodyPr>
          <a:lstStyle/>
          <a:p>
            <a:pPr indent="0" lvl="0" marL="0" marR="0" rtl="0" algn="ctr">
              <a:lnSpc>
                <a:spcPct val="115000"/>
              </a:lnSpc>
              <a:spcBef>
                <a:spcPts val="0"/>
              </a:spcBef>
              <a:spcAft>
                <a:spcPts val="0"/>
              </a:spcAft>
              <a:buClr>
                <a:srgbClr val="000000"/>
              </a:buClr>
              <a:buSzPts val="3300"/>
              <a:buFont typeface="Arial"/>
              <a:buNone/>
            </a:pPr>
            <a:r>
              <a:rPr b="0" i="0" lang="en-US" sz="3300" u="none" cap="none" strike="noStrike">
                <a:solidFill>
                  <a:schemeClr val="dk1"/>
                </a:solidFill>
                <a:highlight>
                  <a:schemeClr val="lt1"/>
                </a:highlight>
                <a:latin typeface="IBM Plex Sans"/>
                <a:ea typeface="IBM Plex Sans"/>
                <a:cs typeface="IBM Plex Sans"/>
                <a:sym typeface="IBM Plex Sans"/>
              </a:rPr>
              <a:t>Pemanfaatan PMM untuk kegiatan Webinar</a:t>
            </a:r>
            <a:endParaRPr b="0" i="0" sz="3300" u="none" cap="none" strike="noStrike">
              <a:solidFill>
                <a:schemeClr val="dk1"/>
              </a:solidFill>
              <a:highlight>
                <a:schemeClr val="lt1"/>
              </a:highlight>
              <a:latin typeface="IBM Plex Sans"/>
              <a:ea typeface="IBM Plex Sans"/>
              <a:cs typeface="IBM Plex Sans"/>
              <a:sym typeface="IBM Plex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4" name="Shape 324"/>
        <p:cNvGrpSpPr/>
        <p:nvPr/>
      </p:nvGrpSpPr>
      <p:grpSpPr>
        <a:xfrm>
          <a:off x="0" y="0"/>
          <a:ext cx="0" cy="0"/>
          <a:chOff x="0" y="0"/>
          <a:chExt cx="0" cy="0"/>
        </a:xfrm>
      </p:grpSpPr>
      <p:sp>
        <p:nvSpPr>
          <p:cNvPr id="325" name="Google Shape;325;g2d0657cd0cd_0_879"/>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26" name="Google Shape;326;g2d0657cd0cd_0_879"/>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327" name="Google Shape;327;g2d0657cd0cd_0_879"/>
          <p:cNvSpPr txBox="1"/>
          <p:nvPr/>
        </p:nvSpPr>
        <p:spPr>
          <a:xfrm>
            <a:off x="4859800" y="3656100"/>
            <a:ext cx="65238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BAGAIMANA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(20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1" name="Shape 331"/>
        <p:cNvGrpSpPr/>
        <p:nvPr/>
      </p:nvGrpSpPr>
      <p:grpSpPr>
        <a:xfrm>
          <a:off x="0" y="0"/>
          <a:ext cx="0" cy="0"/>
          <a:chOff x="0" y="0"/>
          <a:chExt cx="0" cy="0"/>
        </a:xfrm>
      </p:grpSpPr>
      <p:sp>
        <p:nvSpPr>
          <p:cNvPr id="332" name="Google Shape;332;g2d0657cd0cd_0_885"/>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33" name="Google Shape;333;g2d0657cd0cd_0_885"/>
          <p:cNvSpPr txBox="1"/>
          <p:nvPr/>
        </p:nvSpPr>
        <p:spPr>
          <a:xfrm>
            <a:off x="1215100" y="1742425"/>
            <a:ext cx="14289000" cy="67188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2250"/>
              <a:buFont typeface="Arial"/>
              <a:buNone/>
            </a:pPr>
            <a:r>
              <a:rPr b="0" i="0" lang="en-US" sz="2250" u="none" cap="none" strike="noStrike">
                <a:solidFill>
                  <a:schemeClr val="dk1"/>
                </a:solidFill>
                <a:highlight>
                  <a:schemeClr val="lt1"/>
                </a:highlight>
                <a:latin typeface="IBM Plex Sans"/>
                <a:ea typeface="IBM Plex Sans"/>
                <a:cs typeface="IBM Plex Sans"/>
                <a:sym typeface="IBM Plex Sans"/>
              </a:rPr>
              <a:t>SMA  Jiwa Raga  terletak di kota besar dengan sarana dan prasarana yang sangat memadai,  pendanaan dari orang tua  dan donaturnya sangat mendukung sehingga berbagai kegiatan dapat diselenggarakan oleh sekolah. Dari beberapa alat-alat olahraga yang tersedia ada beberapa alat yang belum dimanfaatkan secara maksimal.</a:t>
            </a:r>
            <a:endParaRPr b="0" i="0" sz="225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250"/>
              <a:buFont typeface="Arial"/>
              <a:buNone/>
            </a:pPr>
            <a:r>
              <a:rPr b="0" i="0" lang="en-US" sz="2250" u="none" cap="none" strike="noStrike">
                <a:solidFill>
                  <a:schemeClr val="dk1"/>
                </a:solidFill>
                <a:highlight>
                  <a:schemeClr val="lt1"/>
                </a:highlight>
                <a:latin typeface="IBM Plex Sans"/>
                <a:ea typeface="IBM Plex Sans"/>
                <a:cs typeface="IBM Plex Sans"/>
                <a:sym typeface="IBM Plex Sans"/>
              </a:rPr>
              <a:t>Kepala sekolah mengundang guru PJOK ke ruangannya, untuk mendengarkan apa saja yang menjadi hambatan sehingga sarana dan prasarana tidak dimanfaatkan secara maksimal. Wakil bidang kesiswaan menyampaikan bahwa gudang alat olahraga selalu dalam keadaan dikunci dan ketika dibutuhkan sulit menemukan kunci karena saling melempar tanggung jawab antara guru dan penjaga sekolah. Peserta didik menyampaikan bahwa materi yang diajarkan ketika pembelajaran PJOK, alat-alat tersebut jarang digunakan karena berbagai macam alasan.</a:t>
            </a:r>
            <a:endParaRPr b="0" i="0" sz="225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250"/>
              <a:buFont typeface="Arial"/>
              <a:buNone/>
            </a:pPr>
            <a:r>
              <a:rPr b="0" i="0" lang="en-US" sz="2250" u="none" cap="none" strike="noStrike">
                <a:solidFill>
                  <a:schemeClr val="dk1"/>
                </a:solidFill>
                <a:highlight>
                  <a:schemeClr val="lt1"/>
                </a:highlight>
                <a:latin typeface="IBM Plex Sans"/>
                <a:ea typeface="IBM Plex Sans"/>
                <a:cs typeface="IBM Plex Sans"/>
                <a:sym typeface="IBM Plex Sans"/>
              </a:rPr>
              <a:t>Berdasarkan hasil wawancara dengan berbagai unsur sekolah dan mendapatkan bukti-bukti, kepala sekolah lalu mengajak wakil bidang kurikulum, wakil bidang sarpras, guru PJOK dan perwakilan komite sekolah untuk mendiskusikan keadaan tersebut. Waka bidang sarpras  menyampaikan keluhan-keluhan bahwa ada beberapa alat-alat olah raga mengalami kerusakan sebelum dipergunakan. Komite sekolah pun menyampaikan kritiknya, bahwa pihak sekolah dianggap tidak dapat mempertanggung jawabkan sumbangan dari orang tua yang seharusnya dapat dipergunakan untuk kebutuhan belajar PJOK peserta didik. Kepala sekolah meminta Waka Kurikulum untuk memaksimalkan lagi  penggunaan alat-alat olahraga tersebut oleh guru PJOK sesuai dengan tujuan pembelajaran yang direncanakan. </a:t>
            </a:r>
            <a:endParaRPr b="0" i="0" sz="2250" u="none" cap="none" strike="noStrike">
              <a:solidFill>
                <a:schemeClr val="dk1"/>
              </a:solidFill>
              <a:highlight>
                <a:schemeClr val="lt1"/>
              </a:highlight>
              <a:latin typeface="IBM Plex Sans"/>
              <a:ea typeface="IBM Plex Sans"/>
              <a:cs typeface="IBM Plex Sans"/>
              <a:sym typeface="IBM Plex Sans"/>
            </a:endParaRPr>
          </a:p>
        </p:txBody>
      </p:sp>
      <p:sp>
        <p:nvSpPr>
          <p:cNvPr id="334" name="Google Shape;334;g2d0657cd0cd_0_885"/>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35" name="Google Shape;335;g2d0657cd0cd_0_885"/>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36" name="Google Shape;336;g2d0657cd0cd_0_885"/>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Studi Kasus 4</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0" name="Shape 340"/>
        <p:cNvGrpSpPr/>
        <p:nvPr/>
      </p:nvGrpSpPr>
      <p:grpSpPr>
        <a:xfrm>
          <a:off x="0" y="0"/>
          <a:ext cx="0" cy="0"/>
          <a:chOff x="0" y="0"/>
          <a:chExt cx="0" cy="0"/>
        </a:xfrm>
      </p:grpSpPr>
      <p:sp>
        <p:nvSpPr>
          <p:cNvPr id="341" name="Google Shape;341;g2d0657cd0cd_0_894"/>
          <p:cNvSpPr/>
          <p:nvPr/>
        </p:nvSpPr>
        <p:spPr>
          <a:xfrm>
            <a:off x="1215150" y="3352349"/>
            <a:ext cx="14148000" cy="2439300"/>
          </a:xfrm>
          <a:prstGeom prst="rect">
            <a:avLst/>
          </a:prstGeom>
          <a:solidFill>
            <a:schemeClr val="lt1"/>
          </a:solid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342" name="Google Shape;342;g2d0657cd0cd_0_894"/>
          <p:cNvSpPr txBox="1"/>
          <p:nvPr/>
        </p:nvSpPr>
        <p:spPr>
          <a:xfrm>
            <a:off x="1449575" y="3532228"/>
            <a:ext cx="11970900" cy="17733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100"/>
              <a:buFont typeface="Arial"/>
              <a:buNone/>
            </a:pPr>
            <a:r>
              <a:rPr b="1" i="0" lang="en-US" sz="3100" u="none" cap="none" strike="noStrike">
                <a:solidFill>
                  <a:schemeClr val="dk1"/>
                </a:solidFill>
                <a:highlight>
                  <a:schemeClr val="lt1"/>
                </a:highlight>
                <a:latin typeface="IBM Plex Sans"/>
                <a:ea typeface="IBM Plex Sans"/>
                <a:cs typeface="IBM Plex Sans"/>
                <a:sym typeface="IBM Plex Sans"/>
              </a:rPr>
              <a:t>Berdasarkan studi kasus keempat,</a:t>
            </a:r>
            <a:endParaRPr b="1" i="0" sz="3100" u="none" cap="none" strike="noStrike">
              <a:solidFill>
                <a:schemeClr val="dk1"/>
              </a:solidFill>
              <a:highlight>
                <a:schemeClr val="lt1"/>
              </a:highlight>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3700"/>
              <a:buFont typeface="Arial"/>
              <a:buNone/>
            </a:pPr>
            <a:r>
              <a:rPr b="0" i="0" lang="en-US" sz="3700" u="none" cap="none" strike="noStrike">
                <a:solidFill>
                  <a:schemeClr val="dk1"/>
                </a:solidFill>
                <a:highlight>
                  <a:schemeClr val="lt1"/>
                </a:highlight>
                <a:latin typeface="IBM Plex Sans"/>
                <a:ea typeface="IBM Plex Sans"/>
                <a:cs typeface="IBM Plex Sans"/>
                <a:sym typeface="IBM Plex Sans"/>
              </a:rPr>
              <a:t>Apa saja aset yang dimiliki SMA Jiwa Raga ? dan yang sudah dimanfaatkan?</a:t>
            </a:r>
            <a:endParaRPr b="0" i="0" sz="3700" u="none" cap="none" strike="noStrike">
              <a:solidFill>
                <a:schemeClr val="dk1"/>
              </a:solidFill>
              <a:highlight>
                <a:schemeClr val="lt1"/>
              </a:highlight>
              <a:latin typeface="IBM Plex Sans"/>
              <a:ea typeface="IBM Plex Sans"/>
              <a:cs typeface="IBM Plex Sans"/>
              <a:sym typeface="IBM Plex Sans"/>
            </a:endParaRPr>
          </a:p>
        </p:txBody>
      </p:sp>
      <p:sp>
        <p:nvSpPr>
          <p:cNvPr id="343" name="Google Shape;343;g2d0657cd0cd_0_89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44" name="Google Shape;344;g2d0657cd0cd_0_894"/>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400"/>
                                        <p:tgtEl>
                                          <p:spTgt spid="3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8" name="Shape 348"/>
        <p:cNvGrpSpPr/>
        <p:nvPr/>
      </p:nvGrpSpPr>
      <p:grpSpPr>
        <a:xfrm>
          <a:off x="0" y="0"/>
          <a:ext cx="0" cy="0"/>
          <a:chOff x="0" y="0"/>
          <a:chExt cx="0" cy="0"/>
        </a:xfrm>
      </p:grpSpPr>
      <p:sp>
        <p:nvSpPr>
          <p:cNvPr id="349" name="Google Shape;349;g2d0657cd0cd_0_90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50" name="Google Shape;350;g2d0657cd0cd_0_90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51" name="Google Shape;351;g2d0657cd0cd_0_902"/>
          <p:cNvSpPr txBox="1"/>
          <p:nvPr/>
        </p:nvSpPr>
        <p:spPr>
          <a:xfrm>
            <a:off x="1215075" y="2141425"/>
            <a:ext cx="6578100" cy="2436000"/>
          </a:xfrm>
          <a:prstGeom prst="rect">
            <a:avLst/>
          </a:prstGeom>
          <a:noFill/>
          <a:ln cap="flat" cmpd="sng" w="76200">
            <a:solidFill>
              <a:srgbClr val="83C6DA"/>
            </a:solidFill>
            <a:prstDash val="solid"/>
            <a:round/>
            <a:headEnd len="sm" w="sm" type="none"/>
            <a:tailEnd len="sm" w="sm" type="none"/>
          </a:ln>
        </p:spPr>
        <p:txBody>
          <a:bodyPr anchorCtr="0" anchor="t" bIns="91425" lIns="91425" spcFirstLastPara="1" rIns="91425" wrap="square" tIns="548625">
            <a:noAutofit/>
          </a:bodyPr>
          <a:lstStyle/>
          <a:p>
            <a:pPr indent="0" lvl="0" marL="0" marR="0" rtl="0" algn="ctr">
              <a:lnSpc>
                <a:spcPct val="115000"/>
              </a:lnSpc>
              <a:spcBef>
                <a:spcPts val="0"/>
              </a:spcBef>
              <a:spcAft>
                <a:spcPts val="0"/>
              </a:spcAft>
              <a:buClr>
                <a:srgbClr val="000000"/>
              </a:buClr>
              <a:buSzPts val="3600"/>
              <a:buFont typeface="Arial"/>
              <a:buNone/>
            </a:pPr>
            <a:r>
              <a:rPr b="0" i="0" lang="en-US" sz="3600" u="none" cap="none" strike="noStrike">
                <a:solidFill>
                  <a:schemeClr val="dk1"/>
                </a:solidFill>
                <a:highlight>
                  <a:schemeClr val="lt1"/>
                </a:highlight>
                <a:latin typeface="IBM Plex Sans"/>
                <a:ea typeface="IBM Plex Sans"/>
                <a:cs typeface="IBM Plex Sans"/>
                <a:sym typeface="IBM Plex Sans"/>
              </a:rPr>
              <a:t>Terletak</a:t>
            </a:r>
            <a:endParaRPr b="0" i="0" sz="3600" u="none" cap="none" strike="noStrike">
              <a:solidFill>
                <a:schemeClr val="dk1"/>
              </a:solidFill>
              <a:highlight>
                <a:schemeClr val="lt1"/>
              </a:highlight>
              <a:latin typeface="IBM Plex Sans"/>
              <a:ea typeface="IBM Plex Sans"/>
              <a:cs typeface="IBM Plex Sans"/>
              <a:sym typeface="IBM Plex Sans"/>
            </a:endParaRPr>
          </a:p>
          <a:p>
            <a:pPr indent="0" lvl="0" marL="0" marR="0" rtl="0" algn="ctr">
              <a:lnSpc>
                <a:spcPct val="115000"/>
              </a:lnSpc>
              <a:spcBef>
                <a:spcPts val="800"/>
              </a:spcBef>
              <a:spcAft>
                <a:spcPts val="800"/>
              </a:spcAft>
              <a:buClr>
                <a:srgbClr val="000000"/>
              </a:buClr>
              <a:buSzPts val="3600"/>
              <a:buFont typeface="Arial"/>
              <a:buNone/>
            </a:pPr>
            <a:r>
              <a:rPr b="0" i="0" lang="en-US" sz="3600" u="none" cap="none" strike="noStrike">
                <a:solidFill>
                  <a:schemeClr val="dk1"/>
                </a:solidFill>
                <a:highlight>
                  <a:schemeClr val="lt1"/>
                </a:highlight>
                <a:latin typeface="IBM Plex Sans"/>
                <a:ea typeface="IBM Plex Sans"/>
                <a:cs typeface="IBM Plex Sans"/>
                <a:sym typeface="IBM Plex Sans"/>
              </a:rPr>
              <a:t>di daerah perkotaan (strategis)</a:t>
            </a:r>
            <a:endParaRPr b="0" i="0" sz="3600" u="none" cap="none" strike="noStrike">
              <a:solidFill>
                <a:schemeClr val="dk1"/>
              </a:solidFill>
              <a:latin typeface="IBM Plex Sans"/>
              <a:ea typeface="IBM Plex Sans"/>
              <a:cs typeface="IBM Plex Sans"/>
              <a:sym typeface="IBM Plex Sans"/>
            </a:endParaRPr>
          </a:p>
        </p:txBody>
      </p:sp>
      <p:sp>
        <p:nvSpPr>
          <p:cNvPr id="352" name="Google Shape;352;g2d0657cd0cd_0_902"/>
          <p:cNvSpPr txBox="1"/>
          <p:nvPr/>
        </p:nvSpPr>
        <p:spPr>
          <a:xfrm>
            <a:off x="8433300" y="2110875"/>
            <a:ext cx="6578100" cy="2436000"/>
          </a:xfrm>
          <a:prstGeom prst="rect">
            <a:avLst/>
          </a:prstGeom>
          <a:noFill/>
          <a:ln cap="flat" cmpd="sng" w="76200">
            <a:solidFill>
              <a:srgbClr val="83C6DA"/>
            </a:solidFill>
            <a:prstDash val="solid"/>
            <a:round/>
            <a:headEnd len="sm" w="sm" type="none"/>
            <a:tailEnd len="sm" w="sm" type="none"/>
          </a:ln>
        </p:spPr>
        <p:txBody>
          <a:bodyPr anchorCtr="0" anchor="t" bIns="91425" lIns="91425" spcFirstLastPara="1" rIns="91425" wrap="square" tIns="548625">
            <a:noAutofit/>
          </a:bodyPr>
          <a:lstStyle/>
          <a:p>
            <a:pPr indent="0" lvl="0" marL="0" marR="0" rtl="0" algn="ctr">
              <a:lnSpc>
                <a:spcPct val="115000"/>
              </a:lnSpc>
              <a:spcBef>
                <a:spcPts val="0"/>
              </a:spcBef>
              <a:spcAft>
                <a:spcPts val="0"/>
              </a:spcAft>
              <a:buClr>
                <a:srgbClr val="000000"/>
              </a:buClr>
              <a:buSzPts val="3300"/>
              <a:buFont typeface="Arial"/>
              <a:buNone/>
            </a:pPr>
            <a:r>
              <a:rPr b="0" i="0" lang="en-US" sz="3300" u="none" cap="none" strike="noStrike">
                <a:solidFill>
                  <a:schemeClr val="dk1"/>
                </a:solidFill>
                <a:highlight>
                  <a:schemeClr val="lt1"/>
                </a:highlight>
                <a:latin typeface="IBM Plex Sans"/>
                <a:ea typeface="IBM Plex Sans"/>
                <a:cs typeface="IBM Plex Sans"/>
                <a:sym typeface="IBM Plex Sans"/>
              </a:rPr>
              <a:t>Sarana dan Prasarana Olahraga sangat memadai</a:t>
            </a:r>
            <a:endParaRPr b="1" i="0" sz="3300" u="none" cap="none" strike="noStrike">
              <a:solidFill>
                <a:schemeClr val="dk1"/>
              </a:solidFill>
              <a:latin typeface="IBM Plex Sans"/>
              <a:ea typeface="IBM Plex Sans"/>
              <a:cs typeface="IBM Plex Sans"/>
              <a:sym typeface="IBM Plex Sans"/>
            </a:endParaRPr>
          </a:p>
        </p:txBody>
      </p:sp>
      <p:sp>
        <p:nvSpPr>
          <p:cNvPr id="353" name="Google Shape;353;g2d0657cd0cd_0_902"/>
          <p:cNvSpPr txBox="1"/>
          <p:nvPr/>
        </p:nvSpPr>
        <p:spPr>
          <a:xfrm>
            <a:off x="4832600" y="5124100"/>
            <a:ext cx="6578100" cy="2436000"/>
          </a:xfrm>
          <a:prstGeom prst="rect">
            <a:avLst/>
          </a:prstGeom>
          <a:noFill/>
          <a:ln cap="flat" cmpd="sng" w="76200">
            <a:solidFill>
              <a:srgbClr val="83C6DA"/>
            </a:solidFill>
            <a:prstDash val="solid"/>
            <a:round/>
            <a:headEnd len="sm" w="sm" type="none"/>
            <a:tailEnd len="sm" w="sm" type="none"/>
          </a:ln>
        </p:spPr>
        <p:txBody>
          <a:bodyPr anchorCtr="0" anchor="t" bIns="91425" lIns="91425" spcFirstLastPara="1" rIns="91425" wrap="square" tIns="548625">
            <a:noAutofit/>
          </a:bodyPr>
          <a:lstStyle/>
          <a:p>
            <a:pPr indent="0" lvl="0" marL="0" marR="0" rtl="0" algn="ctr">
              <a:lnSpc>
                <a:spcPct val="115000"/>
              </a:lnSpc>
              <a:spcBef>
                <a:spcPts val="0"/>
              </a:spcBef>
              <a:spcAft>
                <a:spcPts val="0"/>
              </a:spcAft>
              <a:buClr>
                <a:srgbClr val="000000"/>
              </a:buClr>
              <a:buSzPts val="3300"/>
              <a:buFont typeface="Arial"/>
              <a:buNone/>
            </a:pPr>
            <a:r>
              <a:rPr b="0" i="0" lang="en-US" sz="3300" u="none" cap="none" strike="noStrike">
                <a:solidFill>
                  <a:schemeClr val="dk1"/>
                </a:solidFill>
                <a:highlight>
                  <a:schemeClr val="lt1"/>
                </a:highlight>
                <a:latin typeface="IBM Plex Sans"/>
                <a:ea typeface="IBM Plex Sans"/>
                <a:cs typeface="IBM Plex Sans"/>
                <a:sym typeface="IBM Plex Sans"/>
              </a:rPr>
              <a:t>Pendanaan dari orang tua dan donatur sangat mendukung</a:t>
            </a:r>
            <a:endParaRPr b="0" i="0" sz="3300" u="none" cap="none" strike="noStrike">
              <a:solidFill>
                <a:schemeClr val="dk1"/>
              </a:solidFill>
              <a:highlight>
                <a:schemeClr val="lt1"/>
              </a:highlight>
              <a:latin typeface="IBM Plex Sans"/>
              <a:ea typeface="IBM Plex Sans"/>
              <a:cs typeface="IBM Plex Sans"/>
              <a:sym typeface="IBM Plex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7" name="Shape 357"/>
        <p:cNvGrpSpPr/>
        <p:nvPr/>
      </p:nvGrpSpPr>
      <p:grpSpPr>
        <a:xfrm>
          <a:off x="0" y="0"/>
          <a:ext cx="0" cy="0"/>
          <a:chOff x="0" y="0"/>
          <a:chExt cx="0" cy="0"/>
        </a:xfrm>
      </p:grpSpPr>
      <p:sp>
        <p:nvSpPr>
          <p:cNvPr id="358" name="Google Shape;358;g2d0657cd0cd_0_91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59" name="Google Shape;359;g2d0657cd0cd_0_91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60" name="Google Shape;360;g2d0657cd0cd_0_912"/>
          <p:cNvSpPr txBox="1"/>
          <p:nvPr/>
        </p:nvSpPr>
        <p:spPr>
          <a:xfrm>
            <a:off x="1303650" y="1663438"/>
            <a:ext cx="6904200" cy="3555900"/>
          </a:xfrm>
          <a:prstGeom prst="rect">
            <a:avLst/>
          </a:prstGeom>
          <a:noFill/>
          <a:ln cap="flat" cmpd="sng" w="76200">
            <a:solidFill>
              <a:srgbClr val="83C6DA"/>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600"/>
              <a:buFont typeface="Arial"/>
              <a:buNone/>
            </a:pPr>
            <a:r>
              <a:rPr b="0" i="0" lang="en-US" sz="3600" u="none" cap="none" strike="noStrike">
                <a:solidFill>
                  <a:schemeClr val="dk1"/>
                </a:solidFill>
                <a:highlight>
                  <a:schemeClr val="lt1"/>
                </a:highlight>
                <a:latin typeface="IBM Plex Sans"/>
                <a:ea typeface="IBM Plex Sans"/>
                <a:cs typeface="IBM Plex Sans"/>
                <a:sym typeface="IBM Plex Sans"/>
              </a:rPr>
              <a:t>Upaya kepala sekolah untuk mengajak Wkl. Kurikulum, Wkl Kesiswaan , Wk. Sarpras,  guru,komite sekolah mengatasi permasalahan yang ada</a:t>
            </a:r>
            <a:endParaRPr b="0" i="0" sz="3600" u="none" cap="none" strike="noStrike">
              <a:solidFill>
                <a:schemeClr val="dk1"/>
              </a:solidFill>
              <a:highlight>
                <a:schemeClr val="lt1"/>
              </a:highlight>
              <a:latin typeface="IBM Plex Sans"/>
              <a:ea typeface="IBM Plex Sans"/>
              <a:cs typeface="IBM Plex Sans"/>
              <a:sym typeface="IBM Plex Sans"/>
            </a:endParaRPr>
          </a:p>
        </p:txBody>
      </p:sp>
      <p:sp>
        <p:nvSpPr>
          <p:cNvPr id="361" name="Google Shape;361;g2d0657cd0cd_0_912"/>
          <p:cNvSpPr txBox="1"/>
          <p:nvPr/>
        </p:nvSpPr>
        <p:spPr>
          <a:xfrm>
            <a:off x="4985950" y="5687163"/>
            <a:ext cx="6578100" cy="1793400"/>
          </a:xfrm>
          <a:prstGeom prst="rect">
            <a:avLst/>
          </a:prstGeom>
          <a:solidFill>
            <a:srgbClr val="A4C2F4"/>
          </a:solidFill>
          <a:ln cap="flat" cmpd="sng" w="76200">
            <a:solidFill>
              <a:srgbClr val="83C6DA"/>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3300"/>
              <a:buFont typeface="Arial"/>
              <a:buNone/>
            </a:pPr>
            <a:r>
              <a:t/>
            </a:r>
            <a:endParaRPr b="0" i="0" sz="33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3300"/>
              <a:buFont typeface="Arial"/>
              <a:buNone/>
            </a:pPr>
            <a:r>
              <a:rPr b="0" i="0" lang="en-US" sz="3300" u="none" cap="none" strike="noStrike">
                <a:solidFill>
                  <a:schemeClr val="dk1"/>
                </a:solidFill>
                <a:latin typeface="IBM Plex Sans"/>
                <a:ea typeface="IBM Plex Sans"/>
                <a:cs typeface="IBM Plex Sans"/>
                <a:sym typeface="IBM Plex Sans"/>
              </a:rPr>
              <a:t>Kebijakan Kepala sekolah</a:t>
            </a:r>
            <a:endParaRPr b="0" i="0" sz="3300" u="none" cap="none" strike="noStrike">
              <a:solidFill>
                <a:schemeClr val="dk1"/>
              </a:solidFill>
              <a:latin typeface="IBM Plex Sans"/>
              <a:ea typeface="IBM Plex Sans"/>
              <a:cs typeface="IBM Plex Sans"/>
              <a:sym typeface="IBM Plex Sans"/>
            </a:endParaRPr>
          </a:p>
        </p:txBody>
      </p:sp>
      <p:sp>
        <p:nvSpPr>
          <p:cNvPr id="362" name="Google Shape;362;g2d0657cd0cd_0_912"/>
          <p:cNvSpPr txBox="1"/>
          <p:nvPr/>
        </p:nvSpPr>
        <p:spPr>
          <a:xfrm>
            <a:off x="8818375" y="1663438"/>
            <a:ext cx="6578100" cy="3555900"/>
          </a:xfrm>
          <a:prstGeom prst="rect">
            <a:avLst/>
          </a:prstGeom>
          <a:noFill/>
          <a:ln cap="flat" cmpd="sng" w="76200">
            <a:solidFill>
              <a:srgbClr val="83C6DA"/>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800"/>
              </a:spcBef>
              <a:spcAft>
                <a:spcPts val="0"/>
              </a:spcAft>
              <a:buClr>
                <a:srgbClr val="000000"/>
              </a:buClr>
              <a:buSzPts val="3300"/>
              <a:buFont typeface="Arial"/>
              <a:buNone/>
            </a:pPr>
            <a:r>
              <a:rPr b="0" i="0" lang="en-US" sz="3300" u="none" cap="none" strike="noStrike">
                <a:solidFill>
                  <a:schemeClr val="dk1"/>
                </a:solidFill>
                <a:highlight>
                  <a:schemeClr val="lt1"/>
                </a:highlight>
                <a:latin typeface="IBM Plex Sans"/>
                <a:ea typeface="IBM Plex Sans"/>
                <a:cs typeface="IBM Plex Sans"/>
                <a:sym typeface="IBM Plex Sans"/>
              </a:rPr>
              <a:t>Keberanian peserta didik menyampaikan pendapat</a:t>
            </a:r>
            <a:endParaRPr b="0" i="0" sz="3300" u="none" cap="none" strike="noStrike">
              <a:solidFill>
                <a:schemeClr val="dk1"/>
              </a:solidFill>
              <a:highlight>
                <a:schemeClr val="lt1"/>
              </a:highlight>
              <a:latin typeface="IBM Plex Sans"/>
              <a:ea typeface="IBM Plex Sans"/>
              <a:cs typeface="IBM Plex Sans"/>
              <a:sym typeface="IBM Plex Sans"/>
            </a:endParaRPr>
          </a:p>
          <a:p>
            <a:pPr indent="0" lvl="0" marL="0" marR="0" rtl="0" algn="ctr">
              <a:lnSpc>
                <a:spcPct val="115000"/>
              </a:lnSpc>
              <a:spcBef>
                <a:spcPts val="800"/>
              </a:spcBef>
              <a:spcAft>
                <a:spcPts val="0"/>
              </a:spcAft>
              <a:buClr>
                <a:srgbClr val="000000"/>
              </a:buClr>
              <a:buSzPts val="3300"/>
              <a:buFont typeface="Arial"/>
              <a:buNone/>
            </a:pPr>
            <a:r>
              <a:t/>
            </a:r>
            <a:endParaRPr b="0" i="0" sz="3300" u="none" cap="none" strike="noStrike">
              <a:solidFill>
                <a:schemeClr val="dk1"/>
              </a:solidFill>
              <a:highlight>
                <a:schemeClr val="lt1"/>
              </a:highlight>
              <a:latin typeface="IBM Plex Sans"/>
              <a:ea typeface="IBM Plex Sans"/>
              <a:cs typeface="IBM Plex Sans"/>
              <a:sym typeface="IBM Plex Sans"/>
            </a:endParaRPr>
          </a:p>
          <a:p>
            <a:pPr indent="0" lvl="0" marL="0" marR="0" rtl="0" algn="ctr">
              <a:lnSpc>
                <a:spcPct val="115000"/>
              </a:lnSpc>
              <a:spcBef>
                <a:spcPts val="800"/>
              </a:spcBef>
              <a:spcAft>
                <a:spcPts val="800"/>
              </a:spcAft>
              <a:buClr>
                <a:srgbClr val="000000"/>
              </a:buClr>
              <a:buSzPts val="3300"/>
              <a:buFont typeface="Arial"/>
              <a:buNone/>
            </a:pPr>
            <a:r>
              <a:rPr b="0" i="0" lang="en-US" sz="3300" u="none" cap="none" strike="noStrike">
                <a:solidFill>
                  <a:schemeClr val="dk1"/>
                </a:solidFill>
                <a:highlight>
                  <a:schemeClr val="lt1"/>
                </a:highlight>
                <a:latin typeface="IBM Plex Sans"/>
                <a:ea typeface="IBM Plex Sans"/>
                <a:cs typeface="IBM Plex Sans"/>
                <a:sym typeface="IBM Plex Sans"/>
              </a:rPr>
              <a:t>Keberanian komite menyampaikan kritik</a:t>
            </a:r>
            <a:endParaRPr b="0" i="0" sz="3300" u="none" cap="none" strike="noStrike">
              <a:solidFill>
                <a:schemeClr val="dk1"/>
              </a:solidFill>
              <a:highlight>
                <a:schemeClr val="lt1"/>
              </a:highlight>
              <a:latin typeface="IBM Plex Sans"/>
              <a:ea typeface="IBM Plex Sans"/>
              <a:cs typeface="IBM Plex Sans"/>
              <a:sym typeface="IBM Plex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1000"/>
                                        <p:tgtEl>
                                          <p:spTgt spid="3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6" name="Shape 366"/>
        <p:cNvGrpSpPr/>
        <p:nvPr/>
      </p:nvGrpSpPr>
      <p:grpSpPr>
        <a:xfrm>
          <a:off x="0" y="0"/>
          <a:ext cx="0" cy="0"/>
          <a:chOff x="0" y="0"/>
          <a:chExt cx="0" cy="0"/>
        </a:xfrm>
      </p:grpSpPr>
      <p:sp>
        <p:nvSpPr>
          <p:cNvPr id="367" name="Google Shape;367;g2d0657cd0cd_0_928"/>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68" name="Google Shape;368;g2d0657cd0cd_0_928"/>
          <p:cNvSpPr txBox="1"/>
          <p:nvPr/>
        </p:nvSpPr>
        <p:spPr>
          <a:xfrm>
            <a:off x="1225700" y="1315350"/>
            <a:ext cx="14361300" cy="63033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000"/>
              <a:buFont typeface="Arial"/>
              <a:buNone/>
            </a:pPr>
            <a:r>
              <a:rPr b="0" i="0" lang="en-US" sz="3000" u="none" cap="none" strike="noStrike">
                <a:solidFill>
                  <a:schemeClr val="dk1"/>
                </a:solidFill>
                <a:highlight>
                  <a:schemeClr val="lt1"/>
                </a:highlight>
                <a:latin typeface="IBM Plex Sans"/>
                <a:ea typeface="IBM Plex Sans"/>
                <a:cs typeface="IBM Plex Sans"/>
                <a:sym typeface="IBM Plex Sans"/>
              </a:rPr>
              <a:t>Perlu diingat ada 7 aset yang dapat diberdayakan diantaranya aset manusia, sosial, Agama/budaya, fisik, lingkungan/alam, finansial dan politik. </a:t>
            </a:r>
            <a:endParaRPr b="0" i="0" sz="3000" u="none" cap="none" strike="noStrike">
              <a:solidFill>
                <a:schemeClr val="dk1"/>
              </a:solidFill>
              <a:highlight>
                <a:schemeClr val="lt1"/>
              </a:highlight>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3000"/>
              <a:buFont typeface="Arial"/>
              <a:buNone/>
            </a:pPr>
            <a:r>
              <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l">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Keberanian peserta didik </a:t>
            </a:r>
            <a:r>
              <a:rPr b="1" i="0" lang="en-US" sz="3000" u="none" cap="none" strike="noStrike">
                <a:solidFill>
                  <a:schemeClr val="dk1"/>
                </a:solidFill>
                <a:highlight>
                  <a:schemeClr val="lt1"/>
                </a:highlight>
                <a:latin typeface="IBM Plex Sans"/>
                <a:ea typeface="IBM Plex Sans"/>
                <a:cs typeface="IBM Plex Sans"/>
                <a:sym typeface="IBM Plex Sans"/>
              </a:rPr>
              <a:t>menyampaikan kritik dan saran </a:t>
            </a:r>
            <a:r>
              <a:rPr b="0" i="0" lang="en-US" sz="3000" u="none" cap="none" strike="noStrike">
                <a:solidFill>
                  <a:schemeClr val="dk1"/>
                </a:solidFill>
                <a:highlight>
                  <a:schemeClr val="lt1"/>
                </a:highlight>
                <a:latin typeface="IBM Plex Sans"/>
                <a:ea typeface="IBM Plex Sans"/>
                <a:cs typeface="IBM Plex Sans"/>
                <a:sym typeface="IBM Plex Sans"/>
              </a:rPr>
              <a:t>(mendorong kepemimpinan murid)</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l">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komite  bersuara menyampaikan kritik</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l">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highlight>
                  <a:schemeClr val="lt1"/>
                </a:highlight>
                <a:latin typeface="IBM Plex Sans"/>
                <a:ea typeface="IBM Plex Sans"/>
                <a:cs typeface="IBM Plex Sans"/>
                <a:sym typeface="IBM Plex Sans"/>
              </a:rPr>
              <a:t>Kepala sekolah sebagai pemimpin pembelajaran dapat melakukan upaya-upaya </a:t>
            </a:r>
            <a:r>
              <a:rPr b="1" i="0" lang="en-US" sz="3000" u="none" cap="none" strike="noStrike">
                <a:solidFill>
                  <a:schemeClr val="dk1"/>
                </a:solidFill>
                <a:highlight>
                  <a:schemeClr val="lt1"/>
                </a:highlight>
                <a:latin typeface="IBM Plex Sans"/>
                <a:ea typeface="IBM Plex Sans"/>
                <a:cs typeface="IBM Plex Sans"/>
                <a:sym typeface="IBM Plex Sans"/>
              </a:rPr>
              <a:t>menggunakan kewenangannya </a:t>
            </a:r>
            <a:r>
              <a:rPr b="0" i="0" lang="en-US" sz="3000" u="none" cap="none" strike="noStrike">
                <a:solidFill>
                  <a:schemeClr val="dk1"/>
                </a:solidFill>
                <a:highlight>
                  <a:schemeClr val="lt1"/>
                </a:highlight>
                <a:latin typeface="IBM Plex Sans"/>
                <a:ea typeface="IBM Plex Sans"/>
                <a:cs typeface="IBM Plex Sans"/>
                <a:sym typeface="IBM Plex Sans"/>
              </a:rPr>
              <a:t>dengan membuat </a:t>
            </a:r>
            <a:r>
              <a:rPr b="1" i="0" lang="en-US" sz="3000" u="none" cap="none" strike="noStrike">
                <a:solidFill>
                  <a:schemeClr val="dk1"/>
                </a:solidFill>
                <a:highlight>
                  <a:schemeClr val="lt1"/>
                </a:highlight>
                <a:latin typeface="IBM Plex Sans"/>
                <a:ea typeface="IBM Plex Sans"/>
                <a:cs typeface="IBM Plex Sans"/>
                <a:sym typeface="IBM Plex Sans"/>
              </a:rPr>
              <a:t>kebijakan-kebijakan </a:t>
            </a:r>
            <a:r>
              <a:rPr b="0" i="0" lang="en-US" sz="3000" u="none" cap="none" strike="noStrike">
                <a:solidFill>
                  <a:schemeClr val="dk1"/>
                </a:solidFill>
                <a:highlight>
                  <a:schemeClr val="lt1"/>
                </a:highlight>
                <a:latin typeface="IBM Plex Sans"/>
                <a:ea typeface="IBM Plex Sans"/>
                <a:cs typeface="IBM Plex Sans"/>
                <a:sym typeface="IBM Plex Sans"/>
              </a:rPr>
              <a:t>yang dapat </a:t>
            </a:r>
            <a:r>
              <a:rPr b="1" i="0" lang="en-US" sz="3000" u="none" cap="none" strike="noStrike">
                <a:solidFill>
                  <a:schemeClr val="dk1"/>
                </a:solidFill>
                <a:highlight>
                  <a:schemeClr val="lt1"/>
                </a:highlight>
                <a:latin typeface="IBM Plex Sans"/>
                <a:ea typeface="IBM Plex Sans"/>
                <a:cs typeface="IBM Plex Sans"/>
                <a:sym typeface="IBM Plex Sans"/>
              </a:rPr>
              <a:t>mengakomodir kepentingan warga sekolah</a:t>
            </a:r>
            <a:r>
              <a:rPr b="0" i="0" lang="en-US" sz="3000" u="none" cap="none" strike="noStrike">
                <a:solidFill>
                  <a:schemeClr val="dk1"/>
                </a:solidFill>
                <a:highlight>
                  <a:schemeClr val="lt1"/>
                </a:highlight>
                <a:latin typeface="IBM Plex Sans"/>
                <a:ea typeface="IBM Plex Sans"/>
                <a:cs typeface="IBM Plex Sans"/>
                <a:sym typeface="IBM Plex Sans"/>
              </a:rPr>
              <a:t> dan peningkatan kualitas pembelajaran yang berpihak pada peserta didik.</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457200" marR="0" rtl="0" algn="l">
              <a:lnSpc>
                <a:spcPct val="115000"/>
              </a:lnSpc>
              <a:spcBef>
                <a:spcPts val="0"/>
              </a:spcBef>
              <a:spcAft>
                <a:spcPts val="0"/>
              </a:spcAft>
              <a:buClr>
                <a:schemeClr val="dk1"/>
              </a:buClr>
              <a:buSzPts val="3000"/>
              <a:buFont typeface="IBM Plex Sans"/>
              <a:buChar char="●"/>
            </a:pPr>
            <a:r>
              <a:rPr b="1" i="0" lang="en-US" sz="3000" u="none" cap="none" strike="noStrike">
                <a:solidFill>
                  <a:schemeClr val="dk1"/>
                </a:solidFill>
                <a:highlight>
                  <a:schemeClr val="lt1"/>
                </a:highlight>
                <a:latin typeface="IBM Plex Sans"/>
                <a:ea typeface="IBM Plex Sans"/>
                <a:cs typeface="IBM Plex Sans"/>
                <a:sym typeface="IBM Plex Sans"/>
              </a:rPr>
              <a:t>Kemampuan untuk memengaruhi</a:t>
            </a:r>
            <a:r>
              <a:rPr b="0" i="0" lang="en-US" sz="3000" u="none" cap="none" strike="noStrike">
                <a:solidFill>
                  <a:schemeClr val="dk1"/>
                </a:solidFill>
                <a:highlight>
                  <a:schemeClr val="lt1"/>
                </a:highlight>
                <a:latin typeface="IBM Plex Sans"/>
                <a:ea typeface="IBM Plex Sans"/>
                <a:cs typeface="IBM Plex Sans"/>
                <a:sym typeface="IBM Plex Sans"/>
              </a:rPr>
              <a:t> Kebijakan kepala sekolah dalam </a:t>
            </a:r>
            <a:r>
              <a:rPr b="1" i="0" lang="en-US" sz="3000" u="none" cap="none" strike="noStrike">
                <a:solidFill>
                  <a:schemeClr val="dk1"/>
                </a:solidFill>
                <a:highlight>
                  <a:schemeClr val="lt1"/>
                </a:highlight>
                <a:latin typeface="IBM Plex Sans"/>
                <a:ea typeface="IBM Plex Sans"/>
                <a:cs typeface="IBM Plex Sans"/>
                <a:sym typeface="IBM Plex Sans"/>
              </a:rPr>
              <a:t>mengatasi tantangan yang ada</a:t>
            </a:r>
            <a:endParaRPr b="1" i="0" sz="3000" u="none" cap="none" strike="noStrike">
              <a:solidFill>
                <a:schemeClr val="dk1"/>
              </a:solidFill>
              <a:highlight>
                <a:schemeClr val="lt1"/>
              </a:highlight>
              <a:latin typeface="IBM Plex Sans"/>
              <a:ea typeface="IBM Plex Sans"/>
              <a:cs typeface="IBM Plex Sans"/>
              <a:sym typeface="IBM Plex Sans"/>
            </a:endParaRPr>
          </a:p>
        </p:txBody>
      </p:sp>
      <p:sp>
        <p:nvSpPr>
          <p:cNvPr id="369" name="Google Shape;369;g2d0657cd0cd_0_928"/>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70" name="Google Shape;370;g2d0657cd0cd_0_928"/>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4" name="Shape 374"/>
        <p:cNvGrpSpPr/>
        <p:nvPr/>
      </p:nvGrpSpPr>
      <p:grpSpPr>
        <a:xfrm>
          <a:off x="0" y="0"/>
          <a:ext cx="0" cy="0"/>
          <a:chOff x="0" y="0"/>
          <a:chExt cx="0" cy="0"/>
        </a:xfrm>
      </p:grpSpPr>
      <p:sp>
        <p:nvSpPr>
          <p:cNvPr id="375" name="Google Shape;375;g2d0657cd0cd_0_937"/>
          <p:cNvSpPr/>
          <p:nvPr/>
        </p:nvSpPr>
        <p:spPr>
          <a:xfrm>
            <a:off x="1215139" y="1873244"/>
            <a:ext cx="14148000" cy="5849100"/>
          </a:xfrm>
          <a:prstGeom prst="rect">
            <a:avLst/>
          </a:prstGeom>
          <a:no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376" name="Google Shape;376;g2d0657cd0cd_0_937"/>
          <p:cNvSpPr txBox="1"/>
          <p:nvPr/>
        </p:nvSpPr>
        <p:spPr>
          <a:xfrm>
            <a:off x="1449578" y="2053133"/>
            <a:ext cx="11970900" cy="35865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0" i="0" lang="en-US" sz="2600" u="none" cap="none" strike="noStrike">
                <a:solidFill>
                  <a:schemeClr val="dk1"/>
                </a:solidFill>
                <a:latin typeface="IBM Plex Sans"/>
                <a:ea typeface="IBM Plex Sans"/>
                <a:cs typeface="IBM Plex Sans"/>
                <a:sym typeface="IBM Plex Sans"/>
              </a:rPr>
              <a:t>Mari merefleksikan bersama,</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rPr b="0" i="0" lang="en-US" sz="3400" u="none" cap="none" strike="noStrike">
                <a:solidFill>
                  <a:schemeClr val="dk1"/>
                </a:solidFill>
                <a:latin typeface="IBM Plex Sans"/>
                <a:ea typeface="IBM Plex Sans"/>
                <a:cs typeface="IBM Plex Sans"/>
                <a:sym typeface="IBM Plex Sans"/>
              </a:rPr>
              <a:t>Dimana posisi kita selama ini sebagai guru PJOK dalam mengenali dan mengidentifikasi aset yang dimiliki di satuan pendidikan?</a:t>
            </a:r>
            <a:endParaRPr b="0" i="0" sz="34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600"/>
              <a:buFont typeface="Arial"/>
              <a:buNone/>
            </a:pPr>
            <a:r>
              <a:t/>
            </a:r>
            <a:endParaRPr b="0" i="0" sz="2600" u="none" cap="none" strike="noStrike">
              <a:solidFill>
                <a:schemeClr val="dk1"/>
              </a:solidFill>
              <a:latin typeface="IBM Plex Sans"/>
              <a:ea typeface="IBM Plex Sans"/>
              <a:cs typeface="IBM Plex Sans"/>
              <a:sym typeface="IBM Plex Sans"/>
            </a:endParaRPr>
          </a:p>
        </p:txBody>
      </p:sp>
      <p:sp>
        <p:nvSpPr>
          <p:cNvPr id="377" name="Google Shape;377;g2d0657cd0cd_0_93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78" name="Google Shape;378;g2d0657cd0cd_0_937"/>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79" name="Google Shape;379;g2d0657cd0cd_0_937"/>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DIMANA</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400"/>
                                        <p:tgtEl>
                                          <p:spTgt spid="3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3" name="Shape 383"/>
        <p:cNvGrpSpPr/>
        <p:nvPr/>
      </p:nvGrpSpPr>
      <p:grpSpPr>
        <a:xfrm>
          <a:off x="0" y="0"/>
          <a:ext cx="0" cy="0"/>
          <a:chOff x="0" y="0"/>
          <a:chExt cx="0" cy="0"/>
        </a:xfrm>
      </p:grpSpPr>
      <p:sp>
        <p:nvSpPr>
          <p:cNvPr id="384" name="Google Shape;384;g2d0657cd0cd_0_947"/>
          <p:cNvSpPr/>
          <p:nvPr/>
        </p:nvSpPr>
        <p:spPr>
          <a:xfrm>
            <a:off x="1215150" y="3352349"/>
            <a:ext cx="14148000" cy="2439300"/>
          </a:xfrm>
          <a:prstGeom prst="rect">
            <a:avLst/>
          </a:prstGeom>
          <a:solidFill>
            <a:schemeClr val="lt1"/>
          </a:solid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385" name="Google Shape;385;g2d0657cd0cd_0_947"/>
          <p:cNvSpPr txBox="1"/>
          <p:nvPr/>
        </p:nvSpPr>
        <p:spPr>
          <a:xfrm>
            <a:off x="1449575" y="3532228"/>
            <a:ext cx="11970900" cy="24282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3100"/>
              <a:buFont typeface="Arial"/>
              <a:buNone/>
            </a:pPr>
            <a:r>
              <a:rPr b="1" i="0" lang="en-US" sz="3100" u="none" cap="none" strike="noStrike">
                <a:solidFill>
                  <a:schemeClr val="dk1"/>
                </a:solidFill>
                <a:highlight>
                  <a:schemeClr val="lt1"/>
                </a:highlight>
                <a:latin typeface="IBM Plex Sans"/>
                <a:ea typeface="IBM Plex Sans"/>
                <a:cs typeface="IBM Plex Sans"/>
                <a:sym typeface="IBM Plex Sans"/>
              </a:rPr>
              <a:t>Mari menggali bersama,</a:t>
            </a:r>
            <a:endParaRPr b="1" i="0" sz="3100" u="none" cap="none" strike="noStrike">
              <a:solidFill>
                <a:schemeClr val="dk1"/>
              </a:solidFill>
              <a:highlight>
                <a:schemeClr val="lt1"/>
              </a:highlight>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3700"/>
              <a:buFont typeface="Arial"/>
              <a:buNone/>
            </a:pPr>
            <a:r>
              <a:rPr b="0" i="0" lang="en-US" sz="3700" u="none" cap="none" strike="noStrike">
                <a:solidFill>
                  <a:schemeClr val="dk1"/>
                </a:solidFill>
                <a:highlight>
                  <a:schemeClr val="lt1"/>
                </a:highlight>
                <a:latin typeface="IBM Plex Sans"/>
                <a:ea typeface="IBM Plex Sans"/>
                <a:cs typeface="IBM Plex Sans"/>
                <a:sym typeface="IBM Plex Sans"/>
              </a:rPr>
              <a:t>Apa saja aset yang Ibu/Bapak miliki di satuan pendidikan untuk mendukung Anda dalam pengajaran PJOK yang berkualitas?</a:t>
            </a:r>
            <a:endParaRPr b="0" i="0" sz="3700" u="none" cap="none" strike="noStrike">
              <a:solidFill>
                <a:schemeClr val="dk1"/>
              </a:solidFill>
              <a:highlight>
                <a:schemeClr val="lt1"/>
              </a:highlight>
              <a:latin typeface="IBM Plex Sans"/>
              <a:ea typeface="IBM Plex Sans"/>
              <a:cs typeface="IBM Plex Sans"/>
              <a:sym typeface="IBM Plex Sans"/>
            </a:endParaRPr>
          </a:p>
        </p:txBody>
      </p:sp>
      <p:sp>
        <p:nvSpPr>
          <p:cNvPr id="386" name="Google Shape;386;g2d0657cd0cd_0_94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87" name="Google Shape;387;g2d0657cd0cd_0_947"/>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5"/>
                                        </p:tgtEl>
                                        <p:attrNameLst>
                                          <p:attrName>style.visibility</p:attrName>
                                        </p:attrNameLst>
                                      </p:cBhvr>
                                      <p:to>
                                        <p:strVal val="visible"/>
                                      </p:to>
                                    </p:set>
                                    <p:animEffect filter="fade" transition="in">
                                      <p:cBhvr>
                                        <p:cTn dur="400"/>
                                        <p:tgtEl>
                                          <p:spTgt spid="3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1" name="Shape 391"/>
        <p:cNvGrpSpPr/>
        <p:nvPr/>
      </p:nvGrpSpPr>
      <p:grpSpPr>
        <a:xfrm>
          <a:off x="0" y="0"/>
          <a:ext cx="0" cy="0"/>
          <a:chOff x="0" y="0"/>
          <a:chExt cx="0" cy="0"/>
        </a:xfrm>
      </p:grpSpPr>
      <p:sp>
        <p:nvSpPr>
          <p:cNvPr id="392" name="Google Shape;392;g2d0657cd0cd_0_95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93" name="Google Shape;393;g2d0657cd0cd_0_956"/>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94" name="Google Shape;394;g2d0657cd0cd_0_956"/>
          <p:cNvSpPr txBox="1"/>
          <p:nvPr/>
        </p:nvSpPr>
        <p:spPr>
          <a:xfrm>
            <a:off x="1215150" y="839375"/>
            <a:ext cx="135849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Tuliskan jawaban Anda di sticky notes (jamboard)</a:t>
            </a:r>
            <a:endParaRPr b="0" i="0" sz="4300" u="none" cap="none" strike="noStrike">
              <a:solidFill>
                <a:srgbClr val="1F3D71"/>
              </a:solidFill>
              <a:highlight>
                <a:schemeClr val="lt1"/>
              </a:highlight>
              <a:latin typeface="Arial"/>
              <a:ea typeface="Arial"/>
              <a:cs typeface="Arial"/>
              <a:sym typeface="Arial"/>
            </a:endParaRPr>
          </a:p>
        </p:txBody>
      </p:sp>
      <p:pic>
        <p:nvPicPr>
          <p:cNvPr id="395" name="Google Shape;395;g2d0657cd0cd_0_956"/>
          <p:cNvPicPr preferRelativeResize="0"/>
          <p:nvPr/>
        </p:nvPicPr>
        <p:blipFill rotWithShape="1">
          <a:blip r:embed="rId5">
            <a:alphaModFix/>
          </a:blip>
          <a:srcRect b="0" l="0" r="0" t="0"/>
          <a:stretch/>
        </p:blipFill>
        <p:spPr>
          <a:xfrm>
            <a:off x="3214025" y="1743199"/>
            <a:ext cx="8887525" cy="6401801"/>
          </a:xfrm>
          <a:prstGeom prst="rect">
            <a:avLst/>
          </a:prstGeom>
          <a:noFill/>
          <a:ln>
            <a:noFill/>
          </a:ln>
        </p:spPr>
      </p:pic>
      <p:pic>
        <p:nvPicPr>
          <p:cNvPr id="396" name="Google Shape;396;g2d0657cd0cd_0_956"/>
          <p:cNvPicPr preferRelativeResize="0"/>
          <p:nvPr/>
        </p:nvPicPr>
        <p:blipFill rotWithShape="1">
          <a:blip r:embed="rId6">
            <a:alphaModFix/>
          </a:blip>
          <a:srcRect b="0" l="0" r="0" t="0"/>
          <a:stretch/>
        </p:blipFill>
        <p:spPr>
          <a:xfrm>
            <a:off x="12970125" y="3457574"/>
            <a:ext cx="2228850" cy="22288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0" name="Shape 400"/>
        <p:cNvGrpSpPr/>
        <p:nvPr/>
      </p:nvGrpSpPr>
      <p:grpSpPr>
        <a:xfrm>
          <a:off x="0" y="0"/>
          <a:ext cx="0" cy="0"/>
          <a:chOff x="0" y="0"/>
          <a:chExt cx="0" cy="0"/>
        </a:xfrm>
      </p:grpSpPr>
      <p:sp>
        <p:nvSpPr>
          <p:cNvPr id="401" name="Google Shape;401;g2d0657cd0cd_0_967"/>
          <p:cNvSpPr/>
          <p:nvPr/>
        </p:nvSpPr>
        <p:spPr>
          <a:xfrm>
            <a:off x="1215139" y="1873244"/>
            <a:ext cx="14148000" cy="5849100"/>
          </a:xfrm>
          <a:prstGeom prst="rect">
            <a:avLst/>
          </a:prstGeom>
          <a:no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402" name="Google Shape;402;g2d0657cd0cd_0_967"/>
          <p:cNvSpPr txBox="1"/>
          <p:nvPr/>
        </p:nvSpPr>
        <p:spPr>
          <a:xfrm>
            <a:off x="1449578" y="2053133"/>
            <a:ext cx="11970900" cy="37989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0" i="0" lang="en-US" sz="2600" u="none" cap="none" strike="noStrike">
                <a:solidFill>
                  <a:schemeClr val="dk1"/>
                </a:solidFill>
                <a:latin typeface="IBM Plex Sans"/>
                <a:ea typeface="IBM Plex Sans"/>
                <a:cs typeface="IBM Plex Sans"/>
                <a:sym typeface="IBM Plex Sans"/>
              </a:rPr>
              <a:t>Berdasarkan diskusi mengenai pemanfaatan sumber daya yang ada,</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rPr b="0" i="0" lang="en-US" sz="3800" u="none" cap="none" strike="noStrike">
                <a:solidFill>
                  <a:schemeClr val="dk1"/>
                </a:solidFill>
                <a:latin typeface="IBM Plex Sans"/>
                <a:ea typeface="IBM Plex Sans"/>
                <a:cs typeface="IBM Plex Sans"/>
                <a:sym typeface="IBM Plex Sans"/>
              </a:rPr>
              <a:t>Bagaimana Anda dapat memanfaatkan aset yang ada di satuan pendidikan Anda? Strategi apa yang akan Anda lakukan?</a:t>
            </a:r>
            <a:endParaRPr b="0" i="0" sz="38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600"/>
              <a:buFont typeface="Arial"/>
              <a:buNone/>
            </a:pPr>
            <a:r>
              <a:t/>
            </a:r>
            <a:endParaRPr b="0" i="0" sz="2600" u="none" cap="none" strike="noStrike">
              <a:solidFill>
                <a:schemeClr val="dk1"/>
              </a:solidFill>
              <a:latin typeface="IBM Plex Sans"/>
              <a:ea typeface="IBM Plex Sans"/>
              <a:cs typeface="IBM Plex Sans"/>
              <a:sym typeface="IBM Plex Sans"/>
            </a:endParaRPr>
          </a:p>
        </p:txBody>
      </p:sp>
      <p:sp>
        <p:nvSpPr>
          <p:cNvPr id="403" name="Google Shape;403;g2d0657cd0cd_0_96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04" name="Google Shape;404;g2d0657cd0cd_0_967"/>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405" name="Google Shape;405;g2d0657cd0cd_0_967"/>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BAGAIMANA</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400"/>
                                        <p:tgtEl>
                                          <p:spTgt spid="4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9" name="Shape 409"/>
        <p:cNvGrpSpPr/>
        <p:nvPr/>
      </p:nvGrpSpPr>
      <p:grpSpPr>
        <a:xfrm>
          <a:off x="0" y="0"/>
          <a:ext cx="0" cy="0"/>
          <a:chOff x="0" y="0"/>
          <a:chExt cx="0" cy="0"/>
        </a:xfrm>
      </p:grpSpPr>
      <p:sp>
        <p:nvSpPr>
          <p:cNvPr id="410" name="Google Shape;410;g2d0657cd0cd_0_97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11" name="Google Shape;411;g2d0657cd0cd_0_976"/>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pic>
        <p:nvPicPr>
          <p:cNvPr id="412" name="Google Shape;412;g2d0657cd0cd_0_976"/>
          <p:cNvPicPr preferRelativeResize="0"/>
          <p:nvPr/>
        </p:nvPicPr>
        <p:blipFill rotWithShape="1">
          <a:blip r:embed="rId5">
            <a:alphaModFix/>
          </a:blip>
          <a:srcRect b="0" l="0" r="0" t="0"/>
          <a:stretch/>
        </p:blipFill>
        <p:spPr>
          <a:xfrm>
            <a:off x="12338475" y="985999"/>
            <a:ext cx="2857500" cy="885825"/>
          </a:xfrm>
          <a:prstGeom prst="rect">
            <a:avLst/>
          </a:prstGeom>
          <a:noFill/>
          <a:ln>
            <a:noFill/>
          </a:ln>
        </p:spPr>
      </p:pic>
      <p:pic>
        <p:nvPicPr>
          <p:cNvPr id="413" name="Google Shape;413;g2d0657cd0cd_0_976"/>
          <p:cNvPicPr preferRelativeResize="0"/>
          <p:nvPr/>
        </p:nvPicPr>
        <p:blipFill rotWithShape="1">
          <a:blip r:embed="rId6">
            <a:alphaModFix/>
          </a:blip>
          <a:srcRect b="0" l="0" r="0" t="0"/>
          <a:stretch/>
        </p:blipFill>
        <p:spPr>
          <a:xfrm>
            <a:off x="1759175" y="1242950"/>
            <a:ext cx="10257526" cy="63041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7" name="Shape 417"/>
        <p:cNvGrpSpPr/>
        <p:nvPr/>
      </p:nvGrpSpPr>
      <p:grpSpPr>
        <a:xfrm>
          <a:off x="0" y="0"/>
          <a:ext cx="0" cy="0"/>
          <a:chOff x="0" y="0"/>
          <a:chExt cx="0" cy="0"/>
        </a:xfrm>
      </p:grpSpPr>
      <p:sp>
        <p:nvSpPr>
          <p:cNvPr id="418" name="Google Shape;418;g2d0657cd0cd_0_985"/>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19" name="Google Shape;419;g2d0657cd0cd_0_985"/>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420" name="Google Shape;420;g2d0657cd0cd_0_985"/>
          <p:cNvSpPr txBox="1"/>
          <p:nvPr/>
        </p:nvSpPr>
        <p:spPr>
          <a:xfrm>
            <a:off x="4859800" y="3656100"/>
            <a:ext cx="65238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LAKUKAN</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(5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4" name="Shape 424"/>
        <p:cNvGrpSpPr/>
        <p:nvPr/>
      </p:nvGrpSpPr>
      <p:grpSpPr>
        <a:xfrm>
          <a:off x="0" y="0"/>
          <a:ext cx="0" cy="0"/>
          <a:chOff x="0" y="0"/>
          <a:chExt cx="0" cy="0"/>
        </a:xfrm>
      </p:grpSpPr>
      <p:sp>
        <p:nvSpPr>
          <p:cNvPr id="425" name="Google Shape;425;g2d0657cd0cd_0_999"/>
          <p:cNvSpPr txBox="1"/>
          <p:nvPr/>
        </p:nvSpPr>
        <p:spPr>
          <a:xfrm>
            <a:off x="1215100" y="3166713"/>
            <a:ext cx="13502100" cy="3794100"/>
          </a:xfrm>
          <a:prstGeom prst="rect">
            <a:avLst/>
          </a:prstGeom>
          <a:noFill/>
          <a:ln>
            <a:noFill/>
          </a:ln>
        </p:spPr>
        <p:txBody>
          <a:bodyPr anchorCtr="0" anchor="t" bIns="0" lIns="0" spcFirstLastPara="1" rIns="0" wrap="square" tIns="0">
            <a:spAutoFit/>
          </a:bodyPr>
          <a:lstStyle/>
          <a:p>
            <a:pPr indent="-438150" lvl="0" marL="457200" marR="0" rtl="0" algn="just">
              <a:lnSpc>
                <a:spcPct val="115000"/>
              </a:lnSpc>
              <a:spcBef>
                <a:spcPts val="0"/>
              </a:spcBef>
              <a:spcAft>
                <a:spcPts val="0"/>
              </a:spcAft>
              <a:buClr>
                <a:schemeClr val="dk1"/>
              </a:buClr>
              <a:buSzPts val="3500"/>
              <a:buFont typeface="IBM Plex Sans"/>
              <a:buAutoNum type="arabicPeriod"/>
            </a:pPr>
            <a:r>
              <a:rPr b="0" i="0" lang="en-US" sz="3500" u="none" cap="none" strike="noStrike">
                <a:solidFill>
                  <a:schemeClr val="dk1"/>
                </a:solidFill>
                <a:highlight>
                  <a:schemeClr val="lt1"/>
                </a:highlight>
                <a:latin typeface="IBM Plex Sans"/>
                <a:ea typeface="IBM Plex Sans"/>
                <a:cs typeface="IBM Plex Sans"/>
                <a:sym typeface="IBM Plex Sans"/>
              </a:rPr>
              <a:t>Tahapan ini dilakukan secara mandiri dan tugas dikumpulkan melalui LMS</a:t>
            </a:r>
            <a:endParaRPr b="0" i="0" sz="3500" u="none" cap="none" strike="noStrike">
              <a:solidFill>
                <a:schemeClr val="dk1"/>
              </a:solidFill>
              <a:highlight>
                <a:schemeClr val="lt1"/>
              </a:highlight>
              <a:latin typeface="IBM Plex Sans"/>
              <a:ea typeface="IBM Plex Sans"/>
              <a:cs typeface="IBM Plex Sans"/>
              <a:sym typeface="IBM Plex Sans"/>
            </a:endParaRPr>
          </a:p>
          <a:p>
            <a:pPr indent="-438150" lvl="0" marL="457200" marR="0" rtl="0" algn="just">
              <a:lnSpc>
                <a:spcPct val="115000"/>
              </a:lnSpc>
              <a:spcBef>
                <a:spcPts val="0"/>
              </a:spcBef>
              <a:spcAft>
                <a:spcPts val="0"/>
              </a:spcAft>
              <a:buClr>
                <a:schemeClr val="dk1"/>
              </a:buClr>
              <a:buSzPts val="3500"/>
              <a:buFont typeface="IBM Plex Sans"/>
              <a:buAutoNum type="arabicPeriod"/>
            </a:pPr>
            <a:r>
              <a:rPr b="0" i="0" lang="en-US" sz="3500" u="none" cap="none" strike="noStrike">
                <a:solidFill>
                  <a:schemeClr val="dk1"/>
                </a:solidFill>
                <a:highlight>
                  <a:schemeClr val="lt1"/>
                </a:highlight>
                <a:latin typeface="IBM Plex Sans"/>
                <a:ea typeface="IBM Plex Sans"/>
                <a:cs typeface="IBM Plex Sans"/>
                <a:sym typeface="IBM Plex Sans"/>
              </a:rPr>
              <a:t>Proses identifikasi sumber daya dapat digunakan kembali pada modul-modul berikutnya (khususnya modul 2.5 dan modul 3)</a:t>
            </a:r>
            <a:endParaRPr b="0" i="0" sz="3500" u="none" cap="none" strike="noStrike">
              <a:solidFill>
                <a:schemeClr val="dk1"/>
              </a:solidFill>
              <a:highlight>
                <a:schemeClr val="lt1"/>
              </a:highlight>
              <a:latin typeface="IBM Plex Sans"/>
              <a:ea typeface="IBM Plex Sans"/>
              <a:cs typeface="IBM Plex Sans"/>
              <a:sym typeface="IBM Plex Sans"/>
            </a:endParaRPr>
          </a:p>
          <a:p>
            <a:pPr indent="-438150" lvl="0" marL="457200" marR="0" rtl="0" algn="just">
              <a:lnSpc>
                <a:spcPct val="150000"/>
              </a:lnSpc>
              <a:spcBef>
                <a:spcPts val="0"/>
              </a:spcBef>
              <a:spcAft>
                <a:spcPts val="0"/>
              </a:spcAft>
              <a:buClr>
                <a:schemeClr val="dk1"/>
              </a:buClr>
              <a:buSzPts val="3500"/>
              <a:buFont typeface="IBM Plex Sans"/>
              <a:buAutoNum type="arabicPeriod"/>
            </a:pPr>
            <a:r>
              <a:rPr b="0" i="0" lang="en-US" sz="3300" u="none" cap="none" strike="noStrike">
                <a:solidFill>
                  <a:schemeClr val="dk1"/>
                </a:solidFill>
                <a:latin typeface="IBM Plex Sans"/>
                <a:ea typeface="IBM Plex Sans"/>
                <a:cs typeface="IBM Plex Sans"/>
                <a:sym typeface="IBM Plex Sans"/>
              </a:rPr>
              <a:t>Batas waktu pengumpulan tugas di tahap Lakukan ini adalah di akhir modul 1.6</a:t>
            </a:r>
            <a:endParaRPr b="0" i="0" sz="2500" u="none" cap="none" strike="noStrike">
              <a:solidFill>
                <a:schemeClr val="dk1"/>
              </a:solidFill>
              <a:latin typeface="IBM Plex Sans"/>
              <a:ea typeface="IBM Plex Sans"/>
              <a:cs typeface="IBM Plex Sans"/>
              <a:sym typeface="IBM Plex Sans"/>
            </a:endParaRPr>
          </a:p>
        </p:txBody>
      </p:sp>
      <p:sp>
        <p:nvSpPr>
          <p:cNvPr id="426" name="Google Shape;426;g2d0657cd0cd_0_999"/>
          <p:cNvSpPr txBox="1"/>
          <p:nvPr/>
        </p:nvSpPr>
        <p:spPr>
          <a:xfrm>
            <a:off x="1215100" y="2183185"/>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latin typeface="IBM Plex Sans"/>
                <a:ea typeface="IBM Plex Sans"/>
                <a:cs typeface="IBM Plex Sans"/>
                <a:sym typeface="IBM Plex Sans"/>
              </a:rPr>
              <a:t>Lakukan</a:t>
            </a:r>
            <a:endParaRPr b="0" i="0" sz="4300" u="none" cap="none" strike="noStrike">
              <a:solidFill>
                <a:srgbClr val="1F3D71"/>
              </a:solidFill>
              <a:latin typeface="Arial"/>
              <a:ea typeface="Arial"/>
              <a:cs typeface="Arial"/>
              <a:sym typeface="Arial"/>
            </a:endParaRPr>
          </a:p>
        </p:txBody>
      </p:sp>
      <p:sp>
        <p:nvSpPr>
          <p:cNvPr id="427" name="Google Shape;427;g2d0657cd0cd_0_999"/>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28" name="Google Shape;428;g2d0657cd0cd_0_999"/>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2" name="Shape 432"/>
        <p:cNvGrpSpPr/>
        <p:nvPr/>
      </p:nvGrpSpPr>
      <p:grpSpPr>
        <a:xfrm>
          <a:off x="0" y="0"/>
          <a:ext cx="0" cy="0"/>
          <a:chOff x="0" y="0"/>
          <a:chExt cx="0" cy="0"/>
        </a:xfrm>
      </p:grpSpPr>
      <p:sp>
        <p:nvSpPr>
          <p:cNvPr id="433" name="Google Shape;433;g2d0657cd0cd_0_1094"/>
          <p:cNvSpPr txBox="1"/>
          <p:nvPr/>
        </p:nvSpPr>
        <p:spPr>
          <a:xfrm>
            <a:off x="1215100" y="3166713"/>
            <a:ext cx="13502100" cy="3925200"/>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Clr>
                <a:schemeClr val="dk1"/>
              </a:buClr>
              <a:buSzPts val="1100"/>
              <a:buFont typeface="Arial"/>
              <a:buNone/>
            </a:pPr>
            <a:r>
              <a:rPr b="0" i="0" lang="en-US" sz="3000" u="none" cap="none" strike="noStrike">
                <a:solidFill>
                  <a:schemeClr val="dk1"/>
                </a:solidFill>
                <a:highlight>
                  <a:schemeClr val="lt1"/>
                </a:highlight>
                <a:latin typeface="IBM Plex Sans"/>
                <a:ea typeface="IBM Plex Sans"/>
                <a:cs typeface="IBM Plex Sans"/>
                <a:sym typeface="IBM Plex Sans"/>
              </a:rPr>
              <a:t>Apa saja tugas di tahap Lakukan?</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685800" marR="0" rtl="0" algn="just">
              <a:lnSpc>
                <a:spcPct val="150000"/>
              </a:lnSpc>
              <a:spcBef>
                <a:spcPts val="0"/>
              </a:spcBef>
              <a:spcAft>
                <a:spcPts val="0"/>
              </a:spcAft>
              <a:buClr>
                <a:schemeClr val="dk1"/>
              </a:buClr>
              <a:buSzPts val="3000"/>
              <a:buFont typeface="IBM Plex Sans"/>
              <a:buAutoNum type="alphaLcPeriod"/>
            </a:pPr>
            <a:r>
              <a:rPr b="0" i="0" lang="en-US" sz="3000" u="none" cap="none" strike="noStrike">
                <a:solidFill>
                  <a:schemeClr val="dk1"/>
                </a:solidFill>
                <a:highlight>
                  <a:schemeClr val="lt1"/>
                </a:highlight>
                <a:latin typeface="IBM Plex Sans"/>
                <a:ea typeface="IBM Plex Sans"/>
                <a:cs typeface="IBM Plex Sans"/>
                <a:sym typeface="IBM Plex Sans"/>
              </a:rPr>
              <a:t>Bapak/Ibu akan mengidentifikasi berbagai sumber daya di daerah untuk sekolahnya dan strategi pemanfaatannya secara efektif.</a:t>
            </a:r>
            <a:endParaRPr b="0" i="0" sz="3000" u="none" cap="none" strike="noStrike">
              <a:solidFill>
                <a:schemeClr val="dk1"/>
              </a:solidFill>
              <a:highlight>
                <a:schemeClr val="lt1"/>
              </a:highlight>
              <a:latin typeface="IBM Plex Sans"/>
              <a:ea typeface="IBM Plex Sans"/>
              <a:cs typeface="IBM Plex Sans"/>
              <a:sym typeface="IBM Plex Sans"/>
            </a:endParaRPr>
          </a:p>
          <a:p>
            <a:pPr indent="-419100" lvl="0" marL="685800" marR="0" rtl="0" algn="just">
              <a:lnSpc>
                <a:spcPct val="150000"/>
              </a:lnSpc>
              <a:spcBef>
                <a:spcPts val="0"/>
              </a:spcBef>
              <a:spcAft>
                <a:spcPts val="0"/>
              </a:spcAft>
              <a:buClr>
                <a:schemeClr val="dk1"/>
              </a:buClr>
              <a:buSzPts val="3000"/>
              <a:buFont typeface="IBM Plex Sans"/>
              <a:buAutoNum type="alphaLcPeriod"/>
            </a:pPr>
            <a:r>
              <a:rPr b="0" i="0" lang="en-US" sz="3000" u="none" cap="none" strike="noStrike">
                <a:solidFill>
                  <a:schemeClr val="dk1"/>
                </a:solidFill>
                <a:highlight>
                  <a:schemeClr val="lt1"/>
                </a:highlight>
                <a:latin typeface="IBM Plex Sans"/>
                <a:ea typeface="IBM Plex Sans"/>
                <a:cs typeface="IBM Plex Sans"/>
                <a:sym typeface="IBM Plex Sans"/>
              </a:rPr>
              <a:t>Bapak/Ibu dapat memilih satu jenis sumber daya yang akan didiskusikan dari tujuh  sumber daya yang ada, dan hasilnya dituangkan dalam tabel pemetaan aset yang telah disediakan di LMS.</a:t>
            </a:r>
            <a:endParaRPr b="0" i="0" sz="3000" u="none" cap="none" strike="noStrike">
              <a:solidFill>
                <a:schemeClr val="dk1"/>
              </a:solidFill>
              <a:highlight>
                <a:schemeClr val="lt1"/>
              </a:highlight>
              <a:latin typeface="IBM Plex Sans"/>
              <a:ea typeface="IBM Plex Sans"/>
              <a:cs typeface="IBM Plex Sans"/>
              <a:sym typeface="IBM Plex Sans"/>
            </a:endParaRPr>
          </a:p>
        </p:txBody>
      </p:sp>
      <p:sp>
        <p:nvSpPr>
          <p:cNvPr id="434" name="Google Shape;434;g2d0657cd0cd_0_1094"/>
          <p:cNvSpPr txBox="1"/>
          <p:nvPr/>
        </p:nvSpPr>
        <p:spPr>
          <a:xfrm>
            <a:off x="1215100" y="2183185"/>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latin typeface="IBM Plex Sans"/>
                <a:ea typeface="IBM Plex Sans"/>
                <a:cs typeface="IBM Plex Sans"/>
                <a:sym typeface="IBM Plex Sans"/>
              </a:rPr>
              <a:t>Lakukan</a:t>
            </a:r>
            <a:endParaRPr b="0" i="0" sz="4300" u="none" cap="none" strike="noStrike">
              <a:solidFill>
                <a:srgbClr val="1F3D71"/>
              </a:solidFill>
              <a:latin typeface="Arial"/>
              <a:ea typeface="Arial"/>
              <a:cs typeface="Arial"/>
              <a:sym typeface="Arial"/>
            </a:endParaRPr>
          </a:p>
        </p:txBody>
      </p:sp>
      <p:sp>
        <p:nvSpPr>
          <p:cNvPr id="435" name="Google Shape;435;g2d0657cd0cd_0_109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36" name="Google Shape;436;g2d0657cd0cd_0_1094"/>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0" name="Shape 440"/>
        <p:cNvGrpSpPr/>
        <p:nvPr/>
      </p:nvGrpSpPr>
      <p:grpSpPr>
        <a:xfrm>
          <a:off x="0" y="0"/>
          <a:ext cx="0" cy="0"/>
          <a:chOff x="0" y="0"/>
          <a:chExt cx="0" cy="0"/>
        </a:xfrm>
      </p:grpSpPr>
      <p:sp>
        <p:nvSpPr>
          <p:cNvPr id="441" name="Google Shape;441;g2d0657cd0cd_0_110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42" name="Google Shape;442;g2d0657cd0cd_0_110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443" name="Google Shape;443;g2d0657cd0cd_0_1102"/>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Lakukan</a:t>
            </a:r>
            <a:endParaRPr b="0" i="0" sz="4300" u="none" cap="none" strike="noStrike">
              <a:solidFill>
                <a:srgbClr val="1F3D71"/>
              </a:solidFill>
              <a:highlight>
                <a:schemeClr val="lt1"/>
              </a:highlight>
              <a:latin typeface="Arial"/>
              <a:ea typeface="Arial"/>
              <a:cs typeface="Arial"/>
              <a:sym typeface="Arial"/>
            </a:endParaRPr>
          </a:p>
        </p:txBody>
      </p:sp>
      <p:graphicFrame>
        <p:nvGraphicFramePr>
          <p:cNvPr id="444" name="Google Shape;444;g2d0657cd0cd_0_1102"/>
          <p:cNvGraphicFramePr/>
          <p:nvPr/>
        </p:nvGraphicFramePr>
        <p:xfrm>
          <a:off x="1215150" y="2010450"/>
          <a:ext cx="3000000" cy="3000000"/>
        </p:xfrm>
        <a:graphic>
          <a:graphicData uri="http://schemas.openxmlformats.org/drawingml/2006/table">
            <a:tbl>
              <a:tblPr>
                <a:noFill/>
                <a:tableStyleId>{E2900389-4F45-41D1-839A-A85120168338}</a:tableStyleId>
              </a:tblPr>
              <a:tblGrid>
                <a:gridCol w="1103975"/>
                <a:gridCol w="2529975"/>
                <a:gridCol w="7359925"/>
                <a:gridCol w="3288975"/>
              </a:tblGrid>
              <a:tr h="1174100">
                <a:tc>
                  <a:txBody>
                    <a:bodyPr/>
                    <a:lstStyle/>
                    <a:p>
                      <a:pPr indent="0" lvl="0" marL="0" marR="0" rtl="0" algn="ctr">
                        <a:lnSpc>
                          <a:spcPct val="115000"/>
                        </a:lnSpc>
                        <a:spcBef>
                          <a:spcPts val="0"/>
                        </a:spcBef>
                        <a:spcAft>
                          <a:spcPts val="0"/>
                        </a:spcAft>
                        <a:buClr>
                          <a:srgbClr val="000000"/>
                        </a:buClr>
                        <a:buSzPts val="2400"/>
                        <a:buFont typeface="Arial"/>
                        <a:buNone/>
                      </a:pPr>
                      <a:r>
                        <a:rPr b="1" lang="en-US" sz="2600" u="none" cap="none" strike="noStrike">
                          <a:solidFill>
                            <a:schemeClr val="lt1"/>
                          </a:solidFill>
                          <a:latin typeface="IBM Plex Sans"/>
                          <a:ea typeface="IBM Plex Sans"/>
                          <a:cs typeface="IBM Plex Sans"/>
                          <a:sym typeface="IBM Plex Sans"/>
                        </a:rPr>
                        <a:t>No</a:t>
                      </a:r>
                      <a:endParaRPr b="1" sz="26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solidFill>
                      <a:srgbClr val="326BB3"/>
                    </a:solidFill>
                  </a:tcPr>
                </a:tc>
                <a:tc>
                  <a:txBody>
                    <a:bodyPr/>
                    <a:lstStyle/>
                    <a:p>
                      <a:pPr indent="0" lvl="0" marL="0" marR="0" rtl="0" algn="ctr">
                        <a:lnSpc>
                          <a:spcPct val="115000"/>
                        </a:lnSpc>
                        <a:spcBef>
                          <a:spcPts val="0"/>
                        </a:spcBef>
                        <a:spcAft>
                          <a:spcPts val="0"/>
                        </a:spcAft>
                        <a:buClr>
                          <a:srgbClr val="000000"/>
                        </a:buClr>
                        <a:buSzPts val="2400"/>
                        <a:buFont typeface="Arial"/>
                        <a:buNone/>
                      </a:pPr>
                      <a:r>
                        <a:rPr b="1" lang="en-US" sz="2600" u="none" cap="none" strike="noStrike">
                          <a:solidFill>
                            <a:schemeClr val="lt1"/>
                          </a:solidFill>
                          <a:latin typeface="IBM Plex Sans"/>
                          <a:ea typeface="IBM Plex Sans"/>
                          <a:cs typeface="IBM Plex Sans"/>
                          <a:sym typeface="IBM Plex Sans"/>
                        </a:rPr>
                        <a:t> Aset </a:t>
                      </a:r>
                      <a:endParaRPr b="1" sz="26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solidFill>
                      <a:srgbClr val="326BB3"/>
                    </a:solidFill>
                  </a:tcPr>
                </a:tc>
                <a:tc>
                  <a:txBody>
                    <a:bodyPr/>
                    <a:lstStyle/>
                    <a:p>
                      <a:pPr indent="0" lvl="0" marL="0" marR="0" rtl="0" algn="ctr">
                        <a:lnSpc>
                          <a:spcPct val="115000"/>
                        </a:lnSpc>
                        <a:spcBef>
                          <a:spcPts val="0"/>
                        </a:spcBef>
                        <a:spcAft>
                          <a:spcPts val="0"/>
                        </a:spcAft>
                        <a:buClr>
                          <a:srgbClr val="000000"/>
                        </a:buClr>
                        <a:buSzPts val="2400"/>
                        <a:buFont typeface="Arial"/>
                        <a:buNone/>
                      </a:pPr>
                      <a:r>
                        <a:rPr b="1" lang="en-US" sz="2600" u="none" cap="none" strike="noStrike">
                          <a:solidFill>
                            <a:schemeClr val="lt1"/>
                          </a:solidFill>
                          <a:latin typeface="IBM Plex Sans"/>
                          <a:ea typeface="IBM Plex Sans"/>
                          <a:cs typeface="IBM Plex Sans"/>
                          <a:sym typeface="IBM Plex Sans"/>
                        </a:rPr>
                        <a:t>Pemanfaatan aset dalam pembelajaran PJOK yang berpihak kepada peserta didik</a:t>
                      </a:r>
                      <a:endParaRPr b="1" sz="26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solidFill>
                      <a:srgbClr val="326BB3"/>
                    </a:solidFill>
                  </a:tcPr>
                </a:tc>
                <a:tc>
                  <a:txBody>
                    <a:bodyPr/>
                    <a:lstStyle/>
                    <a:p>
                      <a:pPr indent="0" lvl="0" marL="0" marR="0" rtl="0" algn="ctr">
                        <a:lnSpc>
                          <a:spcPct val="115000"/>
                        </a:lnSpc>
                        <a:spcBef>
                          <a:spcPts val="0"/>
                        </a:spcBef>
                        <a:spcAft>
                          <a:spcPts val="0"/>
                        </a:spcAft>
                        <a:buClr>
                          <a:srgbClr val="000000"/>
                        </a:buClr>
                        <a:buSzPts val="2400"/>
                        <a:buFont typeface="Arial"/>
                        <a:buNone/>
                      </a:pPr>
                      <a:r>
                        <a:rPr b="1" lang="en-US" sz="2600" u="none" cap="none" strike="noStrike">
                          <a:solidFill>
                            <a:schemeClr val="lt1"/>
                          </a:solidFill>
                          <a:latin typeface="IBM Plex Sans"/>
                          <a:ea typeface="IBM Plex Sans"/>
                          <a:cs typeface="IBM Plex Sans"/>
                          <a:sym typeface="IBM Plex Sans"/>
                        </a:rPr>
                        <a:t>Keterangan</a:t>
                      </a:r>
                      <a:endParaRPr b="1" sz="26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solidFill>
                      <a:srgbClr val="326BB3"/>
                    </a:solidFill>
                  </a:tcPr>
                </a:tc>
              </a:tr>
              <a:tr h="745725">
                <a:tc>
                  <a:txBody>
                    <a:bodyPr/>
                    <a:lstStyle/>
                    <a:p>
                      <a:pPr indent="0" lvl="0" marL="0" marR="0" rtl="0" algn="ctr">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1.</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r>
              <a:tr h="966100">
                <a:tc>
                  <a:txBody>
                    <a:bodyPr/>
                    <a:lstStyle/>
                    <a:p>
                      <a:pPr indent="0" lvl="0" marL="0" marR="0" rtl="0" algn="ctr">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2.</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r>
              <a:tr h="745725">
                <a:tc>
                  <a:txBody>
                    <a:bodyPr/>
                    <a:lstStyle/>
                    <a:p>
                      <a:pPr indent="0" lvl="0" marL="0" marR="0" rtl="0" algn="ctr">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3.</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r>
              <a:tr h="745725">
                <a:tc>
                  <a:txBody>
                    <a:bodyPr/>
                    <a:lstStyle/>
                    <a:p>
                      <a:pPr indent="0" lvl="0" marL="0" marR="0" rtl="0" algn="ctr">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4.</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r>
              <a:tr h="745725">
                <a:tc>
                  <a:txBody>
                    <a:bodyPr/>
                    <a:lstStyle/>
                    <a:p>
                      <a:pPr indent="0" lvl="0" marL="0" marR="0" rtl="0" algn="ctr">
                        <a:lnSpc>
                          <a:spcPct val="115000"/>
                        </a:lnSpc>
                        <a:spcBef>
                          <a:spcPts val="0"/>
                        </a:spcBef>
                        <a:spcAft>
                          <a:spcPts val="0"/>
                        </a:spcAft>
                        <a:buClr>
                          <a:srgbClr val="000000"/>
                        </a:buClr>
                        <a:buSzPts val="2400"/>
                        <a:buFont typeface="Arial"/>
                        <a:buNone/>
                      </a:pPr>
                      <a:r>
                        <a:rPr lang="en-US" sz="2400" u="none" cap="none" strike="noStrike">
                          <a:latin typeface="IBM Plex Sans"/>
                          <a:ea typeface="IBM Plex Sans"/>
                          <a:cs typeface="IBM Plex Sans"/>
                          <a:sym typeface="IBM Plex Sans"/>
                        </a:rPr>
                        <a:t>5.</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2400"/>
                        <a:buFont typeface="Arial"/>
                        <a:buNone/>
                      </a:pPr>
                      <a:r>
                        <a:t/>
                      </a:r>
                      <a:endParaRPr sz="2400" u="none" cap="none" strike="noStrike">
                        <a:latin typeface="IBM Plex Sans"/>
                        <a:ea typeface="IBM Plex Sans"/>
                        <a:cs typeface="IBM Plex Sans"/>
                        <a:sym typeface="IBM Plex Sans"/>
                      </a:endParaRPr>
                    </a:p>
                  </a:txBody>
                  <a:tcPr marT="63500" marB="63500" marR="63500" marL="63500">
                    <a:lnL cap="flat" cmpd="sng" w="12700">
                      <a:solidFill>
                        <a:srgbClr val="326BB3"/>
                      </a:solidFill>
                      <a:prstDash val="solid"/>
                      <a:round/>
                      <a:headEnd len="sm" w="sm" type="none"/>
                      <a:tailEnd len="sm" w="sm" type="none"/>
                    </a:lnL>
                    <a:lnR cap="flat" cmpd="sng" w="12700">
                      <a:solidFill>
                        <a:srgbClr val="326BB3"/>
                      </a:solidFill>
                      <a:prstDash val="solid"/>
                      <a:round/>
                      <a:headEnd len="sm" w="sm" type="none"/>
                      <a:tailEnd len="sm" w="sm" type="none"/>
                    </a:lnR>
                    <a:lnT cap="flat" cmpd="sng" w="12700">
                      <a:solidFill>
                        <a:srgbClr val="326BB3"/>
                      </a:solidFill>
                      <a:prstDash val="solid"/>
                      <a:round/>
                      <a:headEnd len="sm" w="sm" type="none"/>
                      <a:tailEnd len="sm" w="sm" type="none"/>
                    </a:lnT>
                    <a:lnB cap="flat" cmpd="sng" w="12700">
                      <a:solidFill>
                        <a:srgbClr val="326BB3"/>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8" name="Shape 448"/>
        <p:cNvGrpSpPr/>
        <p:nvPr/>
      </p:nvGrpSpPr>
      <p:grpSpPr>
        <a:xfrm>
          <a:off x="0" y="0"/>
          <a:ext cx="0" cy="0"/>
          <a:chOff x="0" y="0"/>
          <a:chExt cx="0" cy="0"/>
        </a:xfrm>
      </p:grpSpPr>
      <p:sp>
        <p:nvSpPr>
          <p:cNvPr id="449" name="Google Shape;449;g2d0c5d4c4f3_0_0"/>
          <p:cNvSpPr txBox="1"/>
          <p:nvPr/>
        </p:nvSpPr>
        <p:spPr>
          <a:xfrm>
            <a:off x="2038175" y="3608200"/>
            <a:ext cx="6081900" cy="687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500"/>
              <a:buFont typeface="Arial"/>
              <a:buNone/>
            </a:pPr>
            <a:r>
              <a:rPr b="0" i="0" lang="en-US" sz="6500" u="none" cap="none" strike="noStrike">
                <a:solidFill>
                  <a:srgbClr val="1F3D71"/>
                </a:solidFill>
                <a:latin typeface="IBM Plex Sans SemiBold"/>
                <a:ea typeface="IBM Plex Sans SemiBold"/>
                <a:cs typeface="IBM Plex Sans SemiBold"/>
                <a:sym typeface="IBM Plex Sans SemiBold"/>
              </a:rPr>
              <a:t>TERIMA KASIH</a:t>
            </a:r>
            <a:endParaRPr b="0" i="0" sz="6500" u="none" cap="none" strike="noStrike">
              <a:solidFill>
                <a:srgbClr val="1F3D71"/>
              </a:solidFill>
              <a:latin typeface="IBM Plex Sans"/>
              <a:ea typeface="IBM Plex Sans"/>
              <a:cs typeface="IBM Plex Sans"/>
              <a:sym typeface="IBM Plex Sans"/>
            </a:endParaRPr>
          </a:p>
        </p:txBody>
      </p:sp>
      <p:sp>
        <p:nvSpPr>
          <p:cNvPr id="450" name="Google Shape;450;g2d0c5d4c4f3_0_0"/>
          <p:cNvSpPr txBox="1"/>
          <p:nvPr/>
        </p:nvSpPr>
        <p:spPr>
          <a:xfrm>
            <a:off x="2038184" y="544978"/>
            <a:ext cx="86220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Kementerian Pendidikan, Kebudayaan Riset dan Teknologi</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Direktorat Jenderal Guru dan Tenaga Kependidikan</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Direktorat Kepala Sekolah, Pengawas Sekolah dan Tenaga Kependidikan</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2024</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666666"/>
              </a:solidFill>
              <a:latin typeface="Roboto"/>
              <a:ea typeface="Roboto"/>
              <a:cs typeface="Roboto"/>
              <a:sym typeface="Roboto"/>
            </a:endParaRPr>
          </a:p>
        </p:txBody>
      </p:sp>
      <p:pic>
        <p:nvPicPr>
          <p:cNvPr id="451" name="Google Shape;451;g2d0c5d4c4f3_0_0"/>
          <p:cNvPicPr preferRelativeResize="0"/>
          <p:nvPr/>
        </p:nvPicPr>
        <p:blipFill rotWithShape="1">
          <a:blip r:embed="rId4">
            <a:alphaModFix/>
          </a:blip>
          <a:srcRect b="0" l="0" r="0" t="0"/>
          <a:stretch/>
        </p:blipFill>
        <p:spPr>
          <a:xfrm>
            <a:off x="948947" y="606711"/>
            <a:ext cx="801772" cy="813586"/>
          </a:xfrm>
          <a:prstGeom prst="rect">
            <a:avLst/>
          </a:prstGeom>
          <a:noFill/>
          <a:ln>
            <a:noFill/>
          </a:ln>
        </p:spPr>
      </p:pic>
      <p:pic>
        <p:nvPicPr>
          <p:cNvPr id="452" name="Google Shape;452;g2d0c5d4c4f3_0_0"/>
          <p:cNvPicPr preferRelativeResize="0"/>
          <p:nvPr/>
        </p:nvPicPr>
        <p:blipFill rotWithShape="1">
          <a:blip r:embed="rId5">
            <a:alphaModFix/>
          </a:blip>
          <a:srcRect b="0" l="0" r="0" t="0"/>
          <a:stretch/>
        </p:blipFill>
        <p:spPr>
          <a:xfrm>
            <a:off x="2038184" y="6317024"/>
            <a:ext cx="2346255" cy="1115839"/>
          </a:xfrm>
          <a:prstGeom prst="rect">
            <a:avLst/>
          </a:prstGeom>
          <a:noFill/>
          <a:ln>
            <a:noFill/>
          </a:ln>
        </p:spPr>
      </p:pic>
      <p:pic>
        <p:nvPicPr>
          <p:cNvPr id="453" name="Google Shape;453;g2d0c5d4c4f3_0_0"/>
          <p:cNvPicPr preferRelativeResize="0"/>
          <p:nvPr/>
        </p:nvPicPr>
        <p:blipFill rotWithShape="1">
          <a:blip r:embed="rId6">
            <a:alphaModFix/>
          </a:blip>
          <a:srcRect b="38199" l="0" r="0" t="0"/>
          <a:stretch/>
        </p:blipFill>
        <p:spPr>
          <a:xfrm>
            <a:off x="9953650" y="1633602"/>
            <a:ext cx="4281900" cy="751039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