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embeddedFontLst>
    <p:embeddedFont>
      <p:font typeface="IBM Plex Serif Bold" charset="0"/>
      <p:regular r:id="rId15"/>
    </p:embeddedFont>
    <p:embeddedFont>
      <p:font typeface="Niramit" charset="-34"/>
      <p:regular r:id="rId16"/>
    </p:embeddedFont>
    <p:embeddedFont>
      <p:font typeface="Calibri"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58" d="100"/>
          <a:sy n="58" d="100"/>
        </p:scale>
        <p:origin x="-466" y="-1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sv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6.svg"/><Relationship Id="rId5" Type="http://schemas.openxmlformats.org/officeDocument/2006/relationships/image" Target="../media/image4.svg"/><Relationship Id="rId10"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 Id="rId9"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 Id="rId9" Type="http://schemas.openxmlformats.org/officeDocument/2006/relationships/image" Target="../media/image14.svg"/></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6.svg"/><Relationship Id="rId5" Type="http://schemas.openxmlformats.org/officeDocument/2006/relationships/image" Target="../media/image4.svg"/><Relationship Id="rId10"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 Id="rId9" Type="http://schemas.openxmlformats.org/officeDocument/2006/relationships/image" Target="../media/image12.svg"/></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4EC"/>
        </a:solidFill>
        <a:effectLst/>
      </p:bgPr>
    </p:bg>
    <p:spTree>
      <p:nvGrpSpPr>
        <p:cNvPr id="1" name=""/>
        <p:cNvGrpSpPr/>
        <p:nvPr/>
      </p:nvGrpSpPr>
      <p:grpSpPr>
        <a:xfrm>
          <a:off x="0" y="0"/>
          <a:ext cx="0" cy="0"/>
          <a:chOff x="0" y="0"/>
          <a:chExt cx="0" cy="0"/>
        </a:xfrm>
      </p:grpSpPr>
      <p:grpSp>
        <p:nvGrpSpPr>
          <p:cNvPr id="2" name="Group 2"/>
          <p:cNvGrpSpPr/>
          <p:nvPr/>
        </p:nvGrpSpPr>
        <p:grpSpPr>
          <a:xfrm>
            <a:off x="-1793359" y="-2618964"/>
            <a:ext cx="22493288" cy="3086100"/>
            <a:chOff x="0" y="0"/>
            <a:chExt cx="5924158" cy="812800"/>
          </a:xfrm>
        </p:grpSpPr>
        <p:sp>
          <p:nvSpPr>
            <p:cNvPr id="3" name="Freeform 3"/>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4" name="TextBox 4"/>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a:off x="-2411928" y="9819864"/>
            <a:ext cx="22493288" cy="3086100"/>
            <a:chOff x="0" y="0"/>
            <a:chExt cx="5924158" cy="812800"/>
          </a:xfrm>
        </p:grpSpPr>
        <p:sp>
          <p:nvSpPr>
            <p:cNvPr id="6" name="Freeform 6"/>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7" name="TextBox 7"/>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Freeform 8"/>
          <p:cNvSpPr/>
          <p:nvPr/>
        </p:nvSpPr>
        <p:spPr>
          <a:xfrm>
            <a:off x="681461" y="8743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5740486" y="91039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681461" y="9107326"/>
            <a:ext cx="2534490" cy="308747"/>
          </a:xfrm>
          <a:custGeom>
            <a:avLst/>
            <a:gdLst/>
            <a:ahLst/>
            <a:cxnLst/>
            <a:rect l="l" t="t" r="r" b="b"/>
            <a:pathLst>
              <a:path w="2534490" h="308747">
                <a:moveTo>
                  <a:pt x="0" y="0"/>
                </a:moveTo>
                <a:lnTo>
                  <a:pt x="2534490" y="0"/>
                </a:lnTo>
                <a:lnTo>
                  <a:pt x="2534490" y="308747"/>
                </a:lnTo>
                <a:lnTo>
                  <a:pt x="0" y="30874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15072049" y="874327"/>
            <a:ext cx="2534490" cy="308747"/>
          </a:xfrm>
          <a:custGeom>
            <a:avLst/>
            <a:gdLst/>
            <a:ahLst/>
            <a:cxnLst/>
            <a:rect l="l" t="t" r="r" b="b"/>
            <a:pathLst>
              <a:path w="2534490" h="308747">
                <a:moveTo>
                  <a:pt x="0" y="0"/>
                </a:moveTo>
                <a:lnTo>
                  <a:pt x="2534490" y="0"/>
                </a:lnTo>
                <a:lnTo>
                  <a:pt x="2534490" y="308746"/>
                </a:lnTo>
                <a:lnTo>
                  <a:pt x="0" y="30874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AutoShape 12"/>
          <p:cNvSpPr/>
          <p:nvPr/>
        </p:nvSpPr>
        <p:spPr>
          <a:xfrm>
            <a:off x="4345964" y="1027000"/>
            <a:ext cx="9596073" cy="0"/>
          </a:xfrm>
          <a:prstGeom prst="line">
            <a:avLst/>
          </a:prstGeom>
          <a:ln w="19050" cap="flat">
            <a:solidFill>
              <a:srgbClr val="4A6686"/>
            </a:solidFill>
            <a:prstDash val="solid"/>
            <a:headEnd type="none" w="sm" len="sm"/>
            <a:tailEnd type="none" w="sm" len="sm"/>
          </a:ln>
        </p:spPr>
      </p:sp>
      <p:sp>
        <p:nvSpPr>
          <p:cNvPr id="13" name="AutoShape 13"/>
          <p:cNvSpPr/>
          <p:nvPr/>
        </p:nvSpPr>
        <p:spPr>
          <a:xfrm>
            <a:off x="4345964" y="9260000"/>
            <a:ext cx="9596073" cy="0"/>
          </a:xfrm>
          <a:prstGeom prst="line">
            <a:avLst/>
          </a:prstGeom>
          <a:ln w="19050" cap="flat">
            <a:solidFill>
              <a:srgbClr val="4A6686"/>
            </a:solidFill>
            <a:prstDash val="solid"/>
            <a:headEnd type="none" w="sm" len="sm"/>
            <a:tailEnd type="none" w="sm" len="sm"/>
          </a:ln>
        </p:spPr>
      </p:sp>
      <p:sp>
        <p:nvSpPr>
          <p:cNvPr id="14" name="TextBox 14"/>
          <p:cNvSpPr txBox="1"/>
          <p:nvPr/>
        </p:nvSpPr>
        <p:spPr>
          <a:xfrm>
            <a:off x="3837542" y="1210325"/>
            <a:ext cx="10137152" cy="5434340"/>
          </a:xfrm>
          <a:prstGeom prst="rect">
            <a:avLst/>
          </a:prstGeom>
        </p:spPr>
        <p:txBody>
          <a:bodyPr lIns="0" tIns="0" rIns="0" bIns="0" rtlCol="0" anchor="t">
            <a:spAutoFit/>
          </a:bodyPr>
          <a:lstStyle/>
          <a:p>
            <a:pPr marL="0" lvl="0" indent="0" algn="ctr">
              <a:lnSpc>
                <a:spcPts val="10479"/>
              </a:lnSpc>
            </a:pPr>
            <a:r>
              <a:rPr lang="en-US" sz="12328" b="1" dirty="0">
                <a:solidFill>
                  <a:srgbClr val="4A6686"/>
                </a:solidFill>
                <a:latin typeface="IBM Plex Serif Bold"/>
                <a:ea typeface="IBM Plex Serif Bold"/>
                <a:cs typeface="IBM Plex Serif Bold"/>
                <a:sym typeface="IBM Plex Serif Bold"/>
              </a:rPr>
              <a:t>MENYUSUN RANGKAIAN GERAK TARI SEDERHANA</a:t>
            </a:r>
          </a:p>
        </p:txBody>
      </p:sp>
      <p:sp>
        <p:nvSpPr>
          <p:cNvPr id="15" name="TextBox 15"/>
          <p:cNvSpPr txBox="1"/>
          <p:nvPr/>
        </p:nvSpPr>
        <p:spPr>
          <a:xfrm>
            <a:off x="4114800" y="6985038"/>
            <a:ext cx="9126960" cy="1231106"/>
          </a:xfrm>
          <a:prstGeom prst="rect">
            <a:avLst/>
          </a:prstGeom>
        </p:spPr>
        <p:txBody>
          <a:bodyPr wrap="square" lIns="0" tIns="0" rIns="0" bIns="0" rtlCol="0" anchor="t">
            <a:spAutoFit/>
          </a:bodyPr>
          <a:lstStyle/>
          <a:p>
            <a:pPr marL="0" lvl="0" indent="0" algn="ctr">
              <a:lnSpc>
                <a:spcPts val="4762"/>
              </a:lnSpc>
            </a:pPr>
            <a:r>
              <a:rPr lang="en-US" sz="3501" dirty="0" err="1">
                <a:solidFill>
                  <a:srgbClr val="4A6686"/>
                </a:solidFill>
                <a:latin typeface="Niramit"/>
                <a:ea typeface="Niramit"/>
                <a:cs typeface="Niramit"/>
                <a:sym typeface="Niramit"/>
              </a:rPr>
              <a:t>Seni</a:t>
            </a:r>
            <a:r>
              <a:rPr lang="en-US" sz="3501" dirty="0">
                <a:solidFill>
                  <a:srgbClr val="4A6686"/>
                </a:solidFill>
                <a:latin typeface="Niramit"/>
                <a:ea typeface="Niramit"/>
                <a:cs typeface="Niramit"/>
                <a:sym typeface="Niramit"/>
              </a:rPr>
              <a:t> </a:t>
            </a:r>
            <a:r>
              <a:rPr lang="en-US" sz="3501" dirty="0" err="1">
                <a:solidFill>
                  <a:srgbClr val="4A6686"/>
                </a:solidFill>
                <a:latin typeface="Niramit"/>
                <a:ea typeface="Niramit"/>
                <a:cs typeface="Niramit"/>
                <a:sym typeface="Niramit"/>
              </a:rPr>
              <a:t>Budaya</a:t>
            </a:r>
            <a:r>
              <a:rPr lang="en-US" sz="3501" dirty="0">
                <a:solidFill>
                  <a:srgbClr val="4A6686"/>
                </a:solidFill>
                <a:latin typeface="Niramit"/>
                <a:ea typeface="Niramit"/>
                <a:cs typeface="Niramit"/>
                <a:sym typeface="Niramit"/>
              </a:rPr>
              <a:t> SMA  |  Megawati, </a:t>
            </a:r>
            <a:r>
              <a:rPr lang="en-US" sz="3501" dirty="0" err="1">
                <a:solidFill>
                  <a:srgbClr val="4A6686"/>
                </a:solidFill>
                <a:latin typeface="Niramit"/>
                <a:ea typeface="Niramit"/>
                <a:cs typeface="Niramit"/>
                <a:sym typeface="Niramit"/>
              </a:rPr>
              <a:t>S.Pd</a:t>
            </a:r>
            <a:r>
              <a:rPr lang="en-US" sz="3501" dirty="0">
                <a:solidFill>
                  <a:srgbClr val="4A6686"/>
                </a:solidFill>
                <a:latin typeface="Niramit"/>
                <a:ea typeface="Niramit"/>
                <a:cs typeface="Niramit"/>
                <a:sym typeface="Niramit"/>
              </a:rPr>
              <a:t>., M.M.</a:t>
            </a:r>
          </a:p>
          <a:p>
            <a:pPr marL="0" lvl="0" indent="0" algn="ctr">
              <a:lnSpc>
                <a:spcPts val="4762"/>
              </a:lnSpc>
            </a:pPr>
            <a:r>
              <a:rPr lang="en-US" sz="3501" dirty="0">
                <a:solidFill>
                  <a:srgbClr val="4A6686"/>
                </a:solidFill>
                <a:latin typeface="Niramit"/>
                <a:ea typeface="Niramit"/>
                <a:cs typeface="Niramit"/>
                <a:sym typeface="Niramit"/>
              </a:rPr>
              <a:t>Guru </a:t>
            </a:r>
            <a:r>
              <a:rPr lang="en-US" sz="3501" dirty="0" err="1">
                <a:solidFill>
                  <a:srgbClr val="4A6686"/>
                </a:solidFill>
                <a:latin typeface="Niramit"/>
                <a:ea typeface="Niramit"/>
                <a:cs typeface="Niramit"/>
                <a:sym typeface="Niramit"/>
              </a:rPr>
              <a:t>Seni</a:t>
            </a:r>
            <a:r>
              <a:rPr lang="en-US" sz="3501" dirty="0">
                <a:solidFill>
                  <a:srgbClr val="4A6686"/>
                </a:solidFill>
                <a:latin typeface="Niramit"/>
                <a:ea typeface="Niramit"/>
                <a:cs typeface="Niramit"/>
                <a:sym typeface="Niramit"/>
              </a:rPr>
              <a:t> </a:t>
            </a:r>
            <a:r>
              <a:rPr lang="en-US" sz="3501" dirty="0" err="1">
                <a:solidFill>
                  <a:srgbClr val="4A6686"/>
                </a:solidFill>
                <a:latin typeface="Niramit"/>
                <a:ea typeface="Niramit"/>
                <a:cs typeface="Niramit"/>
                <a:sym typeface="Niramit"/>
              </a:rPr>
              <a:t>Budaya</a:t>
            </a:r>
            <a:r>
              <a:rPr lang="en-US" sz="3501" dirty="0">
                <a:solidFill>
                  <a:srgbClr val="4A6686"/>
                </a:solidFill>
                <a:latin typeface="Niramit"/>
                <a:ea typeface="Niramit"/>
                <a:cs typeface="Niramit"/>
                <a:sym typeface="Niramit"/>
              </a:rPr>
              <a:t> SMAN 1 </a:t>
            </a:r>
            <a:r>
              <a:rPr lang="en-US" sz="3501" dirty="0" err="1">
                <a:solidFill>
                  <a:srgbClr val="4A6686"/>
                </a:solidFill>
                <a:latin typeface="Niramit"/>
                <a:ea typeface="Niramit"/>
                <a:cs typeface="Niramit"/>
                <a:sym typeface="Niramit"/>
              </a:rPr>
              <a:t>Peusangan</a:t>
            </a:r>
            <a:endParaRPr lang="en-US" sz="3501" dirty="0">
              <a:solidFill>
                <a:srgbClr val="4A6686"/>
              </a:solidFill>
              <a:latin typeface="Niramit"/>
              <a:ea typeface="Niramit"/>
              <a:cs typeface="Niramit"/>
              <a:sym typeface="Niramit"/>
            </a:endParaRPr>
          </a:p>
        </p:txBody>
      </p:sp>
      <p:sp>
        <p:nvSpPr>
          <p:cNvPr id="16" name="Freeform 16"/>
          <p:cNvSpPr/>
          <p:nvPr/>
        </p:nvSpPr>
        <p:spPr>
          <a:xfrm rot="5400000">
            <a:off x="-2251456"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7" name="Freeform 17"/>
          <p:cNvSpPr/>
          <p:nvPr/>
        </p:nvSpPr>
        <p:spPr>
          <a:xfrm rot="5400000">
            <a:off x="16919965"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4EC"/>
        </a:solidFill>
        <a:effectLst/>
      </p:bgPr>
    </p:bg>
    <p:spTree>
      <p:nvGrpSpPr>
        <p:cNvPr id="1" name=""/>
        <p:cNvGrpSpPr/>
        <p:nvPr/>
      </p:nvGrpSpPr>
      <p:grpSpPr>
        <a:xfrm>
          <a:off x="0" y="0"/>
          <a:ext cx="0" cy="0"/>
          <a:chOff x="0" y="0"/>
          <a:chExt cx="0" cy="0"/>
        </a:xfrm>
      </p:grpSpPr>
      <p:grpSp>
        <p:nvGrpSpPr>
          <p:cNvPr id="2" name="Group 2"/>
          <p:cNvGrpSpPr/>
          <p:nvPr/>
        </p:nvGrpSpPr>
        <p:grpSpPr>
          <a:xfrm>
            <a:off x="-1793359" y="-2618964"/>
            <a:ext cx="22493288" cy="3086100"/>
            <a:chOff x="0" y="0"/>
            <a:chExt cx="5924158" cy="812800"/>
          </a:xfrm>
        </p:grpSpPr>
        <p:sp>
          <p:nvSpPr>
            <p:cNvPr id="3" name="Freeform 3"/>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4" name="TextBox 4"/>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a:off x="-2411928" y="9819864"/>
            <a:ext cx="22493288" cy="3086100"/>
            <a:chOff x="0" y="0"/>
            <a:chExt cx="5924158" cy="812800"/>
          </a:xfrm>
        </p:grpSpPr>
        <p:sp>
          <p:nvSpPr>
            <p:cNvPr id="6" name="Freeform 6"/>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7" name="TextBox 7"/>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Freeform 8"/>
          <p:cNvSpPr/>
          <p:nvPr/>
        </p:nvSpPr>
        <p:spPr>
          <a:xfrm>
            <a:off x="681461" y="8743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5740486" y="91039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681461" y="9107326"/>
            <a:ext cx="2534490" cy="308747"/>
          </a:xfrm>
          <a:custGeom>
            <a:avLst/>
            <a:gdLst/>
            <a:ahLst/>
            <a:cxnLst/>
            <a:rect l="l" t="t" r="r" b="b"/>
            <a:pathLst>
              <a:path w="2534490" h="308747">
                <a:moveTo>
                  <a:pt x="0" y="0"/>
                </a:moveTo>
                <a:lnTo>
                  <a:pt x="2534490" y="0"/>
                </a:lnTo>
                <a:lnTo>
                  <a:pt x="2534490" y="308747"/>
                </a:lnTo>
                <a:lnTo>
                  <a:pt x="0" y="30874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15072049" y="874327"/>
            <a:ext cx="2534490" cy="308747"/>
          </a:xfrm>
          <a:custGeom>
            <a:avLst/>
            <a:gdLst/>
            <a:ahLst/>
            <a:cxnLst/>
            <a:rect l="l" t="t" r="r" b="b"/>
            <a:pathLst>
              <a:path w="2534490" h="308747">
                <a:moveTo>
                  <a:pt x="0" y="0"/>
                </a:moveTo>
                <a:lnTo>
                  <a:pt x="2534490" y="0"/>
                </a:lnTo>
                <a:lnTo>
                  <a:pt x="2534490" y="308746"/>
                </a:lnTo>
                <a:lnTo>
                  <a:pt x="0" y="30874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AutoShape 12"/>
          <p:cNvSpPr/>
          <p:nvPr/>
        </p:nvSpPr>
        <p:spPr>
          <a:xfrm>
            <a:off x="4345964" y="1027000"/>
            <a:ext cx="9596073" cy="0"/>
          </a:xfrm>
          <a:prstGeom prst="line">
            <a:avLst/>
          </a:prstGeom>
          <a:ln w="19050" cap="flat">
            <a:solidFill>
              <a:srgbClr val="4A6686"/>
            </a:solidFill>
            <a:prstDash val="solid"/>
            <a:headEnd type="none" w="sm" len="sm"/>
            <a:tailEnd type="none" w="sm" len="sm"/>
          </a:ln>
        </p:spPr>
      </p:sp>
      <p:sp>
        <p:nvSpPr>
          <p:cNvPr id="13" name="AutoShape 13"/>
          <p:cNvSpPr/>
          <p:nvPr/>
        </p:nvSpPr>
        <p:spPr>
          <a:xfrm>
            <a:off x="4345964" y="9260000"/>
            <a:ext cx="9596073" cy="0"/>
          </a:xfrm>
          <a:prstGeom prst="line">
            <a:avLst/>
          </a:prstGeom>
          <a:ln w="19050" cap="flat">
            <a:solidFill>
              <a:srgbClr val="4A6686"/>
            </a:solidFill>
            <a:prstDash val="solid"/>
            <a:headEnd type="none" w="sm" len="sm"/>
            <a:tailEnd type="none" w="sm" len="sm"/>
          </a:ln>
        </p:spPr>
      </p:sp>
      <p:sp>
        <p:nvSpPr>
          <p:cNvPr id="14" name="TextBox 14"/>
          <p:cNvSpPr txBox="1"/>
          <p:nvPr/>
        </p:nvSpPr>
        <p:spPr>
          <a:xfrm>
            <a:off x="3330364" y="2328020"/>
            <a:ext cx="11627272" cy="849025"/>
          </a:xfrm>
          <a:prstGeom prst="rect">
            <a:avLst/>
          </a:prstGeom>
        </p:spPr>
        <p:txBody>
          <a:bodyPr lIns="0" tIns="0" rIns="0" bIns="0" rtlCol="0" anchor="t">
            <a:spAutoFit/>
          </a:bodyPr>
          <a:lstStyle/>
          <a:p>
            <a:pPr marL="0" lvl="0" indent="0" algn="ctr">
              <a:lnSpc>
                <a:spcPts val="6084"/>
              </a:lnSpc>
            </a:pPr>
            <a:r>
              <a:rPr lang="en-US" sz="7158" b="1">
                <a:solidFill>
                  <a:srgbClr val="4A6686"/>
                </a:solidFill>
                <a:latin typeface="IBM Plex Serif Bold"/>
                <a:ea typeface="IBM Plex Serif Bold"/>
                <a:cs typeface="IBM Plex Serif Bold"/>
                <a:sym typeface="IBM Plex Serif Bold"/>
              </a:rPr>
              <a:t>TUJUAN PEMBELAJARAN</a:t>
            </a:r>
          </a:p>
        </p:txBody>
      </p:sp>
      <p:sp>
        <p:nvSpPr>
          <p:cNvPr id="15" name="TextBox 15"/>
          <p:cNvSpPr txBox="1"/>
          <p:nvPr/>
        </p:nvSpPr>
        <p:spPr>
          <a:xfrm>
            <a:off x="3129458" y="3950483"/>
            <a:ext cx="5504352" cy="1886461"/>
          </a:xfrm>
          <a:prstGeom prst="rect">
            <a:avLst/>
          </a:prstGeom>
        </p:spPr>
        <p:txBody>
          <a:bodyPr lIns="0" tIns="0" rIns="0" bIns="0" rtlCol="0" anchor="t">
            <a:spAutoFit/>
          </a:bodyPr>
          <a:lstStyle/>
          <a:p>
            <a:pPr marL="0" lvl="0" indent="0" algn="just">
              <a:lnSpc>
                <a:spcPts val="3790"/>
              </a:lnSpc>
            </a:pPr>
            <a:r>
              <a:rPr lang="en-US" sz="2787">
                <a:solidFill>
                  <a:srgbClr val="4A6686"/>
                </a:solidFill>
                <a:latin typeface="Niramit"/>
                <a:ea typeface="Niramit"/>
                <a:cs typeface="Niramit"/>
                <a:sym typeface="Niramit"/>
              </a:rPr>
              <a:t>Memahami konsep dasar rangkaian gerak tari sederhana sesuai dengan unsur-unsur tari (wiraga, wirama, wirasa).</a:t>
            </a:r>
          </a:p>
        </p:txBody>
      </p:sp>
      <p:sp>
        <p:nvSpPr>
          <p:cNvPr id="16" name="TextBox 16"/>
          <p:cNvSpPr txBox="1"/>
          <p:nvPr/>
        </p:nvSpPr>
        <p:spPr>
          <a:xfrm>
            <a:off x="3129458" y="6297632"/>
            <a:ext cx="5504352" cy="1886461"/>
          </a:xfrm>
          <a:prstGeom prst="rect">
            <a:avLst/>
          </a:prstGeom>
        </p:spPr>
        <p:txBody>
          <a:bodyPr lIns="0" tIns="0" rIns="0" bIns="0" rtlCol="0" anchor="t">
            <a:spAutoFit/>
          </a:bodyPr>
          <a:lstStyle/>
          <a:p>
            <a:pPr marL="0" lvl="0" indent="0" algn="just">
              <a:lnSpc>
                <a:spcPts val="3790"/>
              </a:lnSpc>
            </a:pPr>
            <a:r>
              <a:rPr lang="en-US" sz="2787">
                <a:solidFill>
                  <a:srgbClr val="4A6686"/>
                </a:solidFill>
                <a:latin typeface="Niramit"/>
                <a:ea typeface="Niramit"/>
                <a:cs typeface="Niramit"/>
                <a:sym typeface="Niramit"/>
              </a:rPr>
              <a:t>Menyusun dan menampilkan rangkaian gerak tari sederhana secara kreatif, mandiri, maupun berkelompok.</a:t>
            </a:r>
          </a:p>
        </p:txBody>
      </p:sp>
      <p:sp>
        <p:nvSpPr>
          <p:cNvPr id="17" name="TextBox 17"/>
          <p:cNvSpPr txBox="1"/>
          <p:nvPr/>
        </p:nvSpPr>
        <p:spPr>
          <a:xfrm>
            <a:off x="9654190" y="3950483"/>
            <a:ext cx="5504352" cy="1886461"/>
          </a:xfrm>
          <a:prstGeom prst="rect">
            <a:avLst/>
          </a:prstGeom>
        </p:spPr>
        <p:txBody>
          <a:bodyPr lIns="0" tIns="0" rIns="0" bIns="0" rtlCol="0" anchor="t">
            <a:spAutoFit/>
          </a:bodyPr>
          <a:lstStyle/>
          <a:p>
            <a:pPr marL="0" lvl="0" indent="0" algn="just">
              <a:lnSpc>
                <a:spcPts val="3790"/>
              </a:lnSpc>
            </a:pPr>
            <a:r>
              <a:rPr lang="en-US" sz="2787">
                <a:solidFill>
                  <a:srgbClr val="4A6686"/>
                </a:solidFill>
                <a:latin typeface="Niramit"/>
                <a:ea typeface="Niramit"/>
                <a:cs typeface="Niramit"/>
                <a:sym typeface="Niramit"/>
              </a:rPr>
              <a:t>Mengeksplorasi berbagai gerak tari berdasarkan ruang, waktu, dan tenaga sebagai dasar penciptaan karya.</a:t>
            </a:r>
          </a:p>
        </p:txBody>
      </p:sp>
      <p:sp>
        <p:nvSpPr>
          <p:cNvPr id="18" name="TextBox 18"/>
          <p:cNvSpPr txBox="1"/>
          <p:nvPr/>
        </p:nvSpPr>
        <p:spPr>
          <a:xfrm>
            <a:off x="9654190" y="6297632"/>
            <a:ext cx="5504352" cy="1886461"/>
          </a:xfrm>
          <a:prstGeom prst="rect">
            <a:avLst/>
          </a:prstGeom>
        </p:spPr>
        <p:txBody>
          <a:bodyPr lIns="0" tIns="0" rIns="0" bIns="0" rtlCol="0" anchor="t">
            <a:spAutoFit/>
          </a:bodyPr>
          <a:lstStyle/>
          <a:p>
            <a:pPr marL="0" lvl="0" indent="0" algn="just">
              <a:lnSpc>
                <a:spcPts val="3790"/>
              </a:lnSpc>
            </a:pPr>
            <a:r>
              <a:rPr lang="en-US" sz="2787">
                <a:solidFill>
                  <a:srgbClr val="4A6686"/>
                </a:solidFill>
                <a:latin typeface="Niramit"/>
                <a:ea typeface="Niramit"/>
                <a:cs typeface="Niramit"/>
                <a:sym typeface="Niramit"/>
              </a:rPr>
              <a:t>Manfaat: meningkatkan kreativitas, rasa percaya diri, kemampuan kerja sama, dan apresiasi terhadap budaya lokal.</a:t>
            </a:r>
          </a:p>
        </p:txBody>
      </p:sp>
      <p:sp>
        <p:nvSpPr>
          <p:cNvPr id="19" name="Freeform 19"/>
          <p:cNvSpPr/>
          <p:nvPr/>
        </p:nvSpPr>
        <p:spPr>
          <a:xfrm rot="5400000">
            <a:off x="-2251456"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20" name="Freeform 20"/>
          <p:cNvSpPr/>
          <p:nvPr/>
        </p:nvSpPr>
        <p:spPr>
          <a:xfrm rot="5400000">
            <a:off x="16919965"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F4EC"/>
        </a:solidFill>
        <a:effectLst/>
      </p:bgPr>
    </p:bg>
    <p:spTree>
      <p:nvGrpSpPr>
        <p:cNvPr id="1" name=""/>
        <p:cNvGrpSpPr/>
        <p:nvPr/>
      </p:nvGrpSpPr>
      <p:grpSpPr>
        <a:xfrm>
          <a:off x="0" y="0"/>
          <a:ext cx="0" cy="0"/>
          <a:chOff x="0" y="0"/>
          <a:chExt cx="0" cy="0"/>
        </a:xfrm>
      </p:grpSpPr>
      <p:grpSp>
        <p:nvGrpSpPr>
          <p:cNvPr id="2" name="Group 2"/>
          <p:cNvGrpSpPr/>
          <p:nvPr/>
        </p:nvGrpSpPr>
        <p:grpSpPr>
          <a:xfrm>
            <a:off x="-1793359" y="-2618964"/>
            <a:ext cx="22493288" cy="3086100"/>
            <a:chOff x="0" y="0"/>
            <a:chExt cx="5924158" cy="812800"/>
          </a:xfrm>
        </p:grpSpPr>
        <p:sp>
          <p:nvSpPr>
            <p:cNvPr id="3" name="Freeform 3"/>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4" name="TextBox 4"/>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a:off x="-2411928" y="9819864"/>
            <a:ext cx="22493288" cy="3086100"/>
            <a:chOff x="0" y="0"/>
            <a:chExt cx="5924158" cy="812800"/>
          </a:xfrm>
        </p:grpSpPr>
        <p:sp>
          <p:nvSpPr>
            <p:cNvPr id="6" name="Freeform 6"/>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7" name="TextBox 7"/>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Freeform 8"/>
          <p:cNvSpPr/>
          <p:nvPr/>
        </p:nvSpPr>
        <p:spPr>
          <a:xfrm>
            <a:off x="681461" y="8743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5740486" y="91039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681461" y="9107326"/>
            <a:ext cx="2534490" cy="308747"/>
          </a:xfrm>
          <a:custGeom>
            <a:avLst/>
            <a:gdLst/>
            <a:ahLst/>
            <a:cxnLst/>
            <a:rect l="l" t="t" r="r" b="b"/>
            <a:pathLst>
              <a:path w="2534490" h="308747">
                <a:moveTo>
                  <a:pt x="0" y="0"/>
                </a:moveTo>
                <a:lnTo>
                  <a:pt x="2534490" y="0"/>
                </a:lnTo>
                <a:lnTo>
                  <a:pt x="2534490" y="308747"/>
                </a:lnTo>
                <a:lnTo>
                  <a:pt x="0" y="30874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15072049" y="874327"/>
            <a:ext cx="2534490" cy="308747"/>
          </a:xfrm>
          <a:custGeom>
            <a:avLst/>
            <a:gdLst/>
            <a:ahLst/>
            <a:cxnLst/>
            <a:rect l="l" t="t" r="r" b="b"/>
            <a:pathLst>
              <a:path w="2534490" h="308747">
                <a:moveTo>
                  <a:pt x="0" y="0"/>
                </a:moveTo>
                <a:lnTo>
                  <a:pt x="2534490" y="0"/>
                </a:lnTo>
                <a:lnTo>
                  <a:pt x="2534490" y="308746"/>
                </a:lnTo>
                <a:lnTo>
                  <a:pt x="0" y="30874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AutoShape 12"/>
          <p:cNvSpPr/>
          <p:nvPr/>
        </p:nvSpPr>
        <p:spPr>
          <a:xfrm>
            <a:off x="4345964" y="1027000"/>
            <a:ext cx="9596073" cy="0"/>
          </a:xfrm>
          <a:prstGeom prst="line">
            <a:avLst/>
          </a:prstGeom>
          <a:ln w="19050" cap="flat">
            <a:solidFill>
              <a:srgbClr val="4A6686"/>
            </a:solidFill>
            <a:prstDash val="solid"/>
            <a:headEnd type="none" w="sm" len="sm"/>
            <a:tailEnd type="none" w="sm" len="sm"/>
          </a:ln>
        </p:spPr>
      </p:sp>
      <p:sp>
        <p:nvSpPr>
          <p:cNvPr id="13" name="AutoShape 13"/>
          <p:cNvSpPr/>
          <p:nvPr/>
        </p:nvSpPr>
        <p:spPr>
          <a:xfrm>
            <a:off x="4345964" y="9260000"/>
            <a:ext cx="9596073" cy="0"/>
          </a:xfrm>
          <a:prstGeom prst="line">
            <a:avLst/>
          </a:prstGeom>
          <a:ln w="19050" cap="flat">
            <a:solidFill>
              <a:srgbClr val="4A6686"/>
            </a:solidFill>
            <a:prstDash val="solid"/>
            <a:headEnd type="none" w="sm" len="sm"/>
            <a:tailEnd type="none" w="sm" len="sm"/>
          </a:ln>
        </p:spPr>
      </p:sp>
      <p:grpSp>
        <p:nvGrpSpPr>
          <p:cNvPr id="14" name="Group 14"/>
          <p:cNvGrpSpPr/>
          <p:nvPr/>
        </p:nvGrpSpPr>
        <p:grpSpPr>
          <a:xfrm>
            <a:off x="3284573" y="4414813"/>
            <a:ext cx="2313901" cy="2313901"/>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p:spPr>
        </p:sp>
      </p:grpSp>
      <p:grpSp>
        <p:nvGrpSpPr>
          <p:cNvPr id="16" name="Group 16"/>
          <p:cNvGrpSpPr/>
          <p:nvPr/>
        </p:nvGrpSpPr>
        <p:grpSpPr>
          <a:xfrm>
            <a:off x="6419557" y="4414813"/>
            <a:ext cx="2313901" cy="2313901"/>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a:stretch>
            </a:blipFill>
          </p:spPr>
        </p:sp>
      </p:grpSp>
      <p:grpSp>
        <p:nvGrpSpPr>
          <p:cNvPr id="18" name="Group 18"/>
          <p:cNvGrpSpPr/>
          <p:nvPr/>
        </p:nvGrpSpPr>
        <p:grpSpPr>
          <a:xfrm>
            <a:off x="9554542" y="4414813"/>
            <a:ext cx="2313901" cy="2313901"/>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a:stretch>
            </a:blipFill>
          </p:spPr>
        </p:sp>
      </p:grpSp>
      <p:grpSp>
        <p:nvGrpSpPr>
          <p:cNvPr id="20" name="Group 20"/>
          <p:cNvGrpSpPr/>
          <p:nvPr/>
        </p:nvGrpSpPr>
        <p:grpSpPr>
          <a:xfrm>
            <a:off x="12689527" y="4414813"/>
            <a:ext cx="2313901" cy="231390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a:stretch>
            </a:blipFill>
          </p:spPr>
        </p:sp>
      </p:grpSp>
      <p:sp>
        <p:nvSpPr>
          <p:cNvPr id="22" name="Freeform 22"/>
          <p:cNvSpPr/>
          <p:nvPr/>
        </p:nvSpPr>
        <p:spPr>
          <a:xfrm rot="5400000">
            <a:off x="-2251456"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23" name="Freeform 23"/>
          <p:cNvSpPr/>
          <p:nvPr/>
        </p:nvSpPr>
        <p:spPr>
          <a:xfrm rot="5400000">
            <a:off x="16919965"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24" name="TextBox 24"/>
          <p:cNvSpPr txBox="1"/>
          <p:nvPr/>
        </p:nvSpPr>
        <p:spPr>
          <a:xfrm>
            <a:off x="3330364" y="2500271"/>
            <a:ext cx="11627272" cy="801179"/>
          </a:xfrm>
          <a:prstGeom prst="rect">
            <a:avLst/>
          </a:prstGeom>
        </p:spPr>
        <p:txBody>
          <a:bodyPr lIns="0" tIns="0" rIns="0" bIns="0" rtlCol="0" anchor="t">
            <a:spAutoFit/>
          </a:bodyPr>
          <a:lstStyle/>
          <a:p>
            <a:pPr marL="0" lvl="0" indent="0" algn="ctr">
              <a:lnSpc>
                <a:spcPts val="5711"/>
              </a:lnSpc>
            </a:pPr>
            <a:r>
              <a:rPr lang="en-US" sz="6719" b="1">
                <a:solidFill>
                  <a:srgbClr val="4A6686"/>
                </a:solidFill>
                <a:latin typeface="IBM Plex Serif Bold"/>
                <a:ea typeface="IBM Plex Serif Bold"/>
                <a:cs typeface="IBM Plex Serif Bold"/>
                <a:sym typeface="IBM Plex Serif Bold"/>
              </a:rPr>
              <a:t>DIMENSI PROFIL LULUSAN</a:t>
            </a:r>
          </a:p>
        </p:txBody>
      </p:sp>
      <p:sp>
        <p:nvSpPr>
          <p:cNvPr id="25" name="TextBox 25"/>
          <p:cNvSpPr txBox="1"/>
          <p:nvPr/>
        </p:nvSpPr>
        <p:spPr>
          <a:xfrm>
            <a:off x="3044991" y="6957313"/>
            <a:ext cx="2793065" cy="518020"/>
          </a:xfrm>
          <a:prstGeom prst="rect">
            <a:avLst/>
          </a:prstGeom>
        </p:spPr>
        <p:txBody>
          <a:bodyPr lIns="0" tIns="0" rIns="0" bIns="0" rtlCol="0" anchor="t">
            <a:spAutoFit/>
          </a:bodyPr>
          <a:lstStyle/>
          <a:p>
            <a:pPr marL="0" lvl="0" indent="0" algn="ctr">
              <a:lnSpc>
                <a:spcPts val="4216"/>
              </a:lnSpc>
            </a:pPr>
            <a:r>
              <a:rPr lang="en-US" sz="3100">
                <a:solidFill>
                  <a:srgbClr val="4A6686"/>
                </a:solidFill>
                <a:latin typeface="Niramit"/>
                <a:ea typeface="Niramit"/>
                <a:cs typeface="Niramit"/>
                <a:sym typeface="Niramit"/>
              </a:rPr>
              <a:t>Kreativitas</a:t>
            </a:r>
          </a:p>
        </p:txBody>
      </p:sp>
      <p:sp>
        <p:nvSpPr>
          <p:cNvPr id="26" name="TextBox 26"/>
          <p:cNvSpPr txBox="1"/>
          <p:nvPr/>
        </p:nvSpPr>
        <p:spPr>
          <a:xfrm>
            <a:off x="3044991" y="7506878"/>
            <a:ext cx="2793065" cy="726795"/>
          </a:xfrm>
          <a:prstGeom prst="rect">
            <a:avLst/>
          </a:prstGeom>
        </p:spPr>
        <p:txBody>
          <a:bodyPr lIns="0" tIns="0" rIns="0" bIns="0" rtlCol="0" anchor="t">
            <a:spAutoFit/>
          </a:bodyPr>
          <a:lstStyle/>
          <a:p>
            <a:pPr marL="0" lvl="0" indent="0" algn="ctr">
              <a:lnSpc>
                <a:spcPts val="2993"/>
              </a:lnSpc>
            </a:pPr>
            <a:r>
              <a:rPr lang="en-US" sz="2201">
                <a:solidFill>
                  <a:srgbClr val="4A6686"/>
                </a:solidFill>
                <a:latin typeface="Niramit"/>
                <a:ea typeface="Niramit"/>
                <a:cs typeface="Niramit"/>
                <a:sym typeface="Niramit"/>
              </a:rPr>
              <a:t>Menciptakan gerak tari orisinal</a:t>
            </a:r>
          </a:p>
        </p:txBody>
      </p:sp>
      <p:sp>
        <p:nvSpPr>
          <p:cNvPr id="27" name="TextBox 27"/>
          <p:cNvSpPr txBox="1"/>
          <p:nvPr/>
        </p:nvSpPr>
        <p:spPr>
          <a:xfrm>
            <a:off x="6179975" y="6957313"/>
            <a:ext cx="2793065" cy="518020"/>
          </a:xfrm>
          <a:prstGeom prst="rect">
            <a:avLst/>
          </a:prstGeom>
        </p:spPr>
        <p:txBody>
          <a:bodyPr lIns="0" tIns="0" rIns="0" bIns="0" rtlCol="0" anchor="t">
            <a:spAutoFit/>
          </a:bodyPr>
          <a:lstStyle/>
          <a:p>
            <a:pPr marL="0" lvl="0" indent="0" algn="ctr">
              <a:lnSpc>
                <a:spcPts val="4216"/>
              </a:lnSpc>
            </a:pPr>
            <a:r>
              <a:rPr lang="en-US" sz="3100">
                <a:solidFill>
                  <a:srgbClr val="4A6686"/>
                </a:solidFill>
                <a:latin typeface="Niramit"/>
                <a:ea typeface="Niramit"/>
                <a:cs typeface="Niramit"/>
                <a:sym typeface="Niramit"/>
              </a:rPr>
              <a:t>Kolaborasi</a:t>
            </a:r>
          </a:p>
        </p:txBody>
      </p:sp>
      <p:sp>
        <p:nvSpPr>
          <p:cNvPr id="28" name="TextBox 28"/>
          <p:cNvSpPr txBox="1"/>
          <p:nvPr/>
        </p:nvSpPr>
        <p:spPr>
          <a:xfrm>
            <a:off x="6179975" y="7506878"/>
            <a:ext cx="2793065" cy="726795"/>
          </a:xfrm>
          <a:prstGeom prst="rect">
            <a:avLst/>
          </a:prstGeom>
        </p:spPr>
        <p:txBody>
          <a:bodyPr lIns="0" tIns="0" rIns="0" bIns="0" rtlCol="0" anchor="t">
            <a:spAutoFit/>
          </a:bodyPr>
          <a:lstStyle/>
          <a:p>
            <a:pPr marL="0" lvl="0" indent="0" algn="ctr">
              <a:lnSpc>
                <a:spcPts val="2993"/>
              </a:lnSpc>
            </a:pPr>
            <a:r>
              <a:rPr lang="en-US" sz="2201">
                <a:solidFill>
                  <a:srgbClr val="4A6686"/>
                </a:solidFill>
                <a:latin typeface="Niramit"/>
                <a:ea typeface="Niramit"/>
                <a:cs typeface="Niramit"/>
                <a:sym typeface="Niramit"/>
              </a:rPr>
              <a:t>Bekerja sama dalam kelompok tari</a:t>
            </a:r>
          </a:p>
        </p:txBody>
      </p:sp>
      <p:sp>
        <p:nvSpPr>
          <p:cNvPr id="29" name="TextBox 29"/>
          <p:cNvSpPr txBox="1"/>
          <p:nvPr/>
        </p:nvSpPr>
        <p:spPr>
          <a:xfrm>
            <a:off x="9314960" y="6957313"/>
            <a:ext cx="2793065" cy="518020"/>
          </a:xfrm>
          <a:prstGeom prst="rect">
            <a:avLst/>
          </a:prstGeom>
        </p:spPr>
        <p:txBody>
          <a:bodyPr lIns="0" tIns="0" rIns="0" bIns="0" rtlCol="0" anchor="t">
            <a:spAutoFit/>
          </a:bodyPr>
          <a:lstStyle/>
          <a:p>
            <a:pPr marL="0" lvl="0" indent="0" algn="ctr">
              <a:lnSpc>
                <a:spcPts val="4216"/>
              </a:lnSpc>
            </a:pPr>
            <a:r>
              <a:rPr lang="en-US" sz="3100">
                <a:solidFill>
                  <a:srgbClr val="4A6686"/>
                </a:solidFill>
                <a:latin typeface="Niramit"/>
                <a:ea typeface="Niramit"/>
                <a:cs typeface="Niramit"/>
                <a:sym typeface="Niramit"/>
              </a:rPr>
              <a:t>Komunikasi</a:t>
            </a:r>
          </a:p>
        </p:txBody>
      </p:sp>
      <p:sp>
        <p:nvSpPr>
          <p:cNvPr id="30" name="TextBox 30"/>
          <p:cNvSpPr txBox="1"/>
          <p:nvPr/>
        </p:nvSpPr>
        <p:spPr>
          <a:xfrm>
            <a:off x="9314960" y="7506878"/>
            <a:ext cx="2793065" cy="726795"/>
          </a:xfrm>
          <a:prstGeom prst="rect">
            <a:avLst/>
          </a:prstGeom>
        </p:spPr>
        <p:txBody>
          <a:bodyPr lIns="0" tIns="0" rIns="0" bIns="0" rtlCol="0" anchor="t">
            <a:spAutoFit/>
          </a:bodyPr>
          <a:lstStyle/>
          <a:p>
            <a:pPr marL="0" lvl="0" indent="0" algn="ctr">
              <a:lnSpc>
                <a:spcPts val="2993"/>
              </a:lnSpc>
            </a:pPr>
            <a:r>
              <a:rPr lang="en-US" sz="2201">
                <a:solidFill>
                  <a:srgbClr val="4A6686"/>
                </a:solidFill>
                <a:latin typeface="Niramit"/>
                <a:ea typeface="Niramit"/>
                <a:cs typeface="Niramit"/>
                <a:sym typeface="Niramit"/>
              </a:rPr>
              <a:t>Mengekspresikan makna lewat gerak</a:t>
            </a:r>
          </a:p>
        </p:txBody>
      </p:sp>
      <p:sp>
        <p:nvSpPr>
          <p:cNvPr id="31" name="TextBox 31"/>
          <p:cNvSpPr txBox="1"/>
          <p:nvPr/>
        </p:nvSpPr>
        <p:spPr>
          <a:xfrm>
            <a:off x="12449945" y="6957313"/>
            <a:ext cx="2793065" cy="518020"/>
          </a:xfrm>
          <a:prstGeom prst="rect">
            <a:avLst/>
          </a:prstGeom>
        </p:spPr>
        <p:txBody>
          <a:bodyPr lIns="0" tIns="0" rIns="0" bIns="0" rtlCol="0" anchor="t">
            <a:spAutoFit/>
          </a:bodyPr>
          <a:lstStyle/>
          <a:p>
            <a:pPr marL="0" lvl="0" indent="0" algn="ctr">
              <a:lnSpc>
                <a:spcPts val="4216"/>
              </a:lnSpc>
            </a:pPr>
            <a:r>
              <a:rPr lang="en-US" sz="3100">
                <a:solidFill>
                  <a:srgbClr val="4A6686"/>
                </a:solidFill>
                <a:latin typeface="Niramit"/>
                <a:ea typeface="Niramit"/>
                <a:cs typeface="Niramit"/>
                <a:sym typeface="Niramit"/>
              </a:rPr>
              <a:t>Penalaran Kritis</a:t>
            </a:r>
          </a:p>
        </p:txBody>
      </p:sp>
      <p:sp>
        <p:nvSpPr>
          <p:cNvPr id="32" name="TextBox 32"/>
          <p:cNvSpPr txBox="1"/>
          <p:nvPr/>
        </p:nvSpPr>
        <p:spPr>
          <a:xfrm>
            <a:off x="12449945" y="7506878"/>
            <a:ext cx="2793065" cy="726795"/>
          </a:xfrm>
          <a:prstGeom prst="rect">
            <a:avLst/>
          </a:prstGeom>
        </p:spPr>
        <p:txBody>
          <a:bodyPr lIns="0" tIns="0" rIns="0" bIns="0" rtlCol="0" anchor="t">
            <a:spAutoFit/>
          </a:bodyPr>
          <a:lstStyle/>
          <a:p>
            <a:pPr marL="0" lvl="0" indent="0" algn="ctr">
              <a:lnSpc>
                <a:spcPts val="2993"/>
              </a:lnSpc>
            </a:pPr>
            <a:r>
              <a:rPr lang="en-US" sz="2201">
                <a:solidFill>
                  <a:srgbClr val="4A6686"/>
                </a:solidFill>
                <a:latin typeface="Niramit"/>
                <a:ea typeface="Niramit"/>
                <a:cs typeface="Niramit"/>
                <a:sym typeface="Niramit"/>
              </a:rPr>
              <a:t>Menganalisis rangkaian gerak tari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F4EC"/>
        </a:solidFill>
        <a:effectLst/>
      </p:bgPr>
    </p:bg>
    <p:spTree>
      <p:nvGrpSpPr>
        <p:cNvPr id="1" name=""/>
        <p:cNvGrpSpPr/>
        <p:nvPr/>
      </p:nvGrpSpPr>
      <p:grpSpPr>
        <a:xfrm>
          <a:off x="0" y="0"/>
          <a:ext cx="0" cy="0"/>
          <a:chOff x="0" y="0"/>
          <a:chExt cx="0" cy="0"/>
        </a:xfrm>
      </p:grpSpPr>
      <p:grpSp>
        <p:nvGrpSpPr>
          <p:cNvPr id="2" name="Group 2"/>
          <p:cNvGrpSpPr/>
          <p:nvPr/>
        </p:nvGrpSpPr>
        <p:grpSpPr>
          <a:xfrm>
            <a:off x="-1793359" y="-2618964"/>
            <a:ext cx="22493288" cy="3086100"/>
            <a:chOff x="0" y="0"/>
            <a:chExt cx="5924158" cy="812800"/>
          </a:xfrm>
        </p:grpSpPr>
        <p:sp>
          <p:nvSpPr>
            <p:cNvPr id="3" name="Freeform 3"/>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4" name="TextBox 4"/>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a:off x="-2411928" y="9819864"/>
            <a:ext cx="22493288" cy="3086100"/>
            <a:chOff x="0" y="0"/>
            <a:chExt cx="5924158" cy="812800"/>
          </a:xfrm>
        </p:grpSpPr>
        <p:sp>
          <p:nvSpPr>
            <p:cNvPr id="6" name="Freeform 6"/>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7" name="TextBox 7"/>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Freeform 8"/>
          <p:cNvSpPr/>
          <p:nvPr/>
        </p:nvSpPr>
        <p:spPr>
          <a:xfrm>
            <a:off x="681461" y="8743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5740486" y="91039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681461" y="9107326"/>
            <a:ext cx="2534490" cy="308747"/>
          </a:xfrm>
          <a:custGeom>
            <a:avLst/>
            <a:gdLst/>
            <a:ahLst/>
            <a:cxnLst/>
            <a:rect l="l" t="t" r="r" b="b"/>
            <a:pathLst>
              <a:path w="2534490" h="308747">
                <a:moveTo>
                  <a:pt x="0" y="0"/>
                </a:moveTo>
                <a:lnTo>
                  <a:pt x="2534490" y="0"/>
                </a:lnTo>
                <a:lnTo>
                  <a:pt x="2534490" y="308747"/>
                </a:lnTo>
                <a:lnTo>
                  <a:pt x="0" y="30874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15072049" y="874327"/>
            <a:ext cx="2534490" cy="308747"/>
          </a:xfrm>
          <a:custGeom>
            <a:avLst/>
            <a:gdLst/>
            <a:ahLst/>
            <a:cxnLst/>
            <a:rect l="l" t="t" r="r" b="b"/>
            <a:pathLst>
              <a:path w="2534490" h="308747">
                <a:moveTo>
                  <a:pt x="0" y="0"/>
                </a:moveTo>
                <a:lnTo>
                  <a:pt x="2534490" y="0"/>
                </a:lnTo>
                <a:lnTo>
                  <a:pt x="2534490" y="308746"/>
                </a:lnTo>
                <a:lnTo>
                  <a:pt x="0" y="30874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AutoShape 12"/>
          <p:cNvSpPr/>
          <p:nvPr/>
        </p:nvSpPr>
        <p:spPr>
          <a:xfrm>
            <a:off x="4345964" y="1027000"/>
            <a:ext cx="9596073" cy="0"/>
          </a:xfrm>
          <a:prstGeom prst="line">
            <a:avLst/>
          </a:prstGeom>
          <a:ln w="19050" cap="flat">
            <a:solidFill>
              <a:srgbClr val="4A6686"/>
            </a:solidFill>
            <a:prstDash val="solid"/>
            <a:headEnd type="none" w="sm" len="sm"/>
            <a:tailEnd type="none" w="sm" len="sm"/>
          </a:ln>
        </p:spPr>
      </p:sp>
      <p:sp>
        <p:nvSpPr>
          <p:cNvPr id="13" name="AutoShape 13"/>
          <p:cNvSpPr/>
          <p:nvPr/>
        </p:nvSpPr>
        <p:spPr>
          <a:xfrm>
            <a:off x="4345964" y="9260000"/>
            <a:ext cx="9596073" cy="0"/>
          </a:xfrm>
          <a:prstGeom prst="line">
            <a:avLst/>
          </a:prstGeom>
          <a:ln w="19050" cap="flat">
            <a:solidFill>
              <a:srgbClr val="4A6686"/>
            </a:solidFill>
            <a:prstDash val="solid"/>
            <a:headEnd type="none" w="sm" len="sm"/>
            <a:tailEnd type="none" w="sm" len="sm"/>
          </a:ln>
        </p:spPr>
      </p:sp>
      <p:sp>
        <p:nvSpPr>
          <p:cNvPr id="14" name="TextBox 14"/>
          <p:cNvSpPr txBox="1"/>
          <p:nvPr/>
        </p:nvSpPr>
        <p:spPr>
          <a:xfrm>
            <a:off x="3330364" y="2006355"/>
            <a:ext cx="11627272" cy="660894"/>
          </a:xfrm>
          <a:prstGeom prst="rect">
            <a:avLst/>
          </a:prstGeom>
        </p:spPr>
        <p:txBody>
          <a:bodyPr lIns="0" tIns="0" rIns="0" bIns="0" rtlCol="0" anchor="t">
            <a:spAutoFit/>
          </a:bodyPr>
          <a:lstStyle/>
          <a:p>
            <a:pPr marL="0" lvl="0" indent="0" algn="ctr">
              <a:lnSpc>
                <a:spcPts val="4717"/>
              </a:lnSpc>
            </a:pPr>
            <a:r>
              <a:rPr lang="en-US" sz="5550" b="1">
                <a:solidFill>
                  <a:srgbClr val="4A6686"/>
                </a:solidFill>
                <a:latin typeface="IBM Plex Serif Bold"/>
                <a:ea typeface="IBM Plex Serif Bold"/>
                <a:cs typeface="IBM Plex Serif Bold"/>
                <a:sym typeface="IBM Plex Serif Bold"/>
              </a:rPr>
              <a:t>ICE BREAKING: TEBAK GERAK! 🕺</a:t>
            </a:r>
          </a:p>
        </p:txBody>
      </p:sp>
      <p:sp>
        <p:nvSpPr>
          <p:cNvPr id="15" name="TextBox 15"/>
          <p:cNvSpPr txBox="1"/>
          <p:nvPr/>
        </p:nvSpPr>
        <p:spPr>
          <a:xfrm>
            <a:off x="3330364" y="3685969"/>
            <a:ext cx="11627272" cy="4791536"/>
          </a:xfrm>
          <a:prstGeom prst="rect">
            <a:avLst/>
          </a:prstGeom>
        </p:spPr>
        <p:txBody>
          <a:bodyPr lIns="0" tIns="0" rIns="0" bIns="0" rtlCol="0" anchor="t">
            <a:spAutoFit/>
          </a:bodyPr>
          <a:lstStyle/>
          <a:p>
            <a:pPr marL="0" lvl="0" indent="0" algn="just">
              <a:lnSpc>
                <a:spcPts val="3156"/>
              </a:lnSpc>
            </a:pPr>
            <a:r>
              <a:rPr lang="en-US" sz="2321">
                <a:solidFill>
                  <a:srgbClr val="4A6686"/>
                </a:solidFill>
                <a:latin typeface="Niramit"/>
                <a:ea typeface="Niramit"/>
                <a:cs typeface="Niramit"/>
                <a:sym typeface="Niramit"/>
              </a:rPr>
              <a:t>Yuk, kita mulai dengan permainan seru sebelum belajar tari!</a:t>
            </a:r>
          </a:p>
          <a:p>
            <a:pPr marL="0" lvl="0" indent="0" algn="just">
              <a:lnSpc>
                <a:spcPts val="3156"/>
              </a:lnSpc>
            </a:pPr>
            <a:r>
              <a:rPr lang="en-US" sz="2321">
                <a:solidFill>
                  <a:srgbClr val="4A6686"/>
                </a:solidFill>
                <a:latin typeface="Niramit"/>
                <a:ea typeface="Niramit"/>
                <a:cs typeface="Niramit"/>
                <a:sym typeface="Niramit"/>
              </a:rPr>
              <a:t>🎯 CARA BERMAIN:</a:t>
            </a:r>
          </a:p>
          <a:p>
            <a:pPr marL="501113" lvl="1" indent="-250556" algn="just">
              <a:lnSpc>
                <a:spcPts val="3156"/>
              </a:lnSpc>
              <a:buAutoNum type="arabicPeriod"/>
            </a:pPr>
            <a:r>
              <a:rPr lang="en-US" sz="2321">
                <a:solidFill>
                  <a:srgbClr val="4A6686"/>
                </a:solidFill>
                <a:latin typeface="Niramit"/>
                <a:ea typeface="Niramit"/>
                <a:cs typeface="Niramit"/>
                <a:sym typeface="Niramit"/>
              </a:rPr>
              <a:t>Satu siswa maju ke depan dan peragakan gerakan tubuh secara spontan (tanpa suara!)</a:t>
            </a:r>
          </a:p>
          <a:p>
            <a:pPr marL="501113" lvl="1" indent="-250556" algn="just">
              <a:lnSpc>
                <a:spcPts val="3156"/>
              </a:lnSpc>
              <a:buAutoNum type="arabicPeriod"/>
            </a:pPr>
            <a:r>
              <a:rPr lang="en-US" sz="2321">
                <a:solidFill>
                  <a:srgbClr val="4A6686"/>
                </a:solidFill>
                <a:latin typeface="Niramit"/>
                <a:ea typeface="Niramit"/>
                <a:cs typeface="Niramit"/>
                <a:sym typeface="Niramit"/>
              </a:rPr>
              <a:t>Kelompok lain menebak: gerakan apa itu? Gerakan hewan? Pekerjaan? Atau gaya tari?</a:t>
            </a:r>
          </a:p>
          <a:p>
            <a:pPr marL="501113" lvl="1" indent="-250556" algn="just">
              <a:lnSpc>
                <a:spcPts val="3156"/>
              </a:lnSpc>
              <a:buAutoNum type="arabicPeriod"/>
            </a:pPr>
            <a:r>
              <a:rPr lang="en-US" sz="2321">
                <a:solidFill>
                  <a:srgbClr val="4A6686"/>
                </a:solidFill>
                <a:latin typeface="Niramit"/>
                <a:ea typeface="Niramit"/>
                <a:cs typeface="Niramit"/>
                <a:sym typeface="Niramit"/>
              </a:rPr>
              <a:t>Kelompok yang paling banyak menebak benar = JUARA! 🏆</a:t>
            </a:r>
          </a:p>
          <a:p>
            <a:pPr marL="0" lvl="0" indent="0" algn="just">
              <a:lnSpc>
                <a:spcPts val="3156"/>
              </a:lnSpc>
            </a:pPr>
            <a:r>
              <a:rPr lang="en-US" sz="2321">
                <a:solidFill>
                  <a:srgbClr val="4A6686"/>
                </a:solidFill>
                <a:latin typeface="Niramit"/>
                <a:ea typeface="Niramit"/>
                <a:cs typeface="Niramit"/>
                <a:sym typeface="Niramit"/>
              </a:rPr>
              <a:t>😂 ATURAN LUCU:</a:t>
            </a:r>
          </a:p>
          <a:p>
            <a:pPr marL="0" lvl="0" indent="0" algn="just">
              <a:lnSpc>
                <a:spcPts val="3156"/>
              </a:lnSpc>
            </a:pPr>
            <a:r>
              <a:rPr lang="en-US" sz="2321">
                <a:solidFill>
                  <a:srgbClr val="4A6686"/>
                </a:solidFill>
                <a:latin typeface="Niramit"/>
                <a:ea typeface="Niramit"/>
                <a:cs typeface="Niramit"/>
                <a:sym typeface="Niramit"/>
              </a:rPr>
              <a:t>✦ Dilarang tertawa saat menebak... tapi boleh tertawa setelahnya! 😆</a:t>
            </a:r>
          </a:p>
          <a:p>
            <a:pPr marL="0" lvl="0" indent="0" algn="just">
              <a:lnSpc>
                <a:spcPts val="3156"/>
              </a:lnSpc>
            </a:pPr>
            <a:r>
              <a:rPr lang="en-US" sz="2321">
                <a:solidFill>
                  <a:srgbClr val="4A6686"/>
                </a:solidFill>
                <a:latin typeface="Niramit"/>
                <a:ea typeface="Niramit"/>
                <a:cs typeface="Niramit"/>
                <a:sym typeface="Niramit"/>
              </a:rPr>
              <a:t>✦ Gerakan harus dilakukan dengan SERIUS (meski kelihatan konyol)</a:t>
            </a:r>
          </a:p>
          <a:p>
            <a:pPr marL="0" lvl="0" indent="0" algn="just">
              <a:lnSpc>
                <a:spcPts val="3156"/>
              </a:lnSpc>
            </a:pPr>
            <a:r>
              <a:rPr lang="en-US" sz="2321">
                <a:solidFill>
                  <a:srgbClr val="4A6686"/>
                </a:solidFill>
                <a:latin typeface="Niramit"/>
                <a:ea typeface="Niramit"/>
                <a:cs typeface="Niramit"/>
                <a:sym typeface="Niramit"/>
              </a:rPr>
              <a:t>✦ Tidak boleh bicara, hanya gerak!</a:t>
            </a:r>
          </a:p>
          <a:p>
            <a:pPr marL="0" lvl="0" indent="0" algn="just">
              <a:lnSpc>
                <a:spcPts val="3156"/>
              </a:lnSpc>
            </a:pPr>
            <a:r>
              <a:rPr lang="en-US" sz="2321">
                <a:solidFill>
                  <a:srgbClr val="4A6686"/>
                </a:solidFill>
                <a:latin typeface="Niramit"/>
                <a:ea typeface="Niramit"/>
                <a:cs typeface="Niramit"/>
                <a:sym typeface="Niramit"/>
              </a:rPr>
              <a:t>✦ Waktu menebak: 10 detik saja!</a:t>
            </a:r>
          </a:p>
          <a:p>
            <a:pPr marL="0" lvl="0" indent="0" algn="just">
              <a:lnSpc>
                <a:spcPts val="3156"/>
              </a:lnSpc>
            </a:pPr>
            <a:r>
              <a:rPr lang="en-US" sz="2321">
                <a:solidFill>
                  <a:srgbClr val="4A6686"/>
                </a:solidFill>
                <a:latin typeface="Niramit"/>
                <a:ea typeface="Niramit"/>
                <a:cs typeface="Niramit"/>
                <a:sym typeface="Niramit"/>
              </a:rPr>
              <a:t>💡 Ingat: Tidak ada gerakan yang salah — semua gerakan adalah SENI! 🌟</a:t>
            </a:r>
          </a:p>
        </p:txBody>
      </p:sp>
      <p:sp>
        <p:nvSpPr>
          <p:cNvPr id="16" name="Freeform 16"/>
          <p:cNvSpPr/>
          <p:nvPr/>
        </p:nvSpPr>
        <p:spPr>
          <a:xfrm rot="5400000">
            <a:off x="-2251456"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7" name="Freeform 17"/>
          <p:cNvSpPr/>
          <p:nvPr/>
        </p:nvSpPr>
        <p:spPr>
          <a:xfrm rot="5400000">
            <a:off x="16919965"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4EC"/>
        </a:solidFill>
        <a:effectLst/>
      </p:bgPr>
    </p:bg>
    <p:spTree>
      <p:nvGrpSpPr>
        <p:cNvPr id="1" name=""/>
        <p:cNvGrpSpPr/>
        <p:nvPr/>
      </p:nvGrpSpPr>
      <p:grpSpPr>
        <a:xfrm>
          <a:off x="0" y="0"/>
          <a:ext cx="0" cy="0"/>
          <a:chOff x="0" y="0"/>
          <a:chExt cx="0" cy="0"/>
        </a:xfrm>
      </p:grpSpPr>
      <p:grpSp>
        <p:nvGrpSpPr>
          <p:cNvPr id="2" name="Group 2"/>
          <p:cNvGrpSpPr/>
          <p:nvPr/>
        </p:nvGrpSpPr>
        <p:grpSpPr>
          <a:xfrm>
            <a:off x="-1793359" y="-2618964"/>
            <a:ext cx="22493288" cy="3086100"/>
            <a:chOff x="0" y="0"/>
            <a:chExt cx="5924158" cy="812800"/>
          </a:xfrm>
        </p:grpSpPr>
        <p:sp>
          <p:nvSpPr>
            <p:cNvPr id="3" name="Freeform 3"/>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4" name="TextBox 4"/>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a:off x="-2411928" y="9819864"/>
            <a:ext cx="22493288" cy="3086100"/>
            <a:chOff x="0" y="0"/>
            <a:chExt cx="5924158" cy="812800"/>
          </a:xfrm>
        </p:grpSpPr>
        <p:sp>
          <p:nvSpPr>
            <p:cNvPr id="6" name="Freeform 6"/>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7" name="TextBox 7"/>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Freeform 8"/>
          <p:cNvSpPr/>
          <p:nvPr/>
        </p:nvSpPr>
        <p:spPr>
          <a:xfrm>
            <a:off x="681461" y="8743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5740486" y="91039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681461" y="9107326"/>
            <a:ext cx="2534490" cy="308747"/>
          </a:xfrm>
          <a:custGeom>
            <a:avLst/>
            <a:gdLst/>
            <a:ahLst/>
            <a:cxnLst/>
            <a:rect l="l" t="t" r="r" b="b"/>
            <a:pathLst>
              <a:path w="2534490" h="308747">
                <a:moveTo>
                  <a:pt x="0" y="0"/>
                </a:moveTo>
                <a:lnTo>
                  <a:pt x="2534490" y="0"/>
                </a:lnTo>
                <a:lnTo>
                  <a:pt x="2534490" y="308747"/>
                </a:lnTo>
                <a:lnTo>
                  <a:pt x="0" y="30874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15072049" y="874327"/>
            <a:ext cx="2534490" cy="308747"/>
          </a:xfrm>
          <a:custGeom>
            <a:avLst/>
            <a:gdLst/>
            <a:ahLst/>
            <a:cxnLst/>
            <a:rect l="l" t="t" r="r" b="b"/>
            <a:pathLst>
              <a:path w="2534490" h="308747">
                <a:moveTo>
                  <a:pt x="0" y="0"/>
                </a:moveTo>
                <a:lnTo>
                  <a:pt x="2534490" y="0"/>
                </a:lnTo>
                <a:lnTo>
                  <a:pt x="2534490" y="308746"/>
                </a:lnTo>
                <a:lnTo>
                  <a:pt x="0" y="30874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AutoShape 12"/>
          <p:cNvSpPr/>
          <p:nvPr/>
        </p:nvSpPr>
        <p:spPr>
          <a:xfrm>
            <a:off x="4345964" y="1027000"/>
            <a:ext cx="9596073" cy="0"/>
          </a:xfrm>
          <a:prstGeom prst="line">
            <a:avLst/>
          </a:prstGeom>
          <a:ln w="19050" cap="flat">
            <a:solidFill>
              <a:srgbClr val="4A6686"/>
            </a:solidFill>
            <a:prstDash val="solid"/>
            <a:headEnd type="none" w="sm" len="sm"/>
            <a:tailEnd type="none" w="sm" len="sm"/>
          </a:ln>
        </p:spPr>
      </p:sp>
      <p:sp>
        <p:nvSpPr>
          <p:cNvPr id="13" name="AutoShape 13"/>
          <p:cNvSpPr/>
          <p:nvPr/>
        </p:nvSpPr>
        <p:spPr>
          <a:xfrm>
            <a:off x="4345964" y="9260000"/>
            <a:ext cx="9596073" cy="0"/>
          </a:xfrm>
          <a:prstGeom prst="line">
            <a:avLst/>
          </a:prstGeom>
          <a:ln w="19050" cap="flat">
            <a:solidFill>
              <a:srgbClr val="4A6686"/>
            </a:solidFill>
            <a:prstDash val="solid"/>
            <a:headEnd type="none" w="sm" len="sm"/>
            <a:tailEnd type="none" w="sm" len="sm"/>
          </a:ln>
        </p:spPr>
      </p:sp>
      <p:sp>
        <p:nvSpPr>
          <p:cNvPr id="14" name="TextBox 14"/>
          <p:cNvSpPr txBox="1"/>
          <p:nvPr/>
        </p:nvSpPr>
        <p:spPr>
          <a:xfrm>
            <a:off x="3215951" y="1380059"/>
            <a:ext cx="11627272" cy="976536"/>
          </a:xfrm>
          <a:prstGeom prst="rect">
            <a:avLst/>
          </a:prstGeom>
        </p:spPr>
        <p:txBody>
          <a:bodyPr lIns="0" tIns="0" rIns="0" bIns="0" rtlCol="0" anchor="t">
            <a:spAutoFit/>
          </a:bodyPr>
          <a:lstStyle/>
          <a:p>
            <a:pPr marL="0" lvl="0" indent="0" algn="ctr">
              <a:lnSpc>
                <a:spcPts val="6954"/>
              </a:lnSpc>
            </a:pPr>
            <a:r>
              <a:rPr lang="en-US" sz="8181" b="1" dirty="0">
                <a:solidFill>
                  <a:srgbClr val="4A6686"/>
                </a:solidFill>
                <a:latin typeface="IBM Plex Serif Bold"/>
                <a:ea typeface="IBM Plex Serif Bold"/>
                <a:cs typeface="IBM Plex Serif Bold"/>
                <a:sym typeface="IBM Plex Serif Bold"/>
              </a:rPr>
              <a:t>KESEPAKATAN KELAS</a:t>
            </a:r>
          </a:p>
        </p:txBody>
      </p:sp>
      <p:sp>
        <p:nvSpPr>
          <p:cNvPr id="15" name="TextBox 15"/>
          <p:cNvSpPr txBox="1"/>
          <p:nvPr/>
        </p:nvSpPr>
        <p:spPr>
          <a:xfrm>
            <a:off x="3129458" y="3960008"/>
            <a:ext cx="5504352" cy="1841178"/>
          </a:xfrm>
          <a:prstGeom prst="rect">
            <a:avLst/>
          </a:prstGeom>
        </p:spPr>
        <p:txBody>
          <a:bodyPr lIns="0" tIns="0" rIns="0" bIns="0" rtlCol="0" anchor="t">
            <a:spAutoFit/>
          </a:bodyPr>
          <a:lstStyle/>
          <a:p>
            <a:pPr marL="0" lvl="0" indent="0" algn="just">
              <a:lnSpc>
                <a:spcPts val="2996"/>
              </a:lnSpc>
            </a:pPr>
            <a:r>
              <a:rPr lang="en-US" sz="2203">
                <a:solidFill>
                  <a:srgbClr val="4A6686"/>
                </a:solidFill>
                <a:latin typeface="Niramit"/>
                <a:ea typeface="Niramit"/>
                <a:cs typeface="Niramit"/>
                <a:sym typeface="Niramit"/>
              </a:rPr>
              <a:t>Aktif &amp; Berani Mencoba</a:t>
            </a:r>
          </a:p>
          <a:p>
            <a:pPr marL="0" lvl="0" indent="0" algn="just">
              <a:lnSpc>
                <a:spcPts val="2996"/>
              </a:lnSpc>
            </a:pPr>
            <a:r>
              <a:rPr lang="en-US" sz="2203">
                <a:solidFill>
                  <a:srgbClr val="4A6686"/>
                </a:solidFill>
                <a:latin typeface="Niramit"/>
                <a:ea typeface="Niramit"/>
                <a:cs typeface="Niramit"/>
                <a:sym typeface="Niramit"/>
              </a:rPr>
              <a:t>Setiap siswa diharapkan aktif berpartisipasi dan berani mencoba gerakan tari tanpa rasa takut salah. Tidak ada gerakan yang sempurna di awal!</a:t>
            </a:r>
          </a:p>
        </p:txBody>
      </p:sp>
      <p:sp>
        <p:nvSpPr>
          <p:cNvPr id="16" name="TextBox 16"/>
          <p:cNvSpPr txBox="1"/>
          <p:nvPr/>
        </p:nvSpPr>
        <p:spPr>
          <a:xfrm>
            <a:off x="3129458" y="6307157"/>
            <a:ext cx="5504352" cy="1469703"/>
          </a:xfrm>
          <a:prstGeom prst="rect">
            <a:avLst/>
          </a:prstGeom>
        </p:spPr>
        <p:txBody>
          <a:bodyPr lIns="0" tIns="0" rIns="0" bIns="0" rtlCol="0" anchor="t">
            <a:spAutoFit/>
          </a:bodyPr>
          <a:lstStyle/>
          <a:p>
            <a:pPr marL="0" lvl="0" indent="0" algn="just">
              <a:lnSpc>
                <a:spcPts val="2996"/>
              </a:lnSpc>
            </a:pPr>
            <a:r>
              <a:rPr lang="en-US" sz="2203">
                <a:solidFill>
                  <a:srgbClr val="4A6686"/>
                </a:solidFill>
                <a:latin typeface="Niramit"/>
                <a:ea typeface="Niramit"/>
                <a:cs typeface="Niramit"/>
                <a:sym typeface="Niramit"/>
              </a:rPr>
              <a:t>Disiplin Waktu &amp; Perlengkapan</a:t>
            </a:r>
          </a:p>
          <a:p>
            <a:pPr marL="0" lvl="0" indent="0" algn="just">
              <a:lnSpc>
                <a:spcPts val="2996"/>
              </a:lnSpc>
            </a:pPr>
            <a:r>
              <a:rPr lang="en-US" sz="2203">
                <a:solidFill>
                  <a:srgbClr val="4A6686"/>
                </a:solidFill>
                <a:latin typeface="Niramit"/>
                <a:ea typeface="Niramit"/>
                <a:cs typeface="Niramit"/>
                <a:sym typeface="Niramit"/>
              </a:rPr>
              <a:t>Hadir tepat waktu dan siapkan perlengkapan belajar (pakaian olahraga/tari, alas kaki yang sesuai) sebelum pembelajaran dimulai.</a:t>
            </a:r>
          </a:p>
        </p:txBody>
      </p:sp>
      <p:sp>
        <p:nvSpPr>
          <p:cNvPr id="17" name="TextBox 17"/>
          <p:cNvSpPr txBox="1"/>
          <p:nvPr/>
        </p:nvSpPr>
        <p:spPr>
          <a:xfrm>
            <a:off x="9654190" y="3960008"/>
            <a:ext cx="5504352" cy="1841178"/>
          </a:xfrm>
          <a:prstGeom prst="rect">
            <a:avLst/>
          </a:prstGeom>
        </p:spPr>
        <p:txBody>
          <a:bodyPr lIns="0" tIns="0" rIns="0" bIns="0" rtlCol="0" anchor="t">
            <a:spAutoFit/>
          </a:bodyPr>
          <a:lstStyle/>
          <a:p>
            <a:pPr marL="0" lvl="0" indent="0" algn="just">
              <a:lnSpc>
                <a:spcPts val="2996"/>
              </a:lnSpc>
            </a:pPr>
            <a:r>
              <a:rPr lang="en-US" sz="2203">
                <a:solidFill>
                  <a:srgbClr val="4A6686"/>
                </a:solidFill>
                <a:latin typeface="Niramit"/>
                <a:ea typeface="Niramit"/>
                <a:cs typeface="Niramit"/>
                <a:sym typeface="Niramit"/>
              </a:rPr>
              <a:t>Menghargai Setiap Gerakan</a:t>
            </a:r>
          </a:p>
          <a:p>
            <a:pPr marL="0" lvl="0" indent="0" algn="just">
              <a:lnSpc>
                <a:spcPts val="2996"/>
              </a:lnSpc>
            </a:pPr>
            <a:r>
              <a:rPr lang="en-US" sz="2203">
                <a:solidFill>
                  <a:srgbClr val="4A6686"/>
                </a:solidFill>
                <a:latin typeface="Niramit"/>
                <a:ea typeface="Niramit"/>
                <a:cs typeface="Niramit"/>
                <a:sym typeface="Niramit"/>
              </a:rPr>
              <a:t>Saling menghormati dan mengapresiasi gerakan teman. Tidak mengejek atau merendahkan penampilan orang lain. Tepuk tangan untuk setiap usaha!</a:t>
            </a:r>
          </a:p>
        </p:txBody>
      </p:sp>
      <p:sp>
        <p:nvSpPr>
          <p:cNvPr id="18" name="TextBox 18"/>
          <p:cNvSpPr txBox="1"/>
          <p:nvPr/>
        </p:nvSpPr>
        <p:spPr>
          <a:xfrm>
            <a:off x="9654190" y="6307157"/>
            <a:ext cx="5504352" cy="1841178"/>
          </a:xfrm>
          <a:prstGeom prst="rect">
            <a:avLst/>
          </a:prstGeom>
        </p:spPr>
        <p:txBody>
          <a:bodyPr lIns="0" tIns="0" rIns="0" bIns="0" rtlCol="0" anchor="t">
            <a:spAutoFit/>
          </a:bodyPr>
          <a:lstStyle/>
          <a:p>
            <a:pPr marL="0" lvl="0" indent="0" algn="just">
              <a:lnSpc>
                <a:spcPts val="2996"/>
              </a:lnSpc>
            </a:pPr>
            <a:r>
              <a:rPr lang="en-US" sz="2203">
                <a:solidFill>
                  <a:srgbClr val="4A6686"/>
                </a:solidFill>
                <a:latin typeface="Niramit"/>
                <a:ea typeface="Niramit"/>
                <a:cs typeface="Niramit"/>
                <a:sym typeface="Niramit"/>
              </a:rPr>
              <a:t>Keamanan, Kebersihan &amp; Sportivitas</a:t>
            </a:r>
          </a:p>
          <a:p>
            <a:pPr marL="0" lvl="0" indent="0" algn="just">
              <a:lnSpc>
                <a:spcPts val="2996"/>
              </a:lnSpc>
            </a:pPr>
            <a:r>
              <a:rPr lang="en-US" sz="2203">
                <a:solidFill>
                  <a:srgbClr val="4A6686"/>
                </a:solidFill>
                <a:latin typeface="Niramit"/>
                <a:ea typeface="Niramit"/>
                <a:cs typeface="Niramit"/>
                <a:sym typeface="Niramit"/>
              </a:rPr>
              <a:t>Jaga keamanan diri dan teman saat bergerak. Jaga kebersihan ruang belajar dan bersikap sportif dalam setiap kegiatan tari bersama.</a:t>
            </a:r>
          </a:p>
        </p:txBody>
      </p:sp>
      <p:sp>
        <p:nvSpPr>
          <p:cNvPr id="19" name="Freeform 19"/>
          <p:cNvSpPr/>
          <p:nvPr/>
        </p:nvSpPr>
        <p:spPr>
          <a:xfrm rot="5400000">
            <a:off x="-2251456"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20" name="Freeform 20"/>
          <p:cNvSpPr/>
          <p:nvPr/>
        </p:nvSpPr>
        <p:spPr>
          <a:xfrm rot="5400000">
            <a:off x="16919965"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4EC"/>
        </a:solidFill>
        <a:effectLst/>
      </p:bgPr>
    </p:bg>
    <p:spTree>
      <p:nvGrpSpPr>
        <p:cNvPr id="1" name=""/>
        <p:cNvGrpSpPr/>
        <p:nvPr/>
      </p:nvGrpSpPr>
      <p:grpSpPr>
        <a:xfrm>
          <a:off x="0" y="0"/>
          <a:ext cx="0" cy="0"/>
          <a:chOff x="0" y="0"/>
          <a:chExt cx="0" cy="0"/>
        </a:xfrm>
      </p:grpSpPr>
      <p:grpSp>
        <p:nvGrpSpPr>
          <p:cNvPr id="2" name="Group 2"/>
          <p:cNvGrpSpPr/>
          <p:nvPr/>
        </p:nvGrpSpPr>
        <p:grpSpPr>
          <a:xfrm>
            <a:off x="-1793359" y="-2618964"/>
            <a:ext cx="22493288" cy="3086100"/>
            <a:chOff x="0" y="0"/>
            <a:chExt cx="5924158" cy="812800"/>
          </a:xfrm>
        </p:grpSpPr>
        <p:sp>
          <p:nvSpPr>
            <p:cNvPr id="3" name="Freeform 3"/>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4" name="TextBox 4"/>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a:off x="-2411928" y="9819864"/>
            <a:ext cx="22493288" cy="3086100"/>
            <a:chOff x="0" y="0"/>
            <a:chExt cx="5924158" cy="812800"/>
          </a:xfrm>
        </p:grpSpPr>
        <p:sp>
          <p:nvSpPr>
            <p:cNvPr id="6" name="Freeform 6"/>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7" name="TextBox 7"/>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Freeform 8"/>
          <p:cNvSpPr/>
          <p:nvPr/>
        </p:nvSpPr>
        <p:spPr>
          <a:xfrm>
            <a:off x="681461" y="8743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5740486" y="91039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681461" y="9107326"/>
            <a:ext cx="2534490" cy="308747"/>
          </a:xfrm>
          <a:custGeom>
            <a:avLst/>
            <a:gdLst/>
            <a:ahLst/>
            <a:cxnLst/>
            <a:rect l="l" t="t" r="r" b="b"/>
            <a:pathLst>
              <a:path w="2534490" h="308747">
                <a:moveTo>
                  <a:pt x="0" y="0"/>
                </a:moveTo>
                <a:lnTo>
                  <a:pt x="2534490" y="0"/>
                </a:lnTo>
                <a:lnTo>
                  <a:pt x="2534490" y="308747"/>
                </a:lnTo>
                <a:lnTo>
                  <a:pt x="0" y="30874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15072049" y="874327"/>
            <a:ext cx="2534490" cy="308747"/>
          </a:xfrm>
          <a:custGeom>
            <a:avLst/>
            <a:gdLst/>
            <a:ahLst/>
            <a:cxnLst/>
            <a:rect l="l" t="t" r="r" b="b"/>
            <a:pathLst>
              <a:path w="2534490" h="308747">
                <a:moveTo>
                  <a:pt x="0" y="0"/>
                </a:moveTo>
                <a:lnTo>
                  <a:pt x="2534490" y="0"/>
                </a:lnTo>
                <a:lnTo>
                  <a:pt x="2534490" y="308746"/>
                </a:lnTo>
                <a:lnTo>
                  <a:pt x="0" y="30874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AutoShape 12"/>
          <p:cNvSpPr/>
          <p:nvPr/>
        </p:nvSpPr>
        <p:spPr>
          <a:xfrm>
            <a:off x="4345964" y="1027000"/>
            <a:ext cx="9596073" cy="0"/>
          </a:xfrm>
          <a:prstGeom prst="line">
            <a:avLst/>
          </a:prstGeom>
          <a:ln w="19050" cap="flat">
            <a:solidFill>
              <a:srgbClr val="4A6686"/>
            </a:solidFill>
            <a:prstDash val="solid"/>
            <a:headEnd type="none" w="sm" len="sm"/>
            <a:tailEnd type="none" w="sm" len="sm"/>
          </a:ln>
        </p:spPr>
      </p:sp>
      <p:sp>
        <p:nvSpPr>
          <p:cNvPr id="13" name="AutoShape 13"/>
          <p:cNvSpPr/>
          <p:nvPr/>
        </p:nvSpPr>
        <p:spPr>
          <a:xfrm>
            <a:off x="4345964" y="9260000"/>
            <a:ext cx="9596073" cy="0"/>
          </a:xfrm>
          <a:prstGeom prst="line">
            <a:avLst/>
          </a:prstGeom>
          <a:ln w="19050" cap="flat">
            <a:solidFill>
              <a:srgbClr val="4A6686"/>
            </a:solidFill>
            <a:prstDash val="solid"/>
            <a:headEnd type="none" w="sm" len="sm"/>
            <a:tailEnd type="none" w="sm" len="sm"/>
          </a:ln>
        </p:spPr>
      </p:sp>
      <p:sp>
        <p:nvSpPr>
          <p:cNvPr id="14" name="Freeform 14"/>
          <p:cNvSpPr/>
          <p:nvPr/>
        </p:nvSpPr>
        <p:spPr>
          <a:xfrm rot="5400000">
            <a:off x="-2251456"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5" name="Freeform 15"/>
          <p:cNvSpPr/>
          <p:nvPr/>
        </p:nvSpPr>
        <p:spPr>
          <a:xfrm rot="5400000">
            <a:off x="16919965"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6" name="TextBox 16"/>
          <p:cNvSpPr txBox="1"/>
          <p:nvPr/>
        </p:nvSpPr>
        <p:spPr>
          <a:xfrm>
            <a:off x="3330364" y="2283923"/>
            <a:ext cx="11627272" cy="1217950"/>
          </a:xfrm>
          <a:prstGeom prst="rect">
            <a:avLst/>
          </a:prstGeom>
        </p:spPr>
        <p:txBody>
          <a:bodyPr lIns="0" tIns="0" rIns="0" bIns="0" rtlCol="0" anchor="t">
            <a:spAutoFit/>
          </a:bodyPr>
          <a:lstStyle/>
          <a:p>
            <a:pPr marL="0" lvl="0" indent="0" algn="ctr">
              <a:lnSpc>
                <a:spcPts val="4593"/>
              </a:lnSpc>
            </a:pPr>
            <a:r>
              <a:rPr lang="en-US" sz="5404" b="1">
                <a:solidFill>
                  <a:srgbClr val="4A6686"/>
                </a:solidFill>
                <a:latin typeface="IBM Plex Serif Bold"/>
                <a:ea typeface="IBM Plex Serif Bold"/>
                <a:cs typeface="IBM Plex Serif Bold"/>
                <a:sym typeface="IBM Plex Serif Bold"/>
              </a:rPr>
              <a:t>KETERKAITAN DENGAN DUNIA NYATA</a:t>
            </a:r>
          </a:p>
        </p:txBody>
      </p:sp>
      <p:sp>
        <p:nvSpPr>
          <p:cNvPr id="17" name="Freeform 17"/>
          <p:cNvSpPr/>
          <p:nvPr/>
        </p:nvSpPr>
        <p:spPr>
          <a:xfrm>
            <a:off x="3401283" y="4001636"/>
            <a:ext cx="531019" cy="531019"/>
          </a:xfrm>
          <a:custGeom>
            <a:avLst/>
            <a:gdLst/>
            <a:ahLst/>
            <a:cxnLst/>
            <a:rect l="l" t="t" r="r" b="b"/>
            <a:pathLst>
              <a:path w="531019" h="531019">
                <a:moveTo>
                  <a:pt x="0" y="0"/>
                </a:moveTo>
                <a:lnTo>
                  <a:pt x="531018" y="0"/>
                </a:lnTo>
                <a:lnTo>
                  <a:pt x="531018" y="531019"/>
                </a:lnTo>
                <a:lnTo>
                  <a:pt x="0" y="531019"/>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8" name="TextBox 18"/>
          <p:cNvSpPr txBox="1"/>
          <p:nvPr/>
        </p:nvSpPr>
        <p:spPr>
          <a:xfrm>
            <a:off x="4286384" y="3973061"/>
            <a:ext cx="10600333" cy="1841178"/>
          </a:xfrm>
          <a:prstGeom prst="rect">
            <a:avLst/>
          </a:prstGeom>
        </p:spPr>
        <p:txBody>
          <a:bodyPr lIns="0" tIns="0" rIns="0" bIns="0" rtlCol="0" anchor="t">
            <a:spAutoFit/>
          </a:bodyPr>
          <a:lstStyle/>
          <a:p>
            <a:pPr marL="0" lvl="0" indent="0" algn="just">
              <a:lnSpc>
                <a:spcPts val="2996"/>
              </a:lnSpc>
            </a:pPr>
            <a:r>
              <a:rPr lang="en-US" sz="2203">
                <a:solidFill>
                  <a:srgbClr val="4A6686"/>
                </a:solidFill>
                <a:latin typeface="Niramit"/>
                <a:ea typeface="Niramit"/>
                <a:cs typeface="Niramit"/>
                <a:sym typeface="Niramit"/>
              </a:rPr>
              <a:t>Tari sebagai Ekspresi Identitas &amp; Budaya</a:t>
            </a:r>
          </a:p>
          <a:p>
            <a:pPr marL="0" lvl="0" indent="0" algn="just">
              <a:lnSpc>
                <a:spcPts val="2996"/>
              </a:lnSpc>
            </a:pPr>
            <a:r>
              <a:rPr lang="en-US" sz="2203">
                <a:solidFill>
                  <a:srgbClr val="4A6686"/>
                </a:solidFill>
                <a:latin typeface="Niramit"/>
                <a:ea typeface="Niramit"/>
                <a:cs typeface="Niramit"/>
                <a:sym typeface="Niramit"/>
              </a:rPr>
              <a:t>Gerak tari bukan sekadar hiburan — ia adalah bahasa tubuh yang merepresentasikan identitas suatu daerah. Dalam pertunjukan sekolah, festival budaya, dan kegiatan daerah, tari menjadi media untuk mengenalkan dan melestarikan warisan leluhur kepada generasi muda.</a:t>
            </a:r>
          </a:p>
        </p:txBody>
      </p:sp>
      <p:sp>
        <p:nvSpPr>
          <p:cNvPr id="19" name="Freeform 19"/>
          <p:cNvSpPr/>
          <p:nvPr/>
        </p:nvSpPr>
        <p:spPr>
          <a:xfrm>
            <a:off x="3401283" y="6335732"/>
            <a:ext cx="531019" cy="531019"/>
          </a:xfrm>
          <a:custGeom>
            <a:avLst/>
            <a:gdLst/>
            <a:ahLst/>
            <a:cxnLst/>
            <a:rect l="l" t="t" r="r" b="b"/>
            <a:pathLst>
              <a:path w="531019" h="531019">
                <a:moveTo>
                  <a:pt x="0" y="0"/>
                </a:moveTo>
                <a:lnTo>
                  <a:pt x="531018" y="0"/>
                </a:lnTo>
                <a:lnTo>
                  <a:pt x="531018" y="531018"/>
                </a:lnTo>
                <a:lnTo>
                  <a:pt x="0" y="531018"/>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20" name="TextBox 20"/>
          <p:cNvSpPr txBox="1"/>
          <p:nvPr/>
        </p:nvSpPr>
        <p:spPr>
          <a:xfrm>
            <a:off x="4286384" y="6307157"/>
            <a:ext cx="10600333" cy="1841178"/>
          </a:xfrm>
          <a:prstGeom prst="rect">
            <a:avLst/>
          </a:prstGeom>
        </p:spPr>
        <p:txBody>
          <a:bodyPr lIns="0" tIns="0" rIns="0" bIns="0" rtlCol="0" anchor="t">
            <a:spAutoFit/>
          </a:bodyPr>
          <a:lstStyle/>
          <a:p>
            <a:pPr marL="0" lvl="0" indent="0" algn="just">
              <a:lnSpc>
                <a:spcPts val="2996"/>
              </a:lnSpc>
            </a:pPr>
            <a:r>
              <a:rPr lang="en-US" sz="2203">
                <a:solidFill>
                  <a:srgbClr val="4A6686"/>
                </a:solidFill>
                <a:latin typeface="Niramit"/>
                <a:ea typeface="Niramit"/>
                <a:cs typeface="Niramit"/>
                <a:sym typeface="Niramit"/>
              </a:rPr>
              <a:t>Penerapan Tari dalam Kehidupan Sehari-hari</a:t>
            </a:r>
          </a:p>
          <a:p>
            <a:pPr marL="0" lvl="0" indent="0" algn="just">
              <a:lnSpc>
                <a:spcPts val="2996"/>
              </a:lnSpc>
            </a:pPr>
            <a:r>
              <a:rPr lang="en-US" sz="2203">
                <a:solidFill>
                  <a:srgbClr val="4A6686"/>
                </a:solidFill>
                <a:latin typeface="Niramit"/>
                <a:ea typeface="Niramit"/>
                <a:cs typeface="Niramit"/>
                <a:sym typeface="Niramit"/>
              </a:rPr>
              <a:t>Tari dapat diterapkan dalam berbagai konteks nyata: sebagai konten kreatif di media sosial, sarana kebugaran jasmani, pengisi acara resmi dan pernikahan, serta membangun kerja tim dan rasa percaya diri. Mempelajari tari membuka peluang karier di bidang seni, pendidikan, dan industri kreatif.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4EC"/>
        </a:solidFill>
        <a:effectLst/>
      </p:bgPr>
    </p:bg>
    <p:spTree>
      <p:nvGrpSpPr>
        <p:cNvPr id="1" name=""/>
        <p:cNvGrpSpPr/>
        <p:nvPr/>
      </p:nvGrpSpPr>
      <p:grpSpPr>
        <a:xfrm>
          <a:off x="0" y="0"/>
          <a:ext cx="0" cy="0"/>
          <a:chOff x="0" y="0"/>
          <a:chExt cx="0" cy="0"/>
        </a:xfrm>
      </p:grpSpPr>
      <p:grpSp>
        <p:nvGrpSpPr>
          <p:cNvPr id="2" name="Group 2"/>
          <p:cNvGrpSpPr/>
          <p:nvPr/>
        </p:nvGrpSpPr>
        <p:grpSpPr>
          <a:xfrm>
            <a:off x="-1793359" y="-2618964"/>
            <a:ext cx="22493288" cy="3086100"/>
            <a:chOff x="0" y="0"/>
            <a:chExt cx="5924158" cy="812800"/>
          </a:xfrm>
        </p:grpSpPr>
        <p:sp>
          <p:nvSpPr>
            <p:cNvPr id="3" name="Freeform 3"/>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4" name="TextBox 4"/>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a:off x="-2411928" y="9819864"/>
            <a:ext cx="22493288" cy="3086100"/>
            <a:chOff x="0" y="0"/>
            <a:chExt cx="5924158" cy="812800"/>
          </a:xfrm>
        </p:grpSpPr>
        <p:sp>
          <p:nvSpPr>
            <p:cNvPr id="6" name="Freeform 6"/>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7" name="TextBox 7"/>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Freeform 8"/>
          <p:cNvSpPr/>
          <p:nvPr/>
        </p:nvSpPr>
        <p:spPr>
          <a:xfrm>
            <a:off x="681461" y="8743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5740486" y="91039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681461" y="9107326"/>
            <a:ext cx="2534490" cy="308747"/>
          </a:xfrm>
          <a:custGeom>
            <a:avLst/>
            <a:gdLst/>
            <a:ahLst/>
            <a:cxnLst/>
            <a:rect l="l" t="t" r="r" b="b"/>
            <a:pathLst>
              <a:path w="2534490" h="308747">
                <a:moveTo>
                  <a:pt x="0" y="0"/>
                </a:moveTo>
                <a:lnTo>
                  <a:pt x="2534490" y="0"/>
                </a:lnTo>
                <a:lnTo>
                  <a:pt x="2534490" y="308747"/>
                </a:lnTo>
                <a:lnTo>
                  <a:pt x="0" y="30874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15072049" y="874327"/>
            <a:ext cx="2534490" cy="308747"/>
          </a:xfrm>
          <a:custGeom>
            <a:avLst/>
            <a:gdLst/>
            <a:ahLst/>
            <a:cxnLst/>
            <a:rect l="l" t="t" r="r" b="b"/>
            <a:pathLst>
              <a:path w="2534490" h="308747">
                <a:moveTo>
                  <a:pt x="0" y="0"/>
                </a:moveTo>
                <a:lnTo>
                  <a:pt x="2534490" y="0"/>
                </a:lnTo>
                <a:lnTo>
                  <a:pt x="2534490" y="308746"/>
                </a:lnTo>
                <a:lnTo>
                  <a:pt x="0" y="30874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AutoShape 12"/>
          <p:cNvSpPr/>
          <p:nvPr/>
        </p:nvSpPr>
        <p:spPr>
          <a:xfrm>
            <a:off x="4345964" y="1027000"/>
            <a:ext cx="9596073" cy="0"/>
          </a:xfrm>
          <a:prstGeom prst="line">
            <a:avLst/>
          </a:prstGeom>
          <a:ln w="19050" cap="flat">
            <a:solidFill>
              <a:srgbClr val="4A6686"/>
            </a:solidFill>
            <a:prstDash val="solid"/>
            <a:headEnd type="none" w="sm" len="sm"/>
            <a:tailEnd type="none" w="sm" len="sm"/>
          </a:ln>
        </p:spPr>
      </p:sp>
      <p:sp>
        <p:nvSpPr>
          <p:cNvPr id="13" name="AutoShape 13"/>
          <p:cNvSpPr/>
          <p:nvPr/>
        </p:nvSpPr>
        <p:spPr>
          <a:xfrm>
            <a:off x="4345964" y="9260000"/>
            <a:ext cx="9596073" cy="0"/>
          </a:xfrm>
          <a:prstGeom prst="line">
            <a:avLst/>
          </a:prstGeom>
          <a:ln w="19050" cap="flat">
            <a:solidFill>
              <a:srgbClr val="4A6686"/>
            </a:solidFill>
            <a:prstDash val="solid"/>
            <a:headEnd type="none" w="sm" len="sm"/>
            <a:tailEnd type="none" w="sm" len="sm"/>
          </a:ln>
        </p:spPr>
      </p:sp>
      <p:sp>
        <p:nvSpPr>
          <p:cNvPr id="14" name="Freeform 14"/>
          <p:cNvSpPr/>
          <p:nvPr/>
        </p:nvSpPr>
        <p:spPr>
          <a:xfrm rot="5400000">
            <a:off x="-2251456"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5" name="Freeform 15"/>
          <p:cNvSpPr/>
          <p:nvPr/>
        </p:nvSpPr>
        <p:spPr>
          <a:xfrm rot="5400000">
            <a:off x="16919965"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6" name="TextBox 16"/>
          <p:cNvSpPr txBox="1"/>
          <p:nvPr/>
        </p:nvSpPr>
        <p:spPr>
          <a:xfrm>
            <a:off x="2342145" y="1562100"/>
            <a:ext cx="13603710" cy="989310"/>
          </a:xfrm>
          <a:prstGeom prst="rect">
            <a:avLst/>
          </a:prstGeom>
        </p:spPr>
        <p:txBody>
          <a:bodyPr lIns="0" tIns="0" rIns="0" bIns="0" rtlCol="0" anchor="t">
            <a:spAutoFit/>
          </a:bodyPr>
          <a:lstStyle/>
          <a:p>
            <a:pPr marL="0" lvl="0" indent="0" algn="ctr">
              <a:lnSpc>
                <a:spcPts val="7078"/>
              </a:lnSpc>
            </a:pPr>
            <a:r>
              <a:rPr lang="en-US" sz="8327" b="1" dirty="0">
                <a:solidFill>
                  <a:srgbClr val="4A6686"/>
                </a:solidFill>
                <a:latin typeface="IBM Plex Serif Bold"/>
                <a:ea typeface="IBM Plex Serif Bold"/>
                <a:cs typeface="IBM Plex Serif Bold"/>
                <a:sym typeface="IBM Plex Serif Bold"/>
              </a:rPr>
              <a:t>PERTANYAAN PEMANTIK</a:t>
            </a:r>
          </a:p>
        </p:txBody>
      </p:sp>
      <p:sp>
        <p:nvSpPr>
          <p:cNvPr id="17" name="TextBox 17"/>
          <p:cNvSpPr txBox="1"/>
          <p:nvPr/>
        </p:nvSpPr>
        <p:spPr>
          <a:xfrm>
            <a:off x="2956669" y="3930198"/>
            <a:ext cx="12374663" cy="1410211"/>
          </a:xfrm>
          <a:prstGeom prst="rect">
            <a:avLst/>
          </a:prstGeom>
        </p:spPr>
        <p:txBody>
          <a:bodyPr lIns="0" tIns="0" rIns="0" bIns="0" rtlCol="0" anchor="t">
            <a:spAutoFit/>
          </a:bodyPr>
          <a:lstStyle/>
          <a:p>
            <a:pPr marL="0" lvl="0" indent="0" algn="just">
              <a:lnSpc>
                <a:spcPts val="3790"/>
              </a:lnSpc>
            </a:pPr>
            <a:r>
              <a:rPr lang="en-US" sz="2787">
                <a:solidFill>
                  <a:srgbClr val="4A6686"/>
                </a:solidFill>
                <a:latin typeface="Niramit"/>
                <a:ea typeface="Niramit"/>
                <a:cs typeface="Niramit"/>
                <a:sym typeface="Niramit"/>
              </a:rPr>
              <a:t>Bagaimana gerakan sederhana dapat menjadi sebuah tarian yang menarik dan indah untuk ditonton? Apa saja unsur-unsur yang perlu diperhatikan agar rangkaian gerak tari tampak harmonis dan memiliki nilai estetika yang tinggi?</a:t>
            </a:r>
          </a:p>
        </p:txBody>
      </p:sp>
      <p:sp>
        <p:nvSpPr>
          <p:cNvPr id="18" name="TextBox 18"/>
          <p:cNvSpPr txBox="1"/>
          <p:nvPr/>
        </p:nvSpPr>
        <p:spPr>
          <a:xfrm>
            <a:off x="2956669" y="6330969"/>
            <a:ext cx="12374663" cy="1886461"/>
          </a:xfrm>
          <a:prstGeom prst="rect">
            <a:avLst/>
          </a:prstGeom>
        </p:spPr>
        <p:txBody>
          <a:bodyPr lIns="0" tIns="0" rIns="0" bIns="0" rtlCol="0" anchor="t">
            <a:spAutoFit/>
          </a:bodyPr>
          <a:lstStyle/>
          <a:p>
            <a:pPr marL="0" lvl="0" indent="0" algn="just">
              <a:lnSpc>
                <a:spcPts val="3790"/>
              </a:lnSpc>
            </a:pPr>
            <a:r>
              <a:rPr lang="en-US" sz="2787">
                <a:solidFill>
                  <a:srgbClr val="4A6686"/>
                </a:solidFill>
                <a:latin typeface="Niramit"/>
                <a:ea typeface="Niramit"/>
                <a:cs typeface="Niramit"/>
                <a:sym typeface="Niramit"/>
              </a:rPr>
              <a:t>Apa yang membuat sebuah rangkaian gerak terlihat kompak dan bermakna bagi penonton maupun penari itu sendiri? Bagaimana cara menyusun urutan gerak tari sederhana agar menghasilkan ekspresi yang kuat dan pesan yang dapat tersampaikan dengan baik?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4EC"/>
        </a:solidFill>
        <a:effectLst/>
      </p:bgPr>
    </p:bg>
    <p:spTree>
      <p:nvGrpSpPr>
        <p:cNvPr id="1" name=""/>
        <p:cNvGrpSpPr/>
        <p:nvPr/>
      </p:nvGrpSpPr>
      <p:grpSpPr>
        <a:xfrm>
          <a:off x="0" y="0"/>
          <a:ext cx="0" cy="0"/>
          <a:chOff x="0" y="0"/>
          <a:chExt cx="0" cy="0"/>
        </a:xfrm>
      </p:grpSpPr>
      <p:grpSp>
        <p:nvGrpSpPr>
          <p:cNvPr id="2" name="Group 2"/>
          <p:cNvGrpSpPr/>
          <p:nvPr/>
        </p:nvGrpSpPr>
        <p:grpSpPr>
          <a:xfrm>
            <a:off x="-1793359" y="-2618964"/>
            <a:ext cx="22493288" cy="3086100"/>
            <a:chOff x="0" y="0"/>
            <a:chExt cx="5924158" cy="812800"/>
          </a:xfrm>
        </p:grpSpPr>
        <p:sp>
          <p:nvSpPr>
            <p:cNvPr id="3" name="Freeform 3"/>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4" name="TextBox 4"/>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a:off x="-2411928" y="9819864"/>
            <a:ext cx="22493288" cy="3086100"/>
            <a:chOff x="0" y="0"/>
            <a:chExt cx="5924158" cy="812800"/>
          </a:xfrm>
        </p:grpSpPr>
        <p:sp>
          <p:nvSpPr>
            <p:cNvPr id="6" name="Freeform 6"/>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7" name="TextBox 7"/>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Freeform 8"/>
          <p:cNvSpPr/>
          <p:nvPr/>
        </p:nvSpPr>
        <p:spPr>
          <a:xfrm>
            <a:off x="681461" y="8743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5740486" y="91039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681461" y="9107326"/>
            <a:ext cx="2534490" cy="308747"/>
          </a:xfrm>
          <a:custGeom>
            <a:avLst/>
            <a:gdLst/>
            <a:ahLst/>
            <a:cxnLst/>
            <a:rect l="l" t="t" r="r" b="b"/>
            <a:pathLst>
              <a:path w="2534490" h="308747">
                <a:moveTo>
                  <a:pt x="0" y="0"/>
                </a:moveTo>
                <a:lnTo>
                  <a:pt x="2534490" y="0"/>
                </a:lnTo>
                <a:lnTo>
                  <a:pt x="2534490" y="308747"/>
                </a:lnTo>
                <a:lnTo>
                  <a:pt x="0" y="30874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15072049" y="874327"/>
            <a:ext cx="2534490" cy="308747"/>
          </a:xfrm>
          <a:custGeom>
            <a:avLst/>
            <a:gdLst/>
            <a:ahLst/>
            <a:cxnLst/>
            <a:rect l="l" t="t" r="r" b="b"/>
            <a:pathLst>
              <a:path w="2534490" h="308747">
                <a:moveTo>
                  <a:pt x="0" y="0"/>
                </a:moveTo>
                <a:lnTo>
                  <a:pt x="2534490" y="0"/>
                </a:lnTo>
                <a:lnTo>
                  <a:pt x="2534490" y="308746"/>
                </a:lnTo>
                <a:lnTo>
                  <a:pt x="0" y="30874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AutoShape 12"/>
          <p:cNvSpPr/>
          <p:nvPr/>
        </p:nvSpPr>
        <p:spPr>
          <a:xfrm>
            <a:off x="4345964" y="1027000"/>
            <a:ext cx="9596073" cy="0"/>
          </a:xfrm>
          <a:prstGeom prst="line">
            <a:avLst/>
          </a:prstGeom>
          <a:ln w="19050" cap="flat">
            <a:solidFill>
              <a:srgbClr val="4A6686"/>
            </a:solidFill>
            <a:prstDash val="solid"/>
            <a:headEnd type="none" w="sm" len="sm"/>
            <a:tailEnd type="none" w="sm" len="sm"/>
          </a:ln>
        </p:spPr>
      </p:sp>
      <p:sp>
        <p:nvSpPr>
          <p:cNvPr id="13" name="AutoShape 13"/>
          <p:cNvSpPr/>
          <p:nvPr/>
        </p:nvSpPr>
        <p:spPr>
          <a:xfrm>
            <a:off x="4345964" y="9260000"/>
            <a:ext cx="9596073" cy="0"/>
          </a:xfrm>
          <a:prstGeom prst="line">
            <a:avLst/>
          </a:prstGeom>
          <a:ln w="19050" cap="flat">
            <a:solidFill>
              <a:srgbClr val="4A6686"/>
            </a:solidFill>
            <a:prstDash val="solid"/>
            <a:headEnd type="none" w="sm" len="sm"/>
            <a:tailEnd type="none" w="sm" len="sm"/>
          </a:ln>
        </p:spPr>
      </p:sp>
      <p:sp>
        <p:nvSpPr>
          <p:cNvPr id="14" name="TextBox 14"/>
          <p:cNvSpPr txBox="1"/>
          <p:nvPr/>
        </p:nvSpPr>
        <p:spPr>
          <a:xfrm>
            <a:off x="2266217" y="1874689"/>
            <a:ext cx="13698960" cy="1109388"/>
          </a:xfrm>
          <a:prstGeom prst="rect">
            <a:avLst/>
          </a:prstGeom>
        </p:spPr>
        <p:txBody>
          <a:bodyPr lIns="0" tIns="0" rIns="0" bIns="0" rtlCol="0" anchor="t">
            <a:spAutoFit/>
          </a:bodyPr>
          <a:lstStyle/>
          <a:p>
            <a:pPr marL="0" lvl="0" indent="0" algn="ctr">
              <a:lnSpc>
                <a:spcPts val="7906"/>
              </a:lnSpc>
            </a:pPr>
            <a:r>
              <a:rPr lang="en-US" sz="9302" b="1" dirty="0">
                <a:solidFill>
                  <a:srgbClr val="4A6686"/>
                </a:solidFill>
                <a:latin typeface="IBM Plex Serif Bold"/>
                <a:ea typeface="IBM Plex Serif Bold"/>
                <a:cs typeface="IBM Plex Serif Bold"/>
                <a:sym typeface="IBM Plex Serif Bold"/>
              </a:rPr>
              <a:t>MATERI INTI TARI</a:t>
            </a:r>
          </a:p>
        </p:txBody>
      </p:sp>
      <p:sp>
        <p:nvSpPr>
          <p:cNvPr id="15" name="TextBox 15"/>
          <p:cNvSpPr txBox="1"/>
          <p:nvPr/>
        </p:nvSpPr>
        <p:spPr>
          <a:xfrm>
            <a:off x="2547514" y="3962194"/>
            <a:ext cx="13192972" cy="4523562"/>
          </a:xfrm>
          <a:prstGeom prst="rect">
            <a:avLst/>
          </a:prstGeom>
        </p:spPr>
        <p:txBody>
          <a:bodyPr lIns="0" tIns="0" rIns="0" bIns="0" rtlCol="0" anchor="t">
            <a:spAutoFit/>
          </a:bodyPr>
          <a:lstStyle/>
          <a:p>
            <a:pPr marL="0" lvl="0" indent="0" algn="just">
              <a:lnSpc>
                <a:spcPts val="2604"/>
              </a:lnSpc>
            </a:pPr>
            <a:r>
              <a:rPr lang="en-US" sz="1915">
                <a:solidFill>
                  <a:srgbClr val="4A6686"/>
                </a:solidFill>
                <a:latin typeface="Niramit"/>
                <a:ea typeface="Niramit"/>
                <a:cs typeface="Niramit"/>
                <a:sym typeface="Niramit"/>
              </a:rPr>
              <a:t>Tari adalah ekspresi jiwa manusia melalui gerak ritmis yang indah dan teratur. Rangkaian gerak tari disusun berdasarkan tiga unsur utama:</a:t>
            </a:r>
          </a:p>
          <a:p>
            <a:pPr marL="0" lvl="0" indent="0" algn="just">
              <a:lnSpc>
                <a:spcPts val="2604"/>
              </a:lnSpc>
            </a:pPr>
            <a:r>
              <a:rPr lang="en-US" sz="1915">
                <a:solidFill>
                  <a:srgbClr val="4A6686"/>
                </a:solidFill>
                <a:latin typeface="Niramit"/>
                <a:ea typeface="Niramit"/>
                <a:cs typeface="Niramit"/>
                <a:sym typeface="Niramit"/>
              </a:rPr>
              <a:t>• Wiraga: Kemampuan penari menguasai gerak tubuh secara teknis dan tepat</a:t>
            </a:r>
          </a:p>
          <a:p>
            <a:pPr marL="0" lvl="0" indent="0" algn="just">
              <a:lnSpc>
                <a:spcPts val="2604"/>
              </a:lnSpc>
            </a:pPr>
            <a:r>
              <a:rPr lang="en-US" sz="1915">
                <a:solidFill>
                  <a:srgbClr val="4A6686"/>
                </a:solidFill>
                <a:latin typeface="Niramit"/>
                <a:ea typeface="Niramit"/>
                <a:cs typeface="Niramit"/>
                <a:sym typeface="Niramit"/>
              </a:rPr>
              <a:t>• Wirama: Kesesuaian gerak dengan irama/musik pengiring</a:t>
            </a:r>
          </a:p>
          <a:p>
            <a:pPr marL="0" lvl="0" indent="0" algn="just">
              <a:lnSpc>
                <a:spcPts val="2604"/>
              </a:lnSpc>
            </a:pPr>
            <a:r>
              <a:rPr lang="en-US" sz="1915">
                <a:solidFill>
                  <a:srgbClr val="4A6686"/>
                </a:solidFill>
                <a:latin typeface="Niramit"/>
                <a:ea typeface="Niramit"/>
                <a:cs typeface="Niramit"/>
                <a:sym typeface="Niramit"/>
              </a:rPr>
              <a:t>• Wirasa: Penghayatan dan ekspresi perasaan dalam setiap gerak</a:t>
            </a:r>
          </a:p>
          <a:p>
            <a:pPr marL="0" lvl="0" indent="0" algn="just">
              <a:lnSpc>
                <a:spcPts val="2604"/>
              </a:lnSpc>
            </a:pPr>
            <a:r>
              <a:rPr lang="en-US" sz="1915">
                <a:solidFill>
                  <a:srgbClr val="4A6686"/>
                </a:solidFill>
                <a:latin typeface="Niramit"/>
                <a:ea typeface="Niramit"/>
                <a:cs typeface="Niramit"/>
                <a:sym typeface="Niramit"/>
              </a:rPr>
              <a:t>Elemen Dasar Gerak Tari:</a:t>
            </a:r>
          </a:p>
          <a:p>
            <a:pPr marL="0" lvl="0" indent="0" algn="just">
              <a:lnSpc>
                <a:spcPts val="2604"/>
              </a:lnSpc>
            </a:pPr>
            <a:r>
              <a:rPr lang="en-US" sz="1915">
                <a:solidFill>
                  <a:srgbClr val="4A6686"/>
                </a:solidFill>
                <a:latin typeface="Niramit"/>
                <a:ea typeface="Niramit"/>
                <a:cs typeface="Niramit"/>
                <a:sym typeface="Niramit"/>
              </a:rPr>
              <a:t>• Ruang: Area yang digunakan penari saat bergerak (level, arah, jangkauan)</a:t>
            </a:r>
          </a:p>
          <a:p>
            <a:pPr marL="0" lvl="0" indent="0" algn="just">
              <a:lnSpc>
                <a:spcPts val="2604"/>
              </a:lnSpc>
            </a:pPr>
            <a:r>
              <a:rPr lang="en-US" sz="1915">
                <a:solidFill>
                  <a:srgbClr val="4A6686"/>
                </a:solidFill>
                <a:latin typeface="Niramit"/>
                <a:ea typeface="Niramit"/>
                <a:cs typeface="Niramit"/>
                <a:sym typeface="Niramit"/>
              </a:rPr>
              <a:t>• Waktu: Durasi dan tempo gerak (cepat, lambat, sedang)</a:t>
            </a:r>
          </a:p>
          <a:p>
            <a:pPr marL="0" lvl="0" indent="0" algn="just">
              <a:lnSpc>
                <a:spcPts val="2604"/>
              </a:lnSpc>
            </a:pPr>
            <a:r>
              <a:rPr lang="en-US" sz="1915">
                <a:solidFill>
                  <a:srgbClr val="4A6686"/>
                </a:solidFill>
                <a:latin typeface="Niramit"/>
                <a:ea typeface="Niramit"/>
                <a:cs typeface="Niramit"/>
                <a:sym typeface="Niramit"/>
              </a:rPr>
              <a:t>• Tenaga: Kekuatan yang digunakan dalam setiap gerak (kuat, lemah, sedang)</a:t>
            </a:r>
          </a:p>
          <a:p>
            <a:pPr marL="0" lvl="0" indent="0" algn="just">
              <a:lnSpc>
                <a:spcPts val="2604"/>
              </a:lnSpc>
            </a:pPr>
            <a:r>
              <a:rPr lang="en-US" sz="1915">
                <a:solidFill>
                  <a:srgbClr val="4A6686"/>
                </a:solidFill>
                <a:latin typeface="Niramit"/>
                <a:ea typeface="Niramit"/>
                <a:cs typeface="Niramit"/>
                <a:sym typeface="Niramit"/>
              </a:rPr>
              <a:t>Proses Penyusunan Rangkaian Gerak:</a:t>
            </a:r>
          </a:p>
          <a:p>
            <a:pPr marL="413451" lvl="1" indent="-206726" algn="just">
              <a:lnSpc>
                <a:spcPts val="2604"/>
              </a:lnSpc>
              <a:buAutoNum type="arabicPeriod"/>
            </a:pPr>
            <a:r>
              <a:rPr lang="en-US" sz="1915">
                <a:solidFill>
                  <a:srgbClr val="4A6686"/>
                </a:solidFill>
                <a:latin typeface="Niramit"/>
                <a:ea typeface="Niramit"/>
                <a:cs typeface="Niramit"/>
                <a:sym typeface="Niramit"/>
              </a:rPr>
              <a:t>Eksplorasi – menjelajahi berbagai kemungkinan gerak</a:t>
            </a:r>
          </a:p>
          <a:p>
            <a:pPr marL="413451" lvl="1" indent="-206726" algn="just">
              <a:lnSpc>
                <a:spcPts val="2604"/>
              </a:lnSpc>
              <a:buAutoNum type="arabicPeriod"/>
            </a:pPr>
            <a:r>
              <a:rPr lang="en-US" sz="1915">
                <a:solidFill>
                  <a:srgbClr val="4A6686"/>
                </a:solidFill>
                <a:latin typeface="Niramit"/>
                <a:ea typeface="Niramit"/>
                <a:cs typeface="Niramit"/>
                <a:sym typeface="Niramit"/>
              </a:rPr>
              <a:t>Improvisasi – bergerak spontan dan kreatif tanpa pola tetap</a:t>
            </a:r>
          </a:p>
          <a:p>
            <a:pPr marL="413451" lvl="1" indent="-206726" algn="just">
              <a:lnSpc>
                <a:spcPts val="2604"/>
              </a:lnSpc>
              <a:buAutoNum type="arabicPeriod"/>
            </a:pPr>
            <a:r>
              <a:rPr lang="en-US" sz="1915">
                <a:solidFill>
                  <a:srgbClr val="4A6686"/>
                </a:solidFill>
                <a:latin typeface="Niramit"/>
                <a:ea typeface="Niramit"/>
                <a:cs typeface="Niramit"/>
                <a:sym typeface="Niramit"/>
              </a:rPr>
              <a:t>Evaluasi – memilih gerak yang sesuai dan bermakna</a:t>
            </a:r>
          </a:p>
          <a:p>
            <a:pPr marL="413451" lvl="1" indent="-206726" algn="just">
              <a:lnSpc>
                <a:spcPts val="2604"/>
              </a:lnSpc>
              <a:buAutoNum type="arabicPeriod"/>
            </a:pPr>
            <a:r>
              <a:rPr lang="en-US" sz="1915">
                <a:solidFill>
                  <a:srgbClr val="4A6686"/>
                </a:solidFill>
                <a:latin typeface="Niramit"/>
                <a:ea typeface="Niramit"/>
                <a:cs typeface="Niramit"/>
                <a:sym typeface="Niramit"/>
              </a:rPr>
              <a:t>Penyusunan – merangkai gerak menjadi satu kesatuan yang harmonis</a:t>
            </a:r>
          </a:p>
        </p:txBody>
      </p:sp>
      <p:sp>
        <p:nvSpPr>
          <p:cNvPr id="16" name="Freeform 16"/>
          <p:cNvSpPr/>
          <p:nvPr/>
        </p:nvSpPr>
        <p:spPr>
          <a:xfrm rot="5400000">
            <a:off x="-2251456"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7" name="Freeform 17"/>
          <p:cNvSpPr/>
          <p:nvPr/>
        </p:nvSpPr>
        <p:spPr>
          <a:xfrm rot="5400000">
            <a:off x="16919965"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F4EC"/>
        </a:solidFill>
        <a:effectLst/>
      </p:bgPr>
    </p:bg>
    <p:spTree>
      <p:nvGrpSpPr>
        <p:cNvPr id="1" name=""/>
        <p:cNvGrpSpPr/>
        <p:nvPr/>
      </p:nvGrpSpPr>
      <p:grpSpPr>
        <a:xfrm>
          <a:off x="0" y="0"/>
          <a:ext cx="0" cy="0"/>
          <a:chOff x="0" y="0"/>
          <a:chExt cx="0" cy="0"/>
        </a:xfrm>
      </p:grpSpPr>
      <p:grpSp>
        <p:nvGrpSpPr>
          <p:cNvPr id="2" name="Group 2"/>
          <p:cNvGrpSpPr/>
          <p:nvPr/>
        </p:nvGrpSpPr>
        <p:grpSpPr>
          <a:xfrm>
            <a:off x="-1793359" y="-2618964"/>
            <a:ext cx="22493288" cy="3086100"/>
            <a:chOff x="0" y="0"/>
            <a:chExt cx="5924158" cy="812800"/>
          </a:xfrm>
        </p:grpSpPr>
        <p:sp>
          <p:nvSpPr>
            <p:cNvPr id="3" name="Freeform 3"/>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4" name="TextBox 4"/>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a:off x="-2411928" y="9819864"/>
            <a:ext cx="22493288" cy="3086100"/>
            <a:chOff x="0" y="0"/>
            <a:chExt cx="5924158" cy="812800"/>
          </a:xfrm>
        </p:grpSpPr>
        <p:sp>
          <p:nvSpPr>
            <p:cNvPr id="6" name="Freeform 6"/>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7" name="TextBox 7"/>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Freeform 8"/>
          <p:cNvSpPr/>
          <p:nvPr/>
        </p:nvSpPr>
        <p:spPr>
          <a:xfrm>
            <a:off x="681461" y="8743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5740486" y="91039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681461" y="9107326"/>
            <a:ext cx="2534490" cy="308747"/>
          </a:xfrm>
          <a:custGeom>
            <a:avLst/>
            <a:gdLst/>
            <a:ahLst/>
            <a:cxnLst/>
            <a:rect l="l" t="t" r="r" b="b"/>
            <a:pathLst>
              <a:path w="2534490" h="308747">
                <a:moveTo>
                  <a:pt x="0" y="0"/>
                </a:moveTo>
                <a:lnTo>
                  <a:pt x="2534490" y="0"/>
                </a:lnTo>
                <a:lnTo>
                  <a:pt x="2534490" y="308747"/>
                </a:lnTo>
                <a:lnTo>
                  <a:pt x="0" y="30874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15072049" y="874327"/>
            <a:ext cx="2534490" cy="308747"/>
          </a:xfrm>
          <a:custGeom>
            <a:avLst/>
            <a:gdLst/>
            <a:ahLst/>
            <a:cxnLst/>
            <a:rect l="l" t="t" r="r" b="b"/>
            <a:pathLst>
              <a:path w="2534490" h="308747">
                <a:moveTo>
                  <a:pt x="0" y="0"/>
                </a:moveTo>
                <a:lnTo>
                  <a:pt x="2534490" y="0"/>
                </a:lnTo>
                <a:lnTo>
                  <a:pt x="2534490" y="308746"/>
                </a:lnTo>
                <a:lnTo>
                  <a:pt x="0" y="30874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AutoShape 12"/>
          <p:cNvSpPr/>
          <p:nvPr/>
        </p:nvSpPr>
        <p:spPr>
          <a:xfrm>
            <a:off x="4345964" y="1027000"/>
            <a:ext cx="9596073" cy="0"/>
          </a:xfrm>
          <a:prstGeom prst="line">
            <a:avLst/>
          </a:prstGeom>
          <a:ln w="19050" cap="flat">
            <a:solidFill>
              <a:srgbClr val="4A6686"/>
            </a:solidFill>
            <a:prstDash val="solid"/>
            <a:headEnd type="none" w="sm" len="sm"/>
            <a:tailEnd type="none" w="sm" len="sm"/>
          </a:ln>
        </p:spPr>
      </p:sp>
      <p:sp>
        <p:nvSpPr>
          <p:cNvPr id="13" name="AutoShape 13"/>
          <p:cNvSpPr/>
          <p:nvPr/>
        </p:nvSpPr>
        <p:spPr>
          <a:xfrm>
            <a:off x="4345964" y="9260000"/>
            <a:ext cx="9596073" cy="0"/>
          </a:xfrm>
          <a:prstGeom prst="line">
            <a:avLst/>
          </a:prstGeom>
          <a:ln w="19050" cap="flat">
            <a:solidFill>
              <a:srgbClr val="4A6686"/>
            </a:solidFill>
            <a:prstDash val="solid"/>
            <a:headEnd type="none" w="sm" len="sm"/>
            <a:tailEnd type="none" w="sm" len="sm"/>
          </a:ln>
        </p:spPr>
      </p:sp>
      <p:sp>
        <p:nvSpPr>
          <p:cNvPr id="14" name="Freeform 14"/>
          <p:cNvSpPr/>
          <p:nvPr/>
        </p:nvSpPr>
        <p:spPr>
          <a:xfrm rot="5400000">
            <a:off x="-2251456"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5" name="Freeform 15"/>
          <p:cNvSpPr/>
          <p:nvPr/>
        </p:nvSpPr>
        <p:spPr>
          <a:xfrm rot="5400000">
            <a:off x="16919965"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6" name="TextBox 16"/>
          <p:cNvSpPr txBox="1"/>
          <p:nvPr/>
        </p:nvSpPr>
        <p:spPr>
          <a:xfrm>
            <a:off x="3330364" y="1925552"/>
            <a:ext cx="11627272" cy="1579888"/>
          </a:xfrm>
          <a:prstGeom prst="rect">
            <a:avLst/>
          </a:prstGeom>
        </p:spPr>
        <p:txBody>
          <a:bodyPr lIns="0" tIns="0" rIns="0" bIns="0" rtlCol="0" anchor="t">
            <a:spAutoFit/>
          </a:bodyPr>
          <a:lstStyle/>
          <a:p>
            <a:pPr marL="0" lvl="0" indent="0" algn="ctr">
              <a:lnSpc>
                <a:spcPts val="5960"/>
              </a:lnSpc>
            </a:pPr>
            <a:r>
              <a:rPr lang="en-US" sz="7012" b="1">
                <a:solidFill>
                  <a:srgbClr val="4A6686"/>
                </a:solidFill>
                <a:latin typeface="IBM Plex Serif Bold"/>
                <a:ea typeface="IBM Plex Serif Bold"/>
                <a:cs typeface="IBM Plex Serif Bold"/>
                <a:sym typeface="IBM Plex Serif Bold"/>
              </a:rPr>
              <a:t>LANGKAH MENYUSUN</a:t>
            </a:r>
          </a:p>
          <a:p>
            <a:pPr marL="0" lvl="0" indent="0" algn="ctr">
              <a:lnSpc>
                <a:spcPts val="5960"/>
              </a:lnSpc>
            </a:pPr>
            <a:r>
              <a:rPr lang="en-US" sz="7012" b="1">
                <a:solidFill>
                  <a:srgbClr val="4A6686"/>
                </a:solidFill>
                <a:latin typeface="IBM Plex Serif Bold"/>
                <a:ea typeface="IBM Plex Serif Bold"/>
                <a:cs typeface="IBM Plex Serif Bold"/>
                <a:sym typeface="IBM Plex Serif Bold"/>
              </a:rPr>
              <a:t>RANGKAIAN GERAK TARI</a:t>
            </a:r>
          </a:p>
        </p:txBody>
      </p:sp>
      <p:sp>
        <p:nvSpPr>
          <p:cNvPr id="17" name="Freeform 17"/>
          <p:cNvSpPr/>
          <p:nvPr/>
        </p:nvSpPr>
        <p:spPr>
          <a:xfrm>
            <a:off x="2743200" y="4807460"/>
            <a:ext cx="12801600" cy="2419031"/>
          </a:xfrm>
          <a:custGeom>
            <a:avLst/>
            <a:gdLst/>
            <a:ahLst/>
            <a:cxnLst/>
            <a:rect l="l" t="t" r="r" b="b"/>
            <a:pathLst>
              <a:path w="12801600" h="2419031">
                <a:moveTo>
                  <a:pt x="0" y="0"/>
                </a:moveTo>
                <a:lnTo>
                  <a:pt x="12801600" y="0"/>
                </a:lnTo>
                <a:lnTo>
                  <a:pt x="12801600" y="2419032"/>
                </a:lnTo>
                <a:lnTo>
                  <a:pt x="0" y="241903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8" name="TextBox 18"/>
          <p:cNvSpPr txBox="1"/>
          <p:nvPr/>
        </p:nvSpPr>
        <p:spPr>
          <a:xfrm>
            <a:off x="2743200" y="7582996"/>
            <a:ext cx="2455796" cy="851334"/>
          </a:xfrm>
          <a:prstGeom prst="rect">
            <a:avLst/>
          </a:prstGeom>
        </p:spPr>
        <p:txBody>
          <a:bodyPr lIns="0" tIns="0" rIns="0" bIns="0" rtlCol="0" anchor="t">
            <a:spAutoFit/>
          </a:bodyPr>
          <a:lstStyle/>
          <a:p>
            <a:pPr marL="0" lvl="0" indent="0" algn="just">
              <a:lnSpc>
                <a:spcPts val="2308"/>
              </a:lnSpc>
            </a:pPr>
            <a:r>
              <a:rPr lang="en-US" sz="1697">
                <a:solidFill>
                  <a:srgbClr val="4A6686"/>
                </a:solidFill>
                <a:latin typeface="Niramit"/>
                <a:ea typeface="Niramit"/>
                <a:cs typeface="Niramit"/>
                <a:sym typeface="Niramit"/>
              </a:rPr>
              <a:t>Tentukan tema tari yang akan dijadikan inspirasi gerak.</a:t>
            </a:r>
          </a:p>
        </p:txBody>
      </p:sp>
      <p:sp>
        <p:nvSpPr>
          <p:cNvPr id="19" name="TextBox 19"/>
          <p:cNvSpPr txBox="1"/>
          <p:nvPr/>
        </p:nvSpPr>
        <p:spPr>
          <a:xfrm>
            <a:off x="5943600" y="7582996"/>
            <a:ext cx="2455796" cy="851334"/>
          </a:xfrm>
          <a:prstGeom prst="rect">
            <a:avLst/>
          </a:prstGeom>
        </p:spPr>
        <p:txBody>
          <a:bodyPr lIns="0" tIns="0" rIns="0" bIns="0" rtlCol="0" anchor="t">
            <a:spAutoFit/>
          </a:bodyPr>
          <a:lstStyle/>
          <a:p>
            <a:pPr marL="0" lvl="0" indent="0" algn="just">
              <a:lnSpc>
                <a:spcPts val="2308"/>
              </a:lnSpc>
            </a:pPr>
            <a:r>
              <a:rPr lang="en-US" sz="1697">
                <a:solidFill>
                  <a:srgbClr val="4A6686"/>
                </a:solidFill>
                <a:latin typeface="Niramit"/>
                <a:ea typeface="Niramit"/>
                <a:cs typeface="Niramit"/>
                <a:sym typeface="Niramit"/>
              </a:rPr>
              <a:t>Eksplorasi berbagai gerak yang sesuai dengan tema yang dipilih.</a:t>
            </a:r>
          </a:p>
        </p:txBody>
      </p:sp>
      <p:sp>
        <p:nvSpPr>
          <p:cNvPr id="20" name="TextBox 20"/>
          <p:cNvSpPr txBox="1"/>
          <p:nvPr/>
        </p:nvSpPr>
        <p:spPr>
          <a:xfrm>
            <a:off x="9144000" y="7582996"/>
            <a:ext cx="2455796" cy="851334"/>
          </a:xfrm>
          <a:prstGeom prst="rect">
            <a:avLst/>
          </a:prstGeom>
        </p:spPr>
        <p:txBody>
          <a:bodyPr lIns="0" tIns="0" rIns="0" bIns="0" rtlCol="0" anchor="t">
            <a:spAutoFit/>
          </a:bodyPr>
          <a:lstStyle/>
          <a:p>
            <a:pPr marL="0" lvl="0" indent="0" algn="just">
              <a:lnSpc>
                <a:spcPts val="2308"/>
              </a:lnSpc>
            </a:pPr>
            <a:r>
              <a:rPr lang="en-US" sz="1697">
                <a:solidFill>
                  <a:srgbClr val="4A6686"/>
                </a:solidFill>
                <a:latin typeface="Niramit"/>
                <a:ea typeface="Niramit"/>
                <a:cs typeface="Niramit"/>
                <a:sym typeface="Niramit"/>
              </a:rPr>
              <a:t>Pilih dan urutkan gerak sesuai irama musik pengiring.</a:t>
            </a:r>
          </a:p>
        </p:txBody>
      </p:sp>
      <p:sp>
        <p:nvSpPr>
          <p:cNvPr id="21" name="TextBox 21"/>
          <p:cNvSpPr txBox="1"/>
          <p:nvPr/>
        </p:nvSpPr>
        <p:spPr>
          <a:xfrm>
            <a:off x="12344400" y="7582996"/>
            <a:ext cx="2455796" cy="851334"/>
          </a:xfrm>
          <a:prstGeom prst="rect">
            <a:avLst/>
          </a:prstGeom>
        </p:spPr>
        <p:txBody>
          <a:bodyPr lIns="0" tIns="0" rIns="0" bIns="0" rtlCol="0" anchor="t">
            <a:spAutoFit/>
          </a:bodyPr>
          <a:lstStyle/>
          <a:p>
            <a:pPr marL="0" lvl="0" indent="0" algn="just">
              <a:lnSpc>
                <a:spcPts val="2308"/>
              </a:lnSpc>
            </a:pPr>
            <a:r>
              <a:rPr lang="en-US" sz="1697">
                <a:solidFill>
                  <a:srgbClr val="4A6686"/>
                </a:solidFill>
                <a:latin typeface="Niramit"/>
                <a:ea typeface="Niramit"/>
                <a:cs typeface="Niramit"/>
                <a:sym typeface="Niramit"/>
              </a:rPr>
              <a:t>Berlatih, evaluasi, dan perbaiki rangkaian gerak tari.</a:t>
            </a:r>
          </a:p>
        </p:txBody>
      </p:sp>
      <p:sp>
        <p:nvSpPr>
          <p:cNvPr id="22" name="TextBox 22"/>
          <p:cNvSpPr txBox="1"/>
          <p:nvPr/>
        </p:nvSpPr>
        <p:spPr>
          <a:xfrm>
            <a:off x="3071873" y="5547861"/>
            <a:ext cx="1798450" cy="826726"/>
          </a:xfrm>
          <a:prstGeom prst="rect">
            <a:avLst/>
          </a:prstGeom>
        </p:spPr>
        <p:txBody>
          <a:bodyPr lIns="0" tIns="0" rIns="0" bIns="0" rtlCol="0" anchor="t">
            <a:spAutoFit/>
          </a:bodyPr>
          <a:lstStyle/>
          <a:p>
            <a:pPr marL="0" lvl="0" indent="0" algn="ctr">
              <a:lnSpc>
                <a:spcPts val="5960"/>
              </a:lnSpc>
            </a:pPr>
            <a:r>
              <a:rPr lang="en-US" sz="7012" b="1">
                <a:solidFill>
                  <a:srgbClr val="4A6686"/>
                </a:solidFill>
                <a:latin typeface="IBM Plex Serif Bold"/>
                <a:ea typeface="IBM Plex Serif Bold"/>
                <a:cs typeface="IBM Plex Serif Bold"/>
                <a:sym typeface="IBM Plex Serif Bold"/>
              </a:rPr>
              <a:t>1</a:t>
            </a:r>
          </a:p>
        </p:txBody>
      </p:sp>
      <p:sp>
        <p:nvSpPr>
          <p:cNvPr id="23" name="TextBox 23"/>
          <p:cNvSpPr txBox="1"/>
          <p:nvPr/>
        </p:nvSpPr>
        <p:spPr>
          <a:xfrm>
            <a:off x="6272273" y="5547861"/>
            <a:ext cx="1798450" cy="826726"/>
          </a:xfrm>
          <a:prstGeom prst="rect">
            <a:avLst/>
          </a:prstGeom>
        </p:spPr>
        <p:txBody>
          <a:bodyPr lIns="0" tIns="0" rIns="0" bIns="0" rtlCol="0" anchor="t">
            <a:spAutoFit/>
          </a:bodyPr>
          <a:lstStyle/>
          <a:p>
            <a:pPr marL="0" lvl="0" indent="0" algn="ctr">
              <a:lnSpc>
                <a:spcPts val="5960"/>
              </a:lnSpc>
            </a:pPr>
            <a:r>
              <a:rPr lang="en-US" sz="7012" b="1">
                <a:solidFill>
                  <a:srgbClr val="4A6686"/>
                </a:solidFill>
                <a:latin typeface="IBM Plex Serif Bold"/>
                <a:ea typeface="IBM Plex Serif Bold"/>
                <a:cs typeface="IBM Plex Serif Bold"/>
                <a:sym typeface="IBM Plex Serif Bold"/>
              </a:rPr>
              <a:t>2</a:t>
            </a:r>
          </a:p>
        </p:txBody>
      </p:sp>
      <p:sp>
        <p:nvSpPr>
          <p:cNvPr id="24" name="TextBox 24"/>
          <p:cNvSpPr txBox="1"/>
          <p:nvPr/>
        </p:nvSpPr>
        <p:spPr>
          <a:xfrm>
            <a:off x="9472673" y="5547861"/>
            <a:ext cx="1798450" cy="826726"/>
          </a:xfrm>
          <a:prstGeom prst="rect">
            <a:avLst/>
          </a:prstGeom>
        </p:spPr>
        <p:txBody>
          <a:bodyPr lIns="0" tIns="0" rIns="0" bIns="0" rtlCol="0" anchor="t">
            <a:spAutoFit/>
          </a:bodyPr>
          <a:lstStyle/>
          <a:p>
            <a:pPr marL="0" lvl="0" indent="0" algn="ctr">
              <a:lnSpc>
                <a:spcPts val="5960"/>
              </a:lnSpc>
            </a:pPr>
            <a:r>
              <a:rPr lang="en-US" sz="7012" b="1">
                <a:solidFill>
                  <a:srgbClr val="4A6686"/>
                </a:solidFill>
                <a:latin typeface="IBM Plex Serif Bold"/>
                <a:ea typeface="IBM Plex Serif Bold"/>
                <a:cs typeface="IBM Plex Serif Bold"/>
                <a:sym typeface="IBM Plex Serif Bold"/>
              </a:rPr>
              <a:t>3</a:t>
            </a:r>
          </a:p>
        </p:txBody>
      </p:sp>
      <p:sp>
        <p:nvSpPr>
          <p:cNvPr id="25" name="TextBox 25"/>
          <p:cNvSpPr txBox="1"/>
          <p:nvPr/>
        </p:nvSpPr>
        <p:spPr>
          <a:xfrm>
            <a:off x="12673073" y="5547861"/>
            <a:ext cx="1798450" cy="826726"/>
          </a:xfrm>
          <a:prstGeom prst="rect">
            <a:avLst/>
          </a:prstGeom>
        </p:spPr>
        <p:txBody>
          <a:bodyPr lIns="0" tIns="0" rIns="0" bIns="0" rtlCol="0" anchor="t">
            <a:spAutoFit/>
          </a:bodyPr>
          <a:lstStyle/>
          <a:p>
            <a:pPr marL="0" lvl="0" indent="0" algn="ctr">
              <a:lnSpc>
                <a:spcPts val="5960"/>
              </a:lnSpc>
            </a:pPr>
            <a:r>
              <a:rPr lang="en-US" sz="7012" b="1">
                <a:solidFill>
                  <a:srgbClr val="4A6686"/>
                </a:solidFill>
                <a:latin typeface="IBM Plex Serif Bold"/>
                <a:ea typeface="IBM Plex Serif Bold"/>
                <a:cs typeface="IBM Plex Serif Bold"/>
                <a:sym typeface="IBM Plex Serif Bold"/>
              </a:rPr>
              <a:t>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F4EC"/>
        </a:solidFill>
        <a:effectLst/>
      </p:bgPr>
    </p:bg>
    <p:spTree>
      <p:nvGrpSpPr>
        <p:cNvPr id="1" name=""/>
        <p:cNvGrpSpPr/>
        <p:nvPr/>
      </p:nvGrpSpPr>
      <p:grpSpPr>
        <a:xfrm>
          <a:off x="0" y="0"/>
          <a:ext cx="0" cy="0"/>
          <a:chOff x="0" y="0"/>
          <a:chExt cx="0" cy="0"/>
        </a:xfrm>
      </p:grpSpPr>
      <p:grpSp>
        <p:nvGrpSpPr>
          <p:cNvPr id="2" name="Group 2"/>
          <p:cNvGrpSpPr/>
          <p:nvPr/>
        </p:nvGrpSpPr>
        <p:grpSpPr>
          <a:xfrm>
            <a:off x="-1793359" y="-2618964"/>
            <a:ext cx="22493288" cy="3086100"/>
            <a:chOff x="0" y="0"/>
            <a:chExt cx="5924158" cy="812800"/>
          </a:xfrm>
        </p:grpSpPr>
        <p:sp>
          <p:nvSpPr>
            <p:cNvPr id="3" name="Freeform 3"/>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4" name="TextBox 4"/>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a:off x="-2411928" y="9819864"/>
            <a:ext cx="22493288" cy="3086100"/>
            <a:chOff x="0" y="0"/>
            <a:chExt cx="5924158" cy="812800"/>
          </a:xfrm>
        </p:grpSpPr>
        <p:sp>
          <p:nvSpPr>
            <p:cNvPr id="6" name="Freeform 6"/>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7" name="TextBox 7"/>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Freeform 8"/>
          <p:cNvSpPr/>
          <p:nvPr/>
        </p:nvSpPr>
        <p:spPr>
          <a:xfrm>
            <a:off x="681461" y="8743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5740486" y="91039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681461" y="9107326"/>
            <a:ext cx="2534490" cy="308747"/>
          </a:xfrm>
          <a:custGeom>
            <a:avLst/>
            <a:gdLst/>
            <a:ahLst/>
            <a:cxnLst/>
            <a:rect l="l" t="t" r="r" b="b"/>
            <a:pathLst>
              <a:path w="2534490" h="308747">
                <a:moveTo>
                  <a:pt x="0" y="0"/>
                </a:moveTo>
                <a:lnTo>
                  <a:pt x="2534490" y="0"/>
                </a:lnTo>
                <a:lnTo>
                  <a:pt x="2534490" y="308747"/>
                </a:lnTo>
                <a:lnTo>
                  <a:pt x="0" y="30874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15072049" y="874327"/>
            <a:ext cx="2534490" cy="308747"/>
          </a:xfrm>
          <a:custGeom>
            <a:avLst/>
            <a:gdLst/>
            <a:ahLst/>
            <a:cxnLst/>
            <a:rect l="l" t="t" r="r" b="b"/>
            <a:pathLst>
              <a:path w="2534490" h="308747">
                <a:moveTo>
                  <a:pt x="0" y="0"/>
                </a:moveTo>
                <a:lnTo>
                  <a:pt x="2534490" y="0"/>
                </a:lnTo>
                <a:lnTo>
                  <a:pt x="2534490" y="308746"/>
                </a:lnTo>
                <a:lnTo>
                  <a:pt x="0" y="30874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AutoShape 12"/>
          <p:cNvSpPr/>
          <p:nvPr/>
        </p:nvSpPr>
        <p:spPr>
          <a:xfrm>
            <a:off x="4345964" y="1027000"/>
            <a:ext cx="9596073" cy="0"/>
          </a:xfrm>
          <a:prstGeom prst="line">
            <a:avLst/>
          </a:prstGeom>
          <a:ln w="19050" cap="flat">
            <a:solidFill>
              <a:srgbClr val="4A6686"/>
            </a:solidFill>
            <a:prstDash val="solid"/>
            <a:headEnd type="none" w="sm" len="sm"/>
            <a:tailEnd type="none" w="sm" len="sm"/>
          </a:ln>
        </p:spPr>
      </p:sp>
      <p:sp>
        <p:nvSpPr>
          <p:cNvPr id="13" name="AutoShape 13"/>
          <p:cNvSpPr/>
          <p:nvPr/>
        </p:nvSpPr>
        <p:spPr>
          <a:xfrm>
            <a:off x="4345964" y="9260000"/>
            <a:ext cx="9596073" cy="0"/>
          </a:xfrm>
          <a:prstGeom prst="line">
            <a:avLst/>
          </a:prstGeom>
          <a:ln w="19050" cap="flat">
            <a:solidFill>
              <a:srgbClr val="4A6686"/>
            </a:solidFill>
            <a:prstDash val="solid"/>
            <a:headEnd type="none" w="sm" len="sm"/>
            <a:tailEnd type="none" w="sm" len="sm"/>
          </a:ln>
        </p:spPr>
      </p:sp>
      <p:grpSp>
        <p:nvGrpSpPr>
          <p:cNvPr id="14" name="Group 14"/>
          <p:cNvGrpSpPr/>
          <p:nvPr/>
        </p:nvGrpSpPr>
        <p:grpSpPr>
          <a:xfrm>
            <a:off x="3284573" y="4414813"/>
            <a:ext cx="2313901" cy="2313901"/>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p:spPr>
        </p:sp>
      </p:grpSp>
      <p:grpSp>
        <p:nvGrpSpPr>
          <p:cNvPr id="16" name="Group 16"/>
          <p:cNvGrpSpPr/>
          <p:nvPr/>
        </p:nvGrpSpPr>
        <p:grpSpPr>
          <a:xfrm>
            <a:off x="6419557" y="4414813"/>
            <a:ext cx="2313901" cy="2313901"/>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a:stretch>
            </a:blipFill>
          </p:spPr>
        </p:sp>
      </p:grpSp>
      <p:grpSp>
        <p:nvGrpSpPr>
          <p:cNvPr id="18" name="Group 18"/>
          <p:cNvGrpSpPr/>
          <p:nvPr/>
        </p:nvGrpSpPr>
        <p:grpSpPr>
          <a:xfrm>
            <a:off x="9554542" y="4414813"/>
            <a:ext cx="2313901" cy="2313901"/>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a:stretch>
            </a:blipFill>
          </p:spPr>
        </p:sp>
      </p:grpSp>
      <p:grpSp>
        <p:nvGrpSpPr>
          <p:cNvPr id="20" name="Group 20"/>
          <p:cNvGrpSpPr/>
          <p:nvPr/>
        </p:nvGrpSpPr>
        <p:grpSpPr>
          <a:xfrm>
            <a:off x="12689527" y="4414813"/>
            <a:ext cx="2313901" cy="231390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a:stretch>
            </a:blipFill>
          </p:spPr>
        </p:sp>
      </p:grpSp>
      <p:sp>
        <p:nvSpPr>
          <p:cNvPr id="22" name="Freeform 22"/>
          <p:cNvSpPr/>
          <p:nvPr/>
        </p:nvSpPr>
        <p:spPr>
          <a:xfrm rot="5400000">
            <a:off x="-2251456"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23" name="Freeform 23"/>
          <p:cNvSpPr/>
          <p:nvPr/>
        </p:nvSpPr>
        <p:spPr>
          <a:xfrm rot="5400000">
            <a:off x="16919965"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24" name="TextBox 24"/>
          <p:cNvSpPr txBox="1"/>
          <p:nvPr/>
        </p:nvSpPr>
        <p:spPr>
          <a:xfrm>
            <a:off x="3330364" y="2462171"/>
            <a:ext cx="11627272" cy="660894"/>
          </a:xfrm>
          <a:prstGeom prst="rect">
            <a:avLst/>
          </a:prstGeom>
        </p:spPr>
        <p:txBody>
          <a:bodyPr lIns="0" tIns="0" rIns="0" bIns="0" rtlCol="0" anchor="t">
            <a:spAutoFit/>
          </a:bodyPr>
          <a:lstStyle/>
          <a:p>
            <a:pPr marL="0" lvl="0" indent="0" algn="ctr">
              <a:lnSpc>
                <a:spcPts val="4717"/>
              </a:lnSpc>
            </a:pPr>
            <a:r>
              <a:rPr lang="en-US" sz="5550" b="1">
                <a:solidFill>
                  <a:srgbClr val="4A6686"/>
                </a:solidFill>
                <a:latin typeface="IBM Plex Serif Bold"/>
                <a:ea typeface="IBM Plex Serif Bold"/>
                <a:cs typeface="IBM Plex Serif Bold"/>
                <a:sym typeface="IBM Plex Serif Bold"/>
              </a:rPr>
              <a:t>CONTOH RANGKAIAN GERAK</a:t>
            </a:r>
          </a:p>
        </p:txBody>
      </p:sp>
      <p:sp>
        <p:nvSpPr>
          <p:cNvPr id="25" name="TextBox 25"/>
          <p:cNvSpPr txBox="1"/>
          <p:nvPr/>
        </p:nvSpPr>
        <p:spPr>
          <a:xfrm>
            <a:off x="3044991" y="6976363"/>
            <a:ext cx="2793065" cy="305307"/>
          </a:xfrm>
          <a:prstGeom prst="rect">
            <a:avLst/>
          </a:prstGeom>
        </p:spPr>
        <p:txBody>
          <a:bodyPr lIns="0" tIns="0" rIns="0" bIns="0" rtlCol="0" anchor="t">
            <a:spAutoFit/>
          </a:bodyPr>
          <a:lstStyle/>
          <a:p>
            <a:pPr marL="399425" lvl="1" indent="-199713" algn="ctr">
              <a:lnSpc>
                <a:spcPts val="2516"/>
              </a:lnSpc>
              <a:buAutoNum type="arabicPeriod"/>
            </a:pPr>
            <a:r>
              <a:rPr lang="en-US" sz="1850">
                <a:solidFill>
                  <a:srgbClr val="4A6686"/>
                </a:solidFill>
                <a:latin typeface="Niramit"/>
                <a:ea typeface="Niramit"/>
                <a:cs typeface="Niramit"/>
                <a:sym typeface="Niramit"/>
              </a:rPr>
              <a:t>Sikap Awal</a:t>
            </a:r>
          </a:p>
        </p:txBody>
      </p:sp>
      <p:sp>
        <p:nvSpPr>
          <p:cNvPr id="26" name="TextBox 26"/>
          <p:cNvSpPr txBox="1"/>
          <p:nvPr/>
        </p:nvSpPr>
        <p:spPr>
          <a:xfrm>
            <a:off x="3044991" y="7516403"/>
            <a:ext cx="2793065" cy="430511"/>
          </a:xfrm>
          <a:prstGeom prst="rect">
            <a:avLst/>
          </a:prstGeom>
        </p:spPr>
        <p:txBody>
          <a:bodyPr lIns="0" tIns="0" rIns="0" bIns="0" rtlCol="0" anchor="t">
            <a:spAutoFit/>
          </a:bodyPr>
          <a:lstStyle/>
          <a:p>
            <a:pPr marL="0" lvl="0" indent="0" algn="ctr">
              <a:lnSpc>
                <a:spcPts val="1786"/>
              </a:lnSpc>
            </a:pPr>
            <a:r>
              <a:rPr lang="en-US" sz="1313">
                <a:solidFill>
                  <a:srgbClr val="4A6686"/>
                </a:solidFill>
                <a:latin typeface="Niramit"/>
                <a:ea typeface="Niramit"/>
                <a:cs typeface="Niramit"/>
                <a:sym typeface="Niramit"/>
              </a:rPr>
              <a:t>Berdiri tegak, tangan di samping, pandangan lurus ke depan</a:t>
            </a:r>
          </a:p>
        </p:txBody>
      </p:sp>
      <p:sp>
        <p:nvSpPr>
          <p:cNvPr id="27" name="TextBox 27"/>
          <p:cNvSpPr txBox="1"/>
          <p:nvPr/>
        </p:nvSpPr>
        <p:spPr>
          <a:xfrm>
            <a:off x="6179975" y="6976363"/>
            <a:ext cx="2793065" cy="305307"/>
          </a:xfrm>
          <a:prstGeom prst="rect">
            <a:avLst/>
          </a:prstGeom>
        </p:spPr>
        <p:txBody>
          <a:bodyPr lIns="0" tIns="0" rIns="0" bIns="0" rtlCol="0" anchor="t">
            <a:spAutoFit/>
          </a:bodyPr>
          <a:lstStyle/>
          <a:p>
            <a:pPr marL="399425" lvl="1" indent="-199713" algn="ctr">
              <a:lnSpc>
                <a:spcPts val="2516"/>
              </a:lnSpc>
              <a:buAutoNum type="arabicPeriod"/>
            </a:pPr>
            <a:r>
              <a:rPr lang="en-US" sz="1850">
                <a:solidFill>
                  <a:srgbClr val="4A6686"/>
                </a:solidFill>
                <a:latin typeface="Niramit"/>
                <a:ea typeface="Niramit"/>
                <a:cs typeface="Niramit"/>
                <a:sym typeface="Niramit"/>
              </a:rPr>
              <a:t>Gerak Tangan &amp; Kepala</a:t>
            </a:r>
          </a:p>
        </p:txBody>
      </p:sp>
      <p:sp>
        <p:nvSpPr>
          <p:cNvPr id="28" name="TextBox 28"/>
          <p:cNvSpPr txBox="1"/>
          <p:nvPr/>
        </p:nvSpPr>
        <p:spPr>
          <a:xfrm>
            <a:off x="6179975" y="7516403"/>
            <a:ext cx="2793065" cy="430511"/>
          </a:xfrm>
          <a:prstGeom prst="rect">
            <a:avLst/>
          </a:prstGeom>
        </p:spPr>
        <p:txBody>
          <a:bodyPr lIns="0" tIns="0" rIns="0" bIns="0" rtlCol="0" anchor="t">
            <a:spAutoFit/>
          </a:bodyPr>
          <a:lstStyle/>
          <a:p>
            <a:pPr marL="0" lvl="0" indent="0" algn="ctr">
              <a:lnSpc>
                <a:spcPts val="1786"/>
              </a:lnSpc>
            </a:pPr>
            <a:r>
              <a:rPr lang="en-US" sz="1313">
                <a:solidFill>
                  <a:srgbClr val="4A6686"/>
                </a:solidFill>
                <a:latin typeface="Niramit"/>
                <a:ea typeface="Niramit"/>
                <a:cs typeface="Niramit"/>
                <a:sym typeface="Niramit"/>
              </a:rPr>
              <a:t>Tangan melambai lembut, kepala mengangguk mengikuti irama</a:t>
            </a:r>
          </a:p>
        </p:txBody>
      </p:sp>
      <p:sp>
        <p:nvSpPr>
          <p:cNvPr id="29" name="TextBox 29"/>
          <p:cNvSpPr txBox="1"/>
          <p:nvPr/>
        </p:nvSpPr>
        <p:spPr>
          <a:xfrm>
            <a:off x="9314960" y="6976363"/>
            <a:ext cx="2793065" cy="305307"/>
          </a:xfrm>
          <a:prstGeom prst="rect">
            <a:avLst/>
          </a:prstGeom>
        </p:spPr>
        <p:txBody>
          <a:bodyPr lIns="0" tIns="0" rIns="0" bIns="0" rtlCol="0" anchor="t">
            <a:spAutoFit/>
          </a:bodyPr>
          <a:lstStyle/>
          <a:p>
            <a:pPr marL="399425" lvl="1" indent="-199713" algn="ctr">
              <a:lnSpc>
                <a:spcPts val="2516"/>
              </a:lnSpc>
              <a:buAutoNum type="arabicPeriod"/>
            </a:pPr>
            <a:r>
              <a:rPr lang="en-US" sz="1850">
                <a:solidFill>
                  <a:srgbClr val="4A6686"/>
                </a:solidFill>
                <a:latin typeface="Niramit"/>
                <a:ea typeface="Niramit"/>
                <a:cs typeface="Niramit"/>
                <a:sym typeface="Niramit"/>
              </a:rPr>
              <a:t>Gerak Langkah</a:t>
            </a:r>
          </a:p>
        </p:txBody>
      </p:sp>
      <p:sp>
        <p:nvSpPr>
          <p:cNvPr id="30" name="TextBox 30"/>
          <p:cNvSpPr txBox="1"/>
          <p:nvPr/>
        </p:nvSpPr>
        <p:spPr>
          <a:xfrm>
            <a:off x="9314960" y="7516403"/>
            <a:ext cx="2793065" cy="430511"/>
          </a:xfrm>
          <a:prstGeom prst="rect">
            <a:avLst/>
          </a:prstGeom>
        </p:spPr>
        <p:txBody>
          <a:bodyPr lIns="0" tIns="0" rIns="0" bIns="0" rtlCol="0" anchor="t">
            <a:spAutoFit/>
          </a:bodyPr>
          <a:lstStyle/>
          <a:p>
            <a:pPr marL="0" lvl="0" indent="0" algn="ctr">
              <a:lnSpc>
                <a:spcPts val="1786"/>
              </a:lnSpc>
            </a:pPr>
            <a:r>
              <a:rPr lang="en-US" sz="1313">
                <a:solidFill>
                  <a:srgbClr val="4A6686"/>
                </a:solidFill>
                <a:latin typeface="Niramit"/>
                <a:ea typeface="Niramit"/>
                <a:cs typeface="Niramit"/>
                <a:sym typeface="Niramit"/>
              </a:rPr>
              <a:t>Melangkah ke kanan-kiri, berpindah tempat sesuai pola lantai</a:t>
            </a:r>
          </a:p>
        </p:txBody>
      </p:sp>
      <p:sp>
        <p:nvSpPr>
          <p:cNvPr id="31" name="TextBox 31"/>
          <p:cNvSpPr txBox="1"/>
          <p:nvPr/>
        </p:nvSpPr>
        <p:spPr>
          <a:xfrm>
            <a:off x="12449945" y="6976363"/>
            <a:ext cx="2793065" cy="305307"/>
          </a:xfrm>
          <a:prstGeom prst="rect">
            <a:avLst/>
          </a:prstGeom>
        </p:spPr>
        <p:txBody>
          <a:bodyPr lIns="0" tIns="0" rIns="0" bIns="0" rtlCol="0" anchor="t">
            <a:spAutoFit/>
          </a:bodyPr>
          <a:lstStyle/>
          <a:p>
            <a:pPr marL="399425" lvl="1" indent="-199713" algn="ctr">
              <a:lnSpc>
                <a:spcPts val="2516"/>
              </a:lnSpc>
              <a:buAutoNum type="arabicPeriod"/>
            </a:pPr>
            <a:r>
              <a:rPr lang="en-US" sz="1850">
                <a:solidFill>
                  <a:srgbClr val="4A6686"/>
                </a:solidFill>
                <a:latin typeface="Niramit"/>
                <a:ea typeface="Niramit"/>
                <a:cs typeface="Niramit"/>
                <a:sym typeface="Niramit"/>
              </a:rPr>
              <a:t>Sikap Akhir</a:t>
            </a:r>
          </a:p>
        </p:txBody>
      </p:sp>
      <p:sp>
        <p:nvSpPr>
          <p:cNvPr id="32" name="TextBox 32"/>
          <p:cNvSpPr txBox="1"/>
          <p:nvPr/>
        </p:nvSpPr>
        <p:spPr>
          <a:xfrm>
            <a:off x="12449945" y="7516403"/>
            <a:ext cx="2793065" cy="430511"/>
          </a:xfrm>
          <a:prstGeom prst="rect">
            <a:avLst/>
          </a:prstGeom>
        </p:spPr>
        <p:txBody>
          <a:bodyPr lIns="0" tIns="0" rIns="0" bIns="0" rtlCol="0" anchor="t">
            <a:spAutoFit/>
          </a:bodyPr>
          <a:lstStyle/>
          <a:p>
            <a:pPr marL="0" lvl="0" indent="0" algn="ctr">
              <a:lnSpc>
                <a:spcPts val="1786"/>
              </a:lnSpc>
            </a:pPr>
            <a:r>
              <a:rPr lang="en-US" sz="1313">
                <a:solidFill>
                  <a:srgbClr val="4A6686"/>
                </a:solidFill>
                <a:latin typeface="Niramit"/>
                <a:ea typeface="Niramit"/>
                <a:cs typeface="Niramit"/>
                <a:sym typeface="Niramit"/>
              </a:rPr>
              <a:t>Kembali ke posisi awal, ekspresi senyum sesuai tema tari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F4EC"/>
        </a:solidFill>
        <a:effectLst/>
      </p:bgPr>
    </p:bg>
    <p:spTree>
      <p:nvGrpSpPr>
        <p:cNvPr id="1" name=""/>
        <p:cNvGrpSpPr/>
        <p:nvPr/>
      </p:nvGrpSpPr>
      <p:grpSpPr>
        <a:xfrm>
          <a:off x="0" y="0"/>
          <a:ext cx="0" cy="0"/>
          <a:chOff x="0" y="0"/>
          <a:chExt cx="0" cy="0"/>
        </a:xfrm>
      </p:grpSpPr>
      <p:grpSp>
        <p:nvGrpSpPr>
          <p:cNvPr id="2" name="Group 2"/>
          <p:cNvGrpSpPr/>
          <p:nvPr/>
        </p:nvGrpSpPr>
        <p:grpSpPr>
          <a:xfrm>
            <a:off x="-1793359" y="-2618964"/>
            <a:ext cx="22493288" cy="3086100"/>
            <a:chOff x="0" y="0"/>
            <a:chExt cx="5924158" cy="812800"/>
          </a:xfrm>
        </p:grpSpPr>
        <p:sp>
          <p:nvSpPr>
            <p:cNvPr id="3" name="Freeform 3"/>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4" name="TextBox 4"/>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a:off x="-2411928" y="9819864"/>
            <a:ext cx="22493288" cy="3086100"/>
            <a:chOff x="0" y="0"/>
            <a:chExt cx="5924158" cy="812800"/>
          </a:xfrm>
        </p:grpSpPr>
        <p:sp>
          <p:nvSpPr>
            <p:cNvPr id="6" name="Freeform 6"/>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7" name="TextBox 7"/>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Freeform 8"/>
          <p:cNvSpPr/>
          <p:nvPr/>
        </p:nvSpPr>
        <p:spPr>
          <a:xfrm>
            <a:off x="681461" y="8743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5740486" y="91039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681461" y="9107326"/>
            <a:ext cx="2534490" cy="308747"/>
          </a:xfrm>
          <a:custGeom>
            <a:avLst/>
            <a:gdLst/>
            <a:ahLst/>
            <a:cxnLst/>
            <a:rect l="l" t="t" r="r" b="b"/>
            <a:pathLst>
              <a:path w="2534490" h="308747">
                <a:moveTo>
                  <a:pt x="0" y="0"/>
                </a:moveTo>
                <a:lnTo>
                  <a:pt x="2534490" y="0"/>
                </a:lnTo>
                <a:lnTo>
                  <a:pt x="2534490" y="308747"/>
                </a:lnTo>
                <a:lnTo>
                  <a:pt x="0" y="30874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15072049" y="874327"/>
            <a:ext cx="2534490" cy="308747"/>
          </a:xfrm>
          <a:custGeom>
            <a:avLst/>
            <a:gdLst/>
            <a:ahLst/>
            <a:cxnLst/>
            <a:rect l="l" t="t" r="r" b="b"/>
            <a:pathLst>
              <a:path w="2534490" h="308747">
                <a:moveTo>
                  <a:pt x="0" y="0"/>
                </a:moveTo>
                <a:lnTo>
                  <a:pt x="2534490" y="0"/>
                </a:lnTo>
                <a:lnTo>
                  <a:pt x="2534490" y="308746"/>
                </a:lnTo>
                <a:lnTo>
                  <a:pt x="0" y="30874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AutoShape 12"/>
          <p:cNvSpPr/>
          <p:nvPr/>
        </p:nvSpPr>
        <p:spPr>
          <a:xfrm>
            <a:off x="4345964" y="1027000"/>
            <a:ext cx="9596073" cy="0"/>
          </a:xfrm>
          <a:prstGeom prst="line">
            <a:avLst/>
          </a:prstGeom>
          <a:ln w="19050" cap="flat">
            <a:solidFill>
              <a:srgbClr val="4A6686"/>
            </a:solidFill>
            <a:prstDash val="solid"/>
            <a:headEnd type="none" w="sm" len="sm"/>
            <a:tailEnd type="none" w="sm" len="sm"/>
          </a:ln>
        </p:spPr>
      </p:sp>
      <p:sp>
        <p:nvSpPr>
          <p:cNvPr id="13" name="AutoShape 13"/>
          <p:cNvSpPr/>
          <p:nvPr/>
        </p:nvSpPr>
        <p:spPr>
          <a:xfrm>
            <a:off x="4345964" y="9260000"/>
            <a:ext cx="9596073" cy="0"/>
          </a:xfrm>
          <a:prstGeom prst="line">
            <a:avLst/>
          </a:prstGeom>
          <a:ln w="19050" cap="flat">
            <a:solidFill>
              <a:srgbClr val="4A6686"/>
            </a:solidFill>
            <a:prstDash val="solid"/>
            <a:headEnd type="none" w="sm" len="sm"/>
            <a:tailEnd type="none" w="sm" len="sm"/>
          </a:ln>
        </p:spPr>
      </p:sp>
      <p:sp>
        <p:nvSpPr>
          <p:cNvPr id="14" name="Freeform 14"/>
          <p:cNvSpPr/>
          <p:nvPr/>
        </p:nvSpPr>
        <p:spPr>
          <a:xfrm rot="5400000">
            <a:off x="-2251456"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5" name="Freeform 15"/>
          <p:cNvSpPr/>
          <p:nvPr/>
        </p:nvSpPr>
        <p:spPr>
          <a:xfrm rot="5400000">
            <a:off x="16919965"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6" name="TextBox 16"/>
          <p:cNvSpPr txBox="1"/>
          <p:nvPr/>
        </p:nvSpPr>
        <p:spPr>
          <a:xfrm>
            <a:off x="3330364" y="2283923"/>
            <a:ext cx="11627272" cy="1217950"/>
          </a:xfrm>
          <a:prstGeom prst="rect">
            <a:avLst/>
          </a:prstGeom>
        </p:spPr>
        <p:txBody>
          <a:bodyPr lIns="0" tIns="0" rIns="0" bIns="0" rtlCol="0" anchor="t">
            <a:spAutoFit/>
          </a:bodyPr>
          <a:lstStyle/>
          <a:p>
            <a:pPr marL="0" lvl="0" indent="0" algn="ctr">
              <a:lnSpc>
                <a:spcPts val="4593"/>
              </a:lnSpc>
            </a:pPr>
            <a:r>
              <a:rPr lang="en-US" sz="5404" b="1">
                <a:solidFill>
                  <a:srgbClr val="4A6686"/>
                </a:solidFill>
                <a:latin typeface="IBM Plex Serif Bold"/>
                <a:ea typeface="IBM Plex Serif Bold"/>
                <a:cs typeface="IBM Plex Serif Bold"/>
                <a:sym typeface="IBM Plex Serif Bold"/>
              </a:rPr>
              <a:t>LKPD – MENYUSUN RANGKAIAN GERAK TARI</a:t>
            </a:r>
          </a:p>
        </p:txBody>
      </p:sp>
      <p:sp>
        <p:nvSpPr>
          <p:cNvPr id="17" name="Freeform 17"/>
          <p:cNvSpPr/>
          <p:nvPr/>
        </p:nvSpPr>
        <p:spPr>
          <a:xfrm>
            <a:off x="3401283" y="4001636"/>
            <a:ext cx="531019" cy="531019"/>
          </a:xfrm>
          <a:custGeom>
            <a:avLst/>
            <a:gdLst/>
            <a:ahLst/>
            <a:cxnLst/>
            <a:rect l="l" t="t" r="r" b="b"/>
            <a:pathLst>
              <a:path w="531019" h="531019">
                <a:moveTo>
                  <a:pt x="0" y="0"/>
                </a:moveTo>
                <a:lnTo>
                  <a:pt x="531018" y="0"/>
                </a:lnTo>
                <a:lnTo>
                  <a:pt x="531018" y="531019"/>
                </a:lnTo>
                <a:lnTo>
                  <a:pt x="0" y="531019"/>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8" name="TextBox 18"/>
          <p:cNvSpPr txBox="1"/>
          <p:nvPr/>
        </p:nvSpPr>
        <p:spPr>
          <a:xfrm>
            <a:off x="4286384" y="3973061"/>
            <a:ext cx="10600333" cy="1877170"/>
          </a:xfrm>
          <a:prstGeom prst="rect">
            <a:avLst/>
          </a:prstGeom>
        </p:spPr>
        <p:txBody>
          <a:bodyPr lIns="0" tIns="0" rIns="0" bIns="0" rtlCol="0" anchor="t">
            <a:spAutoFit/>
          </a:bodyPr>
          <a:lstStyle/>
          <a:p>
            <a:pPr marL="0" lvl="0" indent="0" algn="just">
              <a:lnSpc>
                <a:spcPts val="2500"/>
              </a:lnSpc>
            </a:pPr>
            <a:r>
              <a:rPr lang="en-US" sz="1838">
                <a:solidFill>
                  <a:srgbClr val="4A6686"/>
                </a:solidFill>
                <a:latin typeface="Niramit"/>
                <a:ea typeface="Niramit"/>
                <a:cs typeface="Niramit"/>
                <a:sym typeface="Niramit"/>
              </a:rPr>
              <a:t>Tugas Kelompok (Praktik):</a:t>
            </a:r>
          </a:p>
          <a:p>
            <a:pPr marL="396899" lvl="1" indent="-198450" algn="just">
              <a:lnSpc>
                <a:spcPts val="2500"/>
              </a:lnSpc>
              <a:buAutoNum type="arabicPeriod"/>
            </a:pPr>
            <a:r>
              <a:rPr lang="en-US" sz="1838">
                <a:solidFill>
                  <a:srgbClr val="4A6686"/>
                </a:solidFill>
                <a:latin typeface="Niramit"/>
                <a:ea typeface="Niramit"/>
                <a:cs typeface="Niramit"/>
                <a:sym typeface="Niramit"/>
              </a:rPr>
              <a:t>Pilih satu tema tari (alam, kehidupan sehari-hari, atau budaya daerah).</a:t>
            </a:r>
          </a:p>
          <a:p>
            <a:pPr marL="396899" lvl="1" indent="-198450" algn="just">
              <a:lnSpc>
                <a:spcPts val="2500"/>
              </a:lnSpc>
              <a:buAutoNum type="arabicPeriod"/>
            </a:pPr>
            <a:r>
              <a:rPr lang="en-US" sz="1838">
                <a:solidFill>
                  <a:srgbClr val="4A6686"/>
                </a:solidFill>
                <a:latin typeface="Niramit"/>
                <a:ea typeface="Niramit"/>
                <a:cs typeface="Niramit"/>
                <a:sym typeface="Niramit"/>
              </a:rPr>
              <a:t>Tuliskan sumber inspirasi gerak dari tema yang dipilih.</a:t>
            </a:r>
          </a:p>
          <a:p>
            <a:pPr marL="396899" lvl="1" indent="-198450" algn="just">
              <a:lnSpc>
                <a:spcPts val="2500"/>
              </a:lnSpc>
              <a:buAutoNum type="arabicPeriod"/>
            </a:pPr>
            <a:r>
              <a:rPr lang="en-US" sz="1838">
                <a:solidFill>
                  <a:srgbClr val="4A6686"/>
                </a:solidFill>
                <a:latin typeface="Niramit"/>
                <a:ea typeface="Niramit"/>
                <a:cs typeface="Niramit"/>
                <a:sym typeface="Niramit"/>
              </a:rPr>
              <a:t>Identifikasi unsur wiraga, wirama, dan wirasa yang akan ditampilkan.</a:t>
            </a:r>
          </a:p>
          <a:p>
            <a:pPr marL="396899" lvl="1" indent="-198450" algn="just">
              <a:lnSpc>
                <a:spcPts val="2500"/>
              </a:lnSpc>
              <a:buAutoNum type="arabicPeriod"/>
            </a:pPr>
            <a:r>
              <a:rPr lang="en-US" sz="1838">
                <a:solidFill>
                  <a:srgbClr val="4A6686"/>
                </a:solidFill>
                <a:latin typeface="Niramit"/>
                <a:ea typeface="Niramit"/>
                <a:cs typeface="Niramit"/>
                <a:sym typeface="Niramit"/>
              </a:rPr>
              <a:t>Susunlah 4–8 ragam gerak secara berurutan dalam tabel berikut: No. | Nama Gerak | Deskripsi | Hitungan | Unsur yang Dominan.</a:t>
            </a:r>
          </a:p>
        </p:txBody>
      </p:sp>
      <p:sp>
        <p:nvSpPr>
          <p:cNvPr id="19" name="Freeform 19"/>
          <p:cNvSpPr/>
          <p:nvPr/>
        </p:nvSpPr>
        <p:spPr>
          <a:xfrm>
            <a:off x="3401283" y="6335732"/>
            <a:ext cx="531019" cy="531019"/>
          </a:xfrm>
          <a:custGeom>
            <a:avLst/>
            <a:gdLst/>
            <a:ahLst/>
            <a:cxnLst/>
            <a:rect l="l" t="t" r="r" b="b"/>
            <a:pathLst>
              <a:path w="531019" h="531019">
                <a:moveTo>
                  <a:pt x="0" y="0"/>
                </a:moveTo>
                <a:lnTo>
                  <a:pt x="531018" y="0"/>
                </a:lnTo>
                <a:lnTo>
                  <a:pt x="531018" y="531018"/>
                </a:lnTo>
                <a:lnTo>
                  <a:pt x="0" y="531018"/>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20" name="TextBox 20"/>
          <p:cNvSpPr txBox="1"/>
          <p:nvPr/>
        </p:nvSpPr>
        <p:spPr>
          <a:xfrm>
            <a:off x="4286384" y="6307157"/>
            <a:ext cx="10600333" cy="2191495"/>
          </a:xfrm>
          <a:prstGeom prst="rect">
            <a:avLst/>
          </a:prstGeom>
        </p:spPr>
        <p:txBody>
          <a:bodyPr lIns="0" tIns="0" rIns="0" bIns="0" rtlCol="0" anchor="t">
            <a:spAutoFit/>
          </a:bodyPr>
          <a:lstStyle/>
          <a:p>
            <a:pPr marL="0" lvl="0" indent="0" algn="just">
              <a:lnSpc>
                <a:spcPts val="2500"/>
              </a:lnSpc>
            </a:pPr>
            <a:r>
              <a:rPr lang="en-US" sz="1838">
                <a:solidFill>
                  <a:srgbClr val="4A6686"/>
                </a:solidFill>
                <a:latin typeface="Niramit"/>
                <a:ea typeface="Niramit"/>
                <a:cs typeface="Niramit"/>
                <a:sym typeface="Niramit"/>
              </a:rPr>
              <a:t>Lanjutan Tugas:</a:t>
            </a:r>
          </a:p>
          <a:p>
            <a:pPr marL="0" lvl="0" indent="0" algn="just">
              <a:lnSpc>
                <a:spcPts val="2500"/>
              </a:lnSpc>
            </a:pPr>
            <a:r>
              <a:rPr lang="en-US" sz="1838">
                <a:solidFill>
                  <a:srgbClr val="4A6686"/>
                </a:solidFill>
                <a:latin typeface="Niramit"/>
                <a:ea typeface="Niramit"/>
                <a:cs typeface="Niramit"/>
                <a:sym typeface="Niramit"/>
              </a:rPr>
              <a:t>5. Gambar atau deskripsikan pola lantai yang digunakan (garis lurus, lengkung, diagonal, atau kombinasi).</a:t>
            </a:r>
          </a:p>
          <a:p>
            <a:pPr marL="0" lvl="0" indent="0" algn="just">
              <a:lnSpc>
                <a:spcPts val="2500"/>
              </a:lnSpc>
            </a:pPr>
            <a:r>
              <a:rPr lang="en-US" sz="1838">
                <a:solidFill>
                  <a:srgbClr val="4A6686"/>
                </a:solidFill>
                <a:latin typeface="Niramit"/>
                <a:ea typeface="Niramit"/>
                <a:cs typeface="Niramit"/>
                <a:sym typeface="Niramit"/>
              </a:rPr>
              <a:t>6. Tampilkan rangkaian gerak di depan kelas bersama kelompok.</a:t>
            </a:r>
          </a:p>
          <a:p>
            <a:pPr marL="0" lvl="0" indent="0" algn="just">
              <a:lnSpc>
                <a:spcPts val="2500"/>
              </a:lnSpc>
            </a:pPr>
            <a:r>
              <a:rPr lang="en-US" sz="1838">
                <a:solidFill>
                  <a:srgbClr val="4A6686"/>
                </a:solidFill>
                <a:latin typeface="Niramit"/>
                <a:ea typeface="Niramit"/>
                <a:cs typeface="Niramit"/>
                <a:sym typeface="Niramit"/>
              </a:rPr>
              <a:t>7. Catat hasil refleksi: Apa yang berjalan baik? Apa yang perlu diperbaiki? Bagaimana kekompakan kelompok Anda?</a:t>
            </a:r>
          </a:p>
          <a:p>
            <a:pPr marL="0" lvl="0" indent="0" algn="just">
              <a:lnSpc>
                <a:spcPts val="2500"/>
              </a:lnSpc>
            </a:pPr>
            <a:r>
              <a:rPr lang="en-US" sz="1838">
                <a:solidFill>
                  <a:srgbClr val="4A6686"/>
                </a:solidFill>
                <a:latin typeface="Niramit"/>
                <a:ea typeface="Niramit"/>
                <a:cs typeface="Niramit"/>
                <a:sym typeface="Niramit"/>
              </a:rPr>
              <a:t>8. Kumpulkan lembar kerja ini beserta dokumentasi foto/video penampilan.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F4EC"/>
        </a:solidFill>
        <a:effectLst/>
      </p:bgPr>
    </p:bg>
    <p:spTree>
      <p:nvGrpSpPr>
        <p:cNvPr id="1" name=""/>
        <p:cNvGrpSpPr/>
        <p:nvPr/>
      </p:nvGrpSpPr>
      <p:grpSpPr>
        <a:xfrm>
          <a:off x="0" y="0"/>
          <a:ext cx="0" cy="0"/>
          <a:chOff x="0" y="0"/>
          <a:chExt cx="0" cy="0"/>
        </a:xfrm>
      </p:grpSpPr>
      <p:grpSp>
        <p:nvGrpSpPr>
          <p:cNvPr id="2" name="Group 2"/>
          <p:cNvGrpSpPr/>
          <p:nvPr/>
        </p:nvGrpSpPr>
        <p:grpSpPr>
          <a:xfrm>
            <a:off x="-1793359" y="-2618964"/>
            <a:ext cx="22493288" cy="3086100"/>
            <a:chOff x="0" y="0"/>
            <a:chExt cx="5924158" cy="812800"/>
          </a:xfrm>
        </p:grpSpPr>
        <p:sp>
          <p:nvSpPr>
            <p:cNvPr id="3" name="Freeform 3"/>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4" name="TextBox 4"/>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a:off x="-2411928" y="9819864"/>
            <a:ext cx="22493288" cy="3086100"/>
            <a:chOff x="0" y="0"/>
            <a:chExt cx="5924158" cy="812800"/>
          </a:xfrm>
        </p:grpSpPr>
        <p:sp>
          <p:nvSpPr>
            <p:cNvPr id="6" name="Freeform 6"/>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7" name="TextBox 7"/>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Freeform 8"/>
          <p:cNvSpPr/>
          <p:nvPr/>
        </p:nvSpPr>
        <p:spPr>
          <a:xfrm>
            <a:off x="681461" y="8743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5740486" y="91039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681461" y="9107326"/>
            <a:ext cx="2534490" cy="308747"/>
          </a:xfrm>
          <a:custGeom>
            <a:avLst/>
            <a:gdLst/>
            <a:ahLst/>
            <a:cxnLst/>
            <a:rect l="l" t="t" r="r" b="b"/>
            <a:pathLst>
              <a:path w="2534490" h="308747">
                <a:moveTo>
                  <a:pt x="0" y="0"/>
                </a:moveTo>
                <a:lnTo>
                  <a:pt x="2534490" y="0"/>
                </a:lnTo>
                <a:lnTo>
                  <a:pt x="2534490" y="308747"/>
                </a:lnTo>
                <a:lnTo>
                  <a:pt x="0" y="30874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15072049" y="874327"/>
            <a:ext cx="2534490" cy="308747"/>
          </a:xfrm>
          <a:custGeom>
            <a:avLst/>
            <a:gdLst/>
            <a:ahLst/>
            <a:cxnLst/>
            <a:rect l="l" t="t" r="r" b="b"/>
            <a:pathLst>
              <a:path w="2534490" h="308747">
                <a:moveTo>
                  <a:pt x="0" y="0"/>
                </a:moveTo>
                <a:lnTo>
                  <a:pt x="2534490" y="0"/>
                </a:lnTo>
                <a:lnTo>
                  <a:pt x="2534490" y="308746"/>
                </a:lnTo>
                <a:lnTo>
                  <a:pt x="0" y="30874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AutoShape 12"/>
          <p:cNvSpPr/>
          <p:nvPr/>
        </p:nvSpPr>
        <p:spPr>
          <a:xfrm>
            <a:off x="4345964" y="1027000"/>
            <a:ext cx="9596073" cy="0"/>
          </a:xfrm>
          <a:prstGeom prst="line">
            <a:avLst/>
          </a:prstGeom>
          <a:ln w="19050" cap="flat">
            <a:solidFill>
              <a:srgbClr val="4A6686"/>
            </a:solidFill>
            <a:prstDash val="solid"/>
            <a:headEnd type="none" w="sm" len="sm"/>
            <a:tailEnd type="none" w="sm" len="sm"/>
          </a:ln>
        </p:spPr>
      </p:sp>
      <p:sp>
        <p:nvSpPr>
          <p:cNvPr id="13" name="AutoShape 13"/>
          <p:cNvSpPr/>
          <p:nvPr/>
        </p:nvSpPr>
        <p:spPr>
          <a:xfrm>
            <a:off x="4345964" y="9260000"/>
            <a:ext cx="9596073" cy="0"/>
          </a:xfrm>
          <a:prstGeom prst="line">
            <a:avLst/>
          </a:prstGeom>
          <a:ln w="19050" cap="flat">
            <a:solidFill>
              <a:srgbClr val="4A6686"/>
            </a:solidFill>
            <a:prstDash val="solid"/>
            <a:headEnd type="none" w="sm" len="sm"/>
            <a:tailEnd type="none" w="sm" len="sm"/>
          </a:ln>
        </p:spPr>
      </p:sp>
      <p:sp>
        <p:nvSpPr>
          <p:cNvPr id="14" name="Freeform 14"/>
          <p:cNvSpPr/>
          <p:nvPr/>
        </p:nvSpPr>
        <p:spPr>
          <a:xfrm rot="5400000">
            <a:off x="-2251456"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5" name="Freeform 15"/>
          <p:cNvSpPr/>
          <p:nvPr/>
        </p:nvSpPr>
        <p:spPr>
          <a:xfrm rot="5400000">
            <a:off x="16919965"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6" name="TextBox 16"/>
          <p:cNvSpPr txBox="1"/>
          <p:nvPr/>
        </p:nvSpPr>
        <p:spPr>
          <a:xfrm>
            <a:off x="3330364" y="2622296"/>
            <a:ext cx="11627272" cy="1109388"/>
          </a:xfrm>
          <a:prstGeom prst="rect">
            <a:avLst/>
          </a:prstGeom>
        </p:spPr>
        <p:txBody>
          <a:bodyPr lIns="0" tIns="0" rIns="0" bIns="0" rtlCol="0" anchor="t">
            <a:spAutoFit/>
          </a:bodyPr>
          <a:lstStyle/>
          <a:p>
            <a:pPr marL="0" lvl="0" indent="0" algn="ctr">
              <a:lnSpc>
                <a:spcPts val="7906"/>
              </a:lnSpc>
            </a:pPr>
            <a:r>
              <a:rPr lang="en-US" sz="9302" b="1">
                <a:solidFill>
                  <a:srgbClr val="4A6686"/>
                </a:solidFill>
                <a:latin typeface="IBM Plex Serif Bold"/>
                <a:ea typeface="IBM Plex Serif Bold"/>
                <a:cs typeface="IBM Plex Serif Bold"/>
                <a:sym typeface="IBM Plex Serif Bold"/>
              </a:rPr>
              <a:t>HASIL PENILAIAN</a:t>
            </a:r>
          </a:p>
        </p:txBody>
      </p:sp>
      <p:sp>
        <p:nvSpPr>
          <p:cNvPr id="17" name="TextBox 17"/>
          <p:cNvSpPr txBox="1"/>
          <p:nvPr/>
        </p:nvSpPr>
        <p:spPr>
          <a:xfrm>
            <a:off x="3016843" y="4178084"/>
            <a:ext cx="5528271" cy="4098634"/>
          </a:xfrm>
          <a:prstGeom prst="rect">
            <a:avLst/>
          </a:prstGeom>
        </p:spPr>
        <p:txBody>
          <a:bodyPr lIns="0" tIns="0" rIns="0" bIns="0" rtlCol="0" anchor="t">
            <a:spAutoFit/>
          </a:bodyPr>
          <a:lstStyle/>
          <a:p>
            <a:pPr marL="0" lvl="0" indent="0" algn="just">
              <a:lnSpc>
                <a:spcPts val="3631"/>
              </a:lnSpc>
            </a:pPr>
            <a:r>
              <a:rPr lang="en-US" sz="2670">
                <a:solidFill>
                  <a:srgbClr val="4A6686"/>
                </a:solidFill>
                <a:latin typeface="Niramit"/>
                <a:ea typeface="Niramit"/>
                <a:cs typeface="Niramit"/>
                <a:sym typeface="Niramit"/>
              </a:rPr>
              <a:t>Rubrik Penilaian Rangkaian Gerak Tari:</a:t>
            </a:r>
          </a:p>
          <a:p>
            <a:pPr marL="0" lvl="0" indent="0" algn="just">
              <a:lnSpc>
                <a:spcPts val="3631"/>
              </a:lnSpc>
            </a:pPr>
            <a:r>
              <a:rPr lang="en-US" sz="2670">
                <a:solidFill>
                  <a:srgbClr val="4A6686"/>
                </a:solidFill>
                <a:latin typeface="Niramit"/>
                <a:ea typeface="Niramit"/>
                <a:cs typeface="Niramit"/>
                <a:sym typeface="Niramit"/>
              </a:rPr>
              <a:t>• Kreativitas Gerak — Skor 1–4</a:t>
            </a:r>
          </a:p>
          <a:p>
            <a:pPr marL="0" lvl="0" indent="0" algn="just">
              <a:lnSpc>
                <a:spcPts val="3631"/>
              </a:lnSpc>
            </a:pPr>
            <a:r>
              <a:rPr lang="en-US" sz="2670">
                <a:solidFill>
                  <a:srgbClr val="4A6686"/>
                </a:solidFill>
                <a:latin typeface="Niramit"/>
                <a:ea typeface="Niramit"/>
                <a:cs typeface="Niramit"/>
                <a:sym typeface="Niramit"/>
              </a:rPr>
              <a:t>• Kesesuaian Irama — Skor 1–4</a:t>
            </a:r>
          </a:p>
          <a:p>
            <a:pPr marL="0" lvl="0" indent="0" algn="just">
              <a:lnSpc>
                <a:spcPts val="3631"/>
              </a:lnSpc>
            </a:pPr>
            <a:r>
              <a:rPr lang="en-US" sz="2670">
                <a:solidFill>
                  <a:srgbClr val="4A6686"/>
                </a:solidFill>
                <a:latin typeface="Niramit"/>
                <a:ea typeface="Niramit"/>
                <a:cs typeface="Niramit"/>
                <a:sym typeface="Niramit"/>
              </a:rPr>
              <a:t>• Ekspresi &amp; Penghayatan — Skor 1–4</a:t>
            </a:r>
          </a:p>
          <a:p>
            <a:pPr marL="0" lvl="0" indent="0" algn="just">
              <a:lnSpc>
                <a:spcPts val="3631"/>
              </a:lnSpc>
            </a:pPr>
            <a:r>
              <a:rPr lang="en-US" sz="2670">
                <a:solidFill>
                  <a:srgbClr val="4A6686"/>
                </a:solidFill>
                <a:latin typeface="Niramit"/>
                <a:ea typeface="Niramit"/>
                <a:cs typeface="Niramit"/>
                <a:sym typeface="Niramit"/>
              </a:rPr>
              <a:t>• Kekompakan Kelompok — Skor 1–4</a:t>
            </a:r>
          </a:p>
          <a:p>
            <a:pPr marL="0" lvl="0" indent="0" algn="just">
              <a:lnSpc>
                <a:spcPts val="3631"/>
              </a:lnSpc>
            </a:pPr>
            <a:r>
              <a:rPr lang="en-US" sz="2670">
                <a:solidFill>
                  <a:srgbClr val="4A6686"/>
                </a:solidFill>
                <a:latin typeface="Niramit"/>
                <a:ea typeface="Niramit"/>
                <a:cs typeface="Niramit"/>
                <a:sym typeface="Niramit"/>
              </a:rPr>
              <a:t>• Pola Lantai — Skor 1–4</a:t>
            </a:r>
          </a:p>
          <a:p>
            <a:pPr marL="0" lvl="0" indent="0" algn="just">
              <a:lnSpc>
                <a:spcPts val="3631"/>
              </a:lnSpc>
            </a:pPr>
            <a:r>
              <a:rPr lang="en-US" sz="2670">
                <a:solidFill>
                  <a:srgbClr val="4A6686"/>
                </a:solidFill>
                <a:latin typeface="Niramit"/>
                <a:ea typeface="Niramit"/>
                <a:cs typeface="Niramit"/>
                <a:sym typeface="Niramit"/>
              </a:rPr>
              <a:t>• Keberanian Tampil — Skor 1–4</a:t>
            </a:r>
          </a:p>
          <a:p>
            <a:pPr marL="0" lvl="0" indent="0" algn="just">
              <a:lnSpc>
                <a:spcPts val="3631"/>
              </a:lnSpc>
            </a:pPr>
            <a:r>
              <a:rPr lang="en-US" sz="2670">
                <a:solidFill>
                  <a:srgbClr val="4A6686"/>
                </a:solidFill>
                <a:latin typeface="Niramit"/>
                <a:ea typeface="Niramit"/>
                <a:cs typeface="Niramit"/>
                <a:sym typeface="Niramit"/>
              </a:rPr>
              <a:t>Skor Maksimal: 24 poin</a:t>
            </a:r>
          </a:p>
        </p:txBody>
      </p:sp>
      <p:pic>
        <p:nvPicPr>
          <p:cNvPr id="18" name="Picture 18"/>
          <p:cNvPicPr>
            <a:picLocks noChangeAspect="1"/>
          </p:cNvPicPr>
          <p:nvPr/>
        </p:nvPicPr>
        <p:blipFill>
          <a:blip r:embed="rId8"/>
          <a:stretch>
            <a:fillRect/>
          </a:stretch>
        </p:blipFill>
        <p:spPr>
          <a:xfrm>
            <a:off x="8559774" y="3491844"/>
            <a:ext cx="7327816" cy="508831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F4EC"/>
        </a:solidFill>
        <a:effectLst/>
      </p:bgPr>
    </p:bg>
    <p:spTree>
      <p:nvGrpSpPr>
        <p:cNvPr id="1" name=""/>
        <p:cNvGrpSpPr/>
        <p:nvPr/>
      </p:nvGrpSpPr>
      <p:grpSpPr>
        <a:xfrm>
          <a:off x="0" y="0"/>
          <a:ext cx="0" cy="0"/>
          <a:chOff x="0" y="0"/>
          <a:chExt cx="0" cy="0"/>
        </a:xfrm>
      </p:grpSpPr>
      <p:grpSp>
        <p:nvGrpSpPr>
          <p:cNvPr id="2" name="Group 2"/>
          <p:cNvGrpSpPr/>
          <p:nvPr/>
        </p:nvGrpSpPr>
        <p:grpSpPr>
          <a:xfrm>
            <a:off x="-1793359" y="-2618964"/>
            <a:ext cx="22493288" cy="3086100"/>
            <a:chOff x="0" y="0"/>
            <a:chExt cx="5924158" cy="812800"/>
          </a:xfrm>
        </p:grpSpPr>
        <p:sp>
          <p:nvSpPr>
            <p:cNvPr id="3" name="Freeform 3"/>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4" name="TextBox 4"/>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a:off x="-2411928" y="9819864"/>
            <a:ext cx="22493288" cy="3086100"/>
            <a:chOff x="0" y="0"/>
            <a:chExt cx="5924158" cy="812800"/>
          </a:xfrm>
        </p:grpSpPr>
        <p:sp>
          <p:nvSpPr>
            <p:cNvPr id="6" name="Freeform 6"/>
            <p:cNvSpPr/>
            <p:nvPr/>
          </p:nvSpPr>
          <p:spPr>
            <a:xfrm>
              <a:off x="0" y="0"/>
              <a:ext cx="5924158" cy="812800"/>
            </a:xfrm>
            <a:custGeom>
              <a:avLst/>
              <a:gdLst/>
              <a:ahLst/>
              <a:cxnLst/>
              <a:rect l="l" t="t" r="r" b="b"/>
              <a:pathLst>
                <a:path w="5924158" h="812800">
                  <a:moveTo>
                    <a:pt x="0" y="0"/>
                  </a:moveTo>
                  <a:lnTo>
                    <a:pt x="5924158" y="0"/>
                  </a:lnTo>
                  <a:lnTo>
                    <a:pt x="5924158" y="812800"/>
                  </a:lnTo>
                  <a:lnTo>
                    <a:pt x="0" y="812800"/>
                  </a:lnTo>
                  <a:close/>
                </a:path>
              </a:pathLst>
            </a:custGeom>
            <a:solidFill>
              <a:srgbClr val="6C8EB4"/>
            </a:solidFill>
          </p:spPr>
        </p:sp>
        <p:sp>
          <p:nvSpPr>
            <p:cNvPr id="7" name="TextBox 7"/>
            <p:cNvSpPr txBox="1"/>
            <p:nvPr/>
          </p:nvSpPr>
          <p:spPr>
            <a:xfrm>
              <a:off x="0" y="-38100"/>
              <a:ext cx="5924158"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Freeform 8"/>
          <p:cNvSpPr/>
          <p:nvPr/>
        </p:nvSpPr>
        <p:spPr>
          <a:xfrm>
            <a:off x="681461" y="8743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5740486" y="9103927"/>
            <a:ext cx="1866053" cy="308747"/>
          </a:xfrm>
          <a:custGeom>
            <a:avLst/>
            <a:gdLst/>
            <a:ahLst/>
            <a:cxnLst/>
            <a:rect l="l" t="t" r="r" b="b"/>
            <a:pathLst>
              <a:path w="1866053" h="308747">
                <a:moveTo>
                  <a:pt x="0" y="0"/>
                </a:moveTo>
                <a:lnTo>
                  <a:pt x="1866053" y="0"/>
                </a:lnTo>
                <a:lnTo>
                  <a:pt x="1866053" y="308746"/>
                </a:lnTo>
                <a:lnTo>
                  <a:pt x="0" y="30874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681461" y="9107326"/>
            <a:ext cx="2534490" cy="308747"/>
          </a:xfrm>
          <a:custGeom>
            <a:avLst/>
            <a:gdLst/>
            <a:ahLst/>
            <a:cxnLst/>
            <a:rect l="l" t="t" r="r" b="b"/>
            <a:pathLst>
              <a:path w="2534490" h="308747">
                <a:moveTo>
                  <a:pt x="0" y="0"/>
                </a:moveTo>
                <a:lnTo>
                  <a:pt x="2534490" y="0"/>
                </a:lnTo>
                <a:lnTo>
                  <a:pt x="2534490" y="308747"/>
                </a:lnTo>
                <a:lnTo>
                  <a:pt x="0" y="30874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15072049" y="874327"/>
            <a:ext cx="2534490" cy="308747"/>
          </a:xfrm>
          <a:custGeom>
            <a:avLst/>
            <a:gdLst/>
            <a:ahLst/>
            <a:cxnLst/>
            <a:rect l="l" t="t" r="r" b="b"/>
            <a:pathLst>
              <a:path w="2534490" h="308747">
                <a:moveTo>
                  <a:pt x="0" y="0"/>
                </a:moveTo>
                <a:lnTo>
                  <a:pt x="2534490" y="0"/>
                </a:lnTo>
                <a:lnTo>
                  <a:pt x="2534490" y="308746"/>
                </a:lnTo>
                <a:lnTo>
                  <a:pt x="0" y="30874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AutoShape 12"/>
          <p:cNvSpPr/>
          <p:nvPr/>
        </p:nvSpPr>
        <p:spPr>
          <a:xfrm>
            <a:off x="4345964" y="1027000"/>
            <a:ext cx="9596073" cy="0"/>
          </a:xfrm>
          <a:prstGeom prst="line">
            <a:avLst/>
          </a:prstGeom>
          <a:ln w="19050" cap="flat">
            <a:solidFill>
              <a:srgbClr val="4A6686"/>
            </a:solidFill>
            <a:prstDash val="solid"/>
            <a:headEnd type="none" w="sm" len="sm"/>
            <a:tailEnd type="none" w="sm" len="sm"/>
          </a:ln>
        </p:spPr>
      </p:sp>
      <p:sp>
        <p:nvSpPr>
          <p:cNvPr id="13" name="AutoShape 13"/>
          <p:cNvSpPr/>
          <p:nvPr/>
        </p:nvSpPr>
        <p:spPr>
          <a:xfrm>
            <a:off x="4345964" y="9260000"/>
            <a:ext cx="9596073" cy="0"/>
          </a:xfrm>
          <a:prstGeom prst="line">
            <a:avLst/>
          </a:prstGeom>
          <a:ln w="19050" cap="flat">
            <a:solidFill>
              <a:srgbClr val="4A6686"/>
            </a:solidFill>
            <a:prstDash val="solid"/>
            <a:headEnd type="none" w="sm" len="sm"/>
            <a:tailEnd type="none" w="sm" len="sm"/>
          </a:ln>
        </p:spPr>
      </p:sp>
      <p:sp>
        <p:nvSpPr>
          <p:cNvPr id="14" name="TextBox 14"/>
          <p:cNvSpPr txBox="1"/>
          <p:nvPr/>
        </p:nvSpPr>
        <p:spPr>
          <a:xfrm>
            <a:off x="4075424" y="3445373"/>
            <a:ext cx="10137152" cy="4813970"/>
          </a:xfrm>
          <a:prstGeom prst="rect">
            <a:avLst/>
          </a:prstGeom>
        </p:spPr>
        <p:txBody>
          <a:bodyPr lIns="0" tIns="0" rIns="0" bIns="0" rtlCol="0" anchor="t">
            <a:spAutoFit/>
          </a:bodyPr>
          <a:lstStyle/>
          <a:p>
            <a:pPr marL="0" lvl="0" indent="0" algn="ctr">
              <a:lnSpc>
                <a:spcPts val="12277"/>
              </a:lnSpc>
            </a:pPr>
            <a:r>
              <a:rPr lang="en-US" sz="14443" b="1">
                <a:solidFill>
                  <a:srgbClr val="4A6686"/>
                </a:solidFill>
                <a:latin typeface="IBM Plex Serif Bold"/>
                <a:ea typeface="IBM Plex Serif Bold"/>
                <a:cs typeface="IBM Plex Serif Bold"/>
                <a:sym typeface="IBM Plex Serif Bold"/>
              </a:rPr>
              <a:t>REFLEKSI</a:t>
            </a:r>
          </a:p>
          <a:p>
            <a:pPr marL="0" lvl="0" indent="0" algn="ctr">
              <a:lnSpc>
                <a:spcPts val="12277"/>
              </a:lnSpc>
            </a:pPr>
            <a:r>
              <a:rPr lang="en-US" sz="14443" b="1">
                <a:solidFill>
                  <a:srgbClr val="4A6686"/>
                </a:solidFill>
                <a:latin typeface="IBM Plex Serif Bold"/>
                <a:ea typeface="IBM Plex Serif Bold"/>
                <a:cs typeface="IBM Plex Serif Bold"/>
                <a:sym typeface="IBM Plex Serif Bold"/>
              </a:rPr>
              <a:t>&amp; SIMPULAN</a:t>
            </a:r>
          </a:p>
        </p:txBody>
      </p:sp>
      <p:sp>
        <p:nvSpPr>
          <p:cNvPr id="15" name="Freeform 15"/>
          <p:cNvSpPr/>
          <p:nvPr/>
        </p:nvSpPr>
        <p:spPr>
          <a:xfrm rot="5400000">
            <a:off x="-2251456"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6" name="Freeform 16"/>
          <p:cNvSpPr/>
          <p:nvPr/>
        </p:nvSpPr>
        <p:spPr>
          <a:xfrm rot="5400000">
            <a:off x="16919965" y="3675370"/>
            <a:ext cx="3620948" cy="2936260"/>
          </a:xfrm>
          <a:custGeom>
            <a:avLst/>
            <a:gdLst/>
            <a:ahLst/>
            <a:cxnLst/>
            <a:rect l="l" t="t" r="r" b="b"/>
            <a:pathLst>
              <a:path w="3620948" h="2936260">
                <a:moveTo>
                  <a:pt x="0" y="0"/>
                </a:moveTo>
                <a:lnTo>
                  <a:pt x="3620948" y="0"/>
                </a:lnTo>
                <a:lnTo>
                  <a:pt x="3620948" y="2936260"/>
                </a:lnTo>
                <a:lnTo>
                  <a:pt x="0" y="29362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947</Words>
  <Application>Microsoft Office PowerPoint</Application>
  <PresentationFormat>Custom</PresentationFormat>
  <Paragraphs>101</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IBM Plex Serif Bold</vt:lpstr>
      <vt:lpstr>Niramit</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asus</cp:lastModifiedBy>
  <cp:revision>2</cp:revision>
  <dcterms:created xsi:type="dcterms:W3CDTF">2006-08-16T00:00:00Z</dcterms:created>
  <dcterms:modified xsi:type="dcterms:W3CDTF">2026-10-06T01:18:11Z</dcterms:modified>
  <dc:identifier>DAHXMQdTh1E</dc:identifier>
</cp:coreProperties>
</file>