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2" r:id="rId1"/>
  </p:sldMasterIdLst>
  <p:sldIdLst>
    <p:sldId id="272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73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70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6F404-B694-7E37-6AE0-94EDAF6E88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EE51D4-2E49-084B-D12F-B32041BEF5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1FCFF8-0FFA-5751-201D-D99E1D452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B44B17-AAB8-31E6-6211-8B118B005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244E00-A52A-A5C9-B3BA-22AD1BCD0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072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16370-10D1-21B3-3B0C-0130A48A8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6C8888-3FE4-43A7-DF5A-AF2155430E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4AD34-C2D8-710C-A927-E52279C10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34468C-61C8-0508-9CCC-673E8FFF6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9AB95E-7814-66DC-5887-2A2109098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697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B1BE0-3992-F08C-9AF8-99A82CAA2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76A876-223B-E362-816F-9E94E90436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0617B2-B8B0-3224-5471-E494712ED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CBBA4E-B20F-B0DC-5643-5CF5C9802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32D3F5-F270-51CB-7CEC-0CE84622A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665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92F4E-7370-EC05-DF5B-41DAA3D17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91B487-2B69-73C6-0CD6-5DF4226A30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880627-14DA-11A8-85BA-ECD0F026C5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F7BE81-79E3-1828-6440-296E6F396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F4DDB0-0090-F93F-8188-1EC7298AD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77D9F9-E475-3D76-5DC9-45423D8FD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477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F70F8-B961-715C-01C2-5FA204B23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2A97C3-DBAB-B14B-01C0-2368597A4D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218312-A86C-18C2-3650-C00C54BF99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6EB4F3-25CF-D417-3533-80B485FFB1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5D0DA9-B820-887C-ACB8-6AAA670421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981187-8E99-781A-8C09-872AA7C42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CFD0B6-4EFC-9B15-8E1F-067761DAE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873E42-595A-4203-DB04-F53FB745A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00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6A820-19BD-7385-8749-24FE50BF1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F0B639-501F-2239-A55F-96BA64FC6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C60964-CF37-62C8-3AEF-509ACF2EA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9D6908-416F-2A28-E592-28B7CD5C2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622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11963B-0E1F-2044-0C17-C99924E16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DA91D8-804F-5AB7-3FFF-DF4F94486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4FE670-6403-89E2-CF14-3B5759031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785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1EC2B-CAAF-E698-C368-52F02D9C3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8D256-A228-1BA6-2E01-45AAD3123C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328A2E-1D81-9BE3-3821-BC1106E343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A050B0-33AA-7655-01A7-431740CDE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803536-0C62-F709-A49F-79ECAE7ED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11B893-82AB-2A0C-0D62-0CC883C2E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258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CE312-B047-50F4-8C97-3181D5493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8AC3E8-5769-65B0-00EE-0F6C53BB01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6A9B52-1027-FEB3-32DC-80A837F8BA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5E5F03-667E-B105-205C-E75A6FEA4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8773A9-770C-0D40-F345-9A22F5339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5EB8A2-FE56-0076-5107-F9287CED1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92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0A4E3-0955-7892-B1A6-C9AABA1B4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43681D-7E2A-CA71-2727-EE5B95D0E6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3133A3-35D3-CA0E-98B7-1068A9D54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764A0F-436E-DAD8-65F6-F8AC9B185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C8EFFD-380B-E944-516D-5AE1D211C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676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D492E9F-F98C-06F0-BB4F-702F55FB0F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387F21-05B0-4142-2470-FD8EAE639C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272CD6-162F-B621-D366-D5CF51A94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62CABB-D776-C37C-B430-E5DD4F542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43D9E-FE1D-F23C-03F3-5F770D6E0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082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AB0FFE-8B9D-FCBC-BC1C-98128F7AE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06B7F5-56BF-AA4C-3350-D612CD2C9B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2BFC77-2A33-AB41-EB20-62F307952D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D2E2EF-0EA0-D8E2-7DEB-7A86CB1D97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C0DD58-EBBE-3F8A-BF86-44D997BF97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083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E4DFF6-F0F4-2FAA-35A4-2442C66575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354"/>
            <a:ext cx="12192000" cy="682664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7421E04-4DEE-30A5-CDA3-0DBA25C63FD5}"/>
              </a:ext>
            </a:extLst>
          </p:cNvPr>
          <p:cNvSpPr txBox="1"/>
          <p:nvPr/>
        </p:nvSpPr>
        <p:spPr>
          <a:xfrm>
            <a:off x="796413" y="3631747"/>
            <a:ext cx="63123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>
                <a:solidFill>
                  <a:srgbClr val="CDE1EB"/>
                </a:solidFill>
              </a:defRPr>
            </a:pPr>
            <a:r>
              <a:rPr lang="en-ID" sz="2400" dirty="0" err="1">
                <a:solidFill>
                  <a:srgbClr val="00B0F0"/>
                </a:solidFill>
              </a:rPr>
              <a:t>Menuju</a:t>
            </a:r>
            <a:r>
              <a:rPr lang="en-ID" sz="2400" dirty="0">
                <a:solidFill>
                  <a:srgbClr val="00B0F0"/>
                </a:solidFill>
              </a:rPr>
              <a:t> Pendidikan </a:t>
            </a:r>
            <a:r>
              <a:rPr lang="en-ID" sz="2400" dirty="0" err="1">
                <a:solidFill>
                  <a:srgbClr val="00B0F0"/>
                </a:solidFill>
              </a:rPr>
              <a:t>Bermutu</a:t>
            </a:r>
            <a:r>
              <a:rPr lang="en-ID" sz="2400" dirty="0">
                <a:solidFill>
                  <a:srgbClr val="00B0F0"/>
                </a:solidFill>
              </a:rPr>
              <a:t> </a:t>
            </a:r>
            <a:r>
              <a:rPr lang="en-ID" sz="2400" dirty="0" err="1">
                <a:solidFill>
                  <a:srgbClr val="00B0F0"/>
                </a:solidFill>
              </a:rPr>
              <a:t>untuk</a:t>
            </a:r>
            <a:r>
              <a:rPr lang="en-ID" sz="2400" dirty="0">
                <a:solidFill>
                  <a:srgbClr val="00B0F0"/>
                </a:solidFill>
              </a:rPr>
              <a:t> </a:t>
            </a:r>
            <a:r>
              <a:rPr lang="en-ID" sz="2400" dirty="0" err="1">
                <a:solidFill>
                  <a:srgbClr val="00B0F0"/>
                </a:solidFill>
              </a:rPr>
              <a:t>Semua</a:t>
            </a:r>
            <a:endParaRPr lang="en-ID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303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391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41148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743"/>
                </a:solidFill>
              </a:defRPr>
            </a:pPr>
            <a:r>
              <a:t>Mengapa Pembelajaran Mendalam?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0" y="45720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4748B"/>
                </a:solidFill>
              </a:defRPr>
            </a:pPr>
            <a:r>
              <a:t>01 • LATAR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325880"/>
            <a:ext cx="338328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94360" y="1325880"/>
            <a:ext cx="73152" cy="1828800"/>
          </a:xfrm>
          <a:prstGeom prst="rect">
            <a:avLst/>
          </a:prstGeom>
          <a:solidFill>
            <a:srgbClr val="2391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60" y="1508760"/>
            <a:ext cx="2971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1">
                <a:solidFill>
                  <a:srgbClr val="132743"/>
                </a:solidFill>
              </a:defRPr>
            </a:pPr>
            <a:r>
              <a:rPr sz="2000" dirty="0" err="1"/>
              <a:t>Tantangan</a:t>
            </a:r>
            <a:r>
              <a:rPr sz="2000" dirty="0"/>
              <a:t> Mutu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011680"/>
            <a:ext cx="29718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1E293B"/>
                </a:solidFill>
              </a:defRPr>
            </a:pPr>
            <a:r>
              <a:rPr sz="2000" dirty="0" err="1"/>
              <a:t>Literasi</a:t>
            </a:r>
            <a:r>
              <a:rPr sz="2000" dirty="0"/>
              <a:t>, </a:t>
            </a:r>
            <a:r>
              <a:rPr sz="2000" dirty="0" err="1"/>
              <a:t>numerasi</a:t>
            </a:r>
            <a:r>
              <a:rPr sz="2000" dirty="0"/>
              <a:t>, </a:t>
            </a:r>
            <a:r>
              <a:rPr sz="2000" dirty="0" err="1"/>
              <a:t>keterampilan</a:t>
            </a:r>
            <a:r>
              <a:rPr sz="2000" dirty="0"/>
              <a:t> </a:t>
            </a:r>
            <a:r>
              <a:rPr sz="2000" dirty="0" err="1"/>
              <a:t>berpikir</a:t>
            </a:r>
            <a:r>
              <a:rPr sz="2000" dirty="0"/>
              <a:t> </a:t>
            </a:r>
            <a:r>
              <a:rPr sz="2000" dirty="0" err="1"/>
              <a:t>tingkat</a:t>
            </a:r>
            <a:r>
              <a:rPr sz="2000" dirty="0"/>
              <a:t> </a:t>
            </a:r>
            <a:r>
              <a:rPr sz="2000" dirty="0" err="1"/>
              <a:t>tinggi</a:t>
            </a:r>
            <a:r>
              <a:rPr sz="2000" dirty="0"/>
              <a:t>, dan </a:t>
            </a:r>
            <a:r>
              <a:rPr sz="2000" dirty="0" err="1"/>
              <a:t>ketimpangan</a:t>
            </a:r>
            <a:r>
              <a:rPr sz="2000" dirty="0"/>
              <a:t> </a:t>
            </a:r>
            <a:r>
              <a:rPr sz="2000" dirty="0" err="1"/>
              <a:t>pendidikan</a:t>
            </a:r>
            <a:r>
              <a:rPr sz="2000" dirty="0"/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1325880"/>
            <a:ext cx="338328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89120" y="1325880"/>
            <a:ext cx="73152" cy="1828800"/>
          </a:xfrm>
          <a:prstGeom prst="rect">
            <a:avLst/>
          </a:prstGeom>
          <a:solidFill>
            <a:srgbClr val="27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617720" y="1508760"/>
            <a:ext cx="1314784" cy="3539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32743"/>
                </a:solidFill>
              </a:defRPr>
            </a:pPr>
            <a:r>
              <a:rPr dirty="0"/>
              <a:t>Masa </a:t>
            </a:r>
            <a:r>
              <a:rPr dirty="0" err="1"/>
              <a:t>Depan</a:t>
            </a:r>
            <a:endParaRPr dirty="0"/>
          </a:p>
        </p:txBody>
      </p:sp>
      <p:sp>
        <p:nvSpPr>
          <p:cNvPr id="13" name="TextBox 12"/>
          <p:cNvSpPr txBox="1"/>
          <p:nvPr/>
        </p:nvSpPr>
        <p:spPr>
          <a:xfrm>
            <a:off x="4617720" y="2011680"/>
            <a:ext cx="29718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1E293B"/>
                </a:solidFill>
              </a:defRPr>
            </a:pPr>
            <a:r>
              <a:rPr sz="2000"/>
              <a:t>Perubahan masa depan sulit diprediksi; sekolah perlu menyiapkan kompetensi masa depan.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83879" y="1325880"/>
            <a:ext cx="338328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 dirty="0"/>
          </a:p>
        </p:txBody>
      </p:sp>
      <p:sp>
        <p:nvSpPr>
          <p:cNvPr id="15" name="Rectangle 14"/>
          <p:cNvSpPr/>
          <p:nvPr/>
        </p:nvSpPr>
        <p:spPr>
          <a:xfrm>
            <a:off x="8183879" y="1325880"/>
            <a:ext cx="73152" cy="1828800"/>
          </a:xfrm>
          <a:prstGeom prst="rect">
            <a:avLst/>
          </a:prstGeom>
          <a:solidFill>
            <a:srgbClr val="EBAE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412480" y="1508760"/>
            <a:ext cx="2133405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32743"/>
                </a:solidFill>
              </a:defRPr>
            </a:pPr>
            <a:r>
              <a:rPr sz="2000" dirty="0" err="1"/>
              <a:t>Konteks</a:t>
            </a:r>
            <a:r>
              <a:rPr sz="2000" dirty="0"/>
              <a:t> Indonesia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80" y="2011680"/>
            <a:ext cx="29718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1E293B"/>
                </a:solidFill>
              </a:defRPr>
            </a:pPr>
            <a:r>
              <a:rPr sz="2000" dirty="0"/>
              <a:t>Visi Indonesia 2045 </a:t>
            </a:r>
            <a:r>
              <a:rPr lang="en-US" sz="2000" dirty="0"/>
              <a:t> </a:t>
            </a:r>
            <a:r>
              <a:rPr lang="en-US" sz="2000" dirty="0" err="1"/>
              <a:t>generasi</a:t>
            </a:r>
            <a:r>
              <a:rPr lang="en-US" sz="2000" dirty="0"/>
              <a:t> Emas </a:t>
            </a:r>
            <a:r>
              <a:rPr sz="2000" dirty="0" err="1"/>
              <a:t>membutuhkan</a:t>
            </a:r>
            <a:r>
              <a:rPr sz="2000" dirty="0"/>
              <a:t> </a:t>
            </a:r>
            <a:r>
              <a:rPr lang="en-ID" sz="2000" dirty="0" err="1"/>
              <a:t>pembelajaran</a:t>
            </a:r>
            <a:r>
              <a:rPr lang="en-ID" sz="2000" dirty="0"/>
              <a:t>  </a:t>
            </a:r>
            <a:r>
              <a:rPr lang="en-ID" sz="2000" dirty="0" err="1"/>
              <a:t>ber</a:t>
            </a:r>
            <a:r>
              <a:rPr sz="2000" dirty="0" err="1"/>
              <a:t>kualitas</a:t>
            </a:r>
            <a:r>
              <a:rPr sz="2000" dirty="0"/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371600" y="3749039"/>
            <a:ext cx="941832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1371600" y="3749039"/>
            <a:ext cx="73152" cy="1508760"/>
          </a:xfrm>
          <a:prstGeom prst="rect">
            <a:avLst/>
          </a:prstGeom>
          <a:solidFill>
            <a:srgbClr val="6F52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4748B"/>
                </a:solidFill>
              </a:defRPr>
            </a:pPr>
            <a:r>
              <a:t>Pembelajaran Mendalam •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391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41148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743"/>
                </a:solidFill>
              </a:defRPr>
            </a:pPr>
            <a:r>
              <a:t>Apa itu Pembelajaran Mendalam?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0" y="45720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4748B"/>
                </a:solidFill>
              </a:defRPr>
            </a:pPr>
            <a:r>
              <a:t>03 • KONSEP</a:t>
            </a:r>
          </a:p>
        </p:txBody>
      </p:sp>
      <p:sp>
        <p:nvSpPr>
          <p:cNvPr id="6" name="Oval 5"/>
          <p:cNvSpPr/>
          <p:nvPr/>
        </p:nvSpPr>
        <p:spPr>
          <a:xfrm>
            <a:off x="914400" y="1874519"/>
            <a:ext cx="1417320" cy="1417320"/>
          </a:xfrm>
          <a:prstGeom prst="ellipse">
            <a:avLst/>
          </a:prstGeom>
          <a:solidFill>
            <a:srgbClr val="2391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BER-</a:t>
            </a:r>
            <a:br/>
            <a:r>
              <a:t>KESADARAN</a:t>
            </a:r>
          </a:p>
        </p:txBody>
      </p:sp>
      <p:sp>
        <p:nvSpPr>
          <p:cNvPr id="7" name="Oval 6"/>
          <p:cNvSpPr/>
          <p:nvPr/>
        </p:nvSpPr>
        <p:spPr>
          <a:xfrm>
            <a:off x="4617720" y="1874519"/>
            <a:ext cx="1417320" cy="1417320"/>
          </a:xfrm>
          <a:prstGeom prst="ellipse">
            <a:avLst/>
          </a:prstGeom>
          <a:solidFill>
            <a:srgbClr val="27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BER-</a:t>
            </a:r>
            <a:br/>
            <a:r>
              <a:t>MAKNA</a:t>
            </a:r>
          </a:p>
        </p:txBody>
      </p:sp>
      <p:sp>
        <p:nvSpPr>
          <p:cNvPr id="8" name="Oval 7"/>
          <p:cNvSpPr/>
          <p:nvPr/>
        </p:nvSpPr>
        <p:spPr>
          <a:xfrm>
            <a:off x="8321040" y="1874519"/>
            <a:ext cx="1417320" cy="1417320"/>
          </a:xfrm>
          <a:prstGeom prst="ellipse">
            <a:avLst/>
          </a:prstGeom>
          <a:solidFill>
            <a:srgbClr val="EBAE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MENG-</a:t>
            </a:r>
            <a:br/>
            <a:r>
              <a:t>GEMBIRAKAN</a:t>
            </a:r>
          </a:p>
        </p:txBody>
      </p:sp>
      <p:sp>
        <p:nvSpPr>
          <p:cNvPr id="9" name="Right Arrow 8"/>
          <p:cNvSpPr/>
          <p:nvPr/>
        </p:nvSpPr>
        <p:spPr>
          <a:xfrm>
            <a:off x="2743200" y="2286000"/>
            <a:ext cx="1097280" cy="50292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ight Arrow 9"/>
          <p:cNvSpPr/>
          <p:nvPr/>
        </p:nvSpPr>
        <p:spPr>
          <a:xfrm>
            <a:off x="6446520" y="2286000"/>
            <a:ext cx="1097280" cy="50292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858297" y="4069080"/>
            <a:ext cx="835862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900" b="1">
                <a:solidFill>
                  <a:srgbClr val="132743"/>
                </a:solidFill>
              </a:defRPr>
            </a:pPr>
            <a:r>
              <a:rPr sz="2000" dirty="0" err="1"/>
              <a:t>Pendekatan</a:t>
            </a:r>
            <a:r>
              <a:rPr sz="2000" dirty="0"/>
              <a:t> yang </a:t>
            </a:r>
            <a:r>
              <a:rPr sz="2000" dirty="0" err="1"/>
              <a:t>memuliakan</a:t>
            </a:r>
            <a:r>
              <a:rPr sz="2000" dirty="0"/>
              <a:t> </a:t>
            </a:r>
            <a:r>
              <a:rPr sz="2000" dirty="0" err="1"/>
              <a:t>dengan</a:t>
            </a:r>
            <a:r>
              <a:rPr sz="2000" dirty="0"/>
              <a:t> </a:t>
            </a:r>
            <a:r>
              <a:rPr sz="2000" dirty="0" err="1"/>
              <a:t>menekankan</a:t>
            </a:r>
            <a:r>
              <a:rPr sz="2000" dirty="0"/>
              <a:t> </a:t>
            </a:r>
            <a:r>
              <a:rPr sz="2000" dirty="0" err="1"/>
              <a:t>penciptaan</a:t>
            </a:r>
            <a:r>
              <a:rPr sz="2000" dirty="0"/>
              <a:t> </a:t>
            </a:r>
            <a:r>
              <a:rPr sz="2000" dirty="0" err="1"/>
              <a:t>suasana</a:t>
            </a:r>
            <a:r>
              <a:rPr sz="2000" dirty="0"/>
              <a:t> </a:t>
            </a:r>
            <a:r>
              <a:rPr sz="2000" dirty="0" err="1"/>
              <a:t>belajar</a:t>
            </a:r>
            <a:r>
              <a:rPr sz="2000" dirty="0"/>
              <a:t> </a:t>
            </a:r>
            <a:endParaRPr lang="en-US" sz="2000" dirty="0"/>
          </a:p>
          <a:p>
            <a:pPr algn="ctr">
              <a:defRPr sz="1900" b="1">
                <a:solidFill>
                  <a:srgbClr val="132743"/>
                </a:solidFill>
              </a:defRPr>
            </a:pPr>
            <a:r>
              <a:rPr sz="2000" dirty="0"/>
              <a:t>dan proses </a:t>
            </a:r>
            <a:r>
              <a:rPr sz="2000" dirty="0" err="1"/>
              <a:t>pembelajaran</a:t>
            </a:r>
            <a:r>
              <a:rPr sz="2000" dirty="0"/>
              <a:t> </a:t>
            </a:r>
            <a:r>
              <a:rPr sz="2000" dirty="0" err="1"/>
              <a:t>berkesadaran</a:t>
            </a:r>
            <a:r>
              <a:rPr sz="2000" dirty="0"/>
              <a:t>, </a:t>
            </a:r>
            <a:r>
              <a:rPr sz="2000" dirty="0" err="1"/>
              <a:t>bermakna</a:t>
            </a:r>
            <a:r>
              <a:rPr sz="2000" dirty="0"/>
              <a:t>, dan </a:t>
            </a:r>
            <a:r>
              <a:rPr sz="2000" dirty="0" err="1"/>
              <a:t>menggembirakan</a:t>
            </a:r>
            <a:r>
              <a:rPr sz="2000" dirty="0"/>
              <a:t>.</a:t>
            </a:r>
          </a:p>
          <a:p>
            <a:pPr algn="ctr">
              <a:defRPr sz="1500">
                <a:solidFill>
                  <a:srgbClr val="1E293B"/>
                </a:solidFill>
              </a:defRPr>
            </a:pPr>
            <a:r>
              <a:rPr sz="2000" dirty="0" err="1"/>
              <a:t>Dilakukan</a:t>
            </a:r>
            <a:r>
              <a:rPr sz="2000" dirty="0"/>
              <a:t> </a:t>
            </a:r>
            <a:r>
              <a:rPr sz="2000" dirty="0" err="1"/>
              <a:t>secara</a:t>
            </a:r>
            <a:r>
              <a:rPr sz="2000" dirty="0"/>
              <a:t> </a:t>
            </a:r>
            <a:r>
              <a:rPr sz="2000" dirty="0" err="1"/>
              <a:t>holistik</a:t>
            </a:r>
            <a:r>
              <a:rPr sz="2000" dirty="0"/>
              <a:t> dan </a:t>
            </a:r>
            <a:r>
              <a:rPr sz="2000" dirty="0" err="1"/>
              <a:t>terpadu</a:t>
            </a:r>
            <a:r>
              <a:rPr sz="2000" dirty="0"/>
              <a:t> </a:t>
            </a:r>
            <a:r>
              <a:rPr sz="2000" dirty="0" err="1"/>
              <a:t>melalui</a:t>
            </a:r>
            <a:r>
              <a:rPr sz="2000" dirty="0"/>
              <a:t> </a:t>
            </a:r>
            <a:r>
              <a:rPr sz="2000" dirty="0" err="1"/>
              <a:t>olah</a:t>
            </a:r>
            <a:r>
              <a:rPr sz="2000" dirty="0"/>
              <a:t> </a:t>
            </a:r>
            <a:r>
              <a:rPr sz="2000" dirty="0" err="1"/>
              <a:t>pikir</a:t>
            </a:r>
            <a:r>
              <a:rPr sz="2000" dirty="0"/>
              <a:t>, </a:t>
            </a:r>
            <a:r>
              <a:rPr sz="2000" dirty="0" err="1"/>
              <a:t>olah</a:t>
            </a:r>
            <a:r>
              <a:rPr sz="2000" dirty="0"/>
              <a:t> </a:t>
            </a:r>
            <a:r>
              <a:rPr sz="2000" dirty="0" err="1"/>
              <a:t>hati</a:t>
            </a:r>
            <a:r>
              <a:rPr sz="2000" dirty="0"/>
              <a:t>, </a:t>
            </a:r>
            <a:r>
              <a:rPr sz="2000" dirty="0" err="1"/>
              <a:t>olah</a:t>
            </a:r>
            <a:r>
              <a:rPr sz="2000" dirty="0"/>
              <a:t> rasa, dan </a:t>
            </a:r>
            <a:r>
              <a:rPr sz="2000" dirty="0" err="1"/>
              <a:t>olah</a:t>
            </a:r>
            <a:r>
              <a:rPr sz="2000" dirty="0"/>
              <a:t> raga.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4748B"/>
                </a:solidFill>
              </a:defRPr>
            </a:pPr>
            <a:r>
              <a:t>Pembelajaran Mendalam • 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391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41148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743"/>
                </a:solidFill>
              </a:defRPr>
            </a:pPr>
            <a:r>
              <a:t>Empat Olah: Belajar Secara Holistik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0" y="45720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4748B"/>
                </a:solidFill>
              </a:defRPr>
            </a:pPr>
            <a:r>
              <a:t>03 • KONSEP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417320"/>
            <a:ext cx="251460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417320"/>
            <a:ext cx="73152" cy="3474720"/>
          </a:xfrm>
          <a:prstGeom prst="rect">
            <a:avLst/>
          </a:prstGeom>
          <a:solidFill>
            <a:srgbClr val="27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1600200"/>
            <a:ext cx="2103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32743"/>
                </a:solidFill>
              </a:defRPr>
            </a:pPr>
            <a:r>
              <a:t>OLAH PIKIR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103120"/>
            <a:ext cx="2103120" cy="2606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1E293B"/>
                </a:solidFill>
              </a:defRPr>
            </a:pPr>
            <a:r>
              <a:t>Memahami, menganalisis, memecahkan masalah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520440" y="1417320"/>
            <a:ext cx="251460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3520440" y="1417320"/>
            <a:ext cx="73152" cy="3474720"/>
          </a:xfrm>
          <a:prstGeom prst="rect">
            <a:avLst/>
          </a:prstGeom>
          <a:solidFill>
            <a:srgbClr val="2391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749039" y="1600200"/>
            <a:ext cx="2103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32743"/>
                </a:solidFill>
              </a:defRPr>
            </a:pPr>
            <a:r>
              <a:t>OLAH HATI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49039" y="2103120"/>
            <a:ext cx="2103120" cy="2606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1E293B"/>
                </a:solidFill>
              </a:defRPr>
            </a:pPr>
            <a:r>
              <a:t>Kepekaan batin, budi pekerti, moral &amp; spiritual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55080" y="1417320"/>
            <a:ext cx="251460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355080" y="1417320"/>
            <a:ext cx="73152" cy="3474720"/>
          </a:xfrm>
          <a:prstGeom prst="rect">
            <a:avLst/>
          </a:prstGeom>
          <a:solidFill>
            <a:srgbClr val="6F52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583680" y="1600200"/>
            <a:ext cx="2103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32743"/>
                </a:solidFill>
              </a:defRPr>
            </a:pPr>
            <a:r>
              <a:t>OLAH RASA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83680" y="2103120"/>
            <a:ext cx="2103120" cy="2606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1E293B"/>
                </a:solidFill>
              </a:defRPr>
            </a:pPr>
            <a:r>
              <a:t>Estetika, empati, menghargai keindahan &amp; relasi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189720" y="1417320"/>
            <a:ext cx="251460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9189720" y="1417320"/>
            <a:ext cx="73152" cy="3474720"/>
          </a:xfrm>
          <a:prstGeom prst="rect">
            <a:avLst/>
          </a:prstGeom>
          <a:solidFill>
            <a:srgbClr val="EBAE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418320" y="1600200"/>
            <a:ext cx="2103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32743"/>
                </a:solidFill>
              </a:defRPr>
            </a:pPr>
            <a:r>
              <a:t>OLAH RAGA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418320" y="2103120"/>
            <a:ext cx="2103120" cy="2606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1E293B"/>
                </a:solidFill>
              </a:defRPr>
            </a:pPr>
            <a:r>
              <a:t>Kesehatan fisik, kekuatan tubuh &amp; karakter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011680" y="5349240"/>
            <a:ext cx="80467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132743"/>
                </a:solidFill>
              </a:defRPr>
            </a:pPr>
            <a:r>
              <a:t>Tujuan akhirnya: mewujudkan Profil Lulusan dengan 8 dimensi.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4748B"/>
                </a:solidFill>
              </a:defRPr>
            </a:pPr>
            <a:r>
              <a:t>Pembelajaran Mendalam • 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391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41148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743"/>
                </a:solidFill>
              </a:defRPr>
            </a:pPr>
            <a:r>
              <a:t>8 Dimensi Profil Lulusan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0" y="45720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4748B"/>
                </a:solidFill>
              </a:defRPr>
            </a:pPr>
            <a:r>
              <a:t>04 • PROFIL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234440"/>
            <a:ext cx="251460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 dirty="0"/>
          </a:p>
        </p:txBody>
      </p:sp>
      <p:sp>
        <p:nvSpPr>
          <p:cNvPr id="7" name="Rectangle 6"/>
          <p:cNvSpPr/>
          <p:nvPr/>
        </p:nvSpPr>
        <p:spPr>
          <a:xfrm>
            <a:off x="594360" y="1234440"/>
            <a:ext cx="73152" cy="1828800"/>
          </a:xfrm>
          <a:prstGeom prst="rect">
            <a:avLst/>
          </a:prstGeom>
          <a:solidFill>
            <a:srgbClr val="2391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60" y="1417320"/>
            <a:ext cx="122610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32743"/>
                </a:solidFill>
              </a:defRPr>
            </a:pPr>
            <a:r>
              <a:rPr sz="1600" dirty="0" err="1"/>
              <a:t>Keimanan</a:t>
            </a:r>
            <a:r>
              <a:rPr sz="1600" dirty="0"/>
              <a:t> &amp;</a:t>
            </a:r>
            <a:br>
              <a:rPr sz="1600" dirty="0"/>
            </a:br>
            <a:r>
              <a:rPr sz="1600" dirty="0" err="1"/>
              <a:t>Ketakwaan</a:t>
            </a:r>
            <a:endParaRPr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822959" y="1920240"/>
            <a:ext cx="227076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E293B"/>
                </a:solidFill>
              </a:defRPr>
            </a:pPr>
            <a:r>
              <a:rPr dirty="0" err="1"/>
              <a:t>Fokus</a:t>
            </a:r>
            <a:r>
              <a:rPr dirty="0"/>
              <a:t> pada </a:t>
            </a:r>
            <a:r>
              <a:rPr dirty="0" err="1"/>
              <a:t>pengembangan</a:t>
            </a:r>
            <a:r>
              <a:rPr dirty="0"/>
              <a:t> </a:t>
            </a:r>
            <a:r>
              <a:rPr dirty="0" err="1"/>
              <a:t>peserta</a:t>
            </a:r>
            <a:r>
              <a:rPr dirty="0"/>
              <a:t> </a:t>
            </a:r>
            <a:r>
              <a:rPr dirty="0" err="1"/>
              <a:t>didik</a:t>
            </a:r>
            <a:r>
              <a:rPr dirty="0"/>
              <a:t> </a:t>
            </a:r>
            <a:r>
              <a:rPr dirty="0" err="1"/>
              <a:t>secara</a:t>
            </a:r>
            <a:r>
              <a:rPr dirty="0"/>
              <a:t> </a:t>
            </a:r>
            <a:r>
              <a:rPr dirty="0" err="1"/>
              <a:t>utuh</a:t>
            </a:r>
            <a:r>
              <a:rPr dirty="0"/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29000" y="1234440"/>
            <a:ext cx="251460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3429000" y="1234440"/>
            <a:ext cx="73152" cy="1828800"/>
          </a:xfrm>
          <a:prstGeom prst="rect">
            <a:avLst/>
          </a:prstGeom>
          <a:solidFill>
            <a:srgbClr val="27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657600" y="1417320"/>
            <a:ext cx="2103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32743"/>
                </a:solidFill>
              </a:defRPr>
            </a:pPr>
            <a:r>
              <a:rPr dirty="0" err="1"/>
              <a:t>Kewargaan</a:t>
            </a:r>
            <a:endParaRPr dirty="0"/>
          </a:p>
        </p:txBody>
      </p:sp>
      <p:sp>
        <p:nvSpPr>
          <p:cNvPr id="13" name="TextBox 12"/>
          <p:cNvSpPr txBox="1"/>
          <p:nvPr/>
        </p:nvSpPr>
        <p:spPr>
          <a:xfrm>
            <a:off x="3657600" y="1920240"/>
            <a:ext cx="210312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E293B"/>
                </a:solidFill>
              </a:defRPr>
            </a:pPr>
            <a:r>
              <a:rPr dirty="0" err="1"/>
              <a:t>Fokus</a:t>
            </a:r>
            <a:r>
              <a:rPr dirty="0"/>
              <a:t> pada </a:t>
            </a:r>
            <a:r>
              <a:rPr dirty="0" err="1"/>
              <a:t>pengembangan</a:t>
            </a:r>
            <a:r>
              <a:rPr dirty="0"/>
              <a:t> </a:t>
            </a:r>
            <a:r>
              <a:rPr dirty="0" err="1"/>
              <a:t>peserta</a:t>
            </a:r>
            <a:r>
              <a:rPr dirty="0"/>
              <a:t> </a:t>
            </a:r>
            <a:r>
              <a:rPr dirty="0" err="1"/>
              <a:t>didik</a:t>
            </a:r>
            <a:r>
              <a:rPr dirty="0"/>
              <a:t> </a:t>
            </a:r>
            <a:r>
              <a:rPr dirty="0" err="1"/>
              <a:t>secara</a:t>
            </a:r>
            <a:r>
              <a:rPr dirty="0"/>
              <a:t> </a:t>
            </a:r>
            <a:r>
              <a:rPr dirty="0" err="1"/>
              <a:t>utuh</a:t>
            </a:r>
            <a:r>
              <a:rPr dirty="0"/>
              <a:t>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63640" y="1234440"/>
            <a:ext cx="251460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263640" y="1234440"/>
            <a:ext cx="73152" cy="1828800"/>
          </a:xfrm>
          <a:prstGeom prst="rect">
            <a:avLst/>
          </a:prstGeom>
          <a:solidFill>
            <a:srgbClr val="6F52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492240" y="1417320"/>
            <a:ext cx="2103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32743"/>
                </a:solidFill>
              </a:defRPr>
            </a:pPr>
            <a:r>
              <a:t>Penalaran</a:t>
            </a:r>
            <a:br/>
            <a:r>
              <a:t>Kritis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92240" y="1920240"/>
            <a:ext cx="210312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E293B"/>
                </a:solidFill>
              </a:defRPr>
            </a:pPr>
            <a:r>
              <a:t>Fokus pada pengembangan peserta didik secara utuh.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098280" y="1234440"/>
            <a:ext cx="251460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9098280" y="1234440"/>
            <a:ext cx="73152" cy="1828800"/>
          </a:xfrm>
          <a:prstGeom prst="rect">
            <a:avLst/>
          </a:prstGeom>
          <a:solidFill>
            <a:srgbClr val="EBAE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326880" y="1417320"/>
            <a:ext cx="2103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32743"/>
                </a:solidFill>
              </a:defRPr>
            </a:pPr>
            <a:r>
              <a:t>Kreativitas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26880" y="1920240"/>
            <a:ext cx="210312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E293B"/>
                </a:solidFill>
              </a:defRPr>
            </a:pPr>
            <a:r>
              <a:t>Fokus pada pengembangan peserta didik secara utuh.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94360" y="3474720"/>
            <a:ext cx="251460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594360" y="3474720"/>
            <a:ext cx="73152" cy="1828800"/>
          </a:xfrm>
          <a:prstGeom prst="rect">
            <a:avLst/>
          </a:prstGeom>
          <a:solidFill>
            <a:srgbClr val="2391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22960" y="3657600"/>
            <a:ext cx="2103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32743"/>
                </a:solidFill>
              </a:defRPr>
            </a:pPr>
            <a:r>
              <a:t>Kolaborasi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60" y="4160520"/>
            <a:ext cx="210312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E293B"/>
                </a:solidFill>
              </a:defRPr>
            </a:pPr>
            <a:r>
              <a:t>Fokus pada pengembangan peserta didik secara utuh.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429000" y="3474720"/>
            <a:ext cx="251460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3429000" y="3474720"/>
            <a:ext cx="73152" cy="1828800"/>
          </a:xfrm>
          <a:prstGeom prst="rect">
            <a:avLst/>
          </a:prstGeom>
          <a:solidFill>
            <a:srgbClr val="27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3657600" y="3657600"/>
            <a:ext cx="2103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32743"/>
                </a:solidFill>
              </a:defRPr>
            </a:pPr>
            <a:r>
              <a:t>Kemandirian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657600" y="4160520"/>
            <a:ext cx="210312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E293B"/>
                </a:solidFill>
              </a:defRPr>
            </a:pPr>
            <a:r>
              <a:t>Fokus pada pengembangan peserta didik secara utuh.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263640" y="3474720"/>
            <a:ext cx="251460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6263640" y="3474720"/>
            <a:ext cx="73152" cy="1828800"/>
          </a:xfrm>
          <a:prstGeom prst="rect">
            <a:avLst/>
          </a:prstGeom>
          <a:solidFill>
            <a:srgbClr val="6F52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492240" y="3657600"/>
            <a:ext cx="2103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32743"/>
                </a:solidFill>
              </a:defRPr>
            </a:pPr>
            <a:r>
              <a:t>Kesehatan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92240" y="4160520"/>
            <a:ext cx="210312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E293B"/>
                </a:solidFill>
              </a:defRPr>
            </a:pPr>
            <a:r>
              <a:t>Fokus pada pengembangan peserta didik secara utuh.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9098280" y="3474720"/>
            <a:ext cx="251460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9098280" y="3474720"/>
            <a:ext cx="73152" cy="1828800"/>
          </a:xfrm>
          <a:prstGeom prst="rect">
            <a:avLst/>
          </a:prstGeom>
          <a:solidFill>
            <a:srgbClr val="EBAE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9326880" y="3657600"/>
            <a:ext cx="2103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32743"/>
                </a:solidFill>
              </a:defRPr>
            </a:pPr>
            <a:r>
              <a:t>Komunikasi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326880" y="4160520"/>
            <a:ext cx="210312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E293B"/>
                </a:solidFill>
              </a:defRPr>
            </a:pPr>
            <a:r>
              <a:t>Fokus pada pengembangan peserta didik secara utuh.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94360" y="6473952"/>
            <a:ext cx="1362874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4748B"/>
                </a:solidFill>
              </a:defRPr>
            </a:pPr>
            <a:r>
              <a:rPr dirty="0" err="1"/>
              <a:t>Pembelaaran</a:t>
            </a:r>
            <a:r>
              <a:rPr dirty="0"/>
              <a:t> </a:t>
            </a:r>
            <a:r>
              <a:rPr dirty="0" err="1"/>
              <a:t>Mendalam</a:t>
            </a:r>
            <a:r>
              <a:rPr dirty="0"/>
              <a:t> • 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391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41148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743"/>
                </a:solidFill>
              </a:defRPr>
            </a:pPr>
            <a:r>
              <a:t>3 Prinsip Pembelajaran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0" y="45720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4748B"/>
                </a:solidFill>
              </a:defRPr>
            </a:pPr>
            <a:r>
              <a:t>05 • PRINSIP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508760"/>
            <a:ext cx="3383280" cy="3429000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31520" y="1508760"/>
            <a:ext cx="73152" cy="3429000"/>
          </a:xfrm>
          <a:prstGeom prst="rect">
            <a:avLst/>
          </a:prstGeom>
          <a:solidFill>
            <a:srgbClr val="2391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1691639"/>
            <a:ext cx="2971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32743"/>
                </a:solidFill>
              </a:defRPr>
            </a:pPr>
            <a:r>
              <a:t>BERKESADARAN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194560"/>
            <a:ext cx="297180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1E293B"/>
                </a:solidFill>
              </a:defRPr>
            </a:pPr>
            <a:r>
              <a:t>Fokus, konsentrasi, kesadaran proses berpikir, pilihan, strategi belajar.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26280" y="1508760"/>
            <a:ext cx="3383280" cy="3429000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526280" y="1508760"/>
            <a:ext cx="73152" cy="3429000"/>
          </a:xfrm>
          <a:prstGeom prst="rect">
            <a:avLst/>
          </a:prstGeom>
          <a:solidFill>
            <a:srgbClr val="27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754880" y="1691639"/>
            <a:ext cx="2971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32743"/>
                </a:solidFill>
              </a:defRPr>
            </a:pPr>
            <a:r>
              <a:t>BERMAKNA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54880" y="2194560"/>
            <a:ext cx="297180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1E293B"/>
                </a:solidFill>
              </a:defRPr>
            </a:pPr>
            <a:r>
              <a:t>Kontekstual, relevan, terkait pengalaman sebelumnya, dan dapat diterapkan.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321040" y="1508760"/>
            <a:ext cx="3383280" cy="3429000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321040" y="1508760"/>
            <a:ext cx="73152" cy="3429000"/>
          </a:xfrm>
          <a:prstGeom prst="rect">
            <a:avLst/>
          </a:prstGeom>
          <a:solidFill>
            <a:srgbClr val="EBAE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549640" y="1691639"/>
            <a:ext cx="2971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32743"/>
                </a:solidFill>
              </a:defRPr>
            </a:pPr>
            <a:r>
              <a:t>MENGGEMBIRAKAN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49640" y="2194560"/>
            <a:ext cx="297180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1E293B"/>
                </a:solidFill>
              </a:defRPr>
            </a:pPr>
            <a:r>
              <a:t>Interaktif, menarik, menantang, memotivasi, dan memberi ruang kreativitas.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" y="5257800"/>
            <a:ext cx="100584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1E293B"/>
                </a:solidFill>
              </a:defRPr>
            </a:pPr>
            <a:r>
              <a:t>Ketiga prinsip dapat terjadi terpisah ataupun simultan dan tidak harus berurutan.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391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41148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743"/>
                </a:solidFill>
              </a:defRPr>
            </a:pPr>
            <a:r>
              <a:t>Pengalaman Belajar: Memahami → Mengaplikasi → Merefleksi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0" y="45720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4748B"/>
                </a:solidFill>
              </a:defRPr>
            </a:pPr>
            <a:r>
              <a:t>06 • PENGALAMAN</a:t>
            </a:r>
          </a:p>
        </p:txBody>
      </p:sp>
      <p:sp>
        <p:nvSpPr>
          <p:cNvPr id="6" name="Oval 5"/>
          <p:cNvSpPr/>
          <p:nvPr/>
        </p:nvSpPr>
        <p:spPr>
          <a:xfrm>
            <a:off x="731520" y="1280160"/>
            <a:ext cx="777240" cy="777240"/>
          </a:xfrm>
          <a:prstGeom prst="ellipse">
            <a:avLst/>
          </a:prstGeom>
          <a:solidFill>
            <a:srgbClr val="2391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2240280"/>
            <a:ext cx="3246120" cy="2560320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31520" y="2240280"/>
            <a:ext cx="73152" cy="2560320"/>
          </a:xfrm>
          <a:prstGeom prst="rect">
            <a:avLst/>
          </a:prstGeom>
          <a:solidFill>
            <a:srgbClr val="2391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60120" y="2423160"/>
            <a:ext cx="283463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32743"/>
                </a:solidFill>
              </a:defRPr>
            </a:pPr>
            <a:r>
              <a:t>MEMAHAMI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926080"/>
            <a:ext cx="2834639" cy="1691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1E293B"/>
                </a:solidFill>
              </a:defRPr>
            </a:pPr>
            <a:r>
              <a:t>Mengkonstruksi pengetahuan: esensial, aplikatif, nilai &amp; karakter.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3977639" y="1417320"/>
            <a:ext cx="594360" cy="41148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4526280" y="1280160"/>
            <a:ext cx="777240" cy="777240"/>
          </a:xfrm>
          <a:prstGeom prst="ellipse">
            <a:avLst/>
          </a:prstGeom>
          <a:solidFill>
            <a:srgbClr val="27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26280" y="2240280"/>
            <a:ext cx="3246120" cy="2560320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526280" y="2240280"/>
            <a:ext cx="73152" cy="2560320"/>
          </a:xfrm>
          <a:prstGeom prst="rect">
            <a:avLst/>
          </a:prstGeom>
          <a:solidFill>
            <a:srgbClr val="27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754880" y="2423160"/>
            <a:ext cx="283463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32743"/>
                </a:solidFill>
              </a:defRPr>
            </a:pPr>
            <a:r>
              <a:t>MENGAPLIKASI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54880" y="2926080"/>
            <a:ext cx="2834639" cy="1691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1E293B"/>
                </a:solidFill>
              </a:defRPr>
            </a:pPr>
            <a:r>
              <a:t>Menghubungkan ide, menganalisis, dan membangun solusi dalam konteks nyata.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7772400" y="1417320"/>
            <a:ext cx="594360" cy="41148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8321040" y="1280160"/>
            <a:ext cx="777240" cy="777240"/>
          </a:xfrm>
          <a:prstGeom prst="ellipse">
            <a:avLst/>
          </a:prstGeom>
          <a:solidFill>
            <a:srgbClr val="EBAE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321040" y="2240280"/>
            <a:ext cx="3246120" cy="2560320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321040" y="2240280"/>
            <a:ext cx="73152" cy="2560320"/>
          </a:xfrm>
          <a:prstGeom prst="rect">
            <a:avLst/>
          </a:prstGeom>
          <a:solidFill>
            <a:srgbClr val="EBAE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549640" y="2423160"/>
            <a:ext cx="283463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32743"/>
                </a:solidFill>
              </a:defRPr>
            </a:pPr>
            <a:r>
              <a:t>MEREFLEKSI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549640" y="2926080"/>
            <a:ext cx="2834639" cy="1691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1E293B"/>
                </a:solidFill>
              </a:defRPr>
            </a:pPr>
            <a:r>
              <a:t>Mengevaluasi proses/hasil dan meregulasi diri untuk memperluas penerapan ide.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4748B"/>
                </a:solidFill>
              </a:defRPr>
            </a:pPr>
            <a:r>
              <a:t>Pembelajaran Mendalam •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391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41148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743"/>
                </a:solidFill>
              </a:defRPr>
            </a:pPr>
            <a:r>
              <a:t>Dari LOTS menuju HOTS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0" y="45720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4748B"/>
                </a:solidFill>
              </a:defRPr>
            </a:pPr>
            <a:r>
              <a:t>06 • PENDALAMAN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828800"/>
            <a:ext cx="2468880" cy="2011680"/>
          </a:xfrm>
          <a:prstGeom prst="roundRect">
            <a:avLst/>
          </a:prstGeom>
          <a:solidFill>
            <a:srgbClr val="C2D3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Mengingat</a:t>
            </a:r>
          </a:p>
          <a:p>
            <a:pPr algn="ctr">
              <a:defRPr sz="1200">
                <a:solidFill>
                  <a:srgbClr val="FFFFFF"/>
                </a:solidFill>
              </a:defRPr>
            </a:pPr>
            <a:r>
              <a:t>Unistruktural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74720" y="1828800"/>
            <a:ext cx="2468880" cy="2011680"/>
          </a:xfrm>
          <a:prstGeom prst="roundRect">
            <a:avLst/>
          </a:prstGeom>
          <a:solidFill>
            <a:srgbClr val="A5C4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Memahami</a:t>
            </a:r>
          </a:p>
          <a:p>
            <a:pPr algn="ctr">
              <a:defRPr sz="1200">
                <a:solidFill>
                  <a:srgbClr val="FFFFFF"/>
                </a:solidFill>
              </a:defRPr>
            </a:pPr>
            <a:r>
              <a:t>Multistruktural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55080" y="1828800"/>
            <a:ext cx="2468880" cy="2011680"/>
          </a:xfrm>
          <a:prstGeom prst="roundRect">
            <a:avLst/>
          </a:prstGeom>
          <a:solidFill>
            <a:srgbClr val="72AA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Mengaplikasi</a:t>
            </a:r>
          </a:p>
          <a:p>
            <a:pPr algn="ctr">
              <a:defRPr sz="1200">
                <a:solidFill>
                  <a:srgbClr val="FFFFFF"/>
                </a:solidFill>
              </a:defRPr>
            </a:pPr>
            <a:r>
              <a:t>Relasional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235440" y="1828800"/>
            <a:ext cx="2468880" cy="2011680"/>
          </a:xfrm>
          <a:prstGeom prst="roundRect">
            <a:avLst/>
          </a:prstGeom>
          <a:solidFill>
            <a:srgbClr val="EBAE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Merefleksi</a:t>
            </a:r>
          </a:p>
          <a:p>
            <a:pPr algn="ctr">
              <a:defRPr sz="1200">
                <a:solidFill>
                  <a:srgbClr val="FFFFFF"/>
                </a:solidFill>
              </a:defRPr>
            </a:pPr>
            <a:r>
              <a:t>Abstrak mendalam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572000"/>
            <a:ext cx="1024128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132743"/>
                </a:solidFill>
              </a:defRPr>
            </a:pPr>
            <a:r>
              <a:rPr dirty="0" err="1"/>
              <a:t>Taksonomi</a:t>
            </a:r>
            <a:r>
              <a:rPr dirty="0"/>
              <a:t> Bloom: </a:t>
            </a:r>
            <a:r>
              <a:rPr dirty="0" err="1"/>
              <a:t>mengingat</a:t>
            </a:r>
            <a:r>
              <a:rPr dirty="0"/>
              <a:t> → </a:t>
            </a:r>
            <a:r>
              <a:rPr dirty="0" err="1"/>
              <a:t>memahami</a:t>
            </a:r>
            <a:r>
              <a:rPr dirty="0"/>
              <a:t> → </a:t>
            </a:r>
            <a:r>
              <a:rPr dirty="0" err="1"/>
              <a:t>menerapkan</a:t>
            </a:r>
            <a:r>
              <a:rPr dirty="0"/>
              <a:t> → </a:t>
            </a:r>
            <a:r>
              <a:rPr dirty="0" err="1"/>
              <a:t>menganalisis</a:t>
            </a:r>
            <a:r>
              <a:rPr dirty="0"/>
              <a:t> → </a:t>
            </a:r>
            <a:r>
              <a:rPr dirty="0" err="1"/>
              <a:t>mengevaluasi</a:t>
            </a:r>
            <a:r>
              <a:rPr dirty="0"/>
              <a:t> → </a:t>
            </a:r>
            <a:r>
              <a:rPr dirty="0" err="1"/>
              <a:t>mencipta</a:t>
            </a:r>
            <a:r>
              <a:rPr dirty="0"/>
              <a:t>.</a:t>
            </a:r>
          </a:p>
          <a:p>
            <a:pPr algn="ctr">
              <a:defRPr sz="1400">
                <a:solidFill>
                  <a:srgbClr val="1E293B"/>
                </a:solidFill>
              </a:defRPr>
            </a:pPr>
            <a:r>
              <a:rPr dirty="0" err="1"/>
              <a:t>Taksonomi</a:t>
            </a:r>
            <a:r>
              <a:rPr dirty="0"/>
              <a:t> SOLO: </a:t>
            </a:r>
            <a:r>
              <a:rPr dirty="0" err="1"/>
              <a:t>dari</a:t>
            </a:r>
            <a:r>
              <a:rPr dirty="0"/>
              <a:t> </a:t>
            </a:r>
            <a:r>
              <a:rPr dirty="0" err="1"/>
              <a:t>belum</a:t>
            </a:r>
            <a:r>
              <a:rPr dirty="0"/>
              <a:t> </a:t>
            </a:r>
            <a:r>
              <a:rPr dirty="0" err="1"/>
              <a:t>memahami</a:t>
            </a:r>
            <a:r>
              <a:rPr dirty="0"/>
              <a:t> </a:t>
            </a:r>
            <a:r>
              <a:rPr dirty="0" err="1"/>
              <a:t>hingga</a:t>
            </a:r>
            <a:r>
              <a:rPr dirty="0"/>
              <a:t> </a:t>
            </a:r>
            <a:r>
              <a:rPr dirty="0" err="1"/>
              <a:t>mampu</a:t>
            </a:r>
            <a:r>
              <a:rPr dirty="0"/>
              <a:t> </a:t>
            </a:r>
            <a:r>
              <a:rPr dirty="0" err="1"/>
              <a:t>menggeneralisasi</a:t>
            </a:r>
            <a:r>
              <a:rPr dirty="0"/>
              <a:t> pada domain </a:t>
            </a:r>
            <a:r>
              <a:rPr dirty="0" err="1"/>
              <a:t>baru</a:t>
            </a:r>
            <a:r>
              <a:rPr dirty="0"/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4748B"/>
                </a:solidFill>
              </a:defRPr>
            </a:pPr>
            <a:r>
              <a:t>Pembelajaran Mendalam •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D8C2DC-209B-B9D1-A70D-1B601AE6F6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06" y="0"/>
            <a:ext cx="12152494" cy="72463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8C2E7D7-7B7B-1223-64D2-2BE894A99883}"/>
              </a:ext>
            </a:extLst>
          </p:cNvPr>
          <p:cNvSpPr txBox="1"/>
          <p:nvPr/>
        </p:nvSpPr>
        <p:spPr>
          <a:xfrm>
            <a:off x="619432" y="705153"/>
            <a:ext cx="61746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/>
              <a:t>(Structure of Observed Learning Outcomes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5AC623-92CB-6327-833F-98A2E88BFB34}"/>
              </a:ext>
            </a:extLst>
          </p:cNvPr>
          <p:cNvSpPr txBox="1"/>
          <p:nvPr/>
        </p:nvSpPr>
        <p:spPr>
          <a:xfrm>
            <a:off x="5142270" y="639957"/>
            <a:ext cx="61746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kerangka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tingkat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pemahaman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atau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kualitas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hasil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belajar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peserta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didik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2558459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391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41148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743"/>
                </a:solidFill>
              </a:defRPr>
            </a:pPr>
            <a:r>
              <a:t>4 Kerangka Pembelajaran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0" y="45720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4748B"/>
                </a:solidFill>
              </a:defRPr>
            </a:pPr>
            <a:r>
              <a:t>07 • KERANGKA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1234440"/>
            <a:ext cx="48920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14400" y="1234440"/>
            <a:ext cx="73152" cy="2011680"/>
          </a:xfrm>
          <a:prstGeom prst="rect">
            <a:avLst/>
          </a:prstGeom>
          <a:solidFill>
            <a:srgbClr val="2391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43000" y="1417320"/>
            <a:ext cx="448055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32743"/>
                </a:solidFill>
              </a:defRPr>
            </a:pPr>
            <a:r>
              <a:t>PRAKTIK</a:t>
            </a:r>
            <a:br/>
            <a:r>
              <a:t>PEDAGOGIS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1920240"/>
            <a:ext cx="4480559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1E293B"/>
                </a:solidFill>
              </a:defRPr>
            </a:pPr>
            <a:r>
              <a:t>Strategi mengajar autentik, praktik nyata, HOTS &amp; kolaborasi.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0" y="1234440"/>
            <a:ext cx="48920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400800" y="1234440"/>
            <a:ext cx="73152" cy="2011680"/>
          </a:xfrm>
          <a:prstGeom prst="rect">
            <a:avLst/>
          </a:prstGeom>
          <a:solidFill>
            <a:srgbClr val="27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629400" y="1417320"/>
            <a:ext cx="448055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32743"/>
                </a:solidFill>
              </a:defRPr>
            </a:pPr>
            <a:r>
              <a:t>KEMITRAAN</a:t>
            </a:r>
            <a:br/>
            <a:r>
              <a:t>PEMBELAJARAN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29400" y="1920240"/>
            <a:ext cx="4480559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1E293B"/>
                </a:solidFill>
              </a:defRPr>
            </a:pPr>
            <a:r>
              <a:t>Guru, peserta didik, keluarga, masyarakat &amp; mitra profesional.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14400" y="3657600"/>
            <a:ext cx="48920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914400" y="3657600"/>
            <a:ext cx="73152" cy="2011680"/>
          </a:xfrm>
          <a:prstGeom prst="rect">
            <a:avLst/>
          </a:prstGeom>
          <a:solidFill>
            <a:srgbClr val="6F52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143000" y="3840480"/>
            <a:ext cx="448055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32743"/>
                </a:solidFill>
              </a:defRPr>
            </a:pPr>
            <a:r>
              <a:t>LINGKUNGAN</a:t>
            </a:r>
            <a:br/>
            <a:r>
              <a:t>PEMBELAJARAN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3000" y="4343400"/>
            <a:ext cx="4480559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1E293B"/>
                </a:solidFill>
              </a:defRPr>
            </a:pPr>
            <a:r>
              <a:t>Budaya belajar + ruang fisik + ruang virtual.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0" y="3657600"/>
            <a:ext cx="48920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400800" y="3657600"/>
            <a:ext cx="73152" cy="2011680"/>
          </a:xfrm>
          <a:prstGeom prst="rect">
            <a:avLst/>
          </a:prstGeom>
          <a:solidFill>
            <a:srgbClr val="EBAE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629400" y="3840480"/>
            <a:ext cx="448055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32743"/>
                </a:solidFill>
              </a:defRPr>
            </a:pPr>
            <a:r>
              <a:t>PEMANFAATAN</a:t>
            </a:r>
            <a:br/>
            <a:r>
              <a:t>DIGITAL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29400" y="4343400"/>
            <a:ext cx="4480559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1E293B"/>
                </a:solidFill>
              </a:defRPr>
            </a:pPr>
            <a:r>
              <a:t>Perencanaan, pelaksanaan &amp; asesmen yang interaktif.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4748B"/>
                </a:solidFill>
              </a:defRPr>
            </a:pPr>
            <a:r>
              <a:t>Pembelajaran Mendalam •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391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41148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743"/>
                </a:solidFill>
              </a:defRPr>
            </a:pPr>
            <a:r>
              <a:t>Praktik Pedagogis yang Mendukung PM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0" y="45720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4748B"/>
                </a:solidFill>
              </a:defRPr>
            </a:pPr>
            <a:r>
              <a:t>07 • KERANGKA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25880"/>
            <a:ext cx="324612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31520" y="1325880"/>
            <a:ext cx="73152" cy="1600200"/>
          </a:xfrm>
          <a:prstGeom prst="rect">
            <a:avLst/>
          </a:prstGeom>
          <a:solidFill>
            <a:srgbClr val="2391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1508760"/>
            <a:ext cx="283463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32743"/>
                </a:solidFill>
              </a:defRPr>
            </a:pPr>
            <a:r>
              <a:t>Inkuiri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011680"/>
            <a:ext cx="2834639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E293B"/>
                </a:solidFill>
              </a:defRPr>
            </a:pPr>
            <a:r>
              <a:t>Diterapkan dengan prinsip berkesadaran, bermakna, dan menggembirakan.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80559" y="1325880"/>
            <a:ext cx="324612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480559" y="1325880"/>
            <a:ext cx="73152" cy="1600200"/>
          </a:xfrm>
          <a:prstGeom prst="rect">
            <a:avLst/>
          </a:prstGeom>
          <a:solidFill>
            <a:srgbClr val="27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709159" y="1508760"/>
            <a:ext cx="283463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32743"/>
                </a:solidFill>
              </a:defRPr>
            </a:pPr>
            <a:r>
              <a:t>Berbasis Proyek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09159" y="2011680"/>
            <a:ext cx="2834639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E293B"/>
                </a:solidFill>
              </a:defRPr>
            </a:pPr>
            <a:r>
              <a:rPr dirty="0" err="1"/>
              <a:t>Diterapkan</a:t>
            </a:r>
            <a:r>
              <a:rPr dirty="0"/>
              <a:t> </a:t>
            </a:r>
            <a:r>
              <a:rPr dirty="0" err="1"/>
              <a:t>dengan</a:t>
            </a:r>
            <a:r>
              <a:rPr dirty="0"/>
              <a:t> </a:t>
            </a:r>
            <a:r>
              <a:rPr dirty="0" err="1"/>
              <a:t>prinsip</a:t>
            </a:r>
            <a:r>
              <a:rPr dirty="0"/>
              <a:t> </a:t>
            </a:r>
            <a:r>
              <a:rPr dirty="0" err="1"/>
              <a:t>berkesadaran</a:t>
            </a:r>
            <a:r>
              <a:rPr dirty="0"/>
              <a:t>, </a:t>
            </a:r>
            <a:r>
              <a:rPr dirty="0" err="1"/>
              <a:t>bermakna</a:t>
            </a:r>
            <a:r>
              <a:rPr dirty="0"/>
              <a:t>, dan </a:t>
            </a:r>
            <a:r>
              <a:rPr dirty="0" err="1"/>
              <a:t>menggembirakan</a:t>
            </a:r>
            <a:r>
              <a:rPr dirty="0"/>
              <a:t>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325880"/>
            <a:ext cx="324612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229600" y="1325880"/>
            <a:ext cx="73152" cy="1600200"/>
          </a:xfrm>
          <a:prstGeom prst="rect">
            <a:avLst/>
          </a:prstGeom>
          <a:solidFill>
            <a:srgbClr val="EBAE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458200" y="1508760"/>
            <a:ext cx="283463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32743"/>
                </a:solidFill>
              </a:defRPr>
            </a:pPr>
            <a:r>
              <a:rPr dirty="0" err="1"/>
              <a:t>Berbasis</a:t>
            </a:r>
            <a:r>
              <a:rPr dirty="0"/>
              <a:t> </a:t>
            </a:r>
            <a:r>
              <a:rPr dirty="0" err="1"/>
              <a:t>Masalah</a:t>
            </a:r>
            <a:endParaRPr dirty="0"/>
          </a:p>
        </p:txBody>
      </p:sp>
      <p:sp>
        <p:nvSpPr>
          <p:cNvPr id="17" name="TextBox 16"/>
          <p:cNvSpPr txBox="1"/>
          <p:nvPr/>
        </p:nvSpPr>
        <p:spPr>
          <a:xfrm>
            <a:off x="8458200" y="2011680"/>
            <a:ext cx="2834639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E293B"/>
                </a:solidFill>
              </a:defRPr>
            </a:pPr>
            <a:r>
              <a:rPr dirty="0" err="1"/>
              <a:t>Diterapkan</a:t>
            </a:r>
            <a:r>
              <a:rPr dirty="0"/>
              <a:t> </a:t>
            </a:r>
            <a:r>
              <a:rPr dirty="0" err="1"/>
              <a:t>dengan</a:t>
            </a:r>
            <a:r>
              <a:rPr dirty="0"/>
              <a:t> </a:t>
            </a:r>
            <a:r>
              <a:rPr dirty="0" err="1"/>
              <a:t>prinsip</a:t>
            </a:r>
            <a:r>
              <a:rPr dirty="0"/>
              <a:t> </a:t>
            </a:r>
            <a:r>
              <a:rPr dirty="0" err="1"/>
              <a:t>berkesadaran</a:t>
            </a:r>
            <a:r>
              <a:rPr dirty="0"/>
              <a:t>, </a:t>
            </a:r>
            <a:r>
              <a:rPr dirty="0" err="1"/>
              <a:t>bermakna</a:t>
            </a:r>
            <a:r>
              <a:rPr dirty="0"/>
              <a:t>, dan </a:t>
            </a:r>
            <a:r>
              <a:rPr dirty="0" err="1"/>
              <a:t>menggembirakan</a:t>
            </a:r>
            <a:r>
              <a:rPr dirty="0"/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1520" y="3383280"/>
            <a:ext cx="324612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731520" y="3383280"/>
            <a:ext cx="73152" cy="1600200"/>
          </a:xfrm>
          <a:prstGeom prst="rect">
            <a:avLst/>
          </a:prstGeom>
          <a:solidFill>
            <a:srgbClr val="6F52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60120" y="3566160"/>
            <a:ext cx="283463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32743"/>
                </a:solidFill>
              </a:defRPr>
            </a:pPr>
            <a:r>
              <a:t>Kolaboratif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0120" y="4069080"/>
            <a:ext cx="2834639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E293B"/>
                </a:solidFill>
              </a:defRPr>
            </a:pPr>
            <a:r>
              <a:t>Diterapkan dengan prinsip berkesadaran, bermakna, dan menggembirakan.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80559" y="3383280"/>
            <a:ext cx="324612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4480559" y="3383280"/>
            <a:ext cx="73152" cy="1600200"/>
          </a:xfrm>
          <a:prstGeom prst="rect">
            <a:avLst/>
          </a:prstGeom>
          <a:solidFill>
            <a:srgbClr val="2391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709159" y="3566160"/>
            <a:ext cx="283463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32743"/>
                </a:solidFill>
              </a:defRPr>
            </a:pPr>
            <a:r>
              <a:t>STEM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709159" y="4069080"/>
            <a:ext cx="2834639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E293B"/>
                </a:solidFill>
              </a:defRPr>
            </a:pPr>
            <a:r>
              <a:t>Diterapkan dengan prinsip berkesadaran, bermakna, dan menggembirakan.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229600" y="3383280"/>
            <a:ext cx="324612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8229600" y="3383280"/>
            <a:ext cx="73152" cy="1600200"/>
          </a:xfrm>
          <a:prstGeom prst="rect">
            <a:avLst/>
          </a:prstGeom>
          <a:solidFill>
            <a:srgbClr val="27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458200" y="3566160"/>
            <a:ext cx="283463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32743"/>
                </a:solidFill>
              </a:defRPr>
            </a:pPr>
            <a:r>
              <a:t>Berdiferensiasi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58200" y="4069080"/>
            <a:ext cx="2834639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E293B"/>
                </a:solidFill>
              </a:defRPr>
            </a:pPr>
            <a:r>
              <a:t>Diterapkan dengan prinsip berkesadaran, bermakna, dan menggembirakan.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14400" y="5577840"/>
            <a:ext cx="102412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>
                <a:solidFill>
                  <a:srgbClr val="64748B"/>
                </a:solidFill>
              </a:defRPr>
            </a:pPr>
            <a:r>
              <a:t>Strategi pendukung: diskusi • peta konsep • advance organiser • kerja kelompok • dan lainnya.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4748B"/>
                </a:solidFill>
              </a:defRPr>
            </a:pPr>
            <a:r>
              <a:t>Pembelajaran Mendalam •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391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41148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743"/>
                </a:solidFill>
              </a:defRPr>
            </a:pPr>
            <a:r>
              <a:t>Kemitraan &amp; Ekosistem Pembelajaran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0" y="45720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4748B"/>
                </a:solidFill>
              </a:defRPr>
            </a:pPr>
            <a:r>
              <a:t>08 • EKOSISTEM</a:t>
            </a:r>
          </a:p>
        </p:txBody>
      </p:sp>
      <p:sp>
        <p:nvSpPr>
          <p:cNvPr id="6" name="Oval 5"/>
          <p:cNvSpPr/>
          <p:nvPr/>
        </p:nvSpPr>
        <p:spPr>
          <a:xfrm>
            <a:off x="5166360" y="2240280"/>
            <a:ext cx="1828800" cy="1828800"/>
          </a:xfrm>
          <a:prstGeom prst="ellipse">
            <a:avLst/>
          </a:prstGeom>
          <a:solidFill>
            <a:srgbClr val="132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GURU +</a:t>
            </a:r>
            <a:br/>
            <a:r>
              <a:t>PESERTA</a:t>
            </a:r>
            <a:br/>
            <a:r>
              <a:t>DIDIK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1188720"/>
            <a:ext cx="237744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14400" y="1188720"/>
            <a:ext cx="73152" cy="1234440"/>
          </a:xfrm>
          <a:prstGeom prst="rect">
            <a:avLst/>
          </a:prstGeom>
          <a:solidFill>
            <a:srgbClr val="2391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43000" y="1371600"/>
            <a:ext cx="19659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32743"/>
                </a:solidFill>
              </a:defRPr>
            </a:pPr>
            <a:r>
              <a:t>Kepala sekolah /</a:t>
            </a:r>
            <a:br/>
            <a:r>
              <a:t>pengawas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1874519"/>
            <a:ext cx="1965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1E293B"/>
                </a:solidFill>
              </a:defRPr>
            </a:pPr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3246120" y="1755648"/>
            <a:ext cx="1920240" cy="36576"/>
          </a:xfrm>
          <a:prstGeom prst="rect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914400" y="4160520"/>
            <a:ext cx="237744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914400" y="4160520"/>
            <a:ext cx="73152" cy="1234440"/>
          </a:xfrm>
          <a:prstGeom prst="rect">
            <a:avLst/>
          </a:prstGeom>
          <a:solidFill>
            <a:srgbClr val="27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143000" y="4343400"/>
            <a:ext cx="19659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32743"/>
                </a:solidFill>
              </a:defRPr>
            </a:pPr>
            <a:r>
              <a:t>Orang tua /</a:t>
            </a:r>
            <a:br/>
            <a:r>
              <a:t>komunitas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43000" y="4846320"/>
            <a:ext cx="1965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1E293B"/>
                </a:solidFill>
              </a:defRPr>
            </a:pPr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3246120" y="4727448"/>
            <a:ext cx="1920240" cy="36576"/>
          </a:xfrm>
          <a:prstGeom prst="rect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8961120" y="1188720"/>
            <a:ext cx="237744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961120" y="1188720"/>
            <a:ext cx="73152" cy="1234440"/>
          </a:xfrm>
          <a:prstGeom prst="rect">
            <a:avLst/>
          </a:prstGeom>
          <a:solidFill>
            <a:srgbClr val="6F52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189720" y="1371600"/>
            <a:ext cx="19659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32743"/>
                </a:solidFill>
              </a:defRPr>
            </a:pPr>
            <a:r>
              <a:t>MGMP /</a:t>
            </a:r>
            <a:br/>
            <a:r>
              <a:t>mitra profesi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89720" y="1874519"/>
            <a:ext cx="1965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1E293B"/>
                </a:solidFill>
              </a:defRPr>
            </a:pPr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7086600" y="1755648"/>
            <a:ext cx="1920240" cy="36576"/>
          </a:xfrm>
          <a:prstGeom prst="rect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8961120" y="4160520"/>
            <a:ext cx="237744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8961120" y="4160520"/>
            <a:ext cx="73152" cy="1234440"/>
          </a:xfrm>
          <a:prstGeom prst="rect">
            <a:avLst/>
          </a:prstGeom>
          <a:solidFill>
            <a:srgbClr val="EBAE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189720" y="4343400"/>
            <a:ext cx="19659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32743"/>
                </a:solidFill>
              </a:defRPr>
            </a:pPr>
            <a:r>
              <a:t>DUDIKA /</a:t>
            </a:r>
            <a:br/>
            <a:r>
              <a:t>lembaga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89720" y="4846320"/>
            <a:ext cx="1965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1E293B"/>
                </a:solidFill>
              </a:defRPr>
            </a:pPr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7086600" y="4727448"/>
            <a:ext cx="1920240" cy="36576"/>
          </a:xfrm>
          <a:prstGeom prst="rect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828800" y="5623560"/>
            <a:ext cx="8503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>
                <a:solidFill>
                  <a:srgbClr val="1E293B"/>
                </a:solidFill>
              </a:defRPr>
            </a:pPr>
            <a:r>
              <a:t>Tujuan kemitraan: pengalaman belajar, informasi baru, dan umpan balik yang kontekstual serta nyata.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4748B"/>
                </a:solidFill>
              </a:defRPr>
            </a:pPr>
            <a:r>
              <a:t>Pembelajaran Mendalam • 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391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41148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743"/>
                </a:solidFill>
              </a:defRPr>
            </a:pPr>
            <a:r>
              <a:t>Pemanfaatan Teknologi Digital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0" y="45720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4748B"/>
                </a:solidFill>
              </a:defRPr>
            </a:pPr>
            <a:r>
              <a:t>09 • DIGITAL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325880"/>
            <a:ext cx="3337560" cy="3749039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325880"/>
            <a:ext cx="73152" cy="3749039"/>
          </a:xfrm>
          <a:prstGeom prst="rect">
            <a:avLst/>
          </a:prstGeom>
          <a:solidFill>
            <a:srgbClr val="2391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1508760"/>
            <a:ext cx="292607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32743"/>
                </a:solidFill>
              </a:defRPr>
            </a:pPr>
            <a:r>
              <a:t>PERENCANAAN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011680"/>
            <a:ext cx="2926079" cy="2880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1E293B"/>
                </a:solidFill>
              </a:defRPr>
            </a:pPr>
            <a:r>
              <a:t>Kelas digital • proyek • bahan ajar visual • kuis/simulasi • AI • desain instruksional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80560" y="1325880"/>
            <a:ext cx="3337560" cy="3749039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480560" y="1325880"/>
            <a:ext cx="73152" cy="3749039"/>
          </a:xfrm>
          <a:prstGeom prst="rect">
            <a:avLst/>
          </a:prstGeom>
          <a:solidFill>
            <a:srgbClr val="27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709160" y="1508760"/>
            <a:ext cx="292607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32743"/>
                </a:solidFill>
              </a:defRPr>
            </a:pPr>
            <a:r>
              <a:t>PELAKSANAAN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09160" y="2011680"/>
            <a:ext cx="2926079" cy="2880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1E293B"/>
                </a:solidFill>
              </a:defRPr>
            </a:pPr>
            <a:r>
              <a:t>Sinkronus/asinkronus • kolaborasi daring • perpustakaan digital • video • multimedia • gamifikasi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75320" y="1325880"/>
            <a:ext cx="3337560" cy="3749039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275320" y="1325880"/>
            <a:ext cx="73152" cy="3749039"/>
          </a:xfrm>
          <a:prstGeom prst="rect">
            <a:avLst/>
          </a:prstGeom>
          <a:solidFill>
            <a:srgbClr val="EBAE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503920" y="1508760"/>
            <a:ext cx="292607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32743"/>
                </a:solidFill>
              </a:defRPr>
            </a:pPr>
            <a:r>
              <a:t>ASESMEN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03920" y="2011680"/>
            <a:ext cx="2926079" cy="2880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1E293B"/>
                </a:solidFill>
              </a:defRPr>
            </a:pPr>
            <a:r>
              <a:t>Tes otomatis • formatif interaktif • portofolio digital • evaluasi orisinalitas/kualitas tulisan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" y="5440680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>
                <a:solidFill>
                  <a:srgbClr val="132743"/>
                </a:solidFill>
              </a:defRPr>
            </a:pPr>
            <a:r>
              <a:t>Teknologi berperan sebagai katalisator pembelajaran yang lebih interaktif, fleksibel, kolaboratif, dan kontekstual.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4748B"/>
                </a:solidFill>
              </a:defRPr>
            </a:pPr>
            <a:r>
              <a:t>Pembelajaran Mendalam • 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391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41148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743"/>
                </a:solidFill>
              </a:defRPr>
            </a:pPr>
            <a:r>
              <a:t>Transformasi Peran Guru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0" y="45720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4748B"/>
                </a:solidFill>
              </a:defRPr>
            </a:pPr>
            <a:r>
              <a:t>10 • PERAN GURU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371600"/>
            <a:ext cx="3383280" cy="4023360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0080" y="1371600"/>
            <a:ext cx="73152" cy="4023360"/>
          </a:xfrm>
          <a:prstGeom prst="rect">
            <a:avLst/>
          </a:prstGeom>
          <a:solidFill>
            <a:srgbClr val="2391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1554480"/>
            <a:ext cx="2971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32743"/>
                </a:solidFill>
              </a:defRPr>
            </a:pPr>
            <a:r>
              <a:t>AKTIVATOR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057400"/>
            <a:ext cx="2971800" cy="3154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1E293B"/>
                </a:solidFill>
              </a:defRPr>
            </a:pPr>
            <a:r>
              <a:t>Menstimulasi tujuan &amp; kriteria sukses; memberi umpan balik menuju level pencapaian lebih tinggi.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371600"/>
            <a:ext cx="3383280" cy="4023360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434840" y="1371600"/>
            <a:ext cx="73152" cy="4023360"/>
          </a:xfrm>
          <a:prstGeom prst="rect">
            <a:avLst/>
          </a:prstGeom>
          <a:solidFill>
            <a:srgbClr val="27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663440" y="1554480"/>
            <a:ext cx="2971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32743"/>
                </a:solidFill>
              </a:defRPr>
            </a:pPr>
            <a:r>
              <a:t>KOLABORATOR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63440" y="2057400"/>
            <a:ext cx="2971800" cy="3154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1E293B"/>
                </a:solidFill>
              </a:defRPr>
            </a:pPr>
            <a:r>
              <a:t>Membangun kolaboratif inkuiri dengan peserta didik, sejawat, keluarga, masyarakat &amp; DUDIKA.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371600"/>
            <a:ext cx="3383280" cy="4023360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229600" y="1371600"/>
            <a:ext cx="73152" cy="4023360"/>
          </a:xfrm>
          <a:prstGeom prst="rect">
            <a:avLst/>
          </a:prstGeom>
          <a:solidFill>
            <a:srgbClr val="EBAE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458200" y="1554480"/>
            <a:ext cx="2971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32743"/>
                </a:solidFill>
              </a:defRPr>
            </a:pPr>
            <a:r>
              <a:t>PENGEMBANG</a:t>
            </a:r>
            <a:br/>
            <a:r>
              <a:t>BUDAYA BELAJAR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58200" y="2057400"/>
            <a:ext cx="2971800" cy="3154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1E293B"/>
                </a:solidFill>
              </a:defRPr>
            </a:pPr>
            <a:r>
              <a:t>Memberi kepercayaan, ruang mengambil risiko, kreativitas, inovasi, dan pengalaman belajar.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5669280"/>
            <a:ext cx="10241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>
                <a:solidFill>
                  <a:srgbClr val="1E293B"/>
                </a:solidFill>
              </a:defRPr>
            </a:pPr>
            <a:r>
              <a:t>Guru tidak hanya menyampaikan materi—guru merancang ekosistem agar murid aktif membangun pengalaman belajar.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4748B"/>
                </a:solidFill>
              </a:defRPr>
            </a:pPr>
            <a:r>
              <a:t>Pembelajaran Mendalam • 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391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41148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743"/>
                </a:solidFill>
              </a:defRPr>
            </a:pPr>
            <a:r>
              <a:t>Contoh Alur di Kelas SMK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0" y="45720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4748B"/>
                </a:solidFill>
              </a:defRPr>
            </a:pPr>
            <a:r>
              <a:t>11 • PRAKTIK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143000"/>
            <a:ext cx="342900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143000"/>
            <a:ext cx="73152" cy="1508760"/>
          </a:xfrm>
          <a:prstGeom prst="rect">
            <a:avLst/>
          </a:prstGeom>
          <a:solidFill>
            <a:srgbClr val="2391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1325880"/>
            <a:ext cx="30175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32743"/>
                </a:solidFill>
              </a:defRPr>
            </a:pPr>
            <a:r>
              <a:t>PEMICU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828800"/>
            <a:ext cx="30175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1E293B"/>
                </a:solidFill>
              </a:defRPr>
            </a:pPr>
            <a:r>
              <a:t>Tampilkan masalah nyata dari dunia kerja/lingkungan sekitar.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2971800"/>
            <a:ext cx="342900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85800" y="2971800"/>
            <a:ext cx="73152" cy="1508760"/>
          </a:xfrm>
          <a:prstGeom prst="rect">
            <a:avLst/>
          </a:prstGeom>
          <a:solidFill>
            <a:srgbClr val="27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14400" y="3154680"/>
            <a:ext cx="30175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32743"/>
                </a:solidFill>
              </a:defRPr>
            </a:pPr>
            <a:r>
              <a:t>MEMAHAMI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3657600"/>
            <a:ext cx="30175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1E293B"/>
                </a:solidFill>
              </a:defRPr>
            </a:pPr>
            <a:r>
              <a:t>Murid menghubungkan pengalaman awal dengan konsep dan data.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89120" y="1143000"/>
            <a:ext cx="342900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4389120" y="1143000"/>
            <a:ext cx="73152" cy="1508760"/>
          </a:xfrm>
          <a:prstGeom prst="rect">
            <a:avLst/>
          </a:prstGeom>
          <a:solidFill>
            <a:srgbClr val="6F52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617720" y="1325880"/>
            <a:ext cx="30175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32743"/>
                </a:solidFill>
              </a:defRPr>
            </a:pPr>
            <a:r>
              <a:t>MENGAPLIKASI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17720" y="1828800"/>
            <a:ext cx="30175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1E293B"/>
                </a:solidFill>
              </a:defRPr>
            </a:pPr>
            <a:r>
              <a:t>Kelompok merancang/menguji solusi, produk, atau kinerja.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89120" y="2971800"/>
            <a:ext cx="342900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4389120" y="2971800"/>
            <a:ext cx="73152" cy="1508760"/>
          </a:xfrm>
          <a:prstGeom prst="rect">
            <a:avLst/>
          </a:prstGeom>
          <a:solidFill>
            <a:srgbClr val="EBAE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617720" y="3154680"/>
            <a:ext cx="30175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32743"/>
                </a:solidFill>
              </a:defRPr>
            </a:pPr>
            <a:r>
              <a:t>MEREFLEKSI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17720" y="3657600"/>
            <a:ext cx="30175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1E293B"/>
                </a:solidFill>
              </a:defRPr>
            </a:pPr>
            <a:r>
              <a:t>Murid menilai proses, hasil, strategi, dan perbaikan berikutnya.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092440" y="1143000"/>
            <a:ext cx="3429000" cy="3337560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8092440" y="1143000"/>
            <a:ext cx="73152" cy="3337560"/>
          </a:xfrm>
          <a:prstGeom prst="rect">
            <a:avLst/>
          </a:prstGeom>
          <a:solidFill>
            <a:srgbClr val="2391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321040" y="1325880"/>
            <a:ext cx="30175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32743"/>
                </a:solidFill>
              </a:defRPr>
            </a:pPr>
            <a:r>
              <a:t>ASESMEN &amp; UMPAN BALIK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21040" y="1828800"/>
            <a:ext cx="3017520" cy="246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1E293B"/>
                </a:solidFill>
              </a:defRPr>
            </a:pPr>
            <a:r>
              <a:t>Gunakan bukti proses dan produk/kinerja.</a:t>
            </a:r>
            <a:br/>
            <a:br/>
            <a:r>
              <a:t>Pertanyaan refleksi:</a:t>
            </a:r>
            <a:br/>
            <a:r>
              <a:t>• Apa yang saya pahami?</a:t>
            </a:r>
            <a:br/>
            <a:r>
              <a:t>• Apa yang sudah saya terapkan?</a:t>
            </a:r>
            <a:br/>
            <a:r>
              <a:t>• Apa yang perlu saya perbaiki?</a:t>
            </a:r>
            <a:br/>
            <a:r>
              <a:t>• Bagaimana pengetahuan ini berguna di situasi lain?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97280" y="5074920"/>
            <a:ext cx="6675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132743"/>
                </a:solidFill>
              </a:defRPr>
            </a:pPr>
            <a:r>
              <a:t>Kuncinya: autentik • kontekstual • kolaboratif • reflektif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4748B"/>
                </a:solidFill>
              </a:defRPr>
            </a:pPr>
            <a:r>
              <a:t>Pembelajaran Mendalam • 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1005840"/>
            <a:ext cx="1024128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100" b="1">
                <a:solidFill>
                  <a:srgbClr val="FFFFFF"/>
                </a:solidFill>
              </a:defRPr>
            </a:pPr>
            <a:r>
              <a:t>Dari Mengajar → Memfasilitasi Pengalaman Belajar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331720"/>
            <a:ext cx="987552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>
                <a:solidFill>
                  <a:srgbClr val="EBAE3F"/>
                </a:solidFill>
              </a:defRPr>
            </a:pPr>
            <a:r>
              <a:t>Pembelajaran Mendalam</a:t>
            </a:r>
          </a:p>
          <a:p>
            <a:pPr algn="ctr">
              <a:defRPr sz="2000">
                <a:solidFill>
                  <a:srgbClr val="FFFFFF"/>
                </a:solidFill>
              </a:defRPr>
            </a:pPr>
            <a:r>
              <a:t>Berkesadaran • Bermakna • Menggembirakan</a:t>
            </a:r>
          </a:p>
          <a:p>
            <a:pPr algn="ctr">
              <a:defRPr sz="1600">
                <a:solidFill>
                  <a:srgbClr val="CDE1EB"/>
                </a:solidFill>
              </a:defRPr>
            </a:pPr>
            <a:r>
              <a:t>Olah pikir • Olah hati • Olah rasa • Olah raga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4937760"/>
            <a:ext cx="8503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i="1">
                <a:solidFill>
                  <a:srgbClr val="FFFFFF"/>
                </a:solidFill>
              </a:defRPr>
            </a:pPr>
            <a:r>
              <a:t>“Apa satu perubahan pembelajaran yang akan kita mulai besok?”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</TotalTime>
  <Words>960</Words>
  <Application>Microsoft Office PowerPoint</Application>
  <PresentationFormat>Widescreen</PresentationFormat>
  <Paragraphs>161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LENOVO</dc:creator>
  <cp:keywords/>
  <dc:description>generated using python-pptx</dc:description>
  <cp:lastModifiedBy>Nuramna vivobook</cp:lastModifiedBy>
  <cp:revision>4</cp:revision>
  <dcterms:created xsi:type="dcterms:W3CDTF">2013-01-27T09:14:16Z</dcterms:created>
  <dcterms:modified xsi:type="dcterms:W3CDTF">2026-09-18T07:14:25Z</dcterms:modified>
  <cp:category/>
</cp:coreProperties>
</file>