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816" y="-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005840"/>
            <a:ext cx="3840480" cy="384048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274320"/>
            <a:ext cx="2011680" cy="2011680"/>
          </a:xfrm>
          <a:prstGeom prst="ellipse">
            <a:avLst/>
          </a:prstGeom>
          <a:solidFill>
            <a:srgbClr val="02C39A">
              <a:alpha val="6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097280" y="4937760"/>
            <a:ext cx="3108960" cy="3108960"/>
          </a:xfrm>
          <a:prstGeom prst="ellipse">
            <a:avLst/>
          </a:prstGeom>
          <a:solidFill>
            <a:srgbClr val="00A896">
              <a:alpha val="4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965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PEMBELAJARAN INFORMATIKA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Berpikir Komputasional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548640" y="342900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F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Thinking sebagai Fondasi Pembelajaran Informatika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4160520"/>
            <a:ext cx="118872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58064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Kegiatan MGMP Informatika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61447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 Pengembangan Kompetensi Guru • [</a:t>
            </a:r>
            <a:r>
              <a:rPr lang="en-US" sz="1200" dirty="0" err="1">
                <a:solidFill>
                  <a:srgbClr val="9F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Bireuen</a:t>
            </a:r>
            <a:r>
              <a:rPr lang="en-US" sz="1200" dirty="0">
                <a:solidFill>
                  <a:srgbClr val="9FC9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/26 September 2026]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MGMP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Kegiatan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17236" cy="1691640"/>
          </a:xfrm>
          <a:prstGeom prst="roundRect">
            <a:avLst>
              <a:gd name="adj" fmla="val 4324"/>
            </a:avLst>
          </a:prstGeom>
          <a:solidFill>
            <a:srgbClr val="F1F7F7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10312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00200" y="2075688"/>
            <a:ext cx="40370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Memahami Konsep Dasar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68680" y="274320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Menjelaskan pengertian dan pentingnya berpikir komputasional (CT) dalam pembelajaran Informatika.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323076" y="1783080"/>
            <a:ext cx="5317236" cy="1691640"/>
          </a:xfrm>
          <a:prstGeom prst="roundRect">
            <a:avLst>
              <a:gd name="adj" fmla="val 4324"/>
            </a:avLst>
          </a:prstGeom>
          <a:solidFill>
            <a:srgbClr val="F1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6643116" y="210312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6643116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374636" y="2075688"/>
            <a:ext cx="40370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Mengenal 4 Fondasi CT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43116" y="274320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Mengidentifikasi dekomposisi, pengenalan pola, abstraksi, dan algoritma beserta contohnya.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317236" cy="1691640"/>
          </a:xfrm>
          <a:prstGeom prst="roundRect">
            <a:avLst>
              <a:gd name="adj" fmla="val 4324"/>
            </a:avLst>
          </a:prstGeom>
          <a:solidFill>
            <a:srgbClr val="F1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868680" y="416052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600200" y="4133088"/>
            <a:ext cx="40370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Merancang Pembelajaran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68680" y="480060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strategi dan aktivitas kelas (plugged &amp; unplugged) yang menerapkan CT.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23076" y="3840480"/>
            <a:ext cx="5317236" cy="1691640"/>
          </a:xfrm>
          <a:prstGeom prst="roundRect">
            <a:avLst>
              <a:gd name="adj" fmla="val 4324"/>
            </a:avLst>
          </a:prstGeom>
          <a:solidFill>
            <a:srgbClr val="F1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6643116" y="416052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1" name="Text 19"/>
          <p:cNvSpPr/>
          <p:nvPr/>
        </p:nvSpPr>
        <p:spPr>
          <a:xfrm>
            <a:off x="6643116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7374636" y="4133088"/>
            <a:ext cx="40370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Menyusun Asesmen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6643116" y="480060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instrumen dan rubrik penilaian berpikir komputasional untuk peserta didik.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Berpikir Komputasional?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828800"/>
            <a:ext cx="103601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 berpikir untuk merumuskan persoalan dan menyusun solusinya secara sistematis, dengan memanfaatkan konsep-konsep dasar ilmu komputer — sehingga solusi tersebut dapat dikerjakan, baik oleh manusia maupun oleh mesin.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338328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F1F7F7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3694176"/>
            <a:ext cx="146304" cy="14630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1143000" y="3383280"/>
            <a:ext cx="101772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Bukan sekadar belajar coding — CT adalah keterampilan berpikir yang mendasari pemrograman.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48640" y="434340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F1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822960" y="4654296"/>
            <a:ext cx="146304" cy="14630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1" name="Text 9"/>
          <p:cNvSpPr/>
          <p:nvPr/>
        </p:nvSpPr>
        <p:spPr>
          <a:xfrm>
            <a:off x="1143000" y="4343400"/>
            <a:ext cx="101772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Berlaku lintas mata pelajaran: matematika, sains, bahasa, hingga manajemen proyek.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530352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F1F7F7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" y="5614416"/>
            <a:ext cx="146304" cy="146304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/>
          <p:nvPr/>
        </p:nvSpPr>
        <p:spPr>
          <a:xfrm>
            <a:off x="1143000" y="5303520"/>
            <a:ext cx="101772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Melatih peserta didik memecahkan masalah secara logis, terstruktur, dan efisien.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 KURIKULUM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Kedudukan dalam Kurikulum Merdeka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b="1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Berpikir Komputasional (BK) </a:t>
            </a:r>
            <a:r>
              <a:rPr lang="en-US" sz="15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adalah salah satu dari delapan elemen Capaian Pembelajaran mata pelajaran Informatika.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843784"/>
            <a:ext cx="128016" cy="12801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715768"/>
            <a:ext cx="5715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Diajarkan berjenjang dan berkelanjutan dari SD sampai SMA/SMK.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3712464"/>
            <a:ext cx="128016" cy="12801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3584448"/>
            <a:ext cx="5715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fondasi bagi elemen lain: TIK, Sistem Komputer, Jaringan, Analisis Data, Dampak Sosial Informatika.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4581144"/>
            <a:ext cx="128016" cy="12801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4453128"/>
            <a:ext cx="5715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 diajarkan tanpa komputer (unplugged) maupun dengan perangkat/tools (plugged).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7040880" y="1783080"/>
            <a:ext cx="4599432" cy="4206240"/>
          </a:xfrm>
          <a:prstGeom prst="roundRect">
            <a:avLst>
              <a:gd name="adj" fmla="val 2174"/>
            </a:avLst>
          </a:prstGeom>
          <a:solidFill>
            <a:srgbClr val="042A2E"/>
          </a:solidFill>
          <a:ln/>
        </p:spPr>
      </p:sp>
      <p:sp>
        <p:nvSpPr>
          <p:cNvPr id="12" name="Text 10"/>
          <p:cNvSpPr/>
          <p:nvPr/>
        </p:nvSpPr>
        <p:spPr>
          <a:xfrm>
            <a:off x="7360920" y="2011680"/>
            <a:ext cx="3959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BK SEBAGAI FONDASI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360920" y="2423160"/>
            <a:ext cx="3959352" cy="457200"/>
          </a:xfrm>
          <a:prstGeom prst="roundRect">
            <a:avLst>
              <a:gd name="adj" fmla="val 12000"/>
            </a:avLst>
          </a:prstGeom>
          <a:solidFill>
            <a:srgbClr val="0B454C"/>
          </a:solidFill>
          <a:ln/>
        </p:spPr>
      </p:sp>
      <p:sp>
        <p:nvSpPr>
          <p:cNvPr id="14" name="Text 12"/>
          <p:cNvSpPr/>
          <p:nvPr/>
        </p:nvSpPr>
        <p:spPr>
          <a:xfrm>
            <a:off x="7543800" y="2423160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60920" y="2990088"/>
            <a:ext cx="3959352" cy="457200"/>
          </a:xfrm>
          <a:prstGeom prst="roundRect">
            <a:avLst>
              <a:gd name="adj" fmla="val 12000"/>
            </a:avLst>
          </a:prstGeom>
          <a:solidFill>
            <a:srgbClr val="0B454C"/>
          </a:solidFill>
          <a:ln/>
        </p:spPr>
      </p:sp>
      <p:sp>
        <p:nvSpPr>
          <p:cNvPr id="16" name="Text 14"/>
          <p:cNvSpPr/>
          <p:nvPr/>
        </p:nvSpPr>
        <p:spPr>
          <a:xfrm>
            <a:off x="7543800" y="2990088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Komputer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60920" y="3557016"/>
            <a:ext cx="3959352" cy="457200"/>
          </a:xfrm>
          <a:prstGeom prst="roundRect">
            <a:avLst>
              <a:gd name="adj" fmla="val 12000"/>
            </a:avLst>
          </a:prstGeom>
          <a:solidFill>
            <a:srgbClr val="0B454C"/>
          </a:solidFill>
          <a:ln/>
        </p:spPr>
      </p:sp>
      <p:sp>
        <p:nvSpPr>
          <p:cNvPr id="18" name="Text 16"/>
          <p:cNvSpPr/>
          <p:nvPr/>
        </p:nvSpPr>
        <p:spPr>
          <a:xfrm>
            <a:off x="7543800" y="3557016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Jaringan Komputer &amp; Internet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360920" y="4123944"/>
            <a:ext cx="3959352" cy="457200"/>
          </a:xfrm>
          <a:prstGeom prst="roundRect">
            <a:avLst>
              <a:gd name="adj" fmla="val 12000"/>
            </a:avLst>
          </a:prstGeom>
          <a:solidFill>
            <a:srgbClr val="0B454C"/>
          </a:solidFill>
          <a:ln/>
        </p:spPr>
      </p:sp>
      <p:sp>
        <p:nvSpPr>
          <p:cNvPr id="20" name="Text 18"/>
          <p:cNvSpPr/>
          <p:nvPr/>
        </p:nvSpPr>
        <p:spPr>
          <a:xfrm>
            <a:off x="7543800" y="4123944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Data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360920" y="4690872"/>
            <a:ext cx="3959352" cy="457200"/>
          </a:xfrm>
          <a:prstGeom prst="roundRect">
            <a:avLst>
              <a:gd name="adj" fmla="val 12000"/>
            </a:avLst>
          </a:prstGeom>
          <a:solidFill>
            <a:srgbClr val="0B454C"/>
          </a:solidFill>
          <a:ln/>
        </p:spPr>
      </p:sp>
      <p:sp>
        <p:nvSpPr>
          <p:cNvPr id="22" name="Text 20"/>
          <p:cNvSpPr/>
          <p:nvPr/>
        </p:nvSpPr>
        <p:spPr>
          <a:xfrm>
            <a:off x="7543800" y="4690872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Algoritma &amp; Pemrograman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360920" y="5257800"/>
            <a:ext cx="3959352" cy="457200"/>
          </a:xfrm>
          <a:prstGeom prst="roundRect">
            <a:avLst>
              <a:gd name="adj" fmla="val 12000"/>
            </a:avLst>
          </a:prstGeom>
          <a:solidFill>
            <a:srgbClr val="0B454C"/>
          </a:solidFill>
          <a:ln/>
        </p:spPr>
      </p:sp>
      <p:sp>
        <p:nvSpPr>
          <p:cNvPr id="24" name="Text 22"/>
          <p:cNvSpPr/>
          <p:nvPr/>
        </p:nvSpPr>
        <p:spPr>
          <a:xfrm>
            <a:off x="7543800" y="5257800"/>
            <a:ext cx="3593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Dampak Sosial Informatika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INTI MATERI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Empat Fondasi Berpikir Komputasional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17236" cy="2057400"/>
          </a:xfrm>
          <a:prstGeom prst="roundRect">
            <a:avLst>
              <a:gd name="adj" fmla="val 4444"/>
            </a:avLst>
          </a:prstGeom>
          <a:solidFill>
            <a:srgbClr val="F1F7F7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057400"/>
            <a:ext cx="685800" cy="6858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1737360" y="210312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Dekomposisi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14400" y="2926080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Memecah masalah besar dan kompleks menjadi bagian-bagian kecil yang lebih sederhana dan mudah dikelola.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23076" y="1737360"/>
            <a:ext cx="5317236" cy="2057400"/>
          </a:xfrm>
          <a:prstGeom prst="roundRect">
            <a:avLst>
              <a:gd name="adj" fmla="val 4444"/>
            </a:avLst>
          </a:prstGeom>
          <a:solidFill>
            <a:srgbClr val="F1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6643116" y="2057400"/>
            <a:ext cx="685800" cy="6858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6643116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7511796" y="210312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Pengenalan Pola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688836" y="2926080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Menemukan kesamaan atau pola berulang antar-bagian masalah untuk mempercepat penyelesaian.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069080"/>
            <a:ext cx="5317236" cy="2057400"/>
          </a:xfrm>
          <a:prstGeom prst="roundRect">
            <a:avLst>
              <a:gd name="adj" fmla="val 4444"/>
            </a:avLst>
          </a:prstGeom>
          <a:solidFill>
            <a:srgbClr val="F1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868680" y="4389120"/>
            <a:ext cx="685800" cy="685800"/>
          </a:xfrm>
          <a:prstGeom prst="ellipse">
            <a:avLst/>
          </a:prstGeom>
          <a:solidFill>
            <a:srgbClr val="029E8E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4389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1737360" y="443484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Abstraksi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14400" y="5257800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Berfokus pada informasi dan detail yang relevan, sambil mengabaikan hal-hal yang tidak penting.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323076" y="4069080"/>
            <a:ext cx="5317236" cy="2057400"/>
          </a:xfrm>
          <a:prstGeom prst="roundRect">
            <a:avLst>
              <a:gd name="adj" fmla="val 4444"/>
            </a:avLst>
          </a:prstGeom>
          <a:solidFill>
            <a:srgbClr val="F1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6643116" y="438912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6643116" y="4389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7511796" y="4434840"/>
            <a:ext cx="38541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Algoritma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6688836" y="5257800"/>
            <a:ext cx="458571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langkah-langkah logis, berurutan, dan jelas untuk mencapai penyelesaian masalah.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PENERAPAN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 Kasus: Aplikasi Absensi Siswa Otomatis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F1F7F7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3736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7373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Dekomposisi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200400" y="1737360"/>
            <a:ext cx="82113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Memecah sistem menjadi modul: input data, verifikasi identitas, penyimpanan, dan laporan.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F1F7F7"/>
          </a:solidFill>
          <a:ln/>
        </p:spPr>
      </p:sp>
      <p:sp>
        <p:nvSpPr>
          <p:cNvPr id="9" name="Shape 7"/>
          <p:cNvSpPr/>
          <p:nvPr/>
        </p:nvSpPr>
        <p:spPr>
          <a:xfrm>
            <a:off x="548640" y="288036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00A896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8803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Pengenalan Pola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200400" y="2880360"/>
            <a:ext cx="82113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Mengenali pola siswa yang sering terlambat pada hari atau jam tertentu.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02336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F1F7F7"/>
          </a:solidFill>
          <a:ln/>
        </p:spPr>
      </p:sp>
      <p:sp>
        <p:nvSpPr>
          <p:cNvPr id="13" name="Shape 11"/>
          <p:cNvSpPr/>
          <p:nvPr/>
        </p:nvSpPr>
        <p:spPr>
          <a:xfrm>
            <a:off x="548640" y="402336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029E8E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40233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Abstraksi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200400" y="4023360"/>
            <a:ext cx="82113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 pada data penting (nama, waktu, status hadir), abaikan detail tak relevan seperti seragam.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166360"/>
            <a:ext cx="11091672" cy="960120"/>
          </a:xfrm>
          <a:prstGeom prst="roundRect">
            <a:avLst>
              <a:gd name="adj" fmla="val 7619"/>
            </a:avLst>
          </a:prstGeom>
          <a:solidFill>
            <a:srgbClr val="F1F7F7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5166360"/>
            <a:ext cx="2377440" cy="960120"/>
          </a:xfrm>
          <a:prstGeom prst="roundRect">
            <a:avLst>
              <a:gd name="adj" fmla="val 7619"/>
            </a:avLst>
          </a:prstGeom>
          <a:solidFill>
            <a:srgbClr val="02C39A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51663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Algoritma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200400" y="5166360"/>
            <a:ext cx="821131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urutan langkah: pindai kartu → validasi data → simpan → cetak laporan harian.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 DI KELAS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 Mengajar Berpikir Komputasional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32888" cy="4160520"/>
          </a:xfrm>
          <a:prstGeom prst="roundRect">
            <a:avLst>
              <a:gd name="adj" fmla="val 3610"/>
            </a:avLst>
          </a:prstGeom>
          <a:solidFill>
            <a:srgbClr val="F1F7F7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14884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04672" y="2148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04672" y="2926080"/>
            <a:ext cx="20208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Aktivitas Unplugged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04672" y="3657600"/>
            <a:ext cx="202082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Permainan logika, teka-teki, dan penyusunan flowchart manual tanpa perangkat komputer.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401568" y="1828800"/>
            <a:ext cx="2532888" cy="4160520"/>
          </a:xfrm>
          <a:prstGeom prst="roundRect">
            <a:avLst>
              <a:gd name="adj" fmla="val 3610"/>
            </a:avLst>
          </a:prstGeom>
          <a:solidFill>
            <a:srgbClr val="F1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3657600" y="214884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3657600" y="2148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657600" y="2926080"/>
            <a:ext cx="20208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Aktivitas Plugged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57600" y="3657600"/>
            <a:ext cx="202082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Pemrograman visual (Scratch, Blockly, App Inventor) hingga bahasa teks dasar seperti Python.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54496" y="1828800"/>
            <a:ext cx="2532888" cy="4160520"/>
          </a:xfrm>
          <a:prstGeom prst="roundRect">
            <a:avLst>
              <a:gd name="adj" fmla="val 3610"/>
            </a:avLst>
          </a:prstGeom>
          <a:solidFill>
            <a:srgbClr val="F1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6510528" y="214884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29E8E"/>
          </a:solidFill>
          <a:ln/>
        </p:spPr>
      </p:sp>
      <p:sp>
        <p:nvSpPr>
          <p:cNvPr id="16" name="Text 14"/>
          <p:cNvSpPr/>
          <p:nvPr/>
        </p:nvSpPr>
        <p:spPr>
          <a:xfrm>
            <a:off x="6510528" y="2148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10528" y="2926080"/>
            <a:ext cx="20208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Bergaya Bebras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10528" y="3657600"/>
            <a:ext cx="202082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Bebras Challenge untuk mengasah dekomposisi, pola, abstraksi, dan algoritma.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9107424" y="1828800"/>
            <a:ext cx="2532888" cy="4160520"/>
          </a:xfrm>
          <a:prstGeom prst="roundRect">
            <a:avLst>
              <a:gd name="adj" fmla="val 3610"/>
            </a:avLst>
          </a:prstGeom>
          <a:solidFill>
            <a:srgbClr val="F1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9363456" y="2148840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9363456" y="2148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363456" y="2926080"/>
            <a:ext cx="20208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Proyek Lintas Mapel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363456" y="3657600"/>
            <a:ext cx="202082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berbasis masalah yang memadukan CT dengan matematika, sains, atau seni.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Merancang Asesmen Berpikir Komputasional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9384"/>
            <a:ext cx="128016" cy="12801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783080"/>
            <a:ext cx="5166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Bentuk soal: studi kasus, teka-teki logika, dan analisis pola visual/data.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935224"/>
            <a:ext cx="128016" cy="128016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788920"/>
            <a:ext cx="5166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Indikator dinilai: kemampuan memecah masalah, mengenali pola, mengabstraksi, dan menyusun algoritma.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4114800"/>
            <a:ext cx="5486400" cy="1234440"/>
          </a:xfrm>
          <a:prstGeom prst="roundRect">
            <a:avLst>
              <a:gd name="adj" fmla="val 7407"/>
            </a:avLst>
          </a:prstGeom>
          <a:solidFill>
            <a:srgbClr val="028090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4114800"/>
            <a:ext cx="4937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Portofolio proyek menjadi bukti otentik penerapan CT sepanjang satu semester.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92240" y="1874520"/>
            <a:ext cx="5148072" cy="3474720"/>
          </a:xfrm>
          <a:prstGeom prst="roundRect">
            <a:avLst>
              <a:gd name="adj" fmla="val 2632"/>
            </a:avLst>
          </a:prstGeom>
          <a:solidFill>
            <a:srgbClr val="042A2E"/>
          </a:solidFill>
          <a:ln/>
        </p:spPr>
      </p:sp>
      <p:sp>
        <p:nvSpPr>
          <p:cNvPr id="11" name="Text 9"/>
          <p:cNvSpPr/>
          <p:nvPr/>
        </p:nvSpPr>
        <p:spPr>
          <a:xfrm>
            <a:off x="6766560" y="2057400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RUBRIK HOLISTIK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766560" y="2423160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Mahir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766560" y="2715768"/>
            <a:ext cx="4599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8E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keempat fondasi secara konsisten dan reflektif.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766560" y="3383280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Berkembang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766560" y="3675888"/>
            <a:ext cx="4599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8E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Menerapkan sebagian fondasi dengan bimbingan.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766560" y="4343400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2C3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766560" y="4636008"/>
            <a:ext cx="4599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D8E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Baru mengenali konsep, penerapan masih terbatas.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KERJA KELOMPOK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Aktivitas Diskusi MGMP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17236" cy="1737360"/>
          </a:xfrm>
          <a:prstGeom prst="roundRect">
            <a:avLst>
              <a:gd name="adj" fmla="val 5263"/>
            </a:avLst>
          </a:prstGeom>
          <a:solidFill>
            <a:srgbClr val="F1F7F7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10312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600200" y="2103120"/>
            <a:ext cx="39913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Kelompok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78892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 satu soal bergaya Bebras Challenge untuk </a:t>
            </a:r>
            <a:r>
              <a:rPr lang="en-US" sz="1250" dirty="0" err="1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jenjang</a:t>
            </a: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SMK </a:t>
            </a:r>
            <a:r>
              <a:rPr lang="en-US" sz="1250" dirty="0" err="1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Kelas</a:t>
            </a: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X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323076" y="1783080"/>
            <a:ext cx="5317236" cy="1737360"/>
          </a:xfrm>
          <a:prstGeom prst="roundRect">
            <a:avLst>
              <a:gd name="adj" fmla="val 5263"/>
            </a:avLst>
          </a:prstGeom>
          <a:solidFill>
            <a:srgbClr val="F1F7F7"/>
          </a:solidFill>
          <a:ln/>
        </p:spPr>
      </p:sp>
      <p:sp>
        <p:nvSpPr>
          <p:cNvPr id="10" name="Shape 8"/>
          <p:cNvSpPr/>
          <p:nvPr/>
        </p:nvSpPr>
        <p:spPr>
          <a:xfrm>
            <a:off x="6643116" y="2103120"/>
            <a:ext cx="548640" cy="54864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1" name="Text 9"/>
          <p:cNvSpPr/>
          <p:nvPr/>
        </p:nvSpPr>
        <p:spPr>
          <a:xfrm>
            <a:off x="6643116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7374636" y="2103120"/>
            <a:ext cx="39913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Kelompok 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643116" y="278892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rencana pembelajaran unplugged berdurasi satu jam pelajaran.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317236" cy="1737360"/>
          </a:xfrm>
          <a:prstGeom prst="roundRect">
            <a:avLst>
              <a:gd name="adj" fmla="val 5263"/>
            </a:avLst>
          </a:prstGeom>
          <a:solidFill>
            <a:srgbClr val="F1F7F7"/>
          </a:solidFill>
          <a:ln/>
        </p:spPr>
      </p:sp>
      <p:sp>
        <p:nvSpPr>
          <p:cNvPr id="15" name="Shape 13"/>
          <p:cNvSpPr/>
          <p:nvPr/>
        </p:nvSpPr>
        <p:spPr>
          <a:xfrm>
            <a:off x="868680" y="4160520"/>
            <a:ext cx="548640" cy="548640"/>
          </a:xfrm>
          <a:prstGeom prst="ellipse">
            <a:avLst/>
          </a:prstGeom>
          <a:solidFill>
            <a:srgbClr val="029E8E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600200" y="4160520"/>
            <a:ext cx="39913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Kelompok 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68680" y="484632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rubrik asesmen berpikir komputasional untuk proyek akhir semester.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23076" y="3840480"/>
            <a:ext cx="5317236" cy="1737360"/>
          </a:xfrm>
          <a:prstGeom prst="roundRect">
            <a:avLst>
              <a:gd name="adj" fmla="val 5263"/>
            </a:avLst>
          </a:prstGeom>
          <a:solidFill>
            <a:srgbClr val="F1F7F7"/>
          </a:solidFill>
          <a:ln/>
        </p:spPr>
      </p:sp>
      <p:sp>
        <p:nvSpPr>
          <p:cNvPr id="20" name="Shape 18"/>
          <p:cNvSpPr/>
          <p:nvPr/>
        </p:nvSpPr>
        <p:spPr>
          <a:xfrm>
            <a:off x="6643116" y="4160520"/>
            <a:ext cx="548640" cy="5486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21" name="Text 19"/>
          <p:cNvSpPr/>
          <p:nvPr/>
        </p:nvSpPr>
        <p:spPr>
          <a:xfrm>
            <a:off x="6643116" y="4160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7374636" y="4160520"/>
            <a:ext cx="39913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Kelompok 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643116" y="4846320"/>
            <a:ext cx="46771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tantangan mengajar CT di sekolah masing-masing beserta solusinya.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58064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Waktu: 30 menit diskusi kelompok  •  10 menit presentasi tiap kelompok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62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Kesimpulan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34440" y="1828800"/>
            <a:ext cx="10405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Berpikir komputasional adalah keterampilan berpikir, bukan sekadar keterampilan teknis pemrograman.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34440" y="2651760"/>
            <a:ext cx="10405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 fondasinya: dekomposisi, pengenalan pola, abstraksi, dan algoritma.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52044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34440" y="3474720"/>
            <a:ext cx="10405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 dan perlu diajarkan lintas jenjang serta lintas mata pelajaran.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3434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34440" y="4297680"/>
            <a:ext cx="104058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Harus dirancang secara konsisten, baik dalam pembelajaran maupun asesmen.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INFORMATIKA — BERPIKIR KOMPUTASIONAL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74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188720" y="-1188720"/>
            <a:ext cx="3657600" cy="3657600"/>
          </a:xfrm>
          <a:prstGeom prst="ellipse">
            <a:avLst/>
          </a:prstGeom>
          <a:solidFill>
            <a:srgbClr val="028090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389120"/>
            <a:ext cx="3291840" cy="3291840"/>
          </a:xfrm>
          <a:prstGeom prst="ellipse">
            <a:avLst/>
          </a:prstGeom>
          <a:solidFill>
            <a:srgbClr val="00A896">
              <a:alpha val="5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630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22860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F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Selamat berdiskusi dan merancang pembelajaran berpikir komputasional bersama MGMP Informatika.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32004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REFERENSI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3630168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52044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8E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Kementerian Pendidikan, Kebudayaan, Riset, dan Teknologi — Capaian Pembelajaran Mata Pelajaran Informatika (Kurikulum Merdeka).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197096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4087368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8E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Bebras Indonesia — kumpulan soal dan pelatihan berpikir komputasional.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4764024"/>
            <a:ext cx="91440" cy="91440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654296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D8EC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Wing, J.M. — gagasan awal tentang computational thinking sebagai keterampilan abad ke-21.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810</Words>
  <Application>Microsoft Office PowerPoint</Application>
  <PresentationFormat>Widescreen</PresentationFormat>
  <Paragraphs>148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 ASUS</cp:lastModifiedBy>
  <cp:revision>2</cp:revision>
  <dcterms:created xsi:type="dcterms:W3CDTF">2026-09-26T01:47:57Z</dcterms:created>
  <dcterms:modified xsi:type="dcterms:W3CDTF">2026-09-26T02:05:45Z</dcterms:modified>
</cp:coreProperties>
</file>