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2192000" cy="6858000"/>
  <p:notesSz cx="6858000" cy="9144000"/>
  <p:embeddedFontLst>
    <p:embeddedFont>
      <p:font typeface="Inter" panose="020B0604020202020204" charset="0"/>
      <p:regular r:id="rId15"/>
      <p:bold r:id="rId16"/>
      <p:italic r:id="rId17"/>
      <p:boldItalic r:id="rId18"/>
    </p:embeddedFont>
    <p:embeddedFont>
      <p:font typeface="Inter SemiBold" panose="020B0604020202020204" charset="0"/>
      <p:regular r:id="rId19"/>
      <p:bold r:id="rId20"/>
      <p:italic r:id="rId21"/>
      <p:boldItalic r:id="rId22"/>
    </p:embeddedFont>
    <p:embeddedFont>
      <p:font typeface="Plus Jakarta Sans" panose="020B0604020202020204" charset="0"/>
      <p:regular r:id="rId23"/>
      <p:bold r:id="rId24"/>
      <p:italic r:id="rId25"/>
      <p:boldItalic r:id="rId26"/>
    </p:embeddedFont>
    <p:embeddedFont>
      <p:font typeface="Plus Jakarta Sans ExtraBold" panose="020B0604020202020204" charset="0"/>
      <p:bold r:id="rId27"/>
      <p:boldItalic r:id="rId28"/>
    </p:embeddedFont>
    <p:embeddedFont>
      <p:font typeface="Plus Jakarta Sans SemiBold" panose="020B0604020202020204" charset="0"/>
      <p:regular r:id="rId29"/>
      <p:bold r:id="rId30"/>
      <p:italic r:id="rId31"/>
      <p:boldItalic r:id="rId32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8BCAF4DF-94C5-4BED-9802-8BDB3F1012DC}">
  <a:tblStyle styleId="{8BCAF4DF-94C5-4BED-9802-8BDB3F1012DC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8ECF4"/>
          </a:solidFill>
        </a:fill>
      </a:tcStyle>
    </a:wholeTbl>
    <a:band1H>
      <a:tcTxStyle/>
      <a:tcStyle>
        <a:tcBdr/>
        <a:fill>
          <a:solidFill>
            <a:srgbClr val="CFD7E7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CFD7E7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792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font" Target="fonts/font4.fntdata"/><Relationship Id="rId26" Type="http://schemas.openxmlformats.org/officeDocument/2006/relationships/font" Target="fonts/font12.fntdata"/><Relationship Id="rId3" Type="http://schemas.openxmlformats.org/officeDocument/2006/relationships/slide" Target="slides/slide2.xml"/><Relationship Id="rId21" Type="http://schemas.openxmlformats.org/officeDocument/2006/relationships/font" Target="fonts/font7.fntdata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5" Type="http://schemas.openxmlformats.org/officeDocument/2006/relationships/font" Target="fonts/font11.fntdata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font" Target="fonts/font6.fntdata"/><Relationship Id="rId29" Type="http://schemas.openxmlformats.org/officeDocument/2006/relationships/font" Target="fonts/font15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0.fntdata"/><Relationship Id="rId32" Type="http://schemas.openxmlformats.org/officeDocument/2006/relationships/font" Target="fonts/font18.fntdata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23" Type="http://schemas.openxmlformats.org/officeDocument/2006/relationships/font" Target="fonts/font9.fntdata"/><Relationship Id="rId28" Type="http://schemas.openxmlformats.org/officeDocument/2006/relationships/font" Target="fonts/font14.fntdata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5.fntdata"/><Relationship Id="rId31" Type="http://schemas.openxmlformats.org/officeDocument/2006/relationships/font" Target="fonts/font17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Relationship Id="rId22" Type="http://schemas.openxmlformats.org/officeDocument/2006/relationships/font" Target="fonts/font8.fntdata"/><Relationship Id="rId27" Type="http://schemas.openxmlformats.org/officeDocument/2006/relationships/font" Target="fonts/font13.fntdata"/><Relationship Id="rId30" Type="http://schemas.openxmlformats.org/officeDocument/2006/relationships/font" Target="fonts/font16.fntdata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0" name="Google Shape;90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1" name="Google Shape;101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1" name="Google Shape;131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8" name="Google Shape;138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3" name="Google Shape;153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5" name="Google Shape;175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2" name="Google Shape;192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8" name="Google Shape;208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2" name="Google Shape;232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9" name="Google Shape;249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3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8" name="Google Shape;18;p3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4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4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4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sz="4000" b="1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5"/>
          <p:cNvSpPr txBox="1"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marL="914400" lvl="1" indent="-2286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5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6" name="Google Shape;36;p6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7" name="Google Shape;37;p6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6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6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7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7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4" name="Google Shape;44;p7"/>
          <p:cNvSpPr txBox="1">
            <a:spLocks noGrp="1"/>
          </p:cNvSpPr>
          <p:nvPr>
            <p:ph type="body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7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6" name="Google Shape;46;p7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7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8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8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9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marL="1371600" lvl="2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marL="2286000" lvl="4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marL="2743200" lvl="5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9"/>
          <p:cNvSpPr txBox="1">
            <a:spLocks noGrp="1"/>
          </p:cNvSpPr>
          <p:nvPr>
            <p:ph type="body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58" name="Google Shape;58;p9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9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9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0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0"/>
          <p:cNvSpPr txBox="1">
            <a:spLocks noGrp="1"/>
          </p:cNvSpPr>
          <p:nvPr>
            <p:ph type="body" idx="1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65" name="Google Shape;65;p10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0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0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1"/>
          <p:cNvSpPr txBox="1">
            <a:spLocks noGrp="1"/>
          </p:cNvSpPr>
          <p:nvPr>
            <p:ph type="body" idx="1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>
            <a:spLocks noGrp="1"/>
          </p:cNvSpPr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2"/>
          <p:cNvSpPr txBox="1">
            <a:spLocks noGrp="1"/>
          </p:cNvSpPr>
          <p:nvPr>
            <p:ph type="body" idx="1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1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.png"/><Relationship Id="rId7" Type="http://schemas.openxmlformats.org/officeDocument/2006/relationships/image" Target="../media/image18.png"/><Relationship Id="rId12" Type="http://schemas.openxmlformats.org/officeDocument/2006/relationships/image" Target="../media/image2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png"/><Relationship Id="rId11" Type="http://schemas.openxmlformats.org/officeDocument/2006/relationships/image" Target="../media/image22.png"/><Relationship Id="rId5" Type="http://schemas.openxmlformats.org/officeDocument/2006/relationships/image" Target="../media/image16.png"/><Relationship Id="rId10" Type="http://schemas.openxmlformats.org/officeDocument/2006/relationships/image" Target="../media/image21.png"/><Relationship Id="rId4" Type="http://schemas.openxmlformats.org/officeDocument/2006/relationships/image" Target="../media/image15.png"/><Relationship Id="rId9" Type="http://schemas.openxmlformats.org/officeDocument/2006/relationships/image" Target="../media/image2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5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1.png"/><Relationship Id="rId7" Type="http://schemas.openxmlformats.org/officeDocument/2006/relationships/image" Target="../media/image2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p13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5" name="Google Shape;85;p13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988569" y="2379315"/>
            <a:ext cx="2214860" cy="342900"/>
          </a:xfrm>
          <a:prstGeom prst="rect">
            <a:avLst/>
          </a:prstGeom>
          <a:noFill/>
          <a:ln>
            <a:noFill/>
          </a:ln>
        </p:spPr>
      </p:pic>
      <p:sp>
        <p:nvSpPr>
          <p:cNvPr id="86" name="Google Shape;86;p13"/>
          <p:cNvSpPr txBox="1"/>
          <p:nvPr/>
        </p:nvSpPr>
        <p:spPr>
          <a:xfrm>
            <a:off x="2019865" y="2950815"/>
            <a:ext cx="8152268" cy="613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200" b="1" i="0" u="none" strike="noStrike" cap="none">
                <a:solidFill>
                  <a:srgbClr val="0F4C81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AKUN SIDAKOTA UNTUK MGMP</a:t>
            </a:r>
            <a:endParaRPr/>
          </a:p>
        </p:txBody>
      </p:sp>
      <p:sp>
        <p:nvSpPr>
          <p:cNvPr id="87" name="Google Shape;87;p13"/>
          <p:cNvSpPr txBox="1"/>
          <p:nvPr/>
        </p:nvSpPr>
        <p:spPr>
          <a:xfrm>
            <a:off x="2047875" y="3754635"/>
            <a:ext cx="8096250" cy="60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Optimalisasi Platform Data Terintegrasi untuk Analisis Kebutuhan Guru, Pemetaan Mutu, dan Perencanaan Program Berbasis Data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" name="Google Shape;92;p14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93" name="Google Shape;93;p14"/>
          <p:cNvSpPr txBox="1"/>
          <p:nvPr/>
        </p:nvSpPr>
        <p:spPr>
          <a:xfrm>
            <a:off x="609600" y="533400"/>
            <a:ext cx="5560695" cy="4095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50" b="1" i="0" u="none" strike="noStrike" cap="none">
                <a:solidFill>
                  <a:srgbClr val="0F4C81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Transformasi Digital Aceh</a:t>
            </a:r>
            <a:endParaRPr/>
          </a:p>
        </p:txBody>
      </p:sp>
      <p:pic>
        <p:nvPicPr>
          <p:cNvPr id="94" name="Google Shape;94;p14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286500" y="0"/>
            <a:ext cx="59055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95" name="Google Shape;95;p14"/>
          <p:cNvSpPr/>
          <p:nvPr/>
        </p:nvSpPr>
        <p:spPr>
          <a:xfrm>
            <a:off x="609600" y="942975"/>
            <a:ext cx="76200" cy="304800"/>
          </a:xfrm>
          <a:prstGeom prst="roundRect">
            <a:avLst>
              <a:gd name="adj" fmla="val 50000"/>
            </a:avLst>
          </a:prstGeom>
          <a:solidFill>
            <a:srgbClr val="00808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" name="Google Shape;96;p14"/>
          <p:cNvSpPr txBox="1"/>
          <p:nvPr/>
        </p:nvSpPr>
        <p:spPr>
          <a:xfrm>
            <a:off x="609600" y="2656879"/>
            <a:ext cx="5560695" cy="26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0" i="0" u="none" strike="noStrike" cap="none">
                <a:solidFill>
                  <a:srgbClr val="0A3357"/>
                </a:solidFill>
                <a:latin typeface="Plus Jakarta Sans SemiBold"/>
                <a:ea typeface="Plus Jakarta Sans SemiBold"/>
                <a:cs typeface="Plus Jakarta Sans SemiBold"/>
                <a:sym typeface="Plus Jakarta Sans SemiBold"/>
              </a:rPr>
              <a:t>Landasan Inovasi Pendidikan</a:t>
            </a:r>
            <a:endParaRPr/>
          </a:p>
        </p:txBody>
      </p:sp>
      <p:sp>
        <p:nvSpPr>
          <p:cNvPr id="97" name="Google Shape;97;p14"/>
          <p:cNvSpPr txBox="1"/>
          <p:nvPr/>
        </p:nvSpPr>
        <p:spPr>
          <a:xfrm>
            <a:off x="609600" y="3018829"/>
            <a:ext cx="5295900" cy="7768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992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75" b="0" i="0" u="none" strike="noStrike" cap="non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Dinas Pendidikan Aceh mengembangkan SIDAKOTA (Sistem Data &amp; Analisis Pendidikan Aceh) sebagai pilar utama transformasi layanan digital pendidikan yang terintegrasi.</a:t>
            </a:r>
            <a:endParaRPr/>
          </a:p>
        </p:txBody>
      </p:sp>
      <p:sp>
        <p:nvSpPr>
          <p:cNvPr id="98" name="Google Shape;98;p14"/>
          <p:cNvSpPr txBox="1"/>
          <p:nvPr/>
        </p:nvSpPr>
        <p:spPr>
          <a:xfrm>
            <a:off x="609600" y="3948112"/>
            <a:ext cx="5295900" cy="7768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992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75" b="0" i="0" u="none" strike="noStrike" cap="non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Platform ini berfungsi sebagai pusat pengumpulan data, pemetaan mutu, monitoring sekolah, serta instrumen utama dalam perumusan kebijakan pendidikan tepat sasaran.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" name="Google Shape;103;p15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" name="Google Shape;104;p15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09600" y="2738437"/>
            <a:ext cx="5334000" cy="2057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" name="Google Shape;105;p15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248400" y="2738437"/>
            <a:ext cx="5334000" cy="2057400"/>
          </a:xfrm>
          <a:prstGeom prst="rect">
            <a:avLst/>
          </a:prstGeom>
          <a:noFill/>
          <a:ln>
            <a:noFill/>
          </a:ln>
        </p:spPr>
      </p:pic>
      <p:sp>
        <p:nvSpPr>
          <p:cNvPr id="106" name="Google Shape;106;p15"/>
          <p:cNvSpPr txBox="1"/>
          <p:nvPr/>
        </p:nvSpPr>
        <p:spPr>
          <a:xfrm>
            <a:off x="962025" y="3090862"/>
            <a:ext cx="4860607" cy="285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0" i="0" u="none" strike="noStrike" cap="none">
                <a:solidFill>
                  <a:srgbClr val="0F4C81"/>
                </a:solidFill>
                <a:latin typeface="Plus Jakarta Sans SemiBold"/>
                <a:ea typeface="Plus Jakarta Sans SemiBold"/>
                <a:cs typeface="Plus Jakarta Sans SemiBold"/>
                <a:sym typeface="Plus Jakarta Sans SemiBold"/>
              </a:rPr>
              <a:t>Pusat Layanan Digital</a:t>
            </a:r>
            <a:endParaRPr/>
          </a:p>
        </p:txBody>
      </p:sp>
      <p:sp>
        <p:nvSpPr>
          <p:cNvPr id="107" name="Google Shape;107;p15"/>
          <p:cNvSpPr/>
          <p:nvPr/>
        </p:nvSpPr>
        <p:spPr>
          <a:xfrm>
            <a:off x="962025" y="3471862"/>
            <a:ext cx="4629150" cy="19050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8" name="Google Shape;108;p15"/>
          <p:cNvSpPr txBox="1"/>
          <p:nvPr/>
        </p:nvSpPr>
        <p:spPr>
          <a:xfrm>
            <a:off x="962025" y="3643312"/>
            <a:ext cx="4629150" cy="6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SIDAKOTA menyatukan data guru, sarana prasarana, hingga Rapor Pendidikan dalam satu sistem terpadu untuk mewujudkan </a:t>
            </a:r>
            <a:r>
              <a:rPr lang="en-US" sz="1200" b="1" i="0" u="none" strike="noStrike" cap="non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Satu Data Pendidikan Aceh</a:t>
            </a:r>
            <a:r>
              <a:rPr lang="en-US" sz="1200" b="0" i="0" u="none" strike="noStrike" cap="non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 yang akurat, valid, dan terkini.</a:t>
            </a:r>
            <a:endParaRPr/>
          </a:p>
        </p:txBody>
      </p:sp>
      <p:sp>
        <p:nvSpPr>
          <p:cNvPr id="109" name="Google Shape;109;p15"/>
          <p:cNvSpPr txBox="1"/>
          <p:nvPr/>
        </p:nvSpPr>
        <p:spPr>
          <a:xfrm>
            <a:off x="6600825" y="3090862"/>
            <a:ext cx="4860607" cy="285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0" i="0" u="none" strike="noStrike" cap="none">
                <a:solidFill>
                  <a:srgbClr val="0F4C81"/>
                </a:solidFill>
                <a:latin typeface="Plus Jakarta Sans SemiBold"/>
                <a:ea typeface="Plus Jakarta Sans SemiBold"/>
                <a:cs typeface="Plus Jakarta Sans SemiBold"/>
                <a:sym typeface="Plus Jakarta Sans SemiBold"/>
              </a:rPr>
              <a:t>Instrumen Strategis MGMP</a:t>
            </a:r>
            <a:endParaRPr/>
          </a:p>
        </p:txBody>
      </p:sp>
      <p:sp>
        <p:nvSpPr>
          <p:cNvPr id="110" name="Google Shape;110;p15"/>
          <p:cNvSpPr/>
          <p:nvPr/>
        </p:nvSpPr>
        <p:spPr>
          <a:xfrm>
            <a:off x="6600825" y="3471862"/>
            <a:ext cx="4629150" cy="19050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1" name="Google Shape;111;p15"/>
          <p:cNvSpPr txBox="1"/>
          <p:nvPr/>
        </p:nvSpPr>
        <p:spPr>
          <a:xfrm>
            <a:off x="6600825" y="3643312"/>
            <a:ext cx="4629150" cy="6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Bagi MGMP, SIDAKOTA menjadi alat vital dalam menganalisis kebutuhan guru mata pelajaran, memetakan mutu wilayah binaan, dan merencanakan program kerja berbasis data riil.</a:t>
            </a:r>
            <a:endParaRPr/>
          </a:p>
        </p:txBody>
      </p:sp>
      <p:sp>
        <p:nvSpPr>
          <p:cNvPr id="112" name="Google Shape;112;p15"/>
          <p:cNvSpPr txBox="1"/>
          <p:nvPr/>
        </p:nvSpPr>
        <p:spPr>
          <a:xfrm>
            <a:off x="609600" y="533400"/>
            <a:ext cx="11521440" cy="4095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50" b="1" i="0" u="none" strike="noStrike" cap="none">
                <a:solidFill>
                  <a:srgbClr val="0F4C81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Latar Belakang &amp; Peran</a:t>
            </a:r>
            <a:endParaRPr/>
          </a:p>
        </p:txBody>
      </p:sp>
      <p:sp>
        <p:nvSpPr>
          <p:cNvPr id="113" name="Google Shape;113;p15"/>
          <p:cNvSpPr/>
          <p:nvPr/>
        </p:nvSpPr>
        <p:spPr>
          <a:xfrm>
            <a:off x="609600" y="942975"/>
            <a:ext cx="76200" cy="304800"/>
          </a:xfrm>
          <a:prstGeom prst="roundRect">
            <a:avLst>
              <a:gd name="adj" fmla="val 50000"/>
            </a:avLst>
          </a:prstGeom>
          <a:solidFill>
            <a:srgbClr val="00808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8" name="Google Shape;118;p16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9" name="Google Shape;119;p16"/>
          <p:cNvSpPr txBox="1"/>
          <p:nvPr/>
        </p:nvSpPr>
        <p:spPr>
          <a:xfrm>
            <a:off x="1552575" y="2738735"/>
            <a:ext cx="9544050" cy="5179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992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75" b="1" i="0" u="none" strike="noStrike" cap="none">
                <a:solidFill>
                  <a:srgbClr val="0A3357"/>
                </a:solidFill>
                <a:latin typeface="Inter"/>
                <a:ea typeface="Inter"/>
                <a:cs typeface="Inter"/>
                <a:sym typeface="Inter"/>
              </a:rPr>
              <a:t>Memahami Konsep SIDAKOTA:</a:t>
            </a:r>
            <a:r>
              <a:rPr lang="en-US" sz="1275" b="0" i="0" u="none" strike="noStrike" cap="non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 Mengetahui fungsi dasar platform terintegrasi dalam kerangka kebijakan pendidikan di Provinsi Aceh.</a:t>
            </a:r>
            <a:endParaRPr/>
          </a:p>
        </p:txBody>
      </p:sp>
      <p:sp>
        <p:nvSpPr>
          <p:cNvPr id="120" name="Google Shape;120;p16"/>
          <p:cNvSpPr txBox="1"/>
          <p:nvPr/>
        </p:nvSpPr>
        <p:spPr>
          <a:xfrm>
            <a:off x="1552575" y="3447157"/>
            <a:ext cx="9544050" cy="2589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992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75" b="1" i="0" u="none" strike="noStrike" cap="none">
                <a:solidFill>
                  <a:srgbClr val="0A3357"/>
                </a:solidFill>
                <a:latin typeface="Inter"/>
                <a:ea typeface="Inter"/>
                <a:cs typeface="Inter"/>
                <a:sym typeface="Inter"/>
              </a:rPr>
              <a:t>Penggunaan Akun Resmi MGMP:</a:t>
            </a:r>
            <a:r>
              <a:rPr lang="en-US" sz="1275" b="0" i="0" u="none" strike="noStrike" cap="non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 Memahami hak akses, mekanisme login, dan navigasi modul khusus pengurus MGMP.</a:t>
            </a:r>
            <a:endParaRPr/>
          </a:p>
        </p:txBody>
      </p:sp>
      <p:sp>
        <p:nvSpPr>
          <p:cNvPr id="121" name="Google Shape;121;p16"/>
          <p:cNvSpPr txBox="1"/>
          <p:nvPr/>
        </p:nvSpPr>
        <p:spPr>
          <a:xfrm>
            <a:off x="1552575" y="3896617"/>
            <a:ext cx="9544050" cy="2589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992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75" b="1" i="0" u="none" strike="noStrike" cap="none">
                <a:solidFill>
                  <a:srgbClr val="0A3357"/>
                </a:solidFill>
                <a:latin typeface="Inter"/>
                <a:ea typeface="Inter"/>
                <a:cs typeface="Inter"/>
                <a:sym typeface="Inter"/>
              </a:rPr>
              <a:t>Pemanfaatan Data Strategis:</a:t>
            </a:r>
            <a:r>
              <a:rPr lang="en-US" sz="1275" b="0" i="0" u="none" strike="noStrike" cap="non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 Mampu mengolah data kebutuhan guru dan mutu sekolah sebagai acuan program kerja.</a:t>
            </a:r>
            <a:endParaRPr/>
          </a:p>
        </p:txBody>
      </p:sp>
      <p:sp>
        <p:nvSpPr>
          <p:cNvPr id="122" name="Google Shape;122;p16"/>
          <p:cNvSpPr txBox="1"/>
          <p:nvPr/>
        </p:nvSpPr>
        <p:spPr>
          <a:xfrm>
            <a:off x="1552575" y="4346078"/>
            <a:ext cx="9544050" cy="2589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992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75" b="1" i="0" u="none" strike="noStrike" cap="none">
                <a:solidFill>
                  <a:srgbClr val="0A3357"/>
                </a:solidFill>
                <a:latin typeface="Inter"/>
                <a:ea typeface="Inter"/>
                <a:cs typeface="Inter"/>
                <a:sym typeface="Inter"/>
              </a:rPr>
              <a:t>Menjaga Validitas Data:</a:t>
            </a:r>
            <a:r>
              <a:rPr lang="en-US" sz="1275" b="0" i="0" u="none" strike="noStrike" cap="non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 Menyadari pentingnya verifikasi data untuk akurasi penganggaran dan intervensi program.</a:t>
            </a:r>
            <a:endParaRPr/>
          </a:p>
        </p:txBody>
      </p:sp>
      <p:pic>
        <p:nvPicPr>
          <p:cNvPr id="123" name="Google Shape;123;p16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171575" y="2753022"/>
            <a:ext cx="209550" cy="219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4" name="Google Shape;124;p16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171575" y="3461444"/>
            <a:ext cx="209550" cy="219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5" name="Google Shape;125;p16" descr="image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171575" y="3910905"/>
            <a:ext cx="209550" cy="219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6" name="Google Shape;126;p16" descr="image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171575" y="4360366"/>
            <a:ext cx="209550" cy="219075"/>
          </a:xfrm>
          <a:prstGeom prst="rect">
            <a:avLst/>
          </a:prstGeom>
          <a:noFill/>
          <a:ln>
            <a:noFill/>
          </a:ln>
        </p:spPr>
      </p:pic>
      <p:sp>
        <p:nvSpPr>
          <p:cNvPr id="127" name="Google Shape;127;p16"/>
          <p:cNvSpPr txBox="1"/>
          <p:nvPr/>
        </p:nvSpPr>
        <p:spPr>
          <a:xfrm>
            <a:off x="609600" y="533400"/>
            <a:ext cx="11521440" cy="4095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50" b="1" i="0" u="none" strike="noStrike" cap="none">
                <a:solidFill>
                  <a:srgbClr val="0F4C81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Tujuan Utama Materi</a:t>
            </a:r>
            <a:endParaRPr/>
          </a:p>
        </p:txBody>
      </p:sp>
      <p:sp>
        <p:nvSpPr>
          <p:cNvPr id="128" name="Google Shape;128;p16"/>
          <p:cNvSpPr/>
          <p:nvPr/>
        </p:nvSpPr>
        <p:spPr>
          <a:xfrm>
            <a:off x="609600" y="942975"/>
            <a:ext cx="76200" cy="304800"/>
          </a:xfrm>
          <a:prstGeom prst="roundRect">
            <a:avLst>
              <a:gd name="adj" fmla="val 50000"/>
            </a:avLst>
          </a:prstGeom>
          <a:solidFill>
            <a:srgbClr val="00808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" name="Google Shape;133;p17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34" name="Google Shape;134;p17"/>
          <p:cNvSpPr txBox="1"/>
          <p:nvPr/>
        </p:nvSpPr>
        <p:spPr>
          <a:xfrm>
            <a:off x="3260645" y="2590800"/>
            <a:ext cx="5670708" cy="628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900" b="1" i="0" u="none" strike="noStrike" cap="none">
                <a:solidFill>
                  <a:srgbClr val="0F4C81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Pengenalan SIDAKOTA</a:t>
            </a:r>
            <a:endParaRPr/>
          </a:p>
        </p:txBody>
      </p:sp>
      <p:sp>
        <p:nvSpPr>
          <p:cNvPr id="135" name="Google Shape;135;p17"/>
          <p:cNvSpPr txBox="1"/>
          <p:nvPr/>
        </p:nvSpPr>
        <p:spPr>
          <a:xfrm>
            <a:off x="3009900" y="3867150"/>
            <a:ext cx="6172200" cy="285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Arsitektur Sistem Data &amp; Analisis Pendidikan Terpadu Provinsi Aceh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0" name="Google Shape;140;p18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1" name="Google Shape;141;p18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248400" y="1957387"/>
            <a:ext cx="5334000" cy="3619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2" name="Google Shape;142;p18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257925" y="1966912"/>
            <a:ext cx="5314950" cy="3600450"/>
          </a:xfrm>
          <a:prstGeom prst="rect">
            <a:avLst/>
          </a:prstGeom>
          <a:noFill/>
          <a:ln>
            <a:noFill/>
          </a:ln>
        </p:spPr>
      </p:pic>
      <p:sp>
        <p:nvSpPr>
          <p:cNvPr id="143" name="Google Shape;143;p18"/>
          <p:cNvSpPr txBox="1"/>
          <p:nvPr/>
        </p:nvSpPr>
        <p:spPr>
          <a:xfrm>
            <a:off x="1066800" y="1957387"/>
            <a:ext cx="4876800" cy="5179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992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75" b="1" i="0" u="none" strike="noStrike" cap="none">
                <a:solidFill>
                  <a:srgbClr val="0A3357"/>
                </a:solidFill>
                <a:latin typeface="Inter"/>
                <a:ea typeface="Inter"/>
                <a:cs typeface="Inter"/>
                <a:sym typeface="Inter"/>
              </a:rPr>
              <a:t>Satu Data Terintegrasi:</a:t>
            </a:r>
            <a:r>
              <a:rPr lang="en-US" sz="1275" b="0" i="0" u="none" strike="noStrike" cap="non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 Portal utama milik Dinas Pendidikan Aceh untuk mengelola seluruh data pendidikan daerah.</a:t>
            </a:r>
            <a:endParaRPr/>
          </a:p>
        </p:txBody>
      </p:sp>
      <p:sp>
        <p:nvSpPr>
          <p:cNvPr id="144" name="Google Shape;144;p18"/>
          <p:cNvSpPr txBox="1"/>
          <p:nvPr/>
        </p:nvSpPr>
        <p:spPr>
          <a:xfrm>
            <a:off x="1066800" y="2665809"/>
            <a:ext cx="4876800" cy="5179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992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75" b="1" i="0" u="none" strike="noStrike" cap="none">
                <a:solidFill>
                  <a:srgbClr val="0A3357"/>
                </a:solidFill>
                <a:latin typeface="Inter"/>
                <a:ea typeface="Inter"/>
                <a:cs typeface="Inter"/>
                <a:sym typeface="Inter"/>
              </a:rPr>
              <a:t>Pemetaan Mutu Real-Time:</a:t>
            </a:r>
            <a:r>
              <a:rPr lang="en-US" sz="1275" b="0" i="0" u="none" strike="noStrike" cap="non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 Mengukur indikator Standar Nasional Pendidikan (SNP) secara komprehensif.</a:t>
            </a:r>
            <a:endParaRPr/>
          </a:p>
        </p:txBody>
      </p:sp>
      <p:sp>
        <p:nvSpPr>
          <p:cNvPr id="145" name="Google Shape;145;p18"/>
          <p:cNvSpPr txBox="1"/>
          <p:nvPr/>
        </p:nvSpPr>
        <p:spPr>
          <a:xfrm>
            <a:off x="1066800" y="3374231"/>
            <a:ext cx="4876800" cy="5179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992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75" b="1" i="0" u="none" strike="noStrike" cap="none">
                <a:solidFill>
                  <a:srgbClr val="0A3357"/>
                </a:solidFill>
                <a:latin typeface="Inter"/>
                <a:ea typeface="Inter"/>
                <a:cs typeface="Inter"/>
                <a:sym typeface="Inter"/>
              </a:rPr>
              <a:t>Perencanaan Tepat Sasaran:</a:t>
            </a:r>
            <a:r>
              <a:rPr lang="en-US" sz="1275" b="0" i="0" u="none" strike="noStrike" cap="non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 Menjadi dasar penganggaran, pelatihan guru, dan intervensi kebijakan.</a:t>
            </a:r>
            <a:endParaRPr/>
          </a:p>
        </p:txBody>
      </p:sp>
      <p:pic>
        <p:nvPicPr>
          <p:cNvPr id="146" name="Google Shape;146;p18" descr="image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85800" y="1971675"/>
            <a:ext cx="180975" cy="219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7" name="Google Shape;147;p18" descr="image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685800" y="2680096"/>
            <a:ext cx="238125" cy="219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8" name="Google Shape;148;p18" descr="image.png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685800" y="3388518"/>
            <a:ext cx="209550" cy="219075"/>
          </a:xfrm>
          <a:prstGeom prst="rect">
            <a:avLst/>
          </a:prstGeom>
          <a:noFill/>
          <a:ln>
            <a:noFill/>
          </a:ln>
        </p:spPr>
      </p:pic>
      <p:sp>
        <p:nvSpPr>
          <p:cNvPr id="149" name="Google Shape;149;p18"/>
          <p:cNvSpPr txBox="1"/>
          <p:nvPr/>
        </p:nvSpPr>
        <p:spPr>
          <a:xfrm>
            <a:off x="609600" y="533400"/>
            <a:ext cx="11521440" cy="4095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50" b="1" i="0" u="none" strike="noStrike" cap="none">
                <a:solidFill>
                  <a:srgbClr val="0F4C81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Apa itu SIDAKOTA?</a:t>
            </a:r>
            <a:endParaRPr/>
          </a:p>
        </p:txBody>
      </p:sp>
      <p:sp>
        <p:nvSpPr>
          <p:cNvPr id="150" name="Google Shape;150;p18"/>
          <p:cNvSpPr/>
          <p:nvPr/>
        </p:nvSpPr>
        <p:spPr>
          <a:xfrm>
            <a:off x="609600" y="942975"/>
            <a:ext cx="76200" cy="304800"/>
          </a:xfrm>
          <a:prstGeom prst="roundRect">
            <a:avLst>
              <a:gd name="adj" fmla="val 50000"/>
            </a:avLst>
          </a:prstGeom>
          <a:solidFill>
            <a:srgbClr val="00808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5" name="Google Shape;155;p19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6" name="Google Shape;156;p19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09600" y="2471737"/>
            <a:ext cx="3505200" cy="2590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7" name="Google Shape;157;p19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343400" y="2471737"/>
            <a:ext cx="3505200" cy="2590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8" name="Google Shape;158;p19" descr="image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8077200" y="2471737"/>
            <a:ext cx="3505200" cy="2590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9" name="Google Shape;159;p19" descr="image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2057400" y="2786062"/>
            <a:ext cx="609600" cy="609600"/>
          </a:xfrm>
          <a:prstGeom prst="rect">
            <a:avLst/>
          </a:prstGeom>
          <a:noFill/>
          <a:ln>
            <a:noFill/>
          </a:ln>
        </p:spPr>
      </p:pic>
      <p:sp>
        <p:nvSpPr>
          <p:cNvPr id="160" name="Google Shape;160;p19"/>
          <p:cNvSpPr txBox="1"/>
          <p:nvPr/>
        </p:nvSpPr>
        <p:spPr>
          <a:xfrm>
            <a:off x="1477089" y="3586162"/>
            <a:ext cx="1770221" cy="26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0" i="0" u="none" strike="noStrike" cap="none">
                <a:solidFill>
                  <a:srgbClr val="0A3357"/>
                </a:solidFill>
                <a:latin typeface="Plus Jakarta Sans SemiBold"/>
                <a:ea typeface="Plus Jakarta Sans SemiBold"/>
                <a:cs typeface="Plus Jakarta Sans SemiBold"/>
                <a:sym typeface="Plus Jakarta Sans SemiBold"/>
              </a:rPr>
              <a:t>Data Guru &amp; GTK</a:t>
            </a:r>
            <a:endParaRPr/>
          </a:p>
        </p:txBody>
      </p:sp>
      <p:sp>
        <p:nvSpPr>
          <p:cNvPr id="161" name="Google Shape;161;p19"/>
          <p:cNvSpPr txBox="1"/>
          <p:nvPr/>
        </p:nvSpPr>
        <p:spPr>
          <a:xfrm>
            <a:off x="847725" y="3948112"/>
            <a:ext cx="3028950" cy="6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Rekapitulasi distribusi, kualifikasi, dan pemetaan kebutuhan guru mata pelajaran per wilayah.</a:t>
            </a:r>
            <a:endParaRPr/>
          </a:p>
        </p:txBody>
      </p:sp>
      <p:pic>
        <p:nvPicPr>
          <p:cNvPr id="162" name="Google Shape;162;p19" descr="image.png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5791200" y="2786062"/>
            <a:ext cx="609600" cy="609600"/>
          </a:xfrm>
          <a:prstGeom prst="rect">
            <a:avLst/>
          </a:prstGeom>
          <a:noFill/>
          <a:ln>
            <a:noFill/>
          </a:ln>
        </p:spPr>
      </p:pic>
      <p:sp>
        <p:nvSpPr>
          <p:cNvPr id="163" name="Google Shape;163;p19"/>
          <p:cNvSpPr txBox="1"/>
          <p:nvPr/>
        </p:nvSpPr>
        <p:spPr>
          <a:xfrm>
            <a:off x="5110876" y="3586162"/>
            <a:ext cx="1970246" cy="26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0" i="0" u="none" strike="noStrike" cap="none">
                <a:solidFill>
                  <a:srgbClr val="0A3357"/>
                </a:solidFill>
                <a:latin typeface="Plus Jakarta Sans SemiBold"/>
                <a:ea typeface="Plus Jakarta Sans SemiBold"/>
                <a:cs typeface="Plus Jakarta Sans SemiBold"/>
                <a:sym typeface="Plus Jakarta Sans SemiBold"/>
              </a:rPr>
              <a:t>Sarpras &amp; Dapodik</a:t>
            </a:r>
            <a:endParaRPr/>
          </a:p>
        </p:txBody>
      </p:sp>
      <p:sp>
        <p:nvSpPr>
          <p:cNvPr id="164" name="Google Shape;164;p19"/>
          <p:cNvSpPr txBox="1"/>
          <p:nvPr/>
        </p:nvSpPr>
        <p:spPr>
          <a:xfrm>
            <a:off x="4581525" y="3948112"/>
            <a:ext cx="3028950" cy="6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Integrasi Data Pokok Pendidikan serta fasilitas sarana dan prasarana pendukung belajar.</a:t>
            </a:r>
            <a:endParaRPr/>
          </a:p>
        </p:txBody>
      </p:sp>
      <p:pic>
        <p:nvPicPr>
          <p:cNvPr id="165" name="Google Shape;165;p19" descr="image.png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9525000" y="2786062"/>
            <a:ext cx="609600" cy="609600"/>
          </a:xfrm>
          <a:prstGeom prst="rect">
            <a:avLst/>
          </a:prstGeom>
          <a:noFill/>
          <a:ln>
            <a:noFill/>
          </a:ln>
        </p:spPr>
      </p:pic>
      <p:sp>
        <p:nvSpPr>
          <p:cNvPr id="166" name="Google Shape;166;p19"/>
          <p:cNvSpPr txBox="1"/>
          <p:nvPr/>
        </p:nvSpPr>
        <p:spPr>
          <a:xfrm>
            <a:off x="8554640" y="3586162"/>
            <a:ext cx="2550318" cy="26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0" i="0" u="none" strike="noStrike" cap="none">
                <a:solidFill>
                  <a:srgbClr val="0A3357"/>
                </a:solidFill>
                <a:latin typeface="Plus Jakarta Sans SemiBold"/>
                <a:ea typeface="Plus Jakarta Sans SemiBold"/>
                <a:cs typeface="Plus Jakarta Sans SemiBold"/>
                <a:sym typeface="Plus Jakarta Sans SemiBold"/>
              </a:rPr>
              <a:t>SNP &amp; Rapor Pendidikan</a:t>
            </a:r>
            <a:endParaRPr/>
          </a:p>
        </p:txBody>
      </p:sp>
      <p:sp>
        <p:nvSpPr>
          <p:cNvPr id="167" name="Google Shape;167;p19"/>
          <p:cNvSpPr txBox="1"/>
          <p:nvPr/>
        </p:nvSpPr>
        <p:spPr>
          <a:xfrm>
            <a:off x="8315325" y="3948112"/>
            <a:ext cx="3028950" cy="6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Capaian 8 Standar Nasional Pendidikan serta Rapor Pendidikan sebagai tolok ukur kualitas.</a:t>
            </a:r>
            <a:endParaRPr/>
          </a:p>
        </p:txBody>
      </p:sp>
      <p:pic>
        <p:nvPicPr>
          <p:cNvPr id="168" name="Google Shape;168;p19" descr="image.png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2252662" y="2967037"/>
            <a:ext cx="219075" cy="247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9" name="Google Shape;169;p19" descr="image.png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5938837" y="2967037"/>
            <a:ext cx="314325" cy="247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0" name="Google Shape;170;p19" descr="image.png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9720262" y="2967037"/>
            <a:ext cx="219075" cy="247650"/>
          </a:xfrm>
          <a:prstGeom prst="rect">
            <a:avLst/>
          </a:prstGeom>
          <a:noFill/>
          <a:ln>
            <a:noFill/>
          </a:ln>
        </p:spPr>
      </p:pic>
      <p:sp>
        <p:nvSpPr>
          <p:cNvPr id="171" name="Google Shape;171;p19"/>
          <p:cNvSpPr txBox="1"/>
          <p:nvPr/>
        </p:nvSpPr>
        <p:spPr>
          <a:xfrm>
            <a:off x="609600" y="533400"/>
            <a:ext cx="11521440" cy="4095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50" b="1" i="0" u="none" strike="noStrike" cap="none">
                <a:solidFill>
                  <a:srgbClr val="0F4C81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Ruang Data SIDAKOTA</a:t>
            </a:r>
            <a:endParaRPr/>
          </a:p>
        </p:txBody>
      </p:sp>
      <p:sp>
        <p:nvSpPr>
          <p:cNvPr id="172" name="Google Shape;172;p19"/>
          <p:cNvSpPr/>
          <p:nvPr/>
        </p:nvSpPr>
        <p:spPr>
          <a:xfrm>
            <a:off x="609600" y="942975"/>
            <a:ext cx="76200" cy="304800"/>
          </a:xfrm>
          <a:prstGeom prst="roundRect">
            <a:avLst>
              <a:gd name="adj" fmla="val 50000"/>
            </a:avLst>
          </a:prstGeom>
          <a:solidFill>
            <a:srgbClr val="00808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7" name="Google Shape;177;p20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8" name="Google Shape;178;p20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09600" y="2405062"/>
            <a:ext cx="10972800" cy="272415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79" name="Google Shape;179;p20"/>
          <p:cNvGraphicFramePr/>
          <p:nvPr/>
        </p:nvGraphicFramePr>
        <p:xfrm>
          <a:off x="619125" y="2414587"/>
          <a:ext cx="10953750" cy="2705125"/>
        </p:xfrm>
        <a:graphic>
          <a:graphicData uri="http://schemas.openxmlformats.org/drawingml/2006/table">
            <a:tbl>
              <a:tblPr firstRow="1" bandRow="1">
                <a:noFill/>
                <a:tableStyleId>{8BCAF4DF-94C5-4BED-9802-8BDB3F1012DC}</a:tableStyleId>
              </a:tblPr>
              <a:tblGrid>
                <a:gridCol w="2635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3181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410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0" i="0" u="none" strike="noStrike" cap="none">
                          <a:solidFill>
                            <a:srgbClr val="FFFFFF"/>
                          </a:solidFill>
                          <a:latin typeface="Plus Jakarta Sans SemiBold"/>
                          <a:ea typeface="Plus Jakarta Sans SemiBold"/>
                          <a:cs typeface="Plus Jakarta Sans SemiBold"/>
                          <a:sym typeface="Plus Jakarta Sans SemiBold"/>
                        </a:rPr>
                        <a:t>Pihak Terlibat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F4C8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0" i="0" u="none" strike="noStrike" cap="none">
                          <a:solidFill>
                            <a:srgbClr val="FFFFFF"/>
                          </a:solidFill>
                          <a:latin typeface="Plus Jakarta Sans SemiBold"/>
                          <a:ea typeface="Plus Jakarta Sans SemiBold"/>
                          <a:cs typeface="Plus Jakarta Sans SemiBold"/>
                          <a:sym typeface="Plus Jakarta Sans SemiBold"/>
                        </a:rPr>
                        <a:t>Peran Utama &amp; Tanggung Jawab dalam SIDAKOTA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F4C8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410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1" i="0" u="none" strike="noStrike" cap="none">
                          <a:solidFill>
                            <a:srgbClr val="475569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Kepala Sekolah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0" i="0" u="none" strike="noStrike" cap="none">
                          <a:solidFill>
                            <a:srgbClr val="475569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Memastikan kelengkapan data, verifikasi akhir, dan pengawasan operator sekolah.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10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1" i="0" u="none" strike="noStrike" cap="none">
                          <a:solidFill>
                            <a:srgbClr val="475569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Operator Sekolah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0" i="0" u="none" strike="noStrike" cap="none">
                          <a:solidFill>
                            <a:srgbClr val="475569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Input data berkala, pembaharuan Dapodik, serta koordinasi teknis dengan sekolah.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8FA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10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1" i="0" u="none" strike="noStrike" cap="none">
                          <a:solidFill>
                            <a:srgbClr val="475569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Cabang Dinas (Cabdis)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0" i="0" u="none" strike="noStrike" cap="none">
                          <a:solidFill>
                            <a:srgbClr val="475569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Monitoring persentase pengisian data sekolah dan pendampingan di daerah binaan.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410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1" i="0" u="none" strike="noStrike" cap="none">
                          <a:solidFill>
                            <a:srgbClr val="475569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Pengurus MGMP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0" i="0" u="none" strike="noStrike" cap="none">
                          <a:solidFill>
                            <a:srgbClr val="475569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Mengakses rekapitulasi data guru, pemetaan mutu, dan perencanaan program latihan.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8FA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80" name="Google Shape;180;p20"/>
          <p:cNvSpPr/>
          <p:nvPr/>
        </p:nvSpPr>
        <p:spPr>
          <a:xfrm>
            <a:off x="619125" y="2943225"/>
            <a:ext cx="2635597" cy="952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1" name="Google Shape;181;p20"/>
          <p:cNvSpPr/>
          <p:nvPr/>
        </p:nvSpPr>
        <p:spPr>
          <a:xfrm>
            <a:off x="3254722" y="2943225"/>
            <a:ext cx="8318152" cy="952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2" name="Google Shape;182;p20"/>
          <p:cNvSpPr/>
          <p:nvPr/>
        </p:nvSpPr>
        <p:spPr>
          <a:xfrm>
            <a:off x="619125" y="3486150"/>
            <a:ext cx="2635597" cy="952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3" name="Google Shape;183;p20"/>
          <p:cNvSpPr/>
          <p:nvPr/>
        </p:nvSpPr>
        <p:spPr>
          <a:xfrm>
            <a:off x="3254722" y="3486150"/>
            <a:ext cx="8318152" cy="952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4" name="Google Shape;184;p20"/>
          <p:cNvSpPr/>
          <p:nvPr/>
        </p:nvSpPr>
        <p:spPr>
          <a:xfrm>
            <a:off x="619125" y="4029075"/>
            <a:ext cx="2635597" cy="952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5" name="Google Shape;185;p20"/>
          <p:cNvSpPr/>
          <p:nvPr/>
        </p:nvSpPr>
        <p:spPr>
          <a:xfrm>
            <a:off x="3254722" y="4029075"/>
            <a:ext cx="8318152" cy="952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6" name="Google Shape;186;p20"/>
          <p:cNvSpPr/>
          <p:nvPr/>
        </p:nvSpPr>
        <p:spPr>
          <a:xfrm>
            <a:off x="619125" y="4572000"/>
            <a:ext cx="2635597" cy="952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7" name="Google Shape;187;p20"/>
          <p:cNvSpPr/>
          <p:nvPr/>
        </p:nvSpPr>
        <p:spPr>
          <a:xfrm>
            <a:off x="3254722" y="4572000"/>
            <a:ext cx="8318152" cy="952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8" name="Google Shape;188;p20"/>
          <p:cNvSpPr txBox="1"/>
          <p:nvPr/>
        </p:nvSpPr>
        <p:spPr>
          <a:xfrm>
            <a:off x="609600" y="533400"/>
            <a:ext cx="11521440" cy="4095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50" b="1" i="0" u="none" strike="noStrike" cap="none">
                <a:solidFill>
                  <a:srgbClr val="0F4C81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Peran Pihak Terlibat</a:t>
            </a:r>
            <a:endParaRPr/>
          </a:p>
        </p:txBody>
      </p:sp>
      <p:sp>
        <p:nvSpPr>
          <p:cNvPr id="189" name="Google Shape;189;p20"/>
          <p:cNvSpPr/>
          <p:nvPr/>
        </p:nvSpPr>
        <p:spPr>
          <a:xfrm>
            <a:off x="609600" y="942975"/>
            <a:ext cx="76200" cy="304800"/>
          </a:xfrm>
          <a:prstGeom prst="roundRect">
            <a:avLst>
              <a:gd name="adj" fmla="val 50000"/>
            </a:avLst>
          </a:prstGeom>
          <a:solidFill>
            <a:srgbClr val="00808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" name="Google Shape;194;p21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5" name="Google Shape;195;p21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09600" y="2652712"/>
            <a:ext cx="5334000" cy="2228850"/>
          </a:xfrm>
          <a:prstGeom prst="rect">
            <a:avLst/>
          </a:prstGeom>
          <a:noFill/>
          <a:ln>
            <a:noFill/>
          </a:ln>
        </p:spPr>
      </p:pic>
      <p:sp>
        <p:nvSpPr>
          <p:cNvPr id="196" name="Google Shape;196;p21"/>
          <p:cNvSpPr txBox="1"/>
          <p:nvPr/>
        </p:nvSpPr>
        <p:spPr>
          <a:xfrm>
            <a:off x="2924175" y="3043237"/>
            <a:ext cx="70485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0" b="0" i="0" u="none" strike="noStrike" cap="none">
                <a:solidFill>
                  <a:srgbClr val="0F4C81"/>
                </a:solidFill>
                <a:latin typeface="Plus Jakarta Sans ExtraBold"/>
                <a:ea typeface="Plus Jakarta Sans ExtraBold"/>
                <a:cs typeface="Plus Jakarta Sans ExtraBold"/>
                <a:sym typeface="Plus Jakarta Sans ExtraBold"/>
              </a:rPr>
              <a:t>5</a:t>
            </a:r>
            <a:endParaRPr/>
          </a:p>
        </p:txBody>
      </p:sp>
      <p:sp>
        <p:nvSpPr>
          <p:cNvPr id="197" name="Google Shape;197;p21"/>
          <p:cNvSpPr txBox="1"/>
          <p:nvPr/>
        </p:nvSpPr>
        <p:spPr>
          <a:xfrm>
            <a:off x="2290762" y="4262437"/>
            <a:ext cx="1971675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 i="0" u="none" strike="noStrike" cap="none">
                <a:solidFill>
                  <a:srgbClr val="008080"/>
                </a:solidFill>
                <a:latin typeface="Inter"/>
                <a:ea typeface="Inter"/>
                <a:cs typeface="Inter"/>
                <a:sym typeface="Inter"/>
              </a:rPr>
              <a:t>Manfaat Utama Akun</a:t>
            </a:r>
            <a:endParaRPr/>
          </a:p>
        </p:txBody>
      </p:sp>
      <p:sp>
        <p:nvSpPr>
          <p:cNvPr id="198" name="Google Shape;198;p21"/>
          <p:cNvSpPr txBox="1"/>
          <p:nvPr/>
        </p:nvSpPr>
        <p:spPr>
          <a:xfrm>
            <a:off x="6248400" y="2652712"/>
            <a:ext cx="5600700" cy="26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0" i="0" u="none" strike="noStrike" cap="none">
                <a:solidFill>
                  <a:srgbClr val="0A3357"/>
                </a:solidFill>
                <a:latin typeface="Plus Jakarta Sans SemiBold"/>
                <a:ea typeface="Plus Jakarta Sans SemiBold"/>
                <a:cs typeface="Plus Jakarta Sans SemiBold"/>
                <a:sym typeface="Plus Jakarta Sans SemiBold"/>
              </a:rPr>
              <a:t>Optimalisasi Kegiatan MGMP</a:t>
            </a:r>
            <a:endParaRPr/>
          </a:p>
        </p:txBody>
      </p:sp>
      <p:sp>
        <p:nvSpPr>
          <p:cNvPr id="199" name="Google Shape;199;p21"/>
          <p:cNvSpPr txBox="1"/>
          <p:nvPr/>
        </p:nvSpPr>
        <p:spPr>
          <a:xfrm>
            <a:off x="6248400" y="3014662"/>
            <a:ext cx="533400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i="0" u="none" strike="noStrike" cap="non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1. Akses Rekap Guru MP:</a:t>
            </a:r>
            <a:r>
              <a:rPr lang="en-US" sz="1200" b="0" i="0" u="none" strike="noStrike" cap="non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 Pemetaan persebaran dan beban mengajar.</a:t>
            </a:r>
            <a:endParaRPr/>
          </a:p>
        </p:txBody>
      </p:sp>
      <p:sp>
        <p:nvSpPr>
          <p:cNvPr id="200" name="Google Shape;200;p21"/>
          <p:cNvSpPr txBox="1"/>
          <p:nvPr/>
        </p:nvSpPr>
        <p:spPr>
          <a:xfrm>
            <a:off x="6248400" y="3357562"/>
            <a:ext cx="533400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i="0" u="none" strike="noStrike" cap="non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2. Pemetaan Mutu:</a:t>
            </a:r>
            <a:r>
              <a:rPr lang="en-US" sz="1200" b="0" i="0" u="none" strike="noStrike" cap="non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 Mengetahui kondisi objektif sekolah binaan.</a:t>
            </a:r>
            <a:endParaRPr/>
          </a:p>
        </p:txBody>
      </p:sp>
      <p:sp>
        <p:nvSpPr>
          <p:cNvPr id="201" name="Google Shape;201;p21"/>
          <p:cNvSpPr txBox="1"/>
          <p:nvPr/>
        </p:nvSpPr>
        <p:spPr>
          <a:xfrm>
            <a:off x="6248400" y="3700462"/>
            <a:ext cx="533400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i="0" u="none" strike="noStrike" cap="non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3. Analisis Kebutuhan:</a:t>
            </a:r>
            <a:r>
              <a:rPr lang="en-US" sz="1200" b="0" i="0" u="none" strike="noStrike" cap="non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 Identifikasi topik pelatihan yang relevan.</a:t>
            </a:r>
            <a:endParaRPr/>
          </a:p>
        </p:txBody>
      </p:sp>
      <p:sp>
        <p:nvSpPr>
          <p:cNvPr id="202" name="Google Shape;202;p21"/>
          <p:cNvSpPr txBox="1"/>
          <p:nvPr/>
        </p:nvSpPr>
        <p:spPr>
          <a:xfrm>
            <a:off x="6248400" y="4043362"/>
            <a:ext cx="533400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i="0" u="none" strike="noStrike" cap="non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4. Monitoring SNP:</a:t>
            </a:r>
            <a:r>
              <a:rPr lang="en-US" sz="1200" b="0" i="0" u="none" strike="noStrike" cap="non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 Evaluasi ketercapaian standar kurikulum.</a:t>
            </a:r>
            <a:endParaRPr/>
          </a:p>
        </p:txBody>
      </p:sp>
      <p:sp>
        <p:nvSpPr>
          <p:cNvPr id="203" name="Google Shape;203;p21"/>
          <p:cNvSpPr txBox="1"/>
          <p:nvPr/>
        </p:nvSpPr>
        <p:spPr>
          <a:xfrm>
            <a:off x="6248400" y="4386262"/>
            <a:ext cx="533400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i="0" u="none" strike="noStrike" cap="non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5. Basis Kebijakan:</a:t>
            </a:r>
            <a:r>
              <a:rPr lang="en-US" sz="1200" b="0" i="0" u="none" strike="noStrike" cap="non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 Pengajuan program &amp; usulan anggaran akurat.</a:t>
            </a:r>
            <a:endParaRPr/>
          </a:p>
        </p:txBody>
      </p:sp>
      <p:sp>
        <p:nvSpPr>
          <p:cNvPr id="204" name="Google Shape;204;p21"/>
          <p:cNvSpPr txBox="1"/>
          <p:nvPr/>
        </p:nvSpPr>
        <p:spPr>
          <a:xfrm>
            <a:off x="609600" y="533400"/>
            <a:ext cx="11521440" cy="4095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50" b="1" i="0" u="none" strike="noStrike" cap="none">
                <a:solidFill>
                  <a:srgbClr val="0F4C81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Manfaat Bagi MGMP</a:t>
            </a:r>
            <a:endParaRPr/>
          </a:p>
        </p:txBody>
      </p:sp>
      <p:sp>
        <p:nvSpPr>
          <p:cNvPr id="205" name="Google Shape;205;p21"/>
          <p:cNvSpPr/>
          <p:nvPr/>
        </p:nvSpPr>
        <p:spPr>
          <a:xfrm>
            <a:off x="609600" y="942975"/>
            <a:ext cx="76200" cy="304800"/>
          </a:xfrm>
          <a:prstGeom prst="roundRect">
            <a:avLst>
              <a:gd name="adj" fmla="val 50000"/>
            </a:avLst>
          </a:prstGeom>
          <a:solidFill>
            <a:srgbClr val="00808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0" name="Google Shape;210;p22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1" name="Google Shape;211;p22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09600" y="3748087"/>
            <a:ext cx="10972800" cy="38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2" name="Google Shape;212;p22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09600" y="4033837"/>
            <a:ext cx="2523678" cy="1147762"/>
          </a:xfrm>
          <a:prstGeom prst="rect">
            <a:avLst/>
          </a:prstGeom>
          <a:noFill/>
          <a:ln>
            <a:noFill/>
          </a:ln>
        </p:spPr>
      </p:pic>
      <p:pic>
        <p:nvPicPr>
          <p:cNvPr id="213" name="Google Shape;213;p22" descr="image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425874" y="2538412"/>
            <a:ext cx="2523678" cy="962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4" name="Google Shape;214;p22" descr="image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6242149" y="4033837"/>
            <a:ext cx="2523678" cy="1147762"/>
          </a:xfrm>
          <a:prstGeom prst="rect">
            <a:avLst/>
          </a:prstGeom>
          <a:noFill/>
          <a:ln>
            <a:noFill/>
          </a:ln>
        </p:spPr>
      </p:pic>
      <p:pic>
        <p:nvPicPr>
          <p:cNvPr id="215" name="Google Shape;215;p22" descr="image.png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9058423" y="2352675"/>
            <a:ext cx="2523678" cy="1147762"/>
          </a:xfrm>
          <a:prstGeom prst="rect">
            <a:avLst/>
          </a:prstGeom>
          <a:noFill/>
          <a:ln>
            <a:noFill/>
          </a:ln>
        </p:spPr>
      </p:pic>
      <p:sp>
        <p:nvSpPr>
          <p:cNvPr id="216" name="Google Shape;216;p22"/>
          <p:cNvSpPr txBox="1"/>
          <p:nvPr/>
        </p:nvSpPr>
        <p:spPr>
          <a:xfrm>
            <a:off x="716529" y="4195762"/>
            <a:ext cx="2309819" cy="2095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75" b="0" i="0" u="none" strike="noStrike" cap="none">
                <a:solidFill>
                  <a:srgbClr val="0F4C81"/>
                </a:solidFill>
                <a:latin typeface="Plus Jakarta Sans SemiBold"/>
                <a:ea typeface="Plus Jakarta Sans SemiBold"/>
                <a:cs typeface="Plus Jakarta Sans SemiBold"/>
                <a:sym typeface="Plus Jakarta Sans SemiBold"/>
              </a:rPr>
              <a:t>1. Login &amp; Dashboard</a:t>
            </a:r>
            <a:endParaRPr/>
          </a:p>
        </p:txBody>
      </p:sp>
      <p:sp>
        <p:nvSpPr>
          <p:cNvPr id="217" name="Google Shape;217;p22"/>
          <p:cNvSpPr txBox="1"/>
          <p:nvPr/>
        </p:nvSpPr>
        <p:spPr>
          <a:xfrm>
            <a:off x="771525" y="4462462"/>
            <a:ext cx="2199828" cy="5572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994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75" b="0" i="0" u="none" strike="noStrike" cap="non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Buka sidakota.com, masuk akun MGMP resmi, dan kenali navigasi menu utama.</a:t>
            </a:r>
            <a:endParaRPr/>
          </a:p>
        </p:txBody>
      </p:sp>
      <p:sp>
        <p:nvSpPr>
          <p:cNvPr id="218" name="Google Shape;218;p22"/>
          <p:cNvSpPr txBox="1"/>
          <p:nvPr/>
        </p:nvSpPr>
        <p:spPr>
          <a:xfrm>
            <a:off x="3532803" y="2700337"/>
            <a:ext cx="2309819" cy="2095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75" b="0" i="0" u="none" strike="noStrike" cap="none">
                <a:solidFill>
                  <a:srgbClr val="0F4C81"/>
                </a:solidFill>
                <a:latin typeface="Plus Jakarta Sans SemiBold"/>
                <a:ea typeface="Plus Jakarta Sans SemiBold"/>
                <a:cs typeface="Plus Jakarta Sans SemiBold"/>
                <a:sym typeface="Plus Jakarta Sans SemiBold"/>
              </a:rPr>
              <a:t>2. Akses Data Modul</a:t>
            </a:r>
            <a:endParaRPr/>
          </a:p>
        </p:txBody>
      </p:sp>
      <p:sp>
        <p:nvSpPr>
          <p:cNvPr id="219" name="Google Shape;219;p22"/>
          <p:cNvSpPr txBox="1"/>
          <p:nvPr/>
        </p:nvSpPr>
        <p:spPr>
          <a:xfrm>
            <a:off x="3587799" y="2967037"/>
            <a:ext cx="2199828" cy="3714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994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75" b="0" i="0" u="none" strike="noStrike" cap="non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Pilih modul Guru MP / GTK, terapkan filter wilayah dan rentang waktu.</a:t>
            </a:r>
            <a:endParaRPr/>
          </a:p>
        </p:txBody>
      </p:sp>
      <p:sp>
        <p:nvSpPr>
          <p:cNvPr id="220" name="Google Shape;220;p22"/>
          <p:cNvSpPr txBox="1"/>
          <p:nvPr/>
        </p:nvSpPr>
        <p:spPr>
          <a:xfrm>
            <a:off x="6349078" y="4195762"/>
            <a:ext cx="2309819" cy="2095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75" b="0" i="0" u="none" strike="noStrike" cap="none">
                <a:solidFill>
                  <a:srgbClr val="0F4C81"/>
                </a:solidFill>
                <a:latin typeface="Plus Jakarta Sans SemiBold"/>
                <a:ea typeface="Plus Jakarta Sans SemiBold"/>
                <a:cs typeface="Plus Jakarta Sans SemiBold"/>
                <a:sym typeface="Plus Jakarta Sans SemiBold"/>
              </a:rPr>
              <a:t>3. Pemetaan &amp; Monitor</a:t>
            </a:r>
            <a:endParaRPr/>
          </a:p>
        </p:txBody>
      </p:sp>
      <p:sp>
        <p:nvSpPr>
          <p:cNvPr id="221" name="Google Shape;221;p22"/>
          <p:cNvSpPr txBox="1"/>
          <p:nvPr/>
        </p:nvSpPr>
        <p:spPr>
          <a:xfrm>
            <a:off x="6404074" y="4462462"/>
            <a:ext cx="2199828" cy="5572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994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75" b="0" i="0" u="none" strike="noStrike" cap="non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Cek capaian SNP, Rapor Pendidikan, dan kelengkapan data sekolah binaan.</a:t>
            </a:r>
            <a:endParaRPr/>
          </a:p>
        </p:txBody>
      </p:sp>
      <p:sp>
        <p:nvSpPr>
          <p:cNvPr id="222" name="Google Shape;222;p22"/>
          <p:cNvSpPr txBox="1"/>
          <p:nvPr/>
        </p:nvSpPr>
        <p:spPr>
          <a:xfrm>
            <a:off x="9165353" y="2514600"/>
            <a:ext cx="2309819" cy="2095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75" b="0" i="0" u="none" strike="noStrike" cap="none">
                <a:solidFill>
                  <a:srgbClr val="0F4C81"/>
                </a:solidFill>
                <a:latin typeface="Plus Jakarta Sans SemiBold"/>
                <a:ea typeface="Plus Jakarta Sans SemiBold"/>
                <a:cs typeface="Plus Jakarta Sans SemiBold"/>
                <a:sym typeface="Plus Jakarta Sans SemiBold"/>
              </a:rPr>
              <a:t>4. Perencanaan Program</a:t>
            </a:r>
            <a:endParaRPr/>
          </a:p>
        </p:txBody>
      </p:sp>
      <p:sp>
        <p:nvSpPr>
          <p:cNvPr id="223" name="Google Shape;223;p22"/>
          <p:cNvSpPr txBox="1"/>
          <p:nvPr/>
        </p:nvSpPr>
        <p:spPr>
          <a:xfrm>
            <a:off x="9220348" y="2781300"/>
            <a:ext cx="2199828" cy="5572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994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75" b="0" i="0" u="none" strike="noStrike" cap="non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Rumuskan program kegiatan berbasis data dan susun rekomendasi kebijakan.</a:t>
            </a:r>
            <a:endParaRPr/>
          </a:p>
        </p:txBody>
      </p:sp>
      <p:sp>
        <p:nvSpPr>
          <p:cNvPr id="224" name="Google Shape;224;p22"/>
          <p:cNvSpPr txBox="1"/>
          <p:nvPr/>
        </p:nvSpPr>
        <p:spPr>
          <a:xfrm>
            <a:off x="609600" y="533400"/>
            <a:ext cx="11521440" cy="4095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50" b="1" i="0" u="none" strike="noStrike" cap="none">
                <a:solidFill>
                  <a:srgbClr val="0F4C81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Tahapan Pengoperasian</a:t>
            </a:r>
            <a:endParaRPr/>
          </a:p>
        </p:txBody>
      </p:sp>
      <p:sp>
        <p:nvSpPr>
          <p:cNvPr id="225" name="Google Shape;225;p22"/>
          <p:cNvSpPr/>
          <p:nvPr/>
        </p:nvSpPr>
        <p:spPr>
          <a:xfrm>
            <a:off x="609600" y="942975"/>
            <a:ext cx="76200" cy="304800"/>
          </a:xfrm>
          <a:prstGeom prst="roundRect">
            <a:avLst>
              <a:gd name="adj" fmla="val 50000"/>
            </a:avLst>
          </a:prstGeom>
          <a:solidFill>
            <a:srgbClr val="00808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6" name="Google Shape;226;p22"/>
          <p:cNvSpPr/>
          <p:nvPr/>
        </p:nvSpPr>
        <p:spPr>
          <a:xfrm>
            <a:off x="1766664" y="3662362"/>
            <a:ext cx="209550" cy="20955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38100" cap="flat" cmpd="sng">
            <a:solidFill>
              <a:srgbClr val="0F4C8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7" name="Google Shape;227;p22"/>
          <p:cNvSpPr/>
          <p:nvPr/>
        </p:nvSpPr>
        <p:spPr>
          <a:xfrm>
            <a:off x="4582938" y="3662362"/>
            <a:ext cx="209550" cy="20955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38100" cap="flat" cmpd="sng">
            <a:solidFill>
              <a:srgbClr val="0F4C8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8" name="Google Shape;228;p22"/>
          <p:cNvSpPr/>
          <p:nvPr/>
        </p:nvSpPr>
        <p:spPr>
          <a:xfrm>
            <a:off x="7399213" y="3662362"/>
            <a:ext cx="209550" cy="20955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38100" cap="flat" cmpd="sng">
            <a:solidFill>
              <a:srgbClr val="0F4C8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9" name="Google Shape;229;p22"/>
          <p:cNvSpPr/>
          <p:nvPr/>
        </p:nvSpPr>
        <p:spPr>
          <a:xfrm>
            <a:off x="10215488" y="3662362"/>
            <a:ext cx="209550" cy="20955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38100" cap="flat" cmpd="sng">
            <a:solidFill>
              <a:srgbClr val="0F4C8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4" name="Google Shape;234;p23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5" name="Google Shape;235;p23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09600" y="2566987"/>
            <a:ext cx="5334000" cy="2400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6" name="Google Shape;236;p23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248400" y="2566987"/>
            <a:ext cx="5334000" cy="2400300"/>
          </a:xfrm>
          <a:prstGeom prst="rect">
            <a:avLst/>
          </a:prstGeom>
          <a:noFill/>
          <a:ln>
            <a:noFill/>
          </a:ln>
        </p:spPr>
      </p:pic>
      <p:sp>
        <p:nvSpPr>
          <p:cNvPr id="237" name="Google Shape;237;p23"/>
          <p:cNvSpPr txBox="1"/>
          <p:nvPr/>
        </p:nvSpPr>
        <p:spPr>
          <a:xfrm>
            <a:off x="962025" y="2919412"/>
            <a:ext cx="4860607" cy="285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0" i="0" u="none" strike="noStrike" cap="none">
                <a:solidFill>
                  <a:srgbClr val="0F4C81"/>
                </a:solidFill>
                <a:latin typeface="Plus Jakarta Sans SemiBold"/>
                <a:ea typeface="Plus Jakarta Sans SemiBold"/>
                <a:cs typeface="Plus Jakarta Sans SemiBold"/>
                <a:sym typeface="Plus Jakarta Sans SemiBold"/>
              </a:rPr>
              <a:t>Validitas &amp; Akses Data</a:t>
            </a:r>
            <a:endParaRPr/>
          </a:p>
        </p:txBody>
      </p:sp>
      <p:sp>
        <p:nvSpPr>
          <p:cNvPr id="238" name="Google Shape;238;p23"/>
          <p:cNvSpPr/>
          <p:nvPr/>
        </p:nvSpPr>
        <p:spPr>
          <a:xfrm>
            <a:off x="962025" y="3300412"/>
            <a:ext cx="4629150" cy="19050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9" name="Google Shape;239;p23"/>
          <p:cNvSpPr txBox="1"/>
          <p:nvPr/>
        </p:nvSpPr>
        <p:spPr>
          <a:xfrm>
            <a:off x="962025" y="3471862"/>
            <a:ext cx="462915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i="0" u="none" strike="noStrike" cap="non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Tantangan:</a:t>
            </a:r>
            <a:r>
              <a:rPr lang="en-US" sz="1200" b="0" i="0" u="none" strike="noStrike" cap="non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 Risiko data tidak pemutakhiran atau kendala akses akun.</a:t>
            </a:r>
            <a:endParaRPr/>
          </a:p>
        </p:txBody>
      </p:sp>
      <p:sp>
        <p:nvSpPr>
          <p:cNvPr id="240" name="Google Shape;240;p23"/>
          <p:cNvSpPr txBox="1"/>
          <p:nvPr/>
        </p:nvSpPr>
        <p:spPr>
          <a:xfrm>
            <a:off x="962025" y="4043362"/>
            <a:ext cx="462915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i="0" u="none" strike="noStrike" cap="non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Solusi:</a:t>
            </a:r>
            <a:r>
              <a:rPr lang="en-US" sz="1200" b="0" i="0" u="none" strike="noStrike" cap="non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 Koordinasi berkala dengan operator sekolah serta pelatihan teknis secara rutin bagi pengurus.</a:t>
            </a:r>
            <a:endParaRPr/>
          </a:p>
        </p:txBody>
      </p:sp>
      <p:sp>
        <p:nvSpPr>
          <p:cNvPr id="241" name="Google Shape;241;p23"/>
          <p:cNvSpPr txBox="1"/>
          <p:nvPr/>
        </p:nvSpPr>
        <p:spPr>
          <a:xfrm>
            <a:off x="6600825" y="2919412"/>
            <a:ext cx="4860607" cy="285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0" i="0" u="none" strike="noStrike" cap="none">
                <a:solidFill>
                  <a:srgbClr val="0F4C81"/>
                </a:solidFill>
                <a:latin typeface="Plus Jakarta Sans SemiBold"/>
                <a:ea typeface="Plus Jakarta Sans SemiBold"/>
                <a:cs typeface="Plus Jakarta Sans SemiBold"/>
                <a:sym typeface="Plus Jakarta Sans SemiBold"/>
              </a:rPr>
              <a:t>Sosialisasi &amp; Budaya Data</a:t>
            </a:r>
            <a:endParaRPr/>
          </a:p>
        </p:txBody>
      </p:sp>
      <p:sp>
        <p:nvSpPr>
          <p:cNvPr id="242" name="Google Shape;242;p23"/>
          <p:cNvSpPr/>
          <p:nvPr/>
        </p:nvSpPr>
        <p:spPr>
          <a:xfrm>
            <a:off x="6600825" y="3300412"/>
            <a:ext cx="4629150" cy="19050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3" name="Google Shape;243;p23"/>
          <p:cNvSpPr txBox="1"/>
          <p:nvPr/>
        </p:nvSpPr>
        <p:spPr>
          <a:xfrm>
            <a:off x="6600825" y="3471862"/>
            <a:ext cx="462915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i="0" u="none" strike="noStrike" cap="non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Tantangan:</a:t>
            </a:r>
            <a:r>
              <a:rPr lang="en-US" sz="1200" b="0" i="0" u="none" strike="noStrike" cap="non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 Pemanfaatan data belum maksimal dalam penyusunan program.</a:t>
            </a:r>
            <a:endParaRPr/>
          </a:p>
        </p:txBody>
      </p:sp>
      <p:sp>
        <p:nvSpPr>
          <p:cNvPr id="244" name="Google Shape;244;p23"/>
          <p:cNvSpPr txBox="1"/>
          <p:nvPr/>
        </p:nvSpPr>
        <p:spPr>
          <a:xfrm>
            <a:off x="6600825" y="4043362"/>
            <a:ext cx="462915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i="0" u="none" strike="noStrike" cap="non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Solusi:</a:t>
            </a:r>
            <a:r>
              <a:rPr lang="en-US" sz="1200" b="0" i="0" u="none" strike="noStrike" cap="non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 Mengintegrasikan kewajiban analisis data SIDAKOTA pada setiap awal penyusunan program tahunan MGMP.</a:t>
            </a:r>
            <a:endParaRPr/>
          </a:p>
        </p:txBody>
      </p:sp>
      <p:sp>
        <p:nvSpPr>
          <p:cNvPr id="245" name="Google Shape;245;p23"/>
          <p:cNvSpPr txBox="1"/>
          <p:nvPr/>
        </p:nvSpPr>
        <p:spPr>
          <a:xfrm>
            <a:off x="609600" y="533400"/>
            <a:ext cx="11521440" cy="4095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50" b="1" i="0" u="none" strike="noStrike" cap="none">
                <a:solidFill>
                  <a:srgbClr val="0F4C81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Tantangan dan Solusi</a:t>
            </a:r>
            <a:endParaRPr/>
          </a:p>
        </p:txBody>
      </p:sp>
      <p:sp>
        <p:nvSpPr>
          <p:cNvPr id="246" name="Google Shape;246;p23"/>
          <p:cNvSpPr/>
          <p:nvPr/>
        </p:nvSpPr>
        <p:spPr>
          <a:xfrm>
            <a:off x="609600" y="942975"/>
            <a:ext cx="76200" cy="304800"/>
          </a:xfrm>
          <a:prstGeom prst="roundRect">
            <a:avLst>
              <a:gd name="adj" fmla="val 50000"/>
            </a:avLst>
          </a:prstGeom>
          <a:solidFill>
            <a:srgbClr val="00808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1" name="Google Shape;251;p24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52" name="Google Shape;252;p24"/>
          <p:cNvSpPr txBox="1"/>
          <p:nvPr/>
        </p:nvSpPr>
        <p:spPr>
          <a:xfrm>
            <a:off x="335279" y="533400"/>
            <a:ext cx="11521440" cy="7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 b="1" i="0" u="none" strike="noStrike" cap="none">
                <a:solidFill>
                  <a:srgbClr val="0F4C81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Satu Data Pendidikan</a:t>
            </a:r>
            <a:endParaRPr/>
          </a:p>
        </p:txBody>
      </p:sp>
      <p:sp>
        <p:nvSpPr>
          <p:cNvPr id="253" name="Google Shape;253;p24"/>
          <p:cNvSpPr txBox="1"/>
          <p:nvPr/>
        </p:nvSpPr>
        <p:spPr>
          <a:xfrm>
            <a:off x="2762250" y="1447800"/>
            <a:ext cx="6667500" cy="628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0" i="0" u="none" strike="noStrike" cap="non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Wujudkan Transformasi Digital dan Kebijakan Pendidikan Aceh Berbasis Data Akurat Bersama SIDAKOTA.</a:t>
            </a:r>
            <a:endParaRPr/>
          </a:p>
        </p:txBody>
      </p:sp>
      <p:pic>
        <p:nvPicPr>
          <p:cNvPr id="254" name="Google Shape;254;p24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157662" y="2381250"/>
            <a:ext cx="3876675" cy="514350"/>
          </a:xfrm>
          <a:prstGeom prst="rect">
            <a:avLst/>
          </a:prstGeom>
          <a:noFill/>
          <a:ln>
            <a:noFill/>
          </a:ln>
        </p:spPr>
      </p:pic>
      <p:sp>
        <p:nvSpPr>
          <p:cNvPr id="255" name="Google Shape;255;p24"/>
          <p:cNvSpPr txBox="1"/>
          <p:nvPr/>
        </p:nvSpPr>
        <p:spPr>
          <a:xfrm>
            <a:off x="4471987" y="2543175"/>
            <a:ext cx="1181100" cy="19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5240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>
                <a:solidFill>
                  <a:srgbClr val="0A3357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sidakota.com</a:t>
            </a:r>
            <a:endParaRPr/>
          </a:p>
        </p:txBody>
      </p:sp>
      <p:sp>
        <p:nvSpPr>
          <p:cNvPr id="256" name="Google Shape;256;p24"/>
          <p:cNvSpPr txBox="1"/>
          <p:nvPr/>
        </p:nvSpPr>
        <p:spPr>
          <a:xfrm>
            <a:off x="5881687" y="2543175"/>
            <a:ext cx="1838325" cy="19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1430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>
                <a:solidFill>
                  <a:srgbClr val="0A3357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Dinas Pendidikan Aceh</a:t>
            </a:r>
            <a:endParaRPr/>
          </a:p>
        </p:txBody>
      </p:sp>
      <p:pic>
        <p:nvPicPr>
          <p:cNvPr id="257" name="Google Shape;257;p24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471987" y="2562225"/>
            <a:ext cx="152400" cy="152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8" name="Google Shape;258;p24" descr="image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5881687" y="2562225"/>
            <a:ext cx="114300" cy="152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623</Words>
  <Application>Microsoft Office PowerPoint</Application>
  <PresentationFormat>Widescreen</PresentationFormat>
  <Paragraphs>69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20" baseType="lpstr">
      <vt:lpstr>Inter</vt:lpstr>
      <vt:lpstr>Calibri</vt:lpstr>
      <vt:lpstr>Inter SemiBold</vt:lpstr>
      <vt:lpstr>Arial</vt:lpstr>
      <vt:lpstr>Plus Jakarta Sans</vt:lpstr>
      <vt:lpstr>Plus Jakarta Sans ExtraBold</vt:lpstr>
      <vt:lpstr>Plus Jakarta Sans SemiBold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Asus</cp:lastModifiedBy>
  <cp:revision>1</cp:revision>
  <dcterms:modified xsi:type="dcterms:W3CDTF">2026-09-20T15:03:00Z</dcterms:modified>
</cp:coreProperties>
</file>