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D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914400"/>
            <a:ext cx="3840480" cy="3840480"/>
          </a:xfrm>
          <a:prstGeom prst="ellipse">
            <a:avLst/>
          </a:prstGeom>
          <a:solidFill>
            <a:srgbClr val="12786B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789920" y="4206240"/>
            <a:ext cx="2377440" cy="2377440"/>
          </a:xfrm>
          <a:prstGeom prst="ellipse">
            <a:avLst/>
          </a:prstGeom>
          <a:solidFill>
            <a:srgbClr val="E8760B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097280" y="4937760"/>
            <a:ext cx="2743200" cy="2743200"/>
          </a:xfrm>
          <a:prstGeom prst="ellipse">
            <a:avLst/>
          </a:prstGeom>
          <a:solidFill>
            <a:srgbClr val="12786B">
              <a:alpha val="2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3716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E87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KIMIA KABUPATEN ACEH SINGKIL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1874520"/>
            <a:ext cx="9601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Panduan Praktikum Kimia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822960" y="278892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Kelas X — Percobaan Berbasis Bahan Kearifan Lokal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3840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Disusun oleh: </a:t>
            </a:r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Imei Waty Sinaga, S.Si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4160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NIP. 198405012010032002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22960" y="61264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Dinas Pendidikan Aceh  • 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KATA PENGANTAR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Kimia yang Dekat dengan Kehidupan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6400800" cy="44805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828800"/>
            <a:ext cx="585216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Buku panduan ini disusun agar siswa mengenal ilmu kimia lebih dekat melalui 20 percobaan yang memanfaatkan bahan-bahan kearifan lokal, sesuai dengan materi kimia SMA/SMK/Aliyah sederajat.</a:t>
            </a:r>
            <a:endParaRPr lang="en-US" sz="1500" dirty="0"/>
          </a:p>
          <a:p>
            <a:pPr indent="0" marL="0">
              <a:lnSpc>
                <a:spcPct val="125000"/>
              </a:lnSpc>
              <a:buNone/>
            </a:pPr>
            <a:endParaRPr lang="en-US" sz="15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kimia disarankan mencoba setiap percobaan bersama rekan sejawat atau dalam forum MGMP sebelum mengajarkannya di kelas, guna meminimalisir kegagalan dan memudahkan pengarahan praktikum kepada siswa.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0" y="1554480"/>
            <a:ext cx="4297680" cy="1371600"/>
          </a:xfrm>
          <a:prstGeom prst="rect">
            <a:avLst/>
          </a:prstGeom>
          <a:solidFill>
            <a:srgbClr val="0B3D62"/>
          </a:solidFill>
          <a:ln/>
        </p:spPr>
      </p:sp>
      <p:sp>
        <p:nvSpPr>
          <p:cNvPr id="7" name="Text 5"/>
          <p:cNvSpPr/>
          <p:nvPr/>
        </p:nvSpPr>
        <p:spPr>
          <a:xfrm>
            <a:off x="7498080" y="1691640"/>
            <a:ext cx="1463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876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9052560" y="1691640"/>
            <a:ext cx="2468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Percobaan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kearifan lokal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315200" y="3154680"/>
            <a:ext cx="4297680" cy="1371600"/>
          </a:xfrm>
          <a:prstGeom prst="rect">
            <a:avLst/>
          </a:prstGeom>
          <a:solidFill>
            <a:srgbClr val="0B3D62"/>
          </a:solidFill>
          <a:ln/>
        </p:spPr>
      </p:sp>
      <p:sp>
        <p:nvSpPr>
          <p:cNvPr id="10" name="Text 8"/>
          <p:cNvSpPr/>
          <p:nvPr/>
        </p:nvSpPr>
        <p:spPr>
          <a:xfrm>
            <a:off x="7498080" y="3291840"/>
            <a:ext cx="1463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876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9052560" y="3291840"/>
            <a:ext cx="2468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 kimia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dikenalkan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315200" y="4754880"/>
            <a:ext cx="4297680" cy="1371600"/>
          </a:xfrm>
          <a:prstGeom prst="rect">
            <a:avLst/>
          </a:prstGeom>
          <a:solidFill>
            <a:srgbClr val="0B3D62"/>
          </a:solidFill>
          <a:ln/>
        </p:spPr>
      </p:sp>
      <p:sp>
        <p:nvSpPr>
          <p:cNvPr id="13" name="Text 11"/>
          <p:cNvSpPr/>
          <p:nvPr/>
        </p:nvSpPr>
        <p:spPr>
          <a:xfrm>
            <a:off x="7498080" y="4892040"/>
            <a:ext cx="1463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876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9052560" y="4892040"/>
            <a:ext cx="2468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Bahan kimia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dijelaskan sifatnya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DAFTAR ISI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Struktur Panduan Praktikum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49240" cy="141732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737360"/>
            <a:ext cx="9144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78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600200" y="176479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 &amp; Bahan Kimia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600200" y="2194560"/>
            <a:ext cx="4114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Mengenal alat laboratorium dan sifat bahaya bahan kimia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217920" y="1600200"/>
            <a:ext cx="5349240" cy="141732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0" y="1737360"/>
            <a:ext cx="9144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78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7269480" y="176479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Keselamatan Kerja (K3)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269480" y="2194560"/>
            <a:ext cx="4114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Budaya kesehatan dan keselamatan kerja di laboratorium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48640" y="3291840"/>
            <a:ext cx="5349240" cy="141732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3" name="Text 11"/>
          <p:cNvSpPr/>
          <p:nvPr/>
        </p:nvSpPr>
        <p:spPr>
          <a:xfrm>
            <a:off x="731520" y="3429000"/>
            <a:ext cx="9144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78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1600200" y="345643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&amp; Perubahannya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600200" y="3886200"/>
            <a:ext cx="4114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 fisika-kimia serta ciri-ciri reaksi kimia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217920" y="3291840"/>
            <a:ext cx="5349240" cy="141732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0" y="3429000"/>
            <a:ext cx="9144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78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269480" y="345643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Percobaan Kearifan Lokal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269480" y="3886200"/>
            <a:ext cx="4114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Reaksi warna, gas, ledakan, endapan, dan lainnya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4983480"/>
            <a:ext cx="5349240" cy="141732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5120640"/>
            <a:ext cx="9144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78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600200" y="514807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Topik Kimia Lanjutan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600200" y="5577840"/>
            <a:ext cx="4114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Kepolaran, hidrokarbon, sistem periodik, elektrolit, dll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217920" y="4983480"/>
            <a:ext cx="5349240" cy="141732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0" y="5120640"/>
            <a:ext cx="9144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278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3000" dirty="0"/>
          </a:p>
        </p:txBody>
      </p:sp>
      <p:sp>
        <p:nvSpPr>
          <p:cNvPr id="26" name="Text 24"/>
          <p:cNvSpPr/>
          <p:nvPr/>
        </p:nvSpPr>
        <p:spPr>
          <a:xfrm>
            <a:off x="7269480" y="514807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Daftar Pustaka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7269480" y="5577840"/>
            <a:ext cx="4114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Rujukan penyusunan modul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 LABORATORIUM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Alat-Alat Kimia (1/2)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5" name="Shape 3"/>
          <p:cNvSpPr/>
          <p:nvPr/>
        </p:nvSpPr>
        <p:spPr>
          <a:xfrm>
            <a:off x="713232" y="176479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6" name="Text 4"/>
          <p:cNvSpPr/>
          <p:nvPr/>
        </p:nvSpPr>
        <p:spPr>
          <a:xfrm>
            <a:off x="713232" y="17647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231343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Gelas Kimia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69748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Mengukur volume larutan dengan ketelitian rendah, mudah menuang cairan.</a:t>
            </a:r>
            <a:endParaRPr lang="en-US" sz="980" dirty="0"/>
          </a:p>
        </p:txBody>
      </p:sp>
      <p:sp>
        <p:nvSpPr>
          <p:cNvPr id="9" name="Shape 7"/>
          <p:cNvSpPr/>
          <p:nvPr/>
        </p:nvSpPr>
        <p:spPr>
          <a:xfrm>
            <a:off x="3447288" y="160020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0" name="Shape 8"/>
          <p:cNvSpPr/>
          <p:nvPr/>
        </p:nvSpPr>
        <p:spPr>
          <a:xfrm>
            <a:off x="3611880" y="176479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11" name="Text 9"/>
          <p:cNvSpPr/>
          <p:nvPr/>
        </p:nvSpPr>
        <p:spPr>
          <a:xfrm>
            <a:off x="3611880" y="17647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630168" y="231343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Labu Erlenmeyer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630168" y="269748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Menyimpan &amp; memanaskan larutan, menampung filtrat hasil penyaringan.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6345936" y="160020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5" name="Shape 13"/>
          <p:cNvSpPr/>
          <p:nvPr/>
        </p:nvSpPr>
        <p:spPr>
          <a:xfrm>
            <a:off x="6510528" y="176479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16" name="Text 14"/>
          <p:cNvSpPr/>
          <p:nvPr/>
        </p:nvSpPr>
        <p:spPr>
          <a:xfrm>
            <a:off x="6510528" y="17647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528816" y="231343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Pipet Ukur &amp; Tetes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28816" y="269748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Mengambil cairan secara tepat (pipet ukur) atau dalam skala tetesan kecil.</a:t>
            </a:r>
            <a:endParaRPr lang="en-US" sz="980" dirty="0"/>
          </a:p>
        </p:txBody>
      </p:sp>
      <p:sp>
        <p:nvSpPr>
          <p:cNvPr id="19" name="Shape 17"/>
          <p:cNvSpPr/>
          <p:nvPr/>
        </p:nvSpPr>
        <p:spPr>
          <a:xfrm>
            <a:off x="9244584" y="160020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20" name="Shape 18"/>
          <p:cNvSpPr/>
          <p:nvPr/>
        </p:nvSpPr>
        <p:spPr>
          <a:xfrm>
            <a:off x="9409176" y="176479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21" name="Text 19"/>
          <p:cNvSpPr/>
          <p:nvPr/>
        </p:nvSpPr>
        <p:spPr>
          <a:xfrm>
            <a:off x="9409176" y="17647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427464" y="231343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Buret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427464" y="269748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Mengeluarkan larutan dengan volume tertentu, umumnya untuk titrasi.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548640" y="379476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25" name="Shape 23"/>
          <p:cNvSpPr/>
          <p:nvPr/>
        </p:nvSpPr>
        <p:spPr>
          <a:xfrm>
            <a:off x="713232" y="395935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26" name="Text 24"/>
          <p:cNvSpPr/>
          <p:nvPr/>
        </p:nvSpPr>
        <p:spPr>
          <a:xfrm>
            <a:off x="713232" y="39593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31520" y="450799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Tabung Reaksi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31520" y="489204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Tempat mereaksikan bahan kimia, tahan panas namun mudah pecah.</a:t>
            </a:r>
            <a:endParaRPr lang="en-US" sz="980" dirty="0"/>
          </a:p>
        </p:txBody>
      </p:sp>
      <p:sp>
        <p:nvSpPr>
          <p:cNvPr id="29" name="Shape 27"/>
          <p:cNvSpPr/>
          <p:nvPr/>
        </p:nvSpPr>
        <p:spPr>
          <a:xfrm>
            <a:off x="3447288" y="379476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30" name="Shape 28"/>
          <p:cNvSpPr/>
          <p:nvPr/>
        </p:nvSpPr>
        <p:spPr>
          <a:xfrm>
            <a:off x="3611880" y="395935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31" name="Text 29"/>
          <p:cNvSpPr/>
          <p:nvPr/>
        </p:nvSpPr>
        <p:spPr>
          <a:xfrm>
            <a:off x="3611880" y="39593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3630168" y="450799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Kaca Arloji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3630168" y="489204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Penutup gelas kimia &amp; alas menimbang bahan kimia.</a:t>
            </a:r>
            <a:endParaRPr lang="en-US" sz="980" dirty="0"/>
          </a:p>
        </p:txBody>
      </p:sp>
      <p:sp>
        <p:nvSpPr>
          <p:cNvPr id="34" name="Shape 32"/>
          <p:cNvSpPr/>
          <p:nvPr/>
        </p:nvSpPr>
        <p:spPr>
          <a:xfrm>
            <a:off x="6345936" y="379476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35" name="Shape 33"/>
          <p:cNvSpPr/>
          <p:nvPr/>
        </p:nvSpPr>
        <p:spPr>
          <a:xfrm>
            <a:off x="6510528" y="395935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36" name="Text 34"/>
          <p:cNvSpPr/>
          <p:nvPr/>
        </p:nvSpPr>
        <p:spPr>
          <a:xfrm>
            <a:off x="6510528" y="39593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528816" y="450799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Corong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6528816" y="489204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Menyaring campuran kimia dengan bantuan gravitasi.</a:t>
            </a:r>
            <a:endParaRPr lang="en-US" sz="980" dirty="0"/>
          </a:p>
        </p:txBody>
      </p:sp>
      <p:sp>
        <p:nvSpPr>
          <p:cNvPr id="39" name="Shape 37"/>
          <p:cNvSpPr/>
          <p:nvPr/>
        </p:nvSpPr>
        <p:spPr>
          <a:xfrm>
            <a:off x="9244584" y="379476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40" name="Shape 38"/>
          <p:cNvSpPr/>
          <p:nvPr/>
        </p:nvSpPr>
        <p:spPr>
          <a:xfrm>
            <a:off x="9409176" y="395935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41" name="Text 39"/>
          <p:cNvSpPr/>
          <p:nvPr/>
        </p:nvSpPr>
        <p:spPr>
          <a:xfrm>
            <a:off x="9409176" y="39593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9427464" y="450799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Cawan / Cawan Petri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9427464" y="489204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Menguapkan larutan &amp; menyimpan zat yang telah dihaluskan.</a:t>
            </a:r>
            <a:endParaRPr lang="en-US" sz="980" dirty="0"/>
          </a:p>
        </p:txBody>
      </p:sp>
      <p:sp>
        <p:nvSpPr>
          <p:cNvPr id="44" name="Text 42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 LABORATORIUM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Alat-Alat Kimia (2/2)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5" name="Shape 3"/>
          <p:cNvSpPr/>
          <p:nvPr/>
        </p:nvSpPr>
        <p:spPr>
          <a:xfrm>
            <a:off x="713232" y="176479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6" name="Text 4"/>
          <p:cNvSpPr/>
          <p:nvPr/>
        </p:nvSpPr>
        <p:spPr>
          <a:xfrm>
            <a:off x="713232" y="17647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231343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Mortar &amp; Pestle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69748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Menghaluskan dan mencampurkan padatan kimia.</a:t>
            </a:r>
            <a:endParaRPr lang="en-US" sz="980" dirty="0"/>
          </a:p>
        </p:txBody>
      </p:sp>
      <p:sp>
        <p:nvSpPr>
          <p:cNvPr id="9" name="Shape 7"/>
          <p:cNvSpPr/>
          <p:nvPr/>
        </p:nvSpPr>
        <p:spPr>
          <a:xfrm>
            <a:off x="3447288" y="160020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0" name="Shape 8"/>
          <p:cNvSpPr/>
          <p:nvPr/>
        </p:nvSpPr>
        <p:spPr>
          <a:xfrm>
            <a:off x="3611880" y="176479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11" name="Text 9"/>
          <p:cNvSpPr/>
          <p:nvPr/>
        </p:nvSpPr>
        <p:spPr>
          <a:xfrm>
            <a:off x="3611880" y="17647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630168" y="231343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Neraca Analisis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630168" y="269748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Menimbang bahan kimia dengan ketelitian tinggi secara otomatis.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6345936" y="160020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5" name="Shape 13"/>
          <p:cNvSpPr/>
          <p:nvPr/>
        </p:nvSpPr>
        <p:spPr>
          <a:xfrm>
            <a:off x="6510528" y="176479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16" name="Text 14"/>
          <p:cNvSpPr/>
          <p:nvPr/>
        </p:nvSpPr>
        <p:spPr>
          <a:xfrm>
            <a:off x="6510528" y="17647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528816" y="231343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Labu Ukur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28816" y="269748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larutan berkonsentrasi tertentu &amp; mengencerkan larutan.</a:t>
            </a:r>
            <a:endParaRPr lang="en-US" sz="980" dirty="0"/>
          </a:p>
        </p:txBody>
      </p:sp>
      <p:sp>
        <p:nvSpPr>
          <p:cNvPr id="19" name="Shape 17"/>
          <p:cNvSpPr/>
          <p:nvPr/>
        </p:nvSpPr>
        <p:spPr>
          <a:xfrm>
            <a:off x="9244584" y="160020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20" name="Shape 18"/>
          <p:cNvSpPr/>
          <p:nvPr/>
        </p:nvSpPr>
        <p:spPr>
          <a:xfrm>
            <a:off x="9409176" y="176479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21" name="Text 19"/>
          <p:cNvSpPr/>
          <p:nvPr/>
        </p:nvSpPr>
        <p:spPr>
          <a:xfrm>
            <a:off x="9409176" y="176479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427464" y="231343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Corong Pisah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427464" y="269748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Memisahkan (ekstraksi) campuran larutan berbeda kelarutan.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548640" y="379476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25" name="Shape 23"/>
          <p:cNvSpPr/>
          <p:nvPr/>
        </p:nvSpPr>
        <p:spPr>
          <a:xfrm>
            <a:off x="713232" y="395935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26" name="Text 24"/>
          <p:cNvSpPr/>
          <p:nvPr/>
        </p:nvSpPr>
        <p:spPr>
          <a:xfrm>
            <a:off x="713232" y="39593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31520" y="450799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Statif &amp; Klem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31520" y="489204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Menegakkan buret, corong, dan peralatan gelas lainnya.</a:t>
            </a:r>
            <a:endParaRPr lang="en-US" sz="980" dirty="0"/>
          </a:p>
        </p:txBody>
      </p:sp>
      <p:sp>
        <p:nvSpPr>
          <p:cNvPr id="29" name="Shape 27"/>
          <p:cNvSpPr/>
          <p:nvPr/>
        </p:nvSpPr>
        <p:spPr>
          <a:xfrm>
            <a:off x="3447288" y="379476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30" name="Shape 28"/>
          <p:cNvSpPr/>
          <p:nvPr/>
        </p:nvSpPr>
        <p:spPr>
          <a:xfrm>
            <a:off x="3611880" y="395935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31" name="Text 29"/>
          <p:cNvSpPr/>
          <p:nvPr/>
        </p:nvSpPr>
        <p:spPr>
          <a:xfrm>
            <a:off x="3611880" y="39593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3630168" y="450799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Mikroskop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3630168" y="489204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Mengamati benda-benda renik yang tak terlihat mata telanjang.</a:t>
            </a:r>
            <a:endParaRPr lang="en-US" sz="980" dirty="0"/>
          </a:p>
        </p:txBody>
      </p:sp>
      <p:sp>
        <p:nvSpPr>
          <p:cNvPr id="34" name="Shape 32"/>
          <p:cNvSpPr/>
          <p:nvPr/>
        </p:nvSpPr>
        <p:spPr>
          <a:xfrm>
            <a:off x="6345936" y="379476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35" name="Shape 33"/>
          <p:cNvSpPr/>
          <p:nvPr/>
        </p:nvSpPr>
        <p:spPr>
          <a:xfrm>
            <a:off x="6510528" y="395935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36" name="Text 34"/>
          <p:cNvSpPr/>
          <p:nvPr/>
        </p:nvSpPr>
        <p:spPr>
          <a:xfrm>
            <a:off x="6510528" y="39593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528816" y="450799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Termometer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6528816" y="489204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Mengukur suhu dan perubahan suhu suatu materi.</a:t>
            </a:r>
            <a:endParaRPr lang="en-US" sz="980" dirty="0"/>
          </a:p>
        </p:txBody>
      </p:sp>
      <p:sp>
        <p:nvSpPr>
          <p:cNvPr id="39" name="Shape 37"/>
          <p:cNvSpPr/>
          <p:nvPr/>
        </p:nvSpPr>
        <p:spPr>
          <a:xfrm>
            <a:off x="9244584" y="3794760"/>
            <a:ext cx="2697480" cy="196596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40" name="Shape 38"/>
          <p:cNvSpPr/>
          <p:nvPr/>
        </p:nvSpPr>
        <p:spPr>
          <a:xfrm>
            <a:off x="9409176" y="3959352"/>
            <a:ext cx="457200" cy="45720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41" name="Text 39"/>
          <p:cNvSpPr/>
          <p:nvPr/>
        </p:nvSpPr>
        <p:spPr>
          <a:xfrm>
            <a:off x="9409176" y="39593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9427464" y="4507992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Desikator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9427464" y="4892040"/>
            <a:ext cx="2331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8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Mendinginkan bahan &amp; menghilangkan kadar air suatu zat.</a:t>
            </a:r>
            <a:endParaRPr lang="en-US" sz="980" dirty="0"/>
          </a:p>
        </p:txBody>
      </p:sp>
      <p:sp>
        <p:nvSpPr>
          <p:cNvPr id="44" name="Text 42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BAHAN KIMIA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Simbol Bahaya Bahan Kimia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bahan kimia memiliki sifat dan potensi bahaya berbeda. Simbol pada label kemasan membantu pengguna berhati-hati sebelum melakukan percobaan.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456432" cy="21488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6" name="Shape 4"/>
          <p:cNvSpPr/>
          <p:nvPr/>
        </p:nvSpPr>
        <p:spPr>
          <a:xfrm>
            <a:off x="713232" y="2039112"/>
            <a:ext cx="640080" cy="502920"/>
          </a:xfrm>
          <a:prstGeom prst="rect">
            <a:avLst/>
          </a:prstGeom>
          <a:solidFill>
            <a:srgbClr val="6B21A8"/>
          </a:solidFill>
          <a:ln/>
        </p:spPr>
      </p:sp>
      <p:sp>
        <p:nvSpPr>
          <p:cNvPr id="7" name="Text 5"/>
          <p:cNvSpPr/>
          <p:nvPr/>
        </p:nvSpPr>
        <p:spPr>
          <a:xfrm>
            <a:off x="713232" y="203911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T+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08760" y="2011680"/>
            <a:ext cx="235915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Toxic (Sangat Beracun)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713232" y="2651760"/>
            <a:ext cx="3127248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</a:t>
            </a:r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Cl2, benzena, kloroform, sianida
</a:t>
            </a:r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Dapat menyebabkan kematian / sakit serius jika masuk tubuh.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187952" y="1874520"/>
            <a:ext cx="3456432" cy="21488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1" name="Shape 9"/>
          <p:cNvSpPr/>
          <p:nvPr/>
        </p:nvSpPr>
        <p:spPr>
          <a:xfrm>
            <a:off x="4352544" y="2039112"/>
            <a:ext cx="640080" cy="502920"/>
          </a:xfrm>
          <a:prstGeom prst="rect">
            <a:avLst/>
          </a:prstGeom>
          <a:solidFill>
            <a:srgbClr val="0B3D62"/>
          </a:solidFill>
          <a:ln/>
        </p:spPr>
      </p:sp>
      <p:sp>
        <p:nvSpPr>
          <p:cNvPr id="12" name="Text 10"/>
          <p:cNvSpPr/>
          <p:nvPr/>
        </p:nvSpPr>
        <p:spPr>
          <a:xfrm>
            <a:off x="4352544" y="203911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148072" y="2011680"/>
            <a:ext cx="235915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Corrosive (Korosif)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352544" y="2651760"/>
            <a:ext cx="3127248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</a:t>
            </a:r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Asam sulfat, alkali, fenol
</a:t>
            </a:r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Merusak jaringan hidup, iritasi &amp; gatal pada kulit.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7827264" y="1874520"/>
            <a:ext cx="3456432" cy="21488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6" name="Shape 14"/>
          <p:cNvSpPr/>
          <p:nvPr/>
        </p:nvSpPr>
        <p:spPr>
          <a:xfrm>
            <a:off x="7991856" y="2039112"/>
            <a:ext cx="640080" cy="502920"/>
          </a:xfrm>
          <a:prstGeom prst="rect">
            <a:avLst/>
          </a:prstGeom>
          <a:solidFill>
            <a:srgbClr val="E8760B"/>
          </a:solidFill>
          <a:ln/>
        </p:spPr>
      </p:sp>
      <p:sp>
        <p:nvSpPr>
          <p:cNvPr id="17" name="Text 15"/>
          <p:cNvSpPr/>
          <p:nvPr/>
        </p:nvSpPr>
        <p:spPr>
          <a:xfrm>
            <a:off x="7991856" y="203911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787384" y="2011680"/>
            <a:ext cx="235915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Explosive (Mudah Meledak)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7991856" y="2651760"/>
            <a:ext cx="3127248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</a:t>
            </a:r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Kalium klorat, TNT, natrium nitrat
</a:t>
            </a:r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Meledak akibat panas, percikan api, atau guncangan.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48640" y="4206240"/>
            <a:ext cx="3456432" cy="21488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21" name="Shape 19"/>
          <p:cNvSpPr/>
          <p:nvPr/>
        </p:nvSpPr>
        <p:spPr>
          <a:xfrm>
            <a:off x="713232" y="4370832"/>
            <a:ext cx="640080" cy="502920"/>
          </a:xfrm>
          <a:prstGeom prst="rect">
            <a:avLst/>
          </a:prstGeom>
          <a:solidFill>
            <a:srgbClr val="C2410C"/>
          </a:solidFill>
          <a:ln/>
        </p:spPr>
      </p:sp>
      <p:sp>
        <p:nvSpPr>
          <p:cNvPr id="22" name="Text 20"/>
          <p:cNvSpPr/>
          <p:nvPr/>
        </p:nvSpPr>
        <p:spPr>
          <a:xfrm>
            <a:off x="713232" y="437083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508760" y="4343400"/>
            <a:ext cx="235915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Oxidizing (Pengoksidasi)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713232" y="4983480"/>
            <a:ext cx="3127248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</a:t>
            </a:r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Natrium nitrat, kaporit, alkena
</a:t>
            </a:r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Memicu kebakaran saat kontak bahan organik.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187952" y="4206240"/>
            <a:ext cx="3456432" cy="21488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26" name="Shape 24"/>
          <p:cNvSpPr/>
          <p:nvPr/>
        </p:nvSpPr>
        <p:spPr>
          <a:xfrm>
            <a:off x="4352544" y="4370832"/>
            <a:ext cx="640080" cy="502920"/>
          </a:xfrm>
          <a:prstGeom prst="rect">
            <a:avLst/>
          </a:prstGeom>
          <a:solidFill>
            <a:srgbClr val="B91C1C"/>
          </a:solidFill>
          <a:ln/>
        </p:spPr>
      </p:sp>
      <p:sp>
        <p:nvSpPr>
          <p:cNvPr id="27" name="Text 25"/>
          <p:cNvSpPr/>
          <p:nvPr/>
        </p:nvSpPr>
        <p:spPr>
          <a:xfrm>
            <a:off x="4352544" y="437083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148072" y="4343400"/>
            <a:ext cx="235915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Flammable (Mudah Terbakar)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4352544" y="4983480"/>
            <a:ext cx="3127248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</a:t>
            </a:r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Metanol, eter, aseton, heksana
</a:t>
            </a:r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Titik nyala rendah, uap dapat menjalar hingga 3 meter.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7827264" y="4206240"/>
            <a:ext cx="3456432" cy="21488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31" name="Shape 29"/>
          <p:cNvSpPr/>
          <p:nvPr/>
        </p:nvSpPr>
        <p:spPr>
          <a:xfrm>
            <a:off x="7991856" y="4370832"/>
            <a:ext cx="640080" cy="502920"/>
          </a:xfrm>
          <a:prstGeom prst="rect">
            <a:avLst/>
          </a:prstGeom>
          <a:solidFill>
            <a:srgbClr val="12786B"/>
          </a:solidFill>
          <a:ln/>
        </p:spPr>
      </p:sp>
      <p:sp>
        <p:nvSpPr>
          <p:cNvPr id="32" name="Text 30"/>
          <p:cNvSpPr/>
          <p:nvPr/>
        </p:nvSpPr>
        <p:spPr>
          <a:xfrm>
            <a:off x="7991856" y="4370832"/>
            <a:ext cx="640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Xn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787384" y="4343400"/>
            <a:ext cx="235915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Harmful (Berbahaya)</a:t>
            </a:r>
            <a:endParaRPr lang="en-US" sz="1250" dirty="0"/>
          </a:p>
        </p:txBody>
      </p:sp>
      <p:sp>
        <p:nvSpPr>
          <p:cNvPr id="34" name="Text 32"/>
          <p:cNvSpPr/>
          <p:nvPr/>
        </p:nvSpPr>
        <p:spPr>
          <a:xfrm>
            <a:off x="7991856" y="4983480"/>
            <a:ext cx="3127248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</a:t>
            </a:r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SO2, amonia, HCl, HF, HCN
</a:t>
            </a:r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Luka bakar kulit, iritasi &amp; gangguan pernapasan.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3D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KESELAMATAN &amp; KESEHATAN KERJA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Budaya K3 di Laboratorium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 di laboratorium meliputi bahan kimia mudah meledak/terbakar/korosif, alat gelas yang mudah pecah, sengatan listrik, dan penangas bersuhu tinggi.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20440" cy="411480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1920240"/>
            <a:ext cx="3520440" cy="502920"/>
          </a:xfrm>
          <a:prstGeom prst="rect">
            <a:avLst/>
          </a:prstGeom>
          <a:solidFill>
            <a:srgbClr val="12786B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920240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Persiapan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2606040"/>
            <a:ext cx="3154680" cy="3246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15000"/>
              </a:lnSpc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Pahami cara kerja praktikum &amp; hal yang harus dihindari</a:t>
            </a:r>
            <a:endParaRPr lang="en-US" sz="1150" dirty="0"/>
          </a:p>
          <a:p>
            <a:pPr marL="177800" indent="-177800">
              <a:lnSpc>
                <a:spcPct val="115000"/>
              </a:lnSpc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Kenali sifat bahan melalui MSDS</a:t>
            </a:r>
            <a:endParaRPr lang="en-US" sz="1150" dirty="0"/>
          </a:p>
          <a:p>
            <a:pPr marL="177800" indent="-177800">
              <a:lnSpc>
                <a:spcPct val="115000"/>
              </a:lnSpc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Pahami fungsi &amp; cara pakai peralatan</a:t>
            </a:r>
            <a:endParaRPr lang="en-US" sz="1150" dirty="0"/>
          </a:p>
          <a:p>
            <a:pPr marL="177800" indent="-177800">
              <a:lnSpc>
                <a:spcPct val="115000"/>
              </a:lnSpc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Siapkan Alat Pelindung Diri (jas lab, goggle, sarung tangan, masker)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297680" y="1920240"/>
            <a:ext cx="3520440" cy="411480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10" name="Shape 8"/>
          <p:cNvSpPr/>
          <p:nvPr/>
        </p:nvSpPr>
        <p:spPr>
          <a:xfrm>
            <a:off x="4297680" y="1920240"/>
            <a:ext cx="3520440" cy="502920"/>
          </a:xfrm>
          <a:prstGeom prst="rect">
            <a:avLst/>
          </a:prstGeom>
          <a:solidFill>
            <a:srgbClr val="E8760B"/>
          </a:solidFill>
          <a:ln/>
        </p:spPr>
      </p:sp>
      <p:sp>
        <p:nvSpPr>
          <p:cNvPr id="11" name="Text 9"/>
          <p:cNvSpPr/>
          <p:nvPr/>
        </p:nvSpPr>
        <p:spPr>
          <a:xfrm>
            <a:off x="4434840" y="1920240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Pelaksanaan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80560" y="2606040"/>
            <a:ext cx="3154680" cy="3246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15000"/>
              </a:lnSpc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Kenakan Alat Pelindung Diri</a:t>
            </a:r>
            <a:endParaRPr lang="en-US" sz="1150" dirty="0"/>
          </a:p>
          <a:p>
            <a:pPr marL="177800" indent="-177800">
              <a:lnSpc>
                <a:spcPct val="115000"/>
              </a:lnSpc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Periksa alat &amp; bahan sebelum digunakan</a:t>
            </a:r>
            <a:endParaRPr lang="en-US" sz="1150" dirty="0"/>
          </a:p>
          <a:p>
            <a:pPr marL="177800" indent="-177800">
              <a:lnSpc>
                <a:spcPct val="115000"/>
              </a:lnSpc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bahan kimia seperlunya</a:t>
            </a:r>
            <a:endParaRPr lang="en-US" sz="1150" dirty="0"/>
          </a:p>
          <a:p>
            <a:pPr marL="177800" indent="-177800">
              <a:lnSpc>
                <a:spcPct val="115000"/>
              </a:lnSpc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Bekerja tertib, tenang, hati-hati, dan catat data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046720" y="1920240"/>
            <a:ext cx="3520440" cy="411480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14" name="Shape 12"/>
          <p:cNvSpPr/>
          <p:nvPr/>
        </p:nvSpPr>
        <p:spPr>
          <a:xfrm>
            <a:off x="8046720" y="1920240"/>
            <a:ext cx="3520440" cy="502920"/>
          </a:xfrm>
          <a:prstGeom prst="rect">
            <a:avLst/>
          </a:prstGeom>
          <a:solidFill>
            <a:srgbClr val="3B7A9E"/>
          </a:solidFill>
          <a:ln/>
        </p:spPr>
      </p:sp>
      <p:sp>
        <p:nvSpPr>
          <p:cNvPr id="15" name="Text 13"/>
          <p:cNvSpPr/>
          <p:nvPr/>
        </p:nvSpPr>
        <p:spPr>
          <a:xfrm>
            <a:off x="8183880" y="1920240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Pasca Pelaksanaan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29600" y="2606040"/>
            <a:ext cx="3154680" cy="3246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>
              <a:lnSpc>
                <a:spcPct val="115000"/>
              </a:lnSpc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Cuci &amp; keringkan peralatan, kembalikan ke tempat semula</a:t>
            </a:r>
            <a:endParaRPr lang="en-US" sz="1150" dirty="0"/>
          </a:p>
          <a:p>
            <a:pPr marL="177800" indent="-177800">
              <a:lnSpc>
                <a:spcPct val="115000"/>
              </a:lnSpc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Matikan listrik &amp; kran air, tutup rapat bahan kimia</a:t>
            </a:r>
            <a:endParaRPr lang="en-US" sz="1150" dirty="0"/>
          </a:p>
          <a:p>
            <a:pPr marL="177800" indent="-177800">
              <a:lnSpc>
                <a:spcPct val="115000"/>
              </a:lnSpc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Bersihkan meja kerja</a:t>
            </a:r>
            <a:endParaRPr lang="en-US" sz="1150" dirty="0"/>
          </a:p>
          <a:p>
            <a:pPr marL="177800" indent="-177800">
              <a:lnSpc>
                <a:spcPct val="115000"/>
              </a:lnSpc>
              <a:spcAft>
                <a:spcPts val="1000"/>
              </a:spcAft>
              <a:buSzPct val="100000"/>
              <a:buChar char="●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Cuci tangan &amp; lepas jas praktikum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 dan Sifat-Sifatnya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adalah sesuatu yang mempunyai massa dan menempati ruang (memiliki volume). Materi dapat dikenali melalui dua kelompok sifat berikut: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49240" cy="4206240"/>
          </a:xfrm>
          <a:prstGeom prst="rect">
            <a:avLst/>
          </a:prstGeom>
          <a:solidFill>
            <a:srgbClr val="DCEEEA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0574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278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Sifat Fisika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514600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 materi yang tidak berhubungan dengan pembentukan zat baru.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3200400"/>
            <a:ext cx="475488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 Intensif  </a:t>
            </a:r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tidak bergantung jumlah/ukuran zat (warna, bau, titik didih)
</a:t>
            </a:r>
            <a:pPr indent="0" marL="0">
              <a:lnSpc>
                <a:spcPct val="130000"/>
              </a:lnSpc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 Ekstensif  </a:t>
            </a:r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bergantung jumlah/ukuran zat (kelarutan, massa jenis, volume)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26480" y="1828800"/>
            <a:ext cx="5349240" cy="4206240"/>
          </a:xfrm>
          <a:prstGeom prst="rect">
            <a:avLst/>
          </a:prstGeom>
          <a:solidFill>
            <a:srgbClr val="D9E6F0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0" y="20574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Sifat Kimia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00800" y="2514600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 materi yang berhubungan dengan pembentukan zat baru.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00800" y="3200400"/>
            <a:ext cx="475488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
</a:t>
            </a:r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Kereaktifan
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Keterbakaran
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Kestabilan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Perubahan Fisika vs Perubahan Kimia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49240" cy="44348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600200"/>
            <a:ext cx="5349240" cy="548640"/>
          </a:xfrm>
          <a:prstGeom prst="rect">
            <a:avLst/>
          </a:prstGeom>
          <a:solidFill>
            <a:srgbClr val="12786B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60020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Fisika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2331720"/>
            <a:ext cx="484632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pada zat yang tidak menghasilkan zat jenis baru. Contoh: air membeku, air mengembun, menguap, mencair, menyublim, mengkristal.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3474720"/>
            <a:ext cx="48463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terbentuk zat jenis baru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Zat dapat kembali ke bentuk semula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Hanya diikuti perubahan sifat fisika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126480" y="1600200"/>
            <a:ext cx="5349240" cy="44348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0" name="Shape 8"/>
          <p:cNvSpPr/>
          <p:nvPr/>
        </p:nvSpPr>
        <p:spPr>
          <a:xfrm>
            <a:off x="6126480" y="1600200"/>
            <a:ext cx="5349240" cy="548640"/>
          </a:xfrm>
          <a:prstGeom prst="rect">
            <a:avLst/>
          </a:prstGeom>
          <a:solidFill>
            <a:srgbClr val="E8760B"/>
          </a:solidFill>
          <a:ln/>
        </p:spPr>
      </p:sp>
      <p:sp>
        <p:nvSpPr>
          <p:cNvPr id="11" name="Text 9"/>
          <p:cNvSpPr/>
          <p:nvPr/>
        </p:nvSpPr>
        <p:spPr>
          <a:xfrm>
            <a:off x="6355080" y="160020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Kimia (Reaksi Kimia)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55080" y="2331720"/>
            <a:ext cx="48463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materi yang menghasilkan zat jenis baru. Contoh: kertas dibakar menjadi abu, besi berkarat di udara.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5080" y="3337560"/>
            <a:ext cx="484632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warna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suhu (eksoterm / endoterm)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Pembentukan endapan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Pembentukan gas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Empat Ciri Terjadinya Reaksi Kimia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06040" cy="42062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5" name="Shape 3"/>
          <p:cNvSpPr/>
          <p:nvPr/>
        </p:nvSpPr>
        <p:spPr>
          <a:xfrm>
            <a:off x="731520" y="1920240"/>
            <a:ext cx="640080" cy="64008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9202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31520" y="2743200"/>
            <a:ext cx="2240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Warna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429000"/>
            <a:ext cx="224028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Terkait energi yang diserap elektron pada atom logam (ion) — umum pada logam transisi.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337560" y="1691640"/>
            <a:ext cx="2606040" cy="42062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0" name="Shape 8"/>
          <p:cNvSpPr/>
          <p:nvPr/>
        </p:nvSpPr>
        <p:spPr>
          <a:xfrm>
            <a:off x="3520440" y="1920240"/>
            <a:ext cx="640080" cy="64008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11" name="Text 9"/>
          <p:cNvSpPr/>
          <p:nvPr/>
        </p:nvSpPr>
        <p:spPr>
          <a:xfrm>
            <a:off x="3520440" y="19202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520440" y="2743200"/>
            <a:ext cx="2240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Suhu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20440" y="3429000"/>
            <a:ext cx="224028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Reaksi eksoterm melepas panas (contoh: 2Mg + O2 → 2MgO + 600 kJ); reaksi endoterm menyerap panas.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126480" y="1691640"/>
            <a:ext cx="2606040" cy="42062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5" name="Shape 13"/>
          <p:cNvSpPr/>
          <p:nvPr/>
        </p:nvSpPr>
        <p:spPr>
          <a:xfrm>
            <a:off x="6309360" y="1920240"/>
            <a:ext cx="640080" cy="640080"/>
          </a:xfrm>
          <a:prstGeom prst="ellipse">
            <a:avLst/>
          </a:prstGeom>
          <a:solidFill>
            <a:srgbClr val="0B3D62"/>
          </a:solidFill>
          <a:ln/>
        </p:spPr>
      </p:sp>
      <p:sp>
        <p:nvSpPr>
          <p:cNvPr id="16" name="Text 14"/>
          <p:cNvSpPr/>
          <p:nvPr/>
        </p:nvSpPr>
        <p:spPr>
          <a:xfrm>
            <a:off x="6309360" y="19202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309360" y="2743200"/>
            <a:ext cx="2240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Pembentukan Endapan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309360" y="3429000"/>
            <a:ext cx="224028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Terbentuk padatan (presipitat) tak larut, contoh: BaCl2(aq) + Na2SO4(aq) → BaSO4(s) + 2NaCl(aq).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8915400" y="1691640"/>
            <a:ext cx="2606040" cy="42062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20" name="Shape 18"/>
          <p:cNvSpPr/>
          <p:nvPr/>
        </p:nvSpPr>
        <p:spPr>
          <a:xfrm>
            <a:off x="9098280" y="1920240"/>
            <a:ext cx="640080" cy="640080"/>
          </a:xfrm>
          <a:prstGeom prst="ellipse">
            <a:avLst/>
          </a:prstGeom>
          <a:solidFill>
            <a:srgbClr val="3B7A9E"/>
          </a:solidFill>
          <a:ln/>
        </p:spPr>
      </p:sp>
      <p:sp>
        <p:nvSpPr>
          <p:cNvPr id="21" name="Text 19"/>
          <p:cNvSpPr/>
          <p:nvPr/>
        </p:nvSpPr>
        <p:spPr>
          <a:xfrm>
            <a:off x="9098280" y="19202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9098280" y="2743200"/>
            <a:ext cx="22402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Pembentukan Gas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098280" y="3429000"/>
            <a:ext cx="224028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Ditandai gelembung dalam larutan atau bau khas, misalnya gas H2S dan NH3.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3D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PERCOBAAN KEARIFAN LOKAL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 Percobaan dalam Panduan Ini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554480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554480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78992" y="141732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Reaksi perubahan warna (kol ungu)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343400" y="1417320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9" name="Shape 7"/>
          <p:cNvSpPr/>
          <p:nvPr/>
        </p:nvSpPr>
        <p:spPr>
          <a:xfrm>
            <a:off x="4434840" y="1554480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10" name="Text 8"/>
          <p:cNvSpPr/>
          <p:nvPr/>
        </p:nvSpPr>
        <p:spPr>
          <a:xfrm>
            <a:off x="4434840" y="1554480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873752" y="141732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Reaksi menghasilkan gas (balon)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138160" y="1417320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13" name="Shape 11"/>
          <p:cNvSpPr/>
          <p:nvPr/>
        </p:nvSpPr>
        <p:spPr>
          <a:xfrm>
            <a:off x="8229600" y="1554480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0" y="1554480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668512" y="1417320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Reaksi menghasilkan ledakan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48640" y="2221992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17" name="Shape 15"/>
          <p:cNvSpPr/>
          <p:nvPr/>
        </p:nvSpPr>
        <p:spPr>
          <a:xfrm>
            <a:off x="640080" y="2359152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2359152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078992" y="2221992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Reaksi endapan &amp; perubahan suhu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343400" y="2221992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21" name="Shape 19"/>
          <p:cNvSpPr/>
          <p:nvPr/>
        </p:nvSpPr>
        <p:spPr>
          <a:xfrm>
            <a:off x="4434840" y="2359152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22" name="Text 20"/>
          <p:cNvSpPr/>
          <p:nvPr/>
        </p:nvSpPr>
        <p:spPr>
          <a:xfrm>
            <a:off x="4434840" y="2359152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873752" y="2221992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Reaksi beberapa perubahan warna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138160" y="2221992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25" name="Shape 23"/>
          <p:cNvSpPr/>
          <p:nvPr/>
        </p:nvSpPr>
        <p:spPr>
          <a:xfrm>
            <a:off x="8229600" y="2359152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26" name="Text 24"/>
          <p:cNvSpPr/>
          <p:nvPr/>
        </p:nvSpPr>
        <p:spPr>
          <a:xfrm>
            <a:off x="8229600" y="2359152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668512" y="2221992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Kepolaran senyawa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548640" y="3026664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29" name="Shape 27"/>
          <p:cNvSpPr/>
          <p:nvPr/>
        </p:nvSpPr>
        <p:spPr>
          <a:xfrm>
            <a:off x="640080" y="3163824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30" name="Text 28"/>
          <p:cNvSpPr/>
          <p:nvPr/>
        </p:nvSpPr>
        <p:spPr>
          <a:xfrm>
            <a:off x="640080" y="3163824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1078992" y="3026664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senyawa organik: Alkana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343400" y="3026664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33" name="Shape 31"/>
          <p:cNvSpPr/>
          <p:nvPr/>
        </p:nvSpPr>
        <p:spPr>
          <a:xfrm>
            <a:off x="4434840" y="3163824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34" name="Text 32"/>
          <p:cNvSpPr/>
          <p:nvPr/>
        </p:nvSpPr>
        <p:spPr>
          <a:xfrm>
            <a:off x="4434840" y="3163824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4873752" y="3026664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senyawa organik: Alkena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8138160" y="3026664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37" name="Shape 35"/>
          <p:cNvSpPr/>
          <p:nvPr/>
        </p:nvSpPr>
        <p:spPr>
          <a:xfrm>
            <a:off x="8229600" y="3163824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38" name="Text 36"/>
          <p:cNvSpPr/>
          <p:nvPr/>
        </p:nvSpPr>
        <p:spPr>
          <a:xfrm>
            <a:off x="8229600" y="3163824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8668512" y="3026664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senyawa organik: Alkuna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548640" y="3831336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41" name="Shape 39"/>
          <p:cNvSpPr/>
          <p:nvPr/>
        </p:nvSpPr>
        <p:spPr>
          <a:xfrm>
            <a:off x="640080" y="3968496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42" name="Text 40"/>
          <p:cNvSpPr/>
          <p:nvPr/>
        </p:nvSpPr>
        <p:spPr>
          <a:xfrm>
            <a:off x="640080" y="3968496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1078992" y="3831336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periodik unsur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4343400" y="3831336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45" name="Shape 43"/>
          <p:cNvSpPr/>
          <p:nvPr/>
        </p:nvSpPr>
        <p:spPr>
          <a:xfrm>
            <a:off x="4434840" y="3968496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46" name="Text 44"/>
          <p:cNvSpPr/>
          <p:nvPr/>
        </p:nvSpPr>
        <p:spPr>
          <a:xfrm>
            <a:off x="4434840" y="3968496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4873752" y="3831336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Larutan elektrolit &amp; non-elektrolit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8138160" y="3831336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49" name="Shape 47"/>
          <p:cNvSpPr/>
          <p:nvPr/>
        </p:nvSpPr>
        <p:spPr>
          <a:xfrm>
            <a:off x="8229600" y="3968496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50" name="Text 48"/>
          <p:cNvSpPr/>
          <p:nvPr/>
        </p:nvSpPr>
        <p:spPr>
          <a:xfrm>
            <a:off x="8229600" y="3968496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8668512" y="3831336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nama senyawa ion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548640" y="4636008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53" name="Shape 51"/>
          <p:cNvSpPr/>
          <p:nvPr/>
        </p:nvSpPr>
        <p:spPr>
          <a:xfrm>
            <a:off x="640080" y="4773168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54" name="Text 52"/>
          <p:cNvSpPr/>
          <p:nvPr/>
        </p:nvSpPr>
        <p:spPr>
          <a:xfrm>
            <a:off x="640080" y="4773168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  <p:sp>
        <p:nvSpPr>
          <p:cNvPr id="55" name="Text 53"/>
          <p:cNvSpPr/>
          <p:nvPr/>
        </p:nvSpPr>
        <p:spPr>
          <a:xfrm>
            <a:off x="1078992" y="4636008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Hukum kekekalan massa (1)</a:t>
            </a:r>
            <a:endParaRPr lang="en-US" sz="1050" dirty="0"/>
          </a:p>
        </p:txBody>
      </p:sp>
      <p:sp>
        <p:nvSpPr>
          <p:cNvPr id="56" name="Shape 54"/>
          <p:cNvSpPr/>
          <p:nvPr/>
        </p:nvSpPr>
        <p:spPr>
          <a:xfrm>
            <a:off x="4343400" y="4636008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57" name="Shape 55"/>
          <p:cNvSpPr/>
          <p:nvPr/>
        </p:nvSpPr>
        <p:spPr>
          <a:xfrm>
            <a:off x="4434840" y="4773168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58" name="Text 56"/>
          <p:cNvSpPr/>
          <p:nvPr/>
        </p:nvSpPr>
        <p:spPr>
          <a:xfrm>
            <a:off x="4434840" y="4773168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  <p:sp>
        <p:nvSpPr>
          <p:cNvPr id="59" name="Text 57"/>
          <p:cNvSpPr/>
          <p:nvPr/>
        </p:nvSpPr>
        <p:spPr>
          <a:xfrm>
            <a:off x="4873752" y="4636008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Hukum kekekalan massa (2)</a:t>
            </a:r>
            <a:endParaRPr lang="en-US" sz="1050" dirty="0"/>
          </a:p>
        </p:txBody>
      </p:sp>
      <p:sp>
        <p:nvSpPr>
          <p:cNvPr id="60" name="Shape 58"/>
          <p:cNvSpPr/>
          <p:nvPr/>
        </p:nvSpPr>
        <p:spPr>
          <a:xfrm>
            <a:off x="8138160" y="4636008"/>
            <a:ext cx="3657600" cy="64008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61" name="Shape 59"/>
          <p:cNvSpPr/>
          <p:nvPr/>
        </p:nvSpPr>
        <p:spPr>
          <a:xfrm>
            <a:off x="8229600" y="4773168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62" name="Text 60"/>
          <p:cNvSpPr/>
          <p:nvPr/>
        </p:nvSpPr>
        <p:spPr>
          <a:xfrm>
            <a:off x="8229600" y="4773168"/>
            <a:ext cx="365760" cy="365760"/>
          </a:xfrm>
          <a:prstGeom prst="rect">
            <a:avLst/>
          </a:prstGeom>
          <a:noFill/>
          <a:ln/>
        </p:spPr>
        <p:txBody>
          <a:bodyPr wrap="non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63" name="Text 61"/>
          <p:cNvSpPr/>
          <p:nvPr/>
        </p:nvSpPr>
        <p:spPr>
          <a:xfrm>
            <a:off x="8668512" y="4636008"/>
            <a:ext cx="3017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Uji unsur karbon &amp; hidrogen</a:t>
            </a:r>
            <a:endParaRPr lang="en-US" sz="1050" dirty="0"/>
          </a:p>
        </p:txBody>
      </p:sp>
      <p:sp>
        <p:nvSpPr>
          <p:cNvPr id="64" name="Text 62"/>
          <p:cNvSpPr/>
          <p:nvPr/>
        </p:nvSpPr>
        <p:spPr>
          <a:xfrm>
            <a:off x="548640" y="61722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juga memuat rangkaian percobaan reaksi kimia (perubahan warna, gas, ledakan, endapan) menggunakan bahan sehari-hari seperti kol ungu, soda kue, cuka, dan kapur sirih.</a:t>
            </a:r>
            <a:endParaRPr lang="en-US" sz="1050" dirty="0"/>
          </a:p>
        </p:txBody>
      </p:sp>
      <p:sp>
        <p:nvSpPr>
          <p:cNvPr id="65" name="Text 63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PERCOBAAN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Reaksi Kimia dengan Bahan Kearifan Lokal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49240" cy="210312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783080"/>
            <a:ext cx="365760" cy="36576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6" name="Text 4"/>
          <p:cNvSpPr/>
          <p:nvPr/>
        </p:nvSpPr>
        <p:spPr>
          <a:xfrm>
            <a:off x="1325880" y="1737360"/>
            <a:ext cx="4343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Warna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8680" y="2286000"/>
            <a:ext cx="47548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Bahan: </a:t>
            </a:r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Ekstrak kol ungu + bayclean / air accu / soda kue / cuka / kapur sirih
</a:t>
            </a:r>
            <a:pPr indent="0" marL="0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Ekstrak kol ungu berperan sebagai indikator alami yang berubah warna pada larutan asam maupun basa.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080760" y="1600200"/>
            <a:ext cx="5349240" cy="210312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9" name="Shape 7"/>
          <p:cNvSpPr/>
          <p:nvPr/>
        </p:nvSpPr>
        <p:spPr>
          <a:xfrm>
            <a:off x="6309360" y="1783080"/>
            <a:ext cx="365760" cy="36576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10" name="Text 8"/>
          <p:cNvSpPr/>
          <p:nvPr/>
        </p:nvSpPr>
        <p:spPr>
          <a:xfrm>
            <a:off x="6858000" y="1737360"/>
            <a:ext cx="4343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Menghasilkan Gas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0" y="2286000"/>
            <a:ext cx="47548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Bahan: </a:t>
            </a:r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Soda kue (NaHCO3) + asam cuka (CH3COOH) dalam balon &amp; botol
</a:t>
            </a:r>
            <a:pPr indent="0" marL="0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CO2 yang terbentuk mengembangkan balon — bukti sederhana terjadinya reaksi kimia.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48640" y="3886200"/>
            <a:ext cx="5349240" cy="210312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3" name="Shape 11"/>
          <p:cNvSpPr/>
          <p:nvPr/>
        </p:nvSpPr>
        <p:spPr>
          <a:xfrm>
            <a:off x="777240" y="4069080"/>
            <a:ext cx="365760" cy="36576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14" name="Text 12"/>
          <p:cNvSpPr/>
          <p:nvPr/>
        </p:nvSpPr>
        <p:spPr>
          <a:xfrm>
            <a:off x="1325880" y="4023360"/>
            <a:ext cx="4343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Menghasilkan Ledakan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68680" y="4572000"/>
            <a:ext cx="47548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Bahan: </a:t>
            </a:r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NaOH encer + aluminium foil, gas ditampung dalam cangkang telur lalu disulut api
</a:t>
            </a:r>
            <a:pPr indent="0" marL="0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 H2 hasil reaksi NaOH dan Al bereaksi dengan O2 menghasilkan letupan.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080760" y="3886200"/>
            <a:ext cx="5349240" cy="210312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7" name="Shape 15"/>
          <p:cNvSpPr/>
          <p:nvPr/>
        </p:nvSpPr>
        <p:spPr>
          <a:xfrm>
            <a:off x="6309360" y="4069080"/>
            <a:ext cx="365760" cy="365760"/>
          </a:xfrm>
          <a:prstGeom prst="ellipse">
            <a:avLst/>
          </a:prstGeom>
          <a:solidFill>
            <a:srgbClr val="0B3D62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0" y="4023360"/>
            <a:ext cx="4343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Endapan &amp; Perubahan Suhu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400800" y="4572000"/>
            <a:ext cx="47548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Bahan: </a:t>
            </a:r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Kapur sirih + air, serta larutan NaOH + gula pasir + metilen blue
</a:t>
            </a:r>
            <a:pPr indent="0" marL="0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Terjadi perubahan suhu dan warna yang menandakan berlangsungnya reaksi kimia.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TOPIK KIMIA LANJUTAN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Kepolaran Senyawa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Tujuan: membedakan senyawa yang bersifat polar dan nonpolar dengan mengamati pembelokan aliran zat cair oleh penggaris bermuatan listrik statis.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5120640" cy="4114800"/>
          </a:xfrm>
          <a:prstGeom prst="rect">
            <a:avLst/>
          </a:prstGeom>
          <a:solidFill>
            <a:srgbClr val="DCEEEA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10312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Momen Dipol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256032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 = q · d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77240" y="3200400"/>
            <a:ext cx="466344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Perbedaan keelektronegatifan yang besar antar atom yang berikatan kovalen menimbulkan dipol. Struktur molekul simetris cenderung nonpolar; struktur asimetris cenderung polar.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989320" y="1920240"/>
            <a:ext cx="5486400" cy="411480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0" name="Text 8"/>
          <p:cNvSpPr/>
          <p:nvPr/>
        </p:nvSpPr>
        <p:spPr>
          <a:xfrm>
            <a:off x="621792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Larutan yang Diuji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217920" y="26060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(akuades)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9601200" y="2651760"/>
            <a:ext cx="1691640" cy="365760"/>
          </a:xfrm>
          <a:prstGeom prst="rect">
            <a:avLst/>
          </a:prstGeom>
          <a:solidFill>
            <a:srgbClr val="12786B"/>
          </a:solidFill>
          <a:ln/>
        </p:spPr>
      </p:sp>
      <p:sp>
        <p:nvSpPr>
          <p:cNvPr id="13" name="Text 11"/>
          <p:cNvSpPr/>
          <p:nvPr/>
        </p:nvSpPr>
        <p:spPr>
          <a:xfrm>
            <a:off x="9601200" y="2651760"/>
            <a:ext cx="1691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6217920" y="320040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Etanol 95%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601200" y="3246120"/>
            <a:ext cx="1691640" cy="365760"/>
          </a:xfrm>
          <a:prstGeom prst="rect">
            <a:avLst/>
          </a:prstGeom>
          <a:solidFill>
            <a:srgbClr val="12786B"/>
          </a:solidFill>
          <a:ln/>
        </p:spPr>
      </p:sp>
      <p:sp>
        <p:nvSpPr>
          <p:cNvPr id="16" name="Text 14"/>
          <p:cNvSpPr/>
          <p:nvPr/>
        </p:nvSpPr>
        <p:spPr>
          <a:xfrm>
            <a:off x="9601200" y="3246120"/>
            <a:ext cx="1691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217920" y="379476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Aseton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9601200" y="3840480"/>
            <a:ext cx="1691640" cy="365760"/>
          </a:xfrm>
          <a:prstGeom prst="rect">
            <a:avLst/>
          </a:prstGeom>
          <a:solidFill>
            <a:srgbClr val="12786B"/>
          </a:solidFill>
          <a:ln/>
        </p:spPr>
      </p:sp>
      <p:sp>
        <p:nvSpPr>
          <p:cNvPr id="19" name="Text 17"/>
          <p:cNvSpPr/>
          <p:nvPr/>
        </p:nvSpPr>
        <p:spPr>
          <a:xfrm>
            <a:off x="9601200" y="3840480"/>
            <a:ext cx="1691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 (lemah)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217920" y="438912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Glukosa 5%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9601200" y="4434840"/>
            <a:ext cx="1691640" cy="365760"/>
          </a:xfrm>
          <a:prstGeom prst="rect">
            <a:avLst/>
          </a:prstGeom>
          <a:solidFill>
            <a:srgbClr val="12786B"/>
          </a:solidFill>
          <a:ln/>
        </p:spPr>
      </p:sp>
      <p:sp>
        <p:nvSpPr>
          <p:cNvPr id="22" name="Text 20"/>
          <p:cNvSpPr/>
          <p:nvPr/>
        </p:nvSpPr>
        <p:spPr>
          <a:xfrm>
            <a:off x="9601200" y="4434840"/>
            <a:ext cx="1691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Polar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217920" y="512064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Zat cair yang polar akan dibelokkan alirannya saat didekati penggaris bermuatan listrik statis; zat nonpolar tidak terpengaruh.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TOPIK KIMIA LANJUTAN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Senyawa Hidrokarbon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Hidrokarbon tersusun dari karbon dan hidrogen, digolongkan berdasarkan bentuk rantai dan jenis ikatan antar atom karbonnya.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20440" cy="411480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1874520"/>
            <a:ext cx="3520440" cy="548640"/>
          </a:xfrm>
          <a:prstGeom prst="rect">
            <a:avLst/>
          </a:prstGeom>
          <a:solidFill>
            <a:srgbClr val="12786B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87452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Alkana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2606040"/>
            <a:ext cx="3154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Rumus umum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31520" y="283464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CnH2n+2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731520" y="3520440"/>
            <a:ext cx="3154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Jenis ikatan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31520" y="374904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Ikatan tunggal (–C–C–)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1520" y="4343400"/>
            <a:ext cx="3154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senyawa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731520" y="4572000"/>
            <a:ext cx="31546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Metana, Etana, Propana, 2,2-dimetilbutana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297680" y="1874520"/>
            <a:ext cx="3520440" cy="411480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5" name="Shape 13"/>
          <p:cNvSpPr/>
          <p:nvPr/>
        </p:nvSpPr>
        <p:spPr>
          <a:xfrm>
            <a:off x="4297680" y="1874520"/>
            <a:ext cx="3520440" cy="548640"/>
          </a:xfrm>
          <a:prstGeom prst="rect">
            <a:avLst/>
          </a:prstGeom>
          <a:solidFill>
            <a:srgbClr val="E8760B"/>
          </a:solidFill>
          <a:ln/>
        </p:spPr>
      </p:sp>
      <p:sp>
        <p:nvSpPr>
          <p:cNvPr id="16" name="Text 14"/>
          <p:cNvSpPr/>
          <p:nvPr/>
        </p:nvSpPr>
        <p:spPr>
          <a:xfrm>
            <a:off x="4480560" y="187452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Alkena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80560" y="2606040"/>
            <a:ext cx="3154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Rumus umum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480560" y="283464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CnH2n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4480560" y="3520440"/>
            <a:ext cx="3154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Jenis ikatan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4480560" y="374904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ikatan rangkap dua (–C=C–)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480560" y="4343400"/>
            <a:ext cx="3154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senyawa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480560" y="4572000"/>
            <a:ext cx="31546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Etena, Propena, 2-butena, 3-metil-1-butena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046720" y="1874520"/>
            <a:ext cx="3520440" cy="411480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24" name="Shape 22"/>
          <p:cNvSpPr/>
          <p:nvPr/>
        </p:nvSpPr>
        <p:spPr>
          <a:xfrm>
            <a:off x="8046720" y="1874520"/>
            <a:ext cx="3520440" cy="548640"/>
          </a:xfrm>
          <a:prstGeom prst="rect">
            <a:avLst/>
          </a:prstGeom>
          <a:solidFill>
            <a:srgbClr val="0B3D62"/>
          </a:solidFill>
          <a:ln/>
        </p:spPr>
      </p:sp>
      <p:sp>
        <p:nvSpPr>
          <p:cNvPr id="25" name="Text 23"/>
          <p:cNvSpPr/>
          <p:nvPr/>
        </p:nvSpPr>
        <p:spPr>
          <a:xfrm>
            <a:off x="8229600" y="187452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Alkuna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229600" y="2606040"/>
            <a:ext cx="3154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Rumus umum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8229600" y="283464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CnH2n-2</a:t>
            </a:r>
            <a:endParaRPr lang="en-US" sz="2600" dirty="0"/>
          </a:p>
        </p:txBody>
      </p:sp>
      <p:sp>
        <p:nvSpPr>
          <p:cNvPr id="28" name="Text 26"/>
          <p:cNvSpPr/>
          <p:nvPr/>
        </p:nvSpPr>
        <p:spPr>
          <a:xfrm>
            <a:off x="8229600" y="3520440"/>
            <a:ext cx="3154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Jenis ikatan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8229600" y="374904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ikatan rangkap tiga (–C≡C–)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229600" y="4343400"/>
            <a:ext cx="3154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senyawa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8229600" y="4572000"/>
            <a:ext cx="31546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Etuna, 1-propuna, 1-butuna, 2-butuna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TOPIK KIMIA LANJUTAN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Sifat Keperiodikan Unsur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Sifat-sifat unsur berubah secara periodik seiring kenaikan nomor atom, berkaitan erat dengan susunan elektron unsur tersebut.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66160" cy="548640"/>
          </a:xfrm>
          <a:prstGeom prst="rect">
            <a:avLst/>
          </a:prstGeom>
          <a:solidFill>
            <a:srgbClr val="0B3D6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92024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Sifat Keperiodikan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114800" y="1920240"/>
            <a:ext cx="3566160" cy="548640"/>
          </a:xfrm>
          <a:prstGeom prst="rect">
            <a:avLst/>
          </a:prstGeom>
          <a:solidFill>
            <a:srgbClr val="0B3D62"/>
          </a:solidFill>
          <a:ln/>
        </p:spPr>
      </p:sp>
      <p:sp>
        <p:nvSpPr>
          <p:cNvPr id="8" name="Text 6"/>
          <p:cNvSpPr/>
          <p:nvPr/>
        </p:nvSpPr>
        <p:spPr>
          <a:xfrm>
            <a:off x="4251960" y="192024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 Golongan (atas → bawah)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680960" y="1920240"/>
            <a:ext cx="3566160" cy="548640"/>
          </a:xfrm>
          <a:prstGeom prst="rect">
            <a:avLst/>
          </a:prstGeom>
          <a:solidFill>
            <a:srgbClr val="0B3D62"/>
          </a:solidFill>
          <a:ln/>
        </p:spPr>
      </p:sp>
      <p:sp>
        <p:nvSpPr>
          <p:cNvPr id="10" name="Text 8"/>
          <p:cNvSpPr/>
          <p:nvPr/>
        </p:nvSpPr>
        <p:spPr>
          <a:xfrm>
            <a:off x="7818120" y="1920240"/>
            <a:ext cx="3291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 Periode (kiri → kanan)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2468880"/>
            <a:ext cx="3566160" cy="777240"/>
          </a:xfrm>
          <a:prstGeom prst="rect">
            <a:avLst/>
          </a:prstGeom>
          <a:solidFill>
            <a:srgbClr val="F4F7F7"/>
          </a:solidFill>
          <a:ln w="9525">
            <a:solidFill>
              <a:srgbClr val="E4E9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" y="246888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Jari-jari atom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114800" y="2468880"/>
            <a:ext cx="3566160" cy="777240"/>
          </a:xfrm>
          <a:prstGeom prst="rect">
            <a:avLst/>
          </a:prstGeom>
          <a:solidFill>
            <a:srgbClr val="F4F7F7"/>
          </a:solidFill>
          <a:ln w="9525">
            <a:solidFill>
              <a:srgbClr val="E4E9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251960" y="246888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Semakin besar ↓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680960" y="2468880"/>
            <a:ext cx="3566160" cy="777240"/>
          </a:xfrm>
          <a:prstGeom prst="rect">
            <a:avLst/>
          </a:prstGeom>
          <a:solidFill>
            <a:srgbClr val="F4F7F7"/>
          </a:solidFill>
          <a:ln w="9525">
            <a:solidFill>
              <a:srgbClr val="E4E9E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18120" y="246888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Semakin kecil →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3246120"/>
            <a:ext cx="356616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9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324612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 ionisasi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114800" y="3246120"/>
            <a:ext cx="356616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9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251960" y="324612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Semakin kecil ↓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7680960" y="3246120"/>
            <a:ext cx="356616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9E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818120" y="324612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Semakin besar →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48640" y="4023360"/>
            <a:ext cx="3566160" cy="777240"/>
          </a:xfrm>
          <a:prstGeom prst="rect">
            <a:avLst/>
          </a:prstGeom>
          <a:solidFill>
            <a:srgbClr val="F4F7F7"/>
          </a:solidFill>
          <a:ln w="9525">
            <a:solidFill>
              <a:srgbClr val="E4E9E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5800" y="402336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Afinitas elektron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4114800" y="4023360"/>
            <a:ext cx="3566160" cy="777240"/>
          </a:xfrm>
          <a:prstGeom prst="rect">
            <a:avLst/>
          </a:prstGeom>
          <a:solidFill>
            <a:srgbClr val="F4F7F7"/>
          </a:solidFill>
          <a:ln w="9525">
            <a:solidFill>
              <a:srgbClr val="E4E9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251960" y="402336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Semakin kecil ↓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7680960" y="4023360"/>
            <a:ext cx="3566160" cy="777240"/>
          </a:xfrm>
          <a:prstGeom prst="rect">
            <a:avLst/>
          </a:prstGeom>
          <a:solidFill>
            <a:srgbClr val="F4F7F7"/>
          </a:solidFill>
          <a:ln w="9525">
            <a:solidFill>
              <a:srgbClr val="E4E9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818120" y="402336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Semakin besar →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548640" y="4800600"/>
            <a:ext cx="356616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9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85800" y="480060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Keelektronegatifan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4114800" y="4800600"/>
            <a:ext cx="356616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9E9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251960" y="480060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Semakin kecil ↓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7680960" y="4800600"/>
            <a:ext cx="356616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4E9E9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818120" y="4800600"/>
            <a:ext cx="3291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Semakin besar →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548640" y="585216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Catatan: kecenderungan afinitas elektron memiliki beberapa pengecualian tergantung konfigurasi elektron unsur.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TOPIK KIMIA LANJUTAN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Larutan Elektrolit dan Non-Elektrolit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Larutan elektrolit menghantarkan arus listrik karena adanya ion-ion terlarut; larutan non-elektrolit tidak mengandung ion terlarut.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49240" cy="4206240"/>
          </a:xfrm>
          <a:prstGeom prst="rect">
            <a:avLst/>
          </a:prstGeom>
          <a:solidFill>
            <a:srgbClr val="DCEEEA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011680"/>
            <a:ext cx="4754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78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Larutan Elektrolit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22960" y="2468880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Menghantarkan arus listrik (lampu menyala) karena mengandung ion bermuatan positif dan negatif.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320040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diuji: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22960" y="3566160"/>
            <a:ext cx="475488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HCl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CH3COOH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NaCl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NaOH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NH4OH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126480" y="1828800"/>
            <a:ext cx="5349240" cy="4206240"/>
          </a:xfrm>
          <a:prstGeom prst="rect">
            <a:avLst/>
          </a:prstGeom>
          <a:solidFill>
            <a:srgbClr val="D9E6F0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0" y="2011680"/>
            <a:ext cx="4754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Larutan Non-Elektrolit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400800" y="2468880"/>
            <a:ext cx="475488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menghantarkan arus listrik (lampu tidak menyala) karena hanya mengandung molekul terlarut.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0" y="320040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diuji: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6400800" y="3566160"/>
            <a:ext cx="475488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Akuades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Etanol 95%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20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Larutan sukrosa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TOPIK KIMIA LANJUTAN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Tata Nama Senyawa 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Senyawa ion tersusun dari kation (ion positif) dan anion (ion negatif). Penamaan senyawa: nama kation diikuti nama anion; jumlah muatan positif = jumlah muatan negatif agar netral.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5349240" cy="393192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28600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Kation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7432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Na+ (natrium)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321868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NH4+ (amonium)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822960" y="369417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Ca2+ (kalsium)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22960" y="41696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Hg2+ (raksa)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822960" y="4645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Fe3+ (besi (III))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22960" y="51206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Al3+ (aluminium)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126480" y="2103120"/>
            <a:ext cx="5349240" cy="393192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0" y="228600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Anion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400800" y="27432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Cl- (klorida)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400800" y="321868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O2- (oksida)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400800" y="369417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CO3 2- (karbonat)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400800" y="41696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NO3- (nitrat)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400800" y="4645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SO4 2- (sulfat)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00800" y="51206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PO4 3- (fosfat)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3D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TOPIK KIMIA LANJUTAN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Hukum Kekekalan Massa (Lavoisier)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0881360" cy="100584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600200"/>
            <a:ext cx="10332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i="1" dirty="0">
                <a:solidFill>
                  <a:srgbClr val="E876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 Dalam sistem tertutup, massa zat sebelum dan sesudah reaksi adalah sama. ”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2880360"/>
            <a:ext cx="5349240" cy="283464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3108960"/>
            <a:ext cx="4800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FD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Tertutup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2960" y="3703320"/>
            <a:ext cx="48006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reaksi BaCl2 + Na2SO4 dan CuSO4 + NaOH dalam tabung Y tertutup — massa sebelum dan sesudah reaksi tetap sama.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080760" y="2880360"/>
            <a:ext cx="5349240" cy="283464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10" name="Text 8"/>
          <p:cNvSpPr/>
          <p:nvPr/>
        </p:nvSpPr>
        <p:spPr>
          <a:xfrm>
            <a:off x="6355080" y="3108960"/>
            <a:ext cx="4800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FD6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Terbuka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55080" y="3703320"/>
            <a:ext cx="48006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Contoh: reaksi CaCO3 + HCl yang melepaskan gas CO2 ke udara — massa akhir tampak berkurang karena gas keluar dari sistem.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278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TOPIK KIMIA LANJUTAN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Menguji Unsur Karbon &amp; Hidrogen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Pembakaran senyawa hidrokarbon menghasilkan gas CO2 dan molekul air — dasar pengujian keberadaan unsur karbon dan hidrogen dalam suatu bahan.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3520440" cy="32918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6" name="Shape 4"/>
          <p:cNvSpPr/>
          <p:nvPr/>
        </p:nvSpPr>
        <p:spPr>
          <a:xfrm>
            <a:off x="777240" y="2194560"/>
            <a:ext cx="548640" cy="548640"/>
          </a:xfrm>
          <a:prstGeom prst="ellipse">
            <a:avLst/>
          </a:prstGeom>
          <a:solidFill>
            <a:srgbClr val="12786B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219456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77240" y="288036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Uji Air (H)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77240" y="3383280"/>
            <a:ext cx="306324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Sukrosa dipanaskan; uap air yang mengembun diuji dengan kertas kobal(II) klorida (CoCl2) — berubah warna jika ada air.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297680" y="1965960"/>
            <a:ext cx="3520440" cy="32918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1" name="Shape 9"/>
          <p:cNvSpPr/>
          <p:nvPr/>
        </p:nvSpPr>
        <p:spPr>
          <a:xfrm>
            <a:off x="4526280" y="2194560"/>
            <a:ext cx="548640" cy="548640"/>
          </a:xfrm>
          <a:prstGeom prst="ellipse">
            <a:avLst/>
          </a:prstGeom>
          <a:solidFill>
            <a:srgbClr val="E8760B"/>
          </a:solidFill>
          <a:ln/>
        </p:spPr>
      </p:sp>
      <p:sp>
        <p:nvSpPr>
          <p:cNvPr id="12" name="Text 10"/>
          <p:cNvSpPr/>
          <p:nvPr/>
        </p:nvSpPr>
        <p:spPr>
          <a:xfrm>
            <a:off x="4526280" y="219456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526280" y="288036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Uji Karbon (C)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26280" y="3383280"/>
            <a:ext cx="306324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Glukosa dipanaskan bersama CuO; gas yang dihasilkan dialirkan ke air kapur.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46720" y="1965960"/>
            <a:ext cx="3520440" cy="3291840"/>
          </a:xfrm>
          <a:prstGeom prst="rect">
            <a:avLst/>
          </a:prstGeom>
          <a:solidFill>
            <a:srgbClr val="F4F7F7"/>
          </a:solidFill>
          <a:ln/>
        </p:spPr>
      </p:sp>
      <p:sp>
        <p:nvSpPr>
          <p:cNvPr id="16" name="Shape 14"/>
          <p:cNvSpPr/>
          <p:nvPr/>
        </p:nvSpPr>
        <p:spPr>
          <a:xfrm>
            <a:off x="8275320" y="2194560"/>
            <a:ext cx="548640" cy="548640"/>
          </a:xfrm>
          <a:prstGeom prst="ellipse">
            <a:avLst/>
          </a:prstGeom>
          <a:solidFill>
            <a:srgbClr val="0B3D62"/>
          </a:solidFill>
          <a:ln/>
        </p:spPr>
      </p:sp>
      <p:sp>
        <p:nvSpPr>
          <p:cNvPr id="17" name="Text 15"/>
          <p:cNvSpPr/>
          <p:nvPr/>
        </p:nvSpPr>
        <p:spPr>
          <a:xfrm>
            <a:off x="8275320" y="219456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275320" y="288036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3D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Indikator Positif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75320" y="3383280"/>
            <a:ext cx="306324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kapur menjadi keruh — menandakan terbentuknya gas CO2 hasil pembakaran senyawa karbon.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5486400"/>
            <a:ext cx="10881360" cy="777240"/>
          </a:xfrm>
          <a:prstGeom prst="rect">
            <a:avLst/>
          </a:prstGeom>
          <a:solidFill>
            <a:srgbClr val="DCEEEA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48640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78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Reaksi sederhana:  CxHyOz  +  O2  →  CO2  +  H2O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D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3D6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914400"/>
            <a:ext cx="3840480" cy="3840480"/>
          </a:xfrm>
          <a:prstGeom prst="ellipse">
            <a:avLst/>
          </a:prstGeom>
          <a:solidFill>
            <a:srgbClr val="12786B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097280" y="4937760"/>
            <a:ext cx="2743200" cy="2743200"/>
          </a:xfrm>
          <a:prstGeom prst="ellipse">
            <a:avLst/>
          </a:prstGeom>
          <a:solidFill>
            <a:srgbClr val="E8760B">
              <a:alpha val="2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E87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TERIMA KASIH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22960" y="1737360"/>
            <a:ext cx="9875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Selamat Mencoba dan Tetap Semangat!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8686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Panduan ini terbuka untuk kritik dan saran demi penyempurnaan penyusunan modul selanjutnya.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22960" y="3246120"/>
            <a:ext cx="10058400" cy="2834640"/>
          </a:xfrm>
          <a:prstGeom prst="rect">
            <a:avLst/>
          </a:prstGeom>
          <a:solidFill>
            <a:srgbClr val="0F4D77"/>
          </a:solidFill>
          <a:ln/>
        </p:spPr>
      </p:sp>
      <p:sp>
        <p:nvSpPr>
          <p:cNvPr id="8" name="Text 6"/>
          <p:cNvSpPr/>
          <p:nvPr/>
        </p:nvSpPr>
        <p:spPr>
          <a:xfrm>
            <a:off x="1051560" y="338328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Daftar Pustaka (ringkas)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51560" y="3840480"/>
            <a:ext cx="960120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15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Diktat Petunjuk Praktikum Kimia Analitik III — Universitas Brawijaya (2005)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15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Diktat Penuntun Praktikum Kimia Dasar I — Universitas Brawijaya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15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Day, R.A. &amp; Underwood, A.L. — Analisis Kimia Kuantitatif (2001)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15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Fritz, J.S. &amp; Schenk, G.H. — Quantitative Analytical Chemistry, 4th ed. (1987)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15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Skoog, West &amp; Holler — Fundamentals of Analytical Chemistry, 8th ed. (1995)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15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Vogel — Analisis Kimia Anorganik Kuantitatif (1994)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2026-08-12T11:20:08Z</dcterms:created>
  <dcterms:modified xsi:type="dcterms:W3CDTF">2026-08-12T11:20:08Z</dcterms:modified>
</cp:coreProperties>
</file>