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" y="0"/>
            <a:ext cx="12191695" cy="6858000"/>
          </a:xfrm>
          <a:prstGeom prst="rect">
            <a:avLst/>
          </a:prstGeom>
          <a:solidFill>
            <a:srgbClr val="E8F5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82880" y="182880"/>
            <a:ext cx="640080" cy="640080"/>
          </a:xfrm>
          <a:prstGeom prst="ellipse">
            <a:avLst/>
          </a:prstGeom>
          <a:solidFill>
            <a:srgbClr val="FAC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1247120" y="320040"/>
            <a:ext cx="502920" cy="502920"/>
          </a:xfrm>
          <a:prstGeom prst="ellipse">
            <a:avLst/>
          </a:prstGeom>
          <a:solidFill>
            <a:srgbClr val="4AA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74320" y="5852160"/>
            <a:ext cx="731520" cy="731520"/>
          </a:xfrm>
          <a:prstGeom prst="ellipse">
            <a:avLst/>
          </a:prstGeom>
          <a:solidFill>
            <a:srgbClr val="DD4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155680" y="5806440"/>
            <a:ext cx="685800" cy="685800"/>
          </a:xfrm>
          <a:prstGeom prst="ellipse">
            <a:avLst/>
          </a:prstGeom>
          <a:solidFill>
            <a:srgbClr val="F2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14400" y="1005840"/>
            <a:ext cx="10332720" cy="1828800"/>
          </a:xfrm>
          <a:prstGeom prst="roundRect">
            <a:avLst/>
          </a:prstGeom>
          <a:solidFill>
            <a:srgbClr val="1441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rPr dirty="0"/>
              <a:t>KEGIATAN MGMP TUNAGRAHITA</a:t>
            </a:r>
          </a:p>
          <a:p>
            <a:pPr algn="ctr">
              <a:defRPr sz="2400" b="1">
                <a:solidFill>
                  <a:srgbClr val="FACD46"/>
                </a:solidFill>
              </a:defRPr>
            </a:pPr>
            <a:r>
              <a:rPr lang="en-US" dirty="0"/>
              <a:t>KOTA LHOKSEUMAWE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3749039" y="3246120"/>
            <a:ext cx="4663440" cy="685800"/>
          </a:xfrm>
          <a:prstGeom prst="roundRect">
            <a:avLst/>
          </a:prstGeom>
          <a:solidFill>
            <a:srgbClr val="FAC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14416E"/>
                </a:solidFill>
              </a:defRPr>
            </a:pPr>
            <a:r>
              <a:t>11 SEPTEMBER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0205" y="4251960"/>
            <a:ext cx="86633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A968C"/>
                </a:solidFill>
              </a:defRPr>
            </a:pPr>
            <a:r>
              <a:rPr lang="en-US" dirty="0" err="1"/>
              <a:t>Penguatan</a:t>
            </a:r>
            <a:r>
              <a:rPr lang="en-US" dirty="0"/>
              <a:t> </a:t>
            </a:r>
            <a:r>
              <a:rPr lang="en-US" dirty="0" err="1"/>
              <a:t>Kompetensi</a:t>
            </a:r>
            <a:r>
              <a:rPr lang="en-US" dirty="0"/>
              <a:t> Guru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Didik </a:t>
            </a:r>
            <a:r>
              <a:rPr lang="en-US" dirty="0" err="1"/>
              <a:t>Tunagrahita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1/</a:t>
            </a:r>
            <a:r>
              <a:rPr lang="en-US"/>
              <a:t>9</a:t>
            </a:r>
          </a:p>
        </p:txBody>
      </p:sp>
      <p:sp>
        <p:nvSpPr>
          <p:cNvPr id="12" name="Rounded Rectangle 7"/>
          <p:cNvSpPr/>
          <p:nvPr/>
        </p:nvSpPr>
        <p:spPr>
          <a:xfrm>
            <a:off x="7877992" y="5140452"/>
            <a:ext cx="4159431" cy="46416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14416E"/>
                </a:solidFill>
              </a:defRPr>
            </a:pPr>
            <a:r>
              <a:rPr lang="en-US" dirty="0" err="1"/>
              <a:t>Misrina</a:t>
            </a:r>
            <a:r>
              <a:rPr lang="en-US" dirty="0"/>
              <a:t> Lela, </a:t>
            </a:r>
            <a:r>
              <a:rPr lang="en-US" dirty="0" err="1"/>
              <a:t>S.Pd</a:t>
            </a:r>
            <a:r>
              <a:rPr lang="en-US" dirty="0"/>
              <a:t>., Gr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822960"/>
          </a:xfrm>
          <a:prstGeom prst="round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1. PEMBUKAAN &amp; PERKENALAN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D3741"/>
                </a:solidFill>
              </a:defRPr>
            </a:pPr>
            <a:r>
              <a:t>Membangun kebersamaan dan menyamakan arah program MGMP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828800"/>
            <a:ext cx="5394960" cy="3566160"/>
          </a:xfrm>
          <a:prstGeom prst="roundRect">
            <a:avLst/>
          </a:prstGeom>
          <a:solidFill>
            <a:srgbClr val="E8F5FC"/>
          </a:solidFill>
          <a:ln w="25400"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1" y="1993392"/>
            <a:ext cx="566928" cy="566928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84248"/>
            <a:ext cx="4389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498DB"/>
                </a:solidFill>
              </a:defRPr>
            </a:pPr>
            <a:r>
              <a:t>Pembukaan Kegiatan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78608"/>
            <a:ext cx="49377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Salam dan pengantar kegiatan</a:t>
            </a:r>
            <a:br/>
            <a:r>
              <a:t>• Perkenalan seluruh anggota MGMP</a:t>
            </a:r>
            <a:br/>
            <a:r>
              <a:t>• Penyampaian tujuan dan agenda pertemuan</a:t>
            </a:r>
            <a:br/>
            <a:r>
              <a:t>• Membangun suasana kerja yang nyaman dan kolaboratif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828800"/>
            <a:ext cx="5394960" cy="3566160"/>
          </a:xfrm>
          <a:prstGeom prst="roundRect">
            <a:avLst/>
          </a:prstGeom>
          <a:solidFill>
            <a:srgbClr val="E9F8EE"/>
          </a:solidFill>
          <a:ln w="25400">
            <a:solidFill>
              <a:srgbClr val="1A9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336792" y="1993392"/>
            <a:ext cx="566928" cy="566928"/>
          </a:xfrm>
          <a:prstGeom prst="ellipse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5160" y="1984248"/>
            <a:ext cx="4389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A968C"/>
                </a:solidFill>
              </a:defRPr>
            </a:pPr>
            <a:r>
              <a:t>Harapan Anggota MGMP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578608"/>
            <a:ext cx="49377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Menjadi wadah berbagi pengalaman</a:t>
            </a:r>
            <a:br/>
            <a:r>
              <a:t>• Saling bertukar pengetahuan dan praktik baik</a:t>
            </a:r>
            <a:br/>
            <a:r>
              <a:t>• Mendapatkan solusi atas tantangan pembelajaran</a:t>
            </a:r>
            <a:br/>
            <a:r>
              <a:t>• Meningkatkan kompetensi guru secara berkelanjutan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5623560"/>
            <a:ext cx="8503920" cy="502920"/>
          </a:xfrm>
          <a:prstGeom prst="roundRect">
            <a:avLst/>
          </a:prstGeom>
          <a:solidFill>
            <a:srgbClr val="FAC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4416E"/>
                </a:solidFill>
              </a:defRPr>
            </a:pPr>
            <a:r>
              <a:t>“MGMP menjadi ruang untuk belajar, berbagi, dan tumbuh bersama.”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2/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822960"/>
          </a:xfrm>
          <a:prstGeom prst="roundRect">
            <a:avLst/>
          </a:prstGeom>
          <a:solidFill>
            <a:srgbClr val="DD4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2. MEMAHAMI KARAKTERISTIK PESERTA DIDIK TUNAGRAHITA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D3741"/>
                </a:solidFill>
              </a:defRPr>
            </a:pPr>
            <a:r>
              <a:t>Setiap peserta didik memiliki kemampuan, kebutuhan, dan potensi yang berbeda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83080"/>
            <a:ext cx="5257800" cy="1645920"/>
          </a:xfrm>
          <a:prstGeom prst="roundRect">
            <a:avLst/>
          </a:prstGeom>
          <a:solidFill>
            <a:srgbClr val="E8F5FC"/>
          </a:solidFill>
          <a:ln w="25400"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1" y="1947672"/>
            <a:ext cx="566928" cy="566928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38528"/>
            <a:ext cx="4251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498DB"/>
                </a:solidFill>
              </a:defRPr>
            </a:pPr>
            <a:r>
              <a:t>Akademik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532888"/>
            <a:ext cx="4800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Kemampuan membaca, menulis, berhitung, dan memahami konsep sederhana.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1783080"/>
            <a:ext cx="5257800" cy="1645920"/>
          </a:xfrm>
          <a:prstGeom prst="roundRect">
            <a:avLst/>
          </a:prstGeom>
          <a:solidFill>
            <a:srgbClr val="E9F8EE"/>
          </a:solidFill>
          <a:ln w="25400">
            <a:solidFill>
              <a:srgbClr val="1A9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291072" y="1947672"/>
            <a:ext cx="566928" cy="566928"/>
          </a:xfrm>
          <a:prstGeom prst="ellipse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1938528"/>
            <a:ext cx="4251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A968C"/>
                </a:solidFill>
              </a:defRPr>
            </a:pPr>
            <a:r>
              <a:t>Komunikasi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532888"/>
            <a:ext cx="4800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Kemampuan memahami instruksi dan menyampaikan kebutuhan atau pendapat.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749039"/>
            <a:ext cx="5257800" cy="1645920"/>
          </a:xfrm>
          <a:prstGeom prst="roundRect">
            <a:avLst/>
          </a:prstGeom>
          <a:solidFill>
            <a:srgbClr val="FDEDF5"/>
          </a:solidFill>
          <a:ln w="25400">
            <a:solidFill>
              <a:srgbClr val="DD4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04671" y="3913631"/>
            <a:ext cx="566928" cy="566928"/>
          </a:xfrm>
          <a:prstGeom prst="ellipse">
            <a:avLst/>
          </a:prstGeom>
          <a:solidFill>
            <a:srgbClr val="DD4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904487"/>
            <a:ext cx="4251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D4B82"/>
                </a:solidFill>
              </a:defRPr>
            </a:pPr>
            <a:r>
              <a:t>Sosial &amp; Emosi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498848"/>
            <a:ext cx="4800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Interaksi dengan orang lain, pengelolaan emosi, dan penyesuaian diri.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3749039"/>
            <a:ext cx="5257800" cy="1645920"/>
          </a:xfrm>
          <a:prstGeom prst="roundRect">
            <a:avLst/>
          </a:prstGeom>
          <a:solidFill>
            <a:srgbClr val="FFF9DD"/>
          </a:solidFill>
          <a:ln w="25400">
            <a:solidFill>
              <a:srgbClr val="F291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291072" y="3913631"/>
            <a:ext cx="566928" cy="566928"/>
          </a:xfrm>
          <a:prstGeom prst="ellipse">
            <a:avLst/>
          </a:prstGeom>
          <a:solidFill>
            <a:srgbClr val="F2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49440" y="3904487"/>
            <a:ext cx="4251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912D"/>
                </a:solidFill>
              </a:defRPr>
            </a:pPr>
            <a:r>
              <a:t>Motorik &amp; Kemandirian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4498848"/>
            <a:ext cx="4800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Kemampuan gerak, aktivitas sehari-hari, dan melakukan tugas secara mandiri.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920240" y="5715000"/>
            <a:ext cx="8321040" cy="502920"/>
          </a:xfrm>
          <a:prstGeom prst="roundRect">
            <a:avLst/>
          </a:prstGeom>
          <a:solidFill>
            <a:srgbClr val="F3EDFA"/>
          </a:solidFill>
          <a:ln>
            <a:solidFill>
              <a:srgbClr val="7D5B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50" b="1">
                <a:solidFill>
                  <a:srgbClr val="7D5BAA"/>
                </a:solidFill>
              </a:defRPr>
            </a:pPr>
            <a:r>
              <a:t>Fokus guru: mengenali kekuatan peserta didik dan menyesuaikan pembelajaran dengan kebutuhannya.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3/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822960"/>
          </a:xfrm>
          <a:prstGeom prst="roundRect">
            <a:avLst/>
          </a:prstGeom>
          <a:solidFill>
            <a:srgbClr val="4AA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3. DISKUSI &amp; BERBAGI PENGALAMAN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D3741"/>
                </a:solidFill>
              </a:defRPr>
            </a:pPr>
            <a:r>
              <a:t>Mengidentifikasi permasalahan nyata dan menemukan alternatif solusi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37360"/>
            <a:ext cx="5303520" cy="4023360"/>
          </a:xfrm>
          <a:prstGeom prst="roundRect">
            <a:avLst/>
          </a:prstGeom>
          <a:solidFill>
            <a:srgbClr val="E9F8EE"/>
          </a:solidFill>
          <a:ln w="25400">
            <a:solidFill>
              <a:srgbClr val="4AAA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1" y="1901952"/>
            <a:ext cx="566928" cy="566928"/>
          </a:xfrm>
          <a:prstGeom prst="ellipse">
            <a:avLst/>
          </a:prstGeom>
          <a:solidFill>
            <a:srgbClr val="4AAA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892807"/>
            <a:ext cx="42976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4AAA69"/>
                </a:solidFill>
              </a:defRPr>
            </a:pPr>
            <a:r>
              <a:t>Tantangan yang Sering Dihadapi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87168"/>
            <a:ext cx="48463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Sulit memahami instruksi</a:t>
            </a:r>
            <a:br/>
            <a:r>
              <a:t>• Rentang perhatian masih pendek</a:t>
            </a:r>
            <a:br/>
            <a:r>
              <a:t>• Kesulitan menyelesaikan tugas</a:t>
            </a:r>
            <a:br/>
            <a:r>
              <a:t>• Hambatan komunikasi</a:t>
            </a:r>
            <a:br/>
            <a:r>
              <a:t>• Membutuhkan bantuan dalam kemandirian</a:t>
            </a:r>
            <a:br/>
            <a:r>
              <a:t>• Perbedaan kemampuan antar peserta didik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737360"/>
            <a:ext cx="5303520" cy="4023360"/>
          </a:xfrm>
          <a:prstGeom prst="roundRect">
            <a:avLst/>
          </a:prstGeom>
          <a:solidFill>
            <a:srgbClr val="E8F5FC"/>
          </a:solidFill>
          <a:ln w="25400"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336792" y="1901952"/>
            <a:ext cx="566928" cy="566928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5160" y="1892807"/>
            <a:ext cx="42976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498DB"/>
                </a:solidFill>
              </a:defRPr>
            </a:pPr>
            <a:r>
              <a:t>Strategi yang Didiskusikan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487168"/>
            <a:ext cx="484632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Instruksi singkat dan jelas</a:t>
            </a:r>
            <a:br/>
            <a:r>
              <a:t>• Contoh langsung dan demonstrasi</a:t>
            </a:r>
            <a:br/>
            <a:r>
              <a:t>• Penggunaan benda konkret dan visual</a:t>
            </a:r>
            <a:br/>
            <a:r>
              <a:t>• Latihan bertahap dan berulang</a:t>
            </a:r>
            <a:br/>
            <a:r>
              <a:t>• Penguatan positif</a:t>
            </a:r>
            <a:br/>
            <a:r>
              <a:t>• Memberi waktu dan bantuan sesuai kebutuhan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5925312"/>
            <a:ext cx="85039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14416E"/>
                </a:solidFill>
              </a:defRPr>
            </a:pPr>
            <a:r>
              <a:t>Diskusi dilakukan secara terbuka, saling menghargai, dan berorientasi pada solusi.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4/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822960"/>
          </a:xfrm>
          <a:prstGeom prst="roundRect">
            <a:avLst/>
          </a:prstGeom>
          <a:solidFill>
            <a:srgbClr val="F2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4. MENYUSUN PEMBELAJARAN SEDERHANA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D3741"/>
                </a:solidFill>
              </a:defRPr>
            </a:pPr>
            <a:r>
              <a:t>Merancang pembelajaran konkret, bertahap, berulang, dan menyenangkan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874519"/>
            <a:ext cx="2103120" cy="3429000"/>
          </a:xfrm>
          <a:prstGeom prst="roundRect">
            <a:avLst/>
          </a:prstGeom>
          <a:solidFill>
            <a:srgbClr val="E8F5FC"/>
          </a:solidFill>
          <a:ln w="25400"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576072" y="2039112"/>
            <a:ext cx="566928" cy="566928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029967"/>
            <a:ext cx="1097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498DB"/>
                </a:solidFill>
              </a:defRPr>
            </a:pPr>
            <a:r>
              <a:t>Tujuan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24327"/>
            <a:ext cx="164591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Menetapkan kemampuan yang realistis dan terukur.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43200" y="1874519"/>
            <a:ext cx="2103120" cy="3429000"/>
          </a:xfrm>
          <a:prstGeom prst="roundRect">
            <a:avLst/>
          </a:prstGeom>
          <a:solidFill>
            <a:srgbClr val="E9F8EE"/>
          </a:solidFill>
          <a:ln w="25400">
            <a:solidFill>
              <a:srgbClr val="1A9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907792" y="2039112"/>
            <a:ext cx="566928" cy="566928"/>
          </a:xfrm>
          <a:prstGeom prst="ellipse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029967"/>
            <a:ext cx="1097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A968C"/>
                </a:solidFill>
              </a:defRPr>
            </a:pPr>
            <a:r>
              <a:t>Materi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2624327"/>
            <a:ext cx="164591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Memilih materi esensial sesuai kemampuan peserta didik.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74920" y="1874519"/>
            <a:ext cx="2103120" cy="3429000"/>
          </a:xfrm>
          <a:prstGeom prst="roundRect">
            <a:avLst/>
          </a:prstGeom>
          <a:solidFill>
            <a:srgbClr val="FDEDF5"/>
          </a:solidFill>
          <a:ln w="25400">
            <a:solidFill>
              <a:srgbClr val="DD4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5239512" y="2039112"/>
            <a:ext cx="566928" cy="566928"/>
          </a:xfrm>
          <a:prstGeom prst="ellipse">
            <a:avLst/>
          </a:prstGeom>
          <a:solidFill>
            <a:srgbClr val="DD4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97880" y="2029967"/>
            <a:ext cx="1097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D4B82"/>
                </a:solidFill>
              </a:defRPr>
            </a:pPr>
            <a:r>
              <a:t>Metode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0" y="2624327"/>
            <a:ext cx="164591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Menggunakan demonstrasi, praktik langsung, bermain, dan latihan.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06640" y="1874519"/>
            <a:ext cx="2103120" cy="3429000"/>
          </a:xfrm>
          <a:prstGeom prst="roundRect">
            <a:avLst/>
          </a:prstGeom>
          <a:solidFill>
            <a:srgbClr val="F3EDFA"/>
          </a:solidFill>
          <a:ln w="25400">
            <a:solidFill>
              <a:srgbClr val="7D5B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571231" y="2039112"/>
            <a:ext cx="566928" cy="566928"/>
          </a:xfrm>
          <a:prstGeom prst="ellipse">
            <a:avLst/>
          </a:prstGeom>
          <a:solidFill>
            <a:srgbClr val="7D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029967"/>
            <a:ext cx="1097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7D5BAA"/>
                </a:solidFill>
              </a:defRPr>
            </a:pPr>
            <a:r>
              <a:t>Media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35240" y="2624327"/>
            <a:ext cx="164591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Memanfaatkan benda konkret, gambar, kartu, dan media visual.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38359" y="1874519"/>
            <a:ext cx="2103120" cy="3429000"/>
          </a:xfrm>
          <a:prstGeom prst="roundRect">
            <a:avLst/>
          </a:prstGeom>
          <a:solidFill>
            <a:srgbClr val="FFF9DD"/>
          </a:solidFill>
          <a:ln w="25400">
            <a:solidFill>
              <a:srgbClr val="F291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902951" y="2039112"/>
            <a:ext cx="566928" cy="566928"/>
          </a:xfrm>
          <a:prstGeom prst="ellipse">
            <a:avLst/>
          </a:prstGeom>
          <a:solidFill>
            <a:srgbClr val="F29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61319" y="2029967"/>
            <a:ext cx="1097279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2912D"/>
                </a:solidFill>
              </a:defRPr>
            </a:pPr>
            <a:r>
              <a:t>Asesmen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59" y="2624327"/>
            <a:ext cx="1645919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Menilai proses dan hasil sesuai kemampuan individual.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5623560"/>
            <a:ext cx="9601200" cy="548640"/>
          </a:xfrm>
          <a:prstGeom prst="roundRect">
            <a:avLst/>
          </a:prstGeom>
          <a:solidFill>
            <a:srgbClr val="FAC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14416E"/>
                </a:solidFill>
              </a:defRPr>
            </a:pPr>
            <a:r>
              <a:t>Prinsip utama: sederhana • konkret • bertahap • berulang • menyenangkan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5/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822960"/>
          </a:xfrm>
          <a:prstGeom prst="roundRect">
            <a:avLst/>
          </a:prstGeom>
          <a:solidFill>
            <a:srgbClr val="7D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5. PRAKTIK MEMBUAT MEDIA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D3741"/>
                </a:solidFill>
              </a:defRPr>
            </a:pPr>
            <a:r>
              <a:t>Media sederhana dapat membantu peserta didik memahami materi dengan lebih mudah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91640"/>
            <a:ext cx="5394960" cy="4160520"/>
          </a:xfrm>
          <a:prstGeom prst="roundRect">
            <a:avLst/>
          </a:prstGeom>
          <a:solidFill>
            <a:srgbClr val="F3EDFA"/>
          </a:solidFill>
          <a:ln w="25400">
            <a:solidFill>
              <a:srgbClr val="7D5B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58952" y="1856232"/>
            <a:ext cx="566928" cy="566928"/>
          </a:xfrm>
          <a:prstGeom prst="ellipse">
            <a:avLst/>
          </a:prstGeom>
          <a:solidFill>
            <a:srgbClr val="7D5B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20" y="1847088"/>
            <a:ext cx="43891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7D5BAA"/>
                </a:solidFill>
              </a:defRPr>
            </a:pPr>
            <a:r>
              <a:t>Contoh Media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41448"/>
            <a:ext cx="4937760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🧩 Benda konkret: balok, benda sekitar, alat bermain</a:t>
            </a:r>
            <a:br/>
            <a:r>
              <a:t>🖼️ Gambar: objek, aktivitas, urutan kegiatan</a:t>
            </a:r>
            <a:br/>
            <a:r>
              <a:t>🔢 Kartu angka: membilang dan berhitung</a:t>
            </a:r>
            <a:br/>
            <a:r>
              <a:t>🔤 Kartu kata: membaca kata sederhana</a:t>
            </a:r>
            <a:br/>
            <a:r>
              <a:t>📋 Kartu aktivitas: langkah kegiatan</a:t>
            </a:r>
            <a:br/>
            <a:r>
              <a:t>👀 Media visual: jadwal, simbol, pilihan, dan aturan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91640"/>
            <a:ext cx="5349240" cy="4160520"/>
          </a:xfrm>
          <a:prstGeom prst="roundRect">
            <a:avLst/>
          </a:prstGeom>
          <a:solidFill>
            <a:srgbClr val="E9F8EE"/>
          </a:solidFill>
          <a:ln w="25400">
            <a:solidFill>
              <a:srgbClr val="1A9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382512" y="1856232"/>
            <a:ext cx="566928" cy="566928"/>
          </a:xfrm>
          <a:prstGeom prst="ellipse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0" y="1847088"/>
            <a:ext cx="4343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A968C"/>
                </a:solidFill>
              </a:defRPr>
            </a:pPr>
            <a:r>
              <a:t>Cara Membuat Media Efektif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441448"/>
            <a:ext cx="4892040" cy="324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Gunakan gambar yang jelas dan tidak terlalu ramai</a:t>
            </a:r>
            <a:br/>
            <a:r>
              <a:t>• Satu media fokus pada satu tujuan</a:t>
            </a:r>
            <a:br/>
            <a:r>
              <a:t>• Ukuran tulisan cukup besar</a:t>
            </a:r>
            <a:br/>
            <a:r>
              <a:t>• Gunakan warna dan simbol secara konsisten</a:t>
            </a:r>
            <a:br/>
            <a:r>
              <a:t>• Libatkan peserta didik dalam praktik</a:t>
            </a:r>
            <a:br/>
            <a:r>
              <a:t>• Berikan penguatan setelah berhasil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5989320"/>
            <a:ext cx="9144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14416E"/>
                </a:solidFill>
              </a:defRPr>
            </a:pPr>
            <a:r>
              <a:t>Praktik: guru merancang satu media sederhana yang dapat langsung digunakan di kelas.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6/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11480" y="320040"/>
            <a:ext cx="11338560" cy="822960"/>
          </a:xfrm>
          <a:prstGeom prst="roundRect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t>6. REFLEKSI, HASIL &amp; TINDAK LANJUT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170432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D3741"/>
                </a:solidFill>
              </a:defRPr>
            </a:pPr>
            <a:r>
              <a:t>Menutup pertemuan dengan komitmen untuk menerapkan hasil belajar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3520440" cy="3474720"/>
          </a:xfrm>
          <a:prstGeom prst="roundRect">
            <a:avLst/>
          </a:prstGeom>
          <a:solidFill>
            <a:srgbClr val="E9F8EE"/>
          </a:solidFill>
          <a:ln w="25400">
            <a:solidFill>
              <a:srgbClr val="1A9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1" y="1856232"/>
            <a:ext cx="566928" cy="566928"/>
          </a:xfrm>
          <a:prstGeom prst="ellipse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847088"/>
            <a:ext cx="2514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A968C"/>
                </a:solidFill>
              </a:defRPr>
            </a:pPr>
            <a:r>
              <a:t>Refleksi Guru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441448"/>
            <a:ext cx="30632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Pengetahuan baru yang diperoleh</a:t>
            </a:r>
            <a:br/>
            <a:r>
              <a:t>• Hal yang paling bermanfaat</a:t>
            </a:r>
            <a:br/>
            <a:r>
              <a:t>• Tantangan yang masih perlu dibahas</a:t>
            </a:r>
            <a:br/>
            <a:r>
              <a:t>• Strategi yang akan dicoba di kelas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691640"/>
            <a:ext cx="3520440" cy="3474720"/>
          </a:xfrm>
          <a:prstGeom prst="roundRect">
            <a:avLst/>
          </a:prstGeom>
          <a:solidFill>
            <a:srgbClr val="E8F5FC"/>
          </a:solidFill>
          <a:ln w="25400">
            <a:solidFill>
              <a:srgbClr val="3498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507992" y="1856232"/>
            <a:ext cx="566928" cy="566928"/>
          </a:xfrm>
          <a:prstGeom prst="ellipse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66360" y="1847088"/>
            <a:ext cx="2514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3498DB"/>
                </a:solidFill>
              </a:defRPr>
            </a:pPr>
            <a:r>
              <a:t>Hasil Pertemuan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441448"/>
            <a:ext cx="30632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Guru lebih memahami karakteristik peserta didik</a:t>
            </a:r>
            <a:br/>
            <a:r>
              <a:t>• Terjadi pertukaran praktik baik</a:t>
            </a:r>
            <a:br/>
            <a:r>
              <a:t>• Guru memiliki alternatif strategi pembelajaran</a:t>
            </a:r>
            <a:br/>
            <a:r>
              <a:t>• Tersusun ide media sederhana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691640"/>
            <a:ext cx="3520440" cy="3474720"/>
          </a:xfrm>
          <a:prstGeom prst="roundRect">
            <a:avLst/>
          </a:prstGeom>
          <a:solidFill>
            <a:srgbClr val="FDEDF5"/>
          </a:solidFill>
          <a:ln w="25400">
            <a:solidFill>
              <a:srgbClr val="DD4B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211312" y="1856232"/>
            <a:ext cx="566928" cy="566928"/>
          </a:xfrm>
          <a:prstGeom prst="ellipse">
            <a:avLst/>
          </a:prstGeom>
          <a:solidFill>
            <a:srgbClr val="DD4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0" y="1847088"/>
            <a:ext cx="25146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DD4B82"/>
                </a:solidFill>
              </a:defRPr>
            </a:pPr>
            <a:r>
              <a:t>Tindak Lanjut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441448"/>
            <a:ext cx="30632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50">
                <a:solidFill>
                  <a:srgbClr val="2D3741"/>
                </a:solidFill>
              </a:defRPr>
            </a:pPr>
            <a:r>
              <a:t>• Menerapkan hasil diskusi di kelas</a:t>
            </a:r>
            <a:br/>
            <a:r>
              <a:t>• Membawa pengalaman praktik untuk dibahas</a:t>
            </a:r>
            <a:br/>
            <a:r>
              <a:t>• Mengembangkan media pembelajaran</a:t>
            </a:r>
            <a:br/>
            <a:r>
              <a:t>• Menentukan topik pertemuan berikutnya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43000" y="5532120"/>
            <a:ext cx="9875520" cy="658368"/>
          </a:xfrm>
          <a:prstGeom prst="roundRect">
            <a:avLst/>
          </a:prstGeom>
          <a:solidFill>
            <a:srgbClr val="1441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“Bersama guru hebat, kita wujudkan pembelajaran yang lebih bermakna bagi peserta didik tunagrahita.”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7/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149860"/>
            <a:ext cx="3602355" cy="822960"/>
          </a:xfrm>
          <a:prstGeom prst="roundRect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rPr lang="en-US"/>
              <a:t>RANGKUMAN KEGIATAN 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</a:t>
            </a:r>
            <a:r>
              <a:rPr lang="en-US"/>
              <a:t>8</a:t>
            </a:r>
            <a:r>
              <a:t>/</a:t>
            </a:r>
            <a:r>
              <a:rPr lang="en-US"/>
              <a:t>9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485" y="230505"/>
            <a:ext cx="4371975" cy="62293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8F5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65760" y="2023745"/>
            <a:ext cx="11338560" cy="822960"/>
          </a:xfrm>
          <a:prstGeom prst="roundRect">
            <a:avLst/>
          </a:prstGeom>
          <a:solidFill>
            <a:srgbClr val="1A96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FFFFFF"/>
                </a:solidFill>
              </a:defRPr>
            </a:pPr>
            <a:r>
              <a:rPr lang="en-US"/>
              <a:t>SEKIAN DAN TERIMAKASIH :)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43000" y="5532120"/>
            <a:ext cx="9875520" cy="658368"/>
          </a:xfrm>
          <a:prstGeom prst="roundRect">
            <a:avLst/>
          </a:prstGeom>
          <a:solidFill>
            <a:srgbClr val="1441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t>“Bersama guru hebat, kita wujudkan pembelajaran yang lebih bermakna bagi peserta didik tunagrahita.”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8895" y="6473952"/>
            <a:ext cx="2765425" cy="229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14416E"/>
                </a:solidFill>
              </a:defRPr>
            </a:pPr>
            <a:r>
              <a:t>MGMP TUNAGRAHITA • 11 SEPTEMBER 2026     |     </a:t>
            </a:r>
            <a:r>
              <a:rPr lang="en-US"/>
              <a:t>9</a:t>
            </a:r>
            <a:r>
              <a:t>/</a:t>
            </a:r>
            <a:r>
              <a:rPr lang="en-US"/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748</Words>
  <Application>Microsoft Office PowerPoint</Application>
  <PresentationFormat>Widescreen</PresentationFormat>
  <Paragraphs>89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ASUS</cp:lastModifiedBy>
  <cp:revision>4</cp:revision>
  <dcterms:created xsi:type="dcterms:W3CDTF">2013-01-27T09:14:00Z</dcterms:created>
  <dcterms:modified xsi:type="dcterms:W3CDTF">2026-09-11T07:13:31Z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ACFD0D8ED8F64DB597E6BC9B9EB1191B_12</vt:lpwstr>
  </property>
</Properties>
</file>