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4485" r:id="rId2"/>
  </p:sldMasterIdLst>
  <p:notesMasterIdLst>
    <p:notesMasterId r:id="rId10"/>
  </p:notesMasterIdLst>
  <p:handoutMasterIdLst>
    <p:handoutMasterId r:id="rId11"/>
  </p:handoutMasterIdLst>
  <p:sldIdLst>
    <p:sldId id="579" r:id="rId3"/>
    <p:sldId id="529" r:id="rId4"/>
    <p:sldId id="656" r:id="rId5"/>
    <p:sldId id="646" r:id="rId6"/>
    <p:sldId id="657" r:id="rId7"/>
    <p:sldId id="645" r:id="rId8"/>
    <p:sldId id="648" r:id="rId9"/>
  </p:sldIdLst>
  <p:sldSz cx="12192000" cy="6858000"/>
  <p:notesSz cx="6858000" cy="9144000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66FF33"/>
    <a:srgbClr val="003399"/>
    <a:srgbClr val="009900"/>
    <a:srgbClr val="800000"/>
    <a:srgbClr val="00CC00"/>
    <a:srgbClr val="FF99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98" autoAdjust="0"/>
    <p:restoredTop sz="94709" autoAdjust="0"/>
  </p:normalViewPr>
  <p:slideViewPr>
    <p:cSldViewPr snapToGrid="0">
      <p:cViewPr varScale="1">
        <p:scale>
          <a:sx n="65" d="100"/>
          <a:sy n="65" d="100"/>
        </p:scale>
        <p:origin x="690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0684" cy="4068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kumimoji="1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kumimoji="1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Team Pengembang Kurikulum SMA61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DDFF843-9946-4D62-BD4E-D9A833CF7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09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9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Team Pengembang Kurikulum SMA61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ED469B-201A-4EC4-90B4-0FFF989538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954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Team Pengembang Kurikulum SMA61</a:t>
            </a: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Team Pengembang Kurikulum SMA61</a:t>
            </a: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Team Pengembang Kurikulum SMA61</a:t>
            </a: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341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Team Pengembang Kurikulum SMA61</a:t>
            </a: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730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2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Team Pengembang Kurikulum SMA61</a:t>
            </a: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GB" sz="2400">
              <a:latin typeface="Times New Roman" pitchFamily="18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</p:grpSp>
      <p:sp>
        <p:nvSpPr>
          <p:cNvPr id="5642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42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131D624B-A5FB-4597-A6BB-70ABEEAC66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79097"/>
      </p:ext>
    </p:extLst>
  </p:cSld>
  <p:clrMapOvr>
    <a:masterClrMapping/>
  </p:clrMapOvr>
  <p:transition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69405-E0F1-4A4E-B12B-090D2A304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47123"/>
      </p:ext>
    </p:extLst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2F54F-4E73-409B-B79F-17D717F6FE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09922"/>
      </p:ext>
    </p:extLst>
  </p:cSld>
  <p:clrMapOvr>
    <a:masterClrMapping/>
  </p:clrMapOvr>
  <p:transition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1D7F5-4BCD-40D2-A13B-12A75E8E8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60507"/>
      </p:ext>
    </p:extLst>
  </p:cSld>
  <p:clrMapOvr>
    <a:masterClrMapping/>
  </p:clrMapOvr>
  <p:transition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6D067-3B98-483F-AF11-D5753EC494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49392"/>
      </p:ext>
    </p:extLst>
  </p:cSld>
  <p:clrMapOvr>
    <a:masterClrMapping/>
  </p:clrMapOvr>
  <p:transition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01358-C08D-4310-BCC7-11C1FA0EB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46507"/>
      </p:ext>
    </p:extLst>
  </p:cSld>
  <p:clrMapOvr>
    <a:masterClrMapping/>
  </p:clrMapOvr>
  <p:transition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00AF8-9D9B-4359-ADFA-0178ABE83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6123"/>
      </p:ext>
    </p:extLst>
  </p:cSld>
  <p:clrMapOvr>
    <a:masterClrMapping/>
  </p:clrMapOvr>
  <p:transition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45B83-4584-4EE0-9238-F39C1096E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00265"/>
      </p:ext>
    </p:extLst>
  </p:cSld>
  <p:clrMapOvr>
    <a:masterClrMapping/>
  </p:clrMapOvr>
  <p:transition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38CF6-76B8-4B91-8323-98D065CCD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3285"/>
      </p:ext>
    </p:extLst>
  </p:cSld>
  <p:clrMapOvr>
    <a:masterClrMapping/>
  </p:clrMapOvr>
  <p:transition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4B637-139A-4E11-9F80-DA318EBF7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33309"/>
      </p:ext>
    </p:extLst>
  </p:cSld>
  <p:clrMapOvr>
    <a:masterClrMapping/>
  </p:clrMapOvr>
  <p:transition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02426-BF41-4121-9804-03B1C4F26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10270"/>
      </p:ext>
    </p:extLst>
  </p:cSld>
  <p:clrMapOvr>
    <a:masterClrMapping/>
  </p:clrMapOvr>
  <p:transition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533401"/>
            <a:ext cx="10972800" cy="5597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AA867-7BCB-4EE0-A0F6-23278D7C8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46445"/>
      </p:ext>
    </p:extLst>
  </p:cSld>
  <p:clrMapOvr>
    <a:masterClrMapping/>
  </p:clrMapOvr>
  <p:transition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1"/>
            <a:ext cx="12192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" name="Rectangle 9"/>
          <p:cNvSpPr/>
          <p:nvPr/>
        </p:nvSpPr>
        <p:spPr bwMode="invGray">
          <a:xfrm>
            <a:off x="0" y="5127625"/>
            <a:ext cx="12192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41D32-9A57-439F-82B7-986F94616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68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9C71E-EECB-43FC-81D4-5D49D19E3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32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1"/>
            <a:ext cx="12192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" name="Rectangle 11"/>
          <p:cNvSpPr/>
          <p:nvPr/>
        </p:nvSpPr>
        <p:spPr bwMode="invGray">
          <a:xfrm>
            <a:off x="0" y="2601914"/>
            <a:ext cx="12192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86495-F745-45D7-A241-9FFAA4C35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26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5D460-EFF3-4175-A7AE-769BC4CE8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39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A18FE-77E7-428F-9AE6-9D6E080984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369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4D844-D0C1-448F-8E5E-5252FCD0C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73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C3F4-4341-4CE1-A619-1D4490ACE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79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/>
          <p:nvPr/>
        </p:nvSpPr>
        <p:spPr bwMode="invGray">
          <a:xfrm>
            <a:off x="3807885" y="0"/>
            <a:ext cx="61383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6" name="Rectangle 8"/>
          <p:cNvSpPr/>
          <p:nvPr/>
        </p:nvSpPr>
        <p:spPr bwMode="invGray">
          <a:xfrm>
            <a:off x="3807885" y="0"/>
            <a:ext cx="61383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39D34-8E7E-4866-BD49-EC2BAE70D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72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3807885" y="0"/>
            <a:ext cx="61383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6" name="Rectangle 8"/>
          <p:cNvSpPr/>
          <p:nvPr/>
        </p:nvSpPr>
        <p:spPr bwMode="invGray">
          <a:xfrm>
            <a:off x="3807885" y="0"/>
            <a:ext cx="61383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220133" y="1169988"/>
            <a:ext cx="3363384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067" y="1169988"/>
            <a:ext cx="6925733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8851" y="1169988"/>
            <a:ext cx="977900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B5BF6-46CA-4459-8326-6FB5625AB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28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12D02-789F-4EFA-B43E-0D5FEAEB7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33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8798985" y="0"/>
            <a:ext cx="61383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5" name="Rectangle 7"/>
          <p:cNvSpPr/>
          <p:nvPr/>
        </p:nvSpPr>
        <p:spPr bwMode="ltGray">
          <a:xfrm>
            <a:off x="8864600" y="0"/>
            <a:ext cx="33528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018" y="6376989"/>
            <a:ext cx="511598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7F808-A4EE-404C-9F75-5B55D6136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63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E9D65-AFEB-47B3-B85E-81EC3CEF6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74468"/>
      </p:ext>
    </p:extLst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63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F792628-1701-455C-A9B0-928EE888F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 sz="2400">
                <a:latin typeface="Times New Roman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6" r:id="rId1"/>
    <p:sldLayoutId id="2147485150" r:id="rId2"/>
    <p:sldLayoutId id="2147485151" r:id="rId3"/>
    <p:sldLayoutId id="2147485152" r:id="rId4"/>
    <p:sldLayoutId id="2147485153" r:id="rId5"/>
    <p:sldLayoutId id="2147485154" r:id="rId6"/>
    <p:sldLayoutId id="2147485155" r:id="rId7"/>
    <p:sldLayoutId id="2147485156" r:id="rId8"/>
    <p:sldLayoutId id="2147485157" r:id="rId9"/>
    <p:sldLayoutId id="2147485158" r:id="rId10"/>
    <p:sldLayoutId id="2147485159" r:id="rId11"/>
    <p:sldLayoutId id="2147485160" r:id="rId12"/>
  </p:sldLayoutIdLst>
  <p:transition>
    <p:cover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12192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12192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774825"/>
            <a:ext cx="109728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018" y="6477000"/>
            <a:ext cx="7344833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8934" y="6477000"/>
            <a:ext cx="977900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62E5CE60-9731-492A-B500-07E6FF74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1" r:id="rId2"/>
    <p:sldLayoutId id="2147485168" r:id="rId3"/>
    <p:sldLayoutId id="2147485162" r:id="rId4"/>
    <p:sldLayoutId id="2147485163" r:id="rId5"/>
    <p:sldLayoutId id="2147485164" r:id="rId6"/>
    <p:sldLayoutId id="2147485169" r:id="rId7"/>
    <p:sldLayoutId id="2147485170" r:id="rId8"/>
    <p:sldLayoutId id="2147485171" r:id="rId9"/>
    <p:sldLayoutId id="2147485165" r:id="rId10"/>
    <p:sldLayoutId id="2147485172" r:id="rId11"/>
    <p:sldLayoutId id="214748517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278189" y="5718175"/>
            <a:ext cx="6823075" cy="32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lnSpc>
                <a:spcPct val="95000"/>
              </a:lnSpc>
            </a:pPr>
            <a:r>
              <a:rPr lang="en-US" sz="1600" b="1" dirty="0">
                <a:latin typeface="Calibri" pitchFamily="34" charset="0"/>
              </a:rPr>
              <a:t>ASOSIASI GURU EKONOMI INDONESIA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1787525" y="2000251"/>
            <a:ext cx="8332788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sz="8800" b="1">
                <a:solidFill>
                  <a:srgbClr val="7030A0"/>
                </a:solidFill>
                <a:latin typeface="JasmineUPC" pitchFamily="18" charset="-34"/>
                <a:cs typeface="JasmineUPC" pitchFamily="18" charset="-34"/>
              </a:rPr>
              <a:t>ANALISIS</a:t>
            </a:r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1106129" y="2876550"/>
            <a:ext cx="9017359" cy="273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6700"/>
              </a:lnSpc>
            </a:pPr>
            <a:r>
              <a:rPr lang="en-US" sz="7200" b="1" dirty="0">
                <a:latin typeface="BrowalliaUPC" pitchFamily="34" charset="-34"/>
                <a:cs typeface="BrowalliaUPC" pitchFamily="34" charset="-34"/>
              </a:rPr>
              <a:t>MUATAN DAN KOMPENENSI YANG DIUJIKAN TKA</a:t>
            </a:r>
          </a:p>
          <a:p>
            <a:pPr algn="r">
              <a:lnSpc>
                <a:spcPts val="6700"/>
              </a:lnSpc>
            </a:pPr>
            <a:r>
              <a:rPr lang="en-US" sz="7200" b="1" dirty="0">
                <a:latin typeface="BrowalliaUPC" pitchFamily="34" charset="-34"/>
                <a:cs typeface="BrowalliaUPC" pitchFamily="34" charset="-34"/>
              </a:rPr>
              <a:t>ATAU KISI-KISI</a:t>
            </a:r>
            <a:r>
              <a:rPr lang="id-ID" sz="7200" b="1" dirty="0">
                <a:latin typeface="BrowalliaUPC" pitchFamily="34" charset="-34"/>
                <a:cs typeface="BrowalliaUPC" pitchFamily="34" charset="-34"/>
              </a:rPr>
              <a:t> </a:t>
            </a:r>
            <a:r>
              <a:rPr lang="en-US" sz="7200" b="1" dirty="0">
                <a:latin typeface="BrowalliaUPC" pitchFamily="34" charset="-34"/>
                <a:cs typeface="BrowalliaUPC" pitchFamily="34" charset="-34"/>
              </a:rPr>
              <a:t>TKA </a:t>
            </a:r>
            <a:r>
              <a:rPr lang="id-ID" sz="7200" b="1" dirty="0">
                <a:latin typeface="BrowalliaUPC" pitchFamily="34" charset="-34"/>
                <a:cs typeface="BrowalliaUPC" pitchFamily="34" charset="-34"/>
              </a:rPr>
              <a:t>EKONOMI</a:t>
            </a:r>
            <a:r>
              <a:rPr lang="en-US" sz="7200" b="1" dirty="0">
                <a:latin typeface="BrowalliaUPC" pitchFamily="34" charset="-34"/>
                <a:cs typeface="BrowalliaUPC" pitchFamily="34" charset="-34"/>
              </a:rPr>
              <a:t> </a:t>
            </a:r>
            <a:endParaRPr lang="id-ID" sz="7200" b="1" dirty="0">
              <a:latin typeface="BrowalliaUPC" pitchFamily="34" charset="-34"/>
              <a:cs typeface="BrowalliaUPC" pitchFamily="34" charset="-34"/>
            </a:endParaRPr>
          </a:p>
        </p:txBody>
      </p:sp>
      <p:pic>
        <p:nvPicPr>
          <p:cNvPr id="11269" name="Picture 2" descr="C:\Program Files\Microsoft Office\MEDIA\OFFICE12\Bullets\j011584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5345113"/>
            <a:ext cx="8667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1524001" y="7300913"/>
            <a:ext cx="752475" cy="5111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2955" y="241303"/>
            <a:ext cx="11105535" cy="979488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ts val="4400"/>
              </a:lnSpc>
              <a:spcAft>
                <a:spcPts val="0"/>
              </a:spcAft>
              <a:defRPr/>
            </a:pPr>
            <a:r>
              <a:rPr lang="en-ZW" sz="3600" dirty="0" err="1">
                <a:solidFill>
                  <a:schemeClr val="bg1"/>
                </a:solidFill>
                <a:latin typeface="Calibri" pitchFamily="34" charset="0"/>
              </a:rPr>
              <a:t>Analisis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ZW" sz="3600" dirty="0" err="1">
                <a:solidFill>
                  <a:schemeClr val="bg1"/>
                </a:solidFill>
                <a:latin typeface="Calibri" pitchFamily="34" charset="0"/>
              </a:rPr>
              <a:t>Penyebaran</a:t>
            </a:r>
            <a:r>
              <a:rPr lang="en-ZW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Muatan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dan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Kompentensi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dalam</a:t>
            </a:r>
            <a:r>
              <a:rPr lang="en-US" sz="3600">
                <a:solidFill>
                  <a:schemeClr val="bg1"/>
                </a:solidFill>
                <a:latin typeface="Calibri" pitchFamily="34" charset="0"/>
              </a:rPr>
              <a:t> TKA</a:t>
            </a:r>
            <a:r>
              <a:rPr lang="id-ID" sz="36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Jumlah soal</a:t>
            </a:r>
            <a:r>
              <a:rPr lang="en-ZW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ZW" sz="3600" dirty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konomi 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Lingkup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Materi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) 2025/2026</a:t>
            </a:r>
            <a:endParaRPr lang="en-GB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094D9F2-CBAA-4AFC-8457-10F378C25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669785"/>
              </p:ext>
            </p:extLst>
          </p:nvPr>
        </p:nvGraphicFramePr>
        <p:xfrm>
          <a:off x="412955" y="1614867"/>
          <a:ext cx="11105535" cy="5002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317">
                  <a:extLst>
                    <a:ext uri="{9D8B030D-6E8A-4147-A177-3AD203B41FA5}">
                      <a16:colId xmlns:a16="http://schemas.microsoft.com/office/drawing/2014/main" val="4083918399"/>
                    </a:ext>
                  </a:extLst>
                </a:gridCol>
                <a:gridCol w="2856555">
                  <a:extLst>
                    <a:ext uri="{9D8B030D-6E8A-4147-A177-3AD203B41FA5}">
                      <a16:colId xmlns:a16="http://schemas.microsoft.com/office/drawing/2014/main" val="1733279444"/>
                    </a:ext>
                  </a:extLst>
                </a:gridCol>
                <a:gridCol w="4563444">
                  <a:extLst>
                    <a:ext uri="{9D8B030D-6E8A-4147-A177-3AD203B41FA5}">
                      <a16:colId xmlns:a16="http://schemas.microsoft.com/office/drawing/2014/main" val="863681341"/>
                    </a:ext>
                  </a:extLst>
                </a:gridCol>
                <a:gridCol w="1386348">
                  <a:extLst>
                    <a:ext uri="{9D8B030D-6E8A-4147-A177-3AD203B41FA5}">
                      <a16:colId xmlns:a16="http://schemas.microsoft.com/office/drawing/2014/main" val="2833381274"/>
                    </a:ext>
                  </a:extLst>
                </a:gridCol>
                <a:gridCol w="1179871">
                  <a:extLst>
                    <a:ext uri="{9D8B030D-6E8A-4147-A177-3AD203B41FA5}">
                      <a16:colId xmlns:a16="http://schemas.microsoft.com/office/drawing/2014/main" val="313227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/>
                        <a:t>Elemen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Sub </a:t>
                      </a:r>
                      <a:r>
                        <a:rPr lang="en-US" sz="2800" dirty="0" err="1"/>
                        <a:t>Elemen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/>
                        <a:t>Jumlah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Soal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35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Konsep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Dasar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ilmu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Ekonomi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Kelangkaan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Biaya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Peluang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dan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Kegiatan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Ekonomi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38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spc="-1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Ekonomi</a:t>
                      </a:r>
                      <a:r>
                        <a:rPr lang="en-US" sz="24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Mikro</a:t>
                      </a:r>
                      <a:r>
                        <a:rPr lang="en-US" sz="2400" b="1" spc="-5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 </a:t>
                      </a:r>
                      <a:r>
                        <a:rPr lang="en-US" sz="2400" b="1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Makro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spc="-1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Permintaan</a:t>
                      </a:r>
                      <a:r>
                        <a:rPr lang="en-US" sz="24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spc="-1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penawaran</a:t>
                      </a:r>
                      <a:r>
                        <a:rPr lang="en-US" sz="24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 </a:t>
                      </a:r>
                      <a:r>
                        <a:rPr lang="en-US" sz="2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keseimbangan</a:t>
                      </a: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pasar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13,33%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1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id-ID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Pendapatan nasional, pertumbuha eko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nomi</a:t>
                      </a:r>
                      <a:r>
                        <a:rPr kumimoji="0" lang="id-ID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dan pembangunan</a:t>
                      </a:r>
                      <a:endParaRPr kumimoji="0" lang="en-US" sz="24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ekonomi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Calibri" panose="020F0502020204030204" pitchFamily="34" charset="0"/>
                        </a:rPr>
                        <a:t>13,33%</a:t>
                      </a:r>
                    </a:p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99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Ketenagakerjaan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6,67%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95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Indeks</a:t>
                      </a:r>
                      <a:r>
                        <a:rPr lang="en-US" sz="24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Harga</a:t>
                      </a:r>
                      <a:r>
                        <a:rPr lang="en-US" sz="2400" b="1" dirty="0"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Inflasi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53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12955" y="241303"/>
            <a:ext cx="11105535" cy="979488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ts val="4400"/>
              </a:lnSpc>
              <a:spcAft>
                <a:spcPts val="0"/>
              </a:spcAft>
              <a:defRPr/>
            </a:pPr>
            <a:r>
              <a:rPr lang="en-ZW" sz="3600" dirty="0" err="1">
                <a:solidFill>
                  <a:schemeClr val="bg1"/>
                </a:solidFill>
                <a:latin typeface="Calibri" pitchFamily="34" charset="0"/>
              </a:rPr>
              <a:t>Analisis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ZW" sz="3600" dirty="0" err="1">
                <a:solidFill>
                  <a:schemeClr val="bg1"/>
                </a:solidFill>
                <a:latin typeface="Calibri" pitchFamily="34" charset="0"/>
              </a:rPr>
              <a:t>Penyebaran</a:t>
            </a:r>
            <a:r>
              <a:rPr lang="en-ZW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Muatan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dan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Kompentensi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dalam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TKA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Jumlah soal</a:t>
            </a:r>
            <a:r>
              <a:rPr lang="en-ZW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ZW" sz="3600" dirty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konomi 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Lingkup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Materi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) 2025/2026</a:t>
            </a:r>
            <a:endParaRPr lang="en-GB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094D9F2-CBAA-4AFC-8457-10F378C25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831893"/>
              </p:ext>
            </p:extLst>
          </p:nvPr>
        </p:nvGraphicFramePr>
        <p:xfrm>
          <a:off x="412955" y="1614867"/>
          <a:ext cx="1095805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452">
                  <a:extLst>
                    <a:ext uri="{9D8B030D-6E8A-4147-A177-3AD203B41FA5}">
                      <a16:colId xmlns:a16="http://schemas.microsoft.com/office/drawing/2014/main" val="4083918399"/>
                    </a:ext>
                  </a:extLst>
                </a:gridCol>
                <a:gridCol w="2818619">
                  <a:extLst>
                    <a:ext uri="{9D8B030D-6E8A-4147-A177-3AD203B41FA5}">
                      <a16:colId xmlns:a16="http://schemas.microsoft.com/office/drawing/2014/main" val="1733279444"/>
                    </a:ext>
                  </a:extLst>
                </a:gridCol>
                <a:gridCol w="4306529">
                  <a:extLst>
                    <a:ext uri="{9D8B030D-6E8A-4147-A177-3AD203B41FA5}">
                      <a16:colId xmlns:a16="http://schemas.microsoft.com/office/drawing/2014/main" val="863681341"/>
                    </a:ext>
                  </a:extLst>
                </a:gridCol>
                <a:gridCol w="1580886">
                  <a:extLst>
                    <a:ext uri="{9D8B030D-6E8A-4147-A177-3AD203B41FA5}">
                      <a16:colId xmlns:a16="http://schemas.microsoft.com/office/drawing/2014/main" val="2833381274"/>
                    </a:ext>
                  </a:extLst>
                </a:gridCol>
                <a:gridCol w="1147565">
                  <a:extLst>
                    <a:ext uri="{9D8B030D-6E8A-4147-A177-3AD203B41FA5}">
                      <a16:colId xmlns:a16="http://schemas.microsoft.com/office/drawing/2014/main" val="313227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 panose="020F0502020204030204" pitchFamily="34" charset="0"/>
                        </a:rPr>
                        <a:t>Elemen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</a:rPr>
                        <a:t>Sub </a:t>
                      </a:r>
                      <a:r>
                        <a:rPr lang="en-US" sz="2400" dirty="0" err="1">
                          <a:latin typeface="Calibri" panose="020F0502020204030204" pitchFamily="34" charset="0"/>
                        </a:rPr>
                        <a:t>Elemen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 panose="020F0502020204030204" pitchFamily="34" charset="0"/>
                        </a:rPr>
                        <a:t>Jumlah</a:t>
                      </a:r>
                      <a:r>
                        <a:rPr lang="en-US" sz="24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libri" panose="020F0502020204030204" pitchFamily="34" charset="0"/>
                        </a:rPr>
                        <a:t>Soal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35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Bank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Sentral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Kebijakan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Moneter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4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Kebijakan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Fiskal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Perpajakan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6,67%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5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Manajemen</a:t>
                      </a:r>
                      <a:r>
                        <a:rPr lang="en-US" sz="2400" b="1" dirty="0">
                          <a:latin typeface="Calibri" panose="020F0502020204030204" pitchFamily="34" charset="0"/>
                        </a:rPr>
                        <a:t> dan 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51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Ekonomi</a:t>
                      </a:r>
                      <a:r>
                        <a:rPr lang="en-US" sz="24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Internasional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id-ID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Kerja sama ekonomi</a:t>
                      </a:r>
                      <a:endParaRPr kumimoji="0" lang="en-US" sz="24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Dan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perdagangan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internasional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9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Konsep</a:t>
                      </a:r>
                      <a:r>
                        <a:rPr lang="en-US" sz="24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dasar</a:t>
                      </a:r>
                      <a:r>
                        <a:rPr lang="en-US" sz="24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1" dirty="0" err="1">
                          <a:latin typeface="Calibri" panose="020F0502020204030204" pitchFamily="34" charset="0"/>
                        </a:rPr>
                        <a:t>akuntansi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Persamaan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Dasar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Akuntansi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Laporan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Keuangan</a:t>
                      </a:r>
                      <a:endParaRPr lang="en-US" sz="2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6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Jumlah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114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8755459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39213" y="138767"/>
            <a:ext cx="11592232" cy="1306575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ts val="3900"/>
              </a:lnSpc>
              <a:spcAft>
                <a:spcPts val="0"/>
              </a:spcAft>
              <a:defRPr/>
            </a:pP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Pemetaan </a:t>
            </a:r>
            <a:r>
              <a:rPr lang="en-ZW" sz="3600" dirty="0" err="1">
                <a:solidFill>
                  <a:schemeClr val="bg1"/>
                </a:solidFill>
                <a:latin typeface="Calibri" pitchFamily="34" charset="0"/>
              </a:rPr>
              <a:t>Penyebaran</a:t>
            </a:r>
            <a:r>
              <a:rPr lang="en-ZW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Muatan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dan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Kompentensi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dalam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TKA</a:t>
            </a:r>
            <a:br>
              <a:rPr lang="id-ID" sz="36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Per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Tingkatan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Kelas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Mapel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Ekonomi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tahun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ajaran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2025/2026</a:t>
            </a:r>
            <a:endParaRPr lang="en-GB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024748" y="1191989"/>
            <a:ext cx="8440057" cy="979488"/>
          </a:xfrm>
          <a:prstGeom prst="rect">
            <a:avLst/>
          </a:prstGeom>
        </p:spPr>
        <p:txBody>
          <a:bodyPr rIns="45720" anchor="ctr"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fontAlgn="auto">
              <a:lnSpc>
                <a:spcPts val="4400"/>
              </a:lnSpc>
              <a:spcAft>
                <a:spcPts val="0"/>
              </a:spcAft>
              <a:defRPr/>
            </a:pP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M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ata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P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elajaran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: Ekonomi</a:t>
            </a:r>
            <a:endParaRPr lang="en-GB" b="1" dirty="0">
              <a:solidFill>
                <a:srgbClr val="FF0000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52F53034-8AC5-4991-A1A6-183E33CA6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33592"/>
              </p:ext>
            </p:extLst>
          </p:nvPr>
        </p:nvGraphicFramePr>
        <p:xfrm>
          <a:off x="412955" y="1614867"/>
          <a:ext cx="11105535" cy="5007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317">
                  <a:extLst>
                    <a:ext uri="{9D8B030D-6E8A-4147-A177-3AD203B41FA5}">
                      <a16:colId xmlns:a16="http://schemas.microsoft.com/office/drawing/2014/main" val="4083918399"/>
                    </a:ext>
                  </a:extLst>
                </a:gridCol>
                <a:gridCol w="3880386">
                  <a:extLst>
                    <a:ext uri="{9D8B030D-6E8A-4147-A177-3AD203B41FA5}">
                      <a16:colId xmlns:a16="http://schemas.microsoft.com/office/drawing/2014/main" val="1733279444"/>
                    </a:ext>
                  </a:extLst>
                </a:gridCol>
                <a:gridCol w="1710813">
                  <a:extLst>
                    <a:ext uri="{9D8B030D-6E8A-4147-A177-3AD203B41FA5}">
                      <a16:colId xmlns:a16="http://schemas.microsoft.com/office/drawing/2014/main" val="863681341"/>
                    </a:ext>
                  </a:extLst>
                </a:gridCol>
                <a:gridCol w="2330245">
                  <a:extLst>
                    <a:ext uri="{9D8B030D-6E8A-4147-A177-3AD203B41FA5}">
                      <a16:colId xmlns:a16="http://schemas.microsoft.com/office/drawing/2014/main" val="2833381274"/>
                    </a:ext>
                  </a:extLst>
                </a:gridCol>
                <a:gridCol w="2064774">
                  <a:extLst>
                    <a:ext uri="{9D8B030D-6E8A-4147-A177-3AD203B41FA5}">
                      <a16:colId xmlns:a16="http://schemas.microsoft.com/office/drawing/2014/main" val="313227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Elemen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Kelas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Jumlah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Soal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35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Calibri" panose="020F050202020403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Konsep</a:t>
                      </a:r>
                      <a:r>
                        <a:rPr kumimoji="0" lang="en-US" sz="28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Dasar </a:t>
                      </a:r>
                      <a:r>
                        <a:rPr kumimoji="0"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ilmu</a:t>
                      </a:r>
                      <a:r>
                        <a:rPr kumimoji="0" lang="en-US" sz="2800" b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1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Ekonomi</a:t>
                      </a:r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33,33%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538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Calibri" panose="020F050202020403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spc="-1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Ekonomi</a:t>
                      </a:r>
                      <a:r>
                        <a:rPr lang="en-US" sz="28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spc="-1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Mikro</a:t>
                      </a:r>
                      <a:r>
                        <a:rPr lang="en-US" sz="2800" b="1" spc="-5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 </a:t>
                      </a:r>
                      <a:r>
                        <a:rPr lang="en-US" sz="2800" b="1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Makro</a:t>
                      </a: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1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72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XII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26,67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586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Calibri" panose="020F0502020204030204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latin typeface="Calibri" panose="020F0502020204030204" pitchFamily="34" charset="0"/>
                        </a:rPr>
                        <a:t>Ekonomi</a:t>
                      </a:r>
                      <a:r>
                        <a:rPr lang="en-US" sz="28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latin typeface="Calibri" panose="020F0502020204030204" pitchFamily="34" charset="0"/>
                        </a:rPr>
                        <a:t>Internasional</a:t>
                      </a:r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XII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99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latin typeface="Calibri" panose="020F0502020204030204" pitchFamily="34" charset="0"/>
                        </a:rPr>
                        <a:t>Konsep</a:t>
                      </a:r>
                      <a:r>
                        <a:rPr lang="en-US" sz="28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latin typeface="Calibri" panose="020F0502020204030204" pitchFamily="34" charset="0"/>
                        </a:rPr>
                        <a:t>dasar</a:t>
                      </a:r>
                      <a:r>
                        <a:rPr lang="en-US" sz="28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latin typeface="Calibri" panose="020F0502020204030204" pitchFamily="34" charset="0"/>
                        </a:rPr>
                        <a:t>akuntansi</a:t>
                      </a:r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XII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95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Calibri" panose="020F0502020204030204" pitchFamily="34" charset="0"/>
                        </a:rPr>
                        <a:t>Jumlah</a:t>
                      </a:r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53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97760"/>
            <a:ext cx="8440057" cy="979488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ts val="3900"/>
              </a:lnSpc>
              <a:spcAft>
                <a:spcPts val="0"/>
              </a:spcAft>
              <a:defRPr/>
            </a:pPr>
            <a:r>
              <a:rPr lang="en-US" sz="3600" dirty="0" err="1">
                <a:solidFill>
                  <a:schemeClr val="bg1"/>
                </a:solidFill>
                <a:latin typeface="Calibri" pitchFamily="34" charset="0"/>
              </a:rPr>
              <a:t>Bentuk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Soal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TKA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20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25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/20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26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GB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8" name="Group 7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18787321"/>
              </p:ext>
            </p:extLst>
          </p:nvPr>
        </p:nvGraphicFramePr>
        <p:xfrm>
          <a:off x="766916" y="2322308"/>
          <a:ext cx="10618841" cy="4041024"/>
        </p:xfrm>
        <a:graphic>
          <a:graphicData uri="http://schemas.openxmlformats.org/drawingml/2006/table">
            <a:tbl>
              <a:tblPr/>
              <a:tblGrid>
                <a:gridCol w="2635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255">
                  <a:extLst>
                    <a:ext uri="{9D8B030D-6E8A-4147-A177-3AD203B41FA5}">
                      <a16:colId xmlns:a16="http://schemas.microsoft.com/office/drawing/2014/main" val="3835816900"/>
                    </a:ext>
                  </a:extLst>
                </a:gridCol>
                <a:gridCol w="2984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4107">
                  <a:extLst>
                    <a:ext uri="{9D8B030D-6E8A-4147-A177-3AD203B41FA5}">
                      <a16:colId xmlns:a16="http://schemas.microsoft.com/office/drawing/2014/main" val="1847065042"/>
                    </a:ext>
                  </a:extLst>
                </a:gridCol>
              </a:tblGrid>
              <a:tr h="7958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Bentuk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Soal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marL="91447" marR="91447" marT="45721" marB="4572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Jumlah</a:t>
                      </a: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Soal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marL="91447" marR="91447" marT="45721" marB="4572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TKA 2025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marL="91447" marR="91447" marT="45721" marB="4572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TKA 2026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(</a:t>
                      </a: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Jumlah</a:t>
                      </a: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soal</a:t>
                      </a: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)</a:t>
                      </a:r>
                    </a:p>
                  </a:txBody>
                  <a:tcPr marL="91447" marR="91447" marT="45721" marB="4572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PG </a:t>
                      </a: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Sedarhana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18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6</a:t>
                      </a:r>
                      <a:r>
                        <a:rPr lang="id-ID" sz="2800" b="1" i="0" u="none" strike="noStrike" dirty="0"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15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1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PG </a:t>
                      </a: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Kompleks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(MCMA)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10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33,33</a:t>
                      </a:r>
                      <a:r>
                        <a:rPr lang="id-ID" sz="2800" b="1" i="0" u="none" strike="noStrike" dirty="0"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10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PG </a:t>
                      </a: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Kategori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Benar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-Salah)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latin typeface="Arial"/>
                        </a:rPr>
                        <a:t>2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latin typeface="Arial"/>
                        </a:rPr>
                        <a:t>6,67</a:t>
                      </a:r>
                      <a:r>
                        <a:rPr lang="id-ID" sz="2800" b="1" i="0" u="none" strike="noStrike" dirty="0"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latin typeface="Arial"/>
                        </a:rPr>
                        <a:t>5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6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91447" marR="91447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100%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91447" marR="91447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024748" y="1191989"/>
            <a:ext cx="8440057" cy="979488"/>
          </a:xfrm>
          <a:prstGeom prst="rect">
            <a:avLst/>
          </a:prstGeom>
        </p:spPr>
        <p:txBody>
          <a:bodyPr rIns="45720" anchor="ctr"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fontAlgn="auto">
              <a:lnSpc>
                <a:spcPts val="4400"/>
              </a:lnSpc>
              <a:spcAft>
                <a:spcPts val="0"/>
              </a:spcAft>
              <a:defRPr/>
            </a:pP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M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ata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P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elajaran</a:t>
            </a: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: Ekonomi</a:t>
            </a:r>
            <a:endParaRPr lang="en-GB" b="1" dirty="0">
              <a:solidFill>
                <a:srgbClr val="FF0000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89065896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97760"/>
            <a:ext cx="8440057" cy="979488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ts val="3900"/>
              </a:lnSpc>
              <a:spcAft>
                <a:spcPts val="0"/>
              </a:spcAft>
              <a:defRPr/>
            </a:pP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Kriteria Tingkat Kesukaran Soal 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 TKA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 </a:t>
            </a:r>
            <a:br>
              <a:rPr lang="en-US" sz="3600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TAHUN AJARAN 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20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25</a:t>
            </a:r>
            <a:r>
              <a:rPr lang="id-ID" sz="3600" dirty="0">
                <a:solidFill>
                  <a:schemeClr val="bg1"/>
                </a:solidFill>
                <a:latin typeface="Calibri" pitchFamily="34" charset="0"/>
              </a:rPr>
              <a:t>/20</a:t>
            </a:r>
            <a:r>
              <a:rPr lang="en-US" sz="3600" dirty="0">
                <a:solidFill>
                  <a:schemeClr val="bg1"/>
                </a:solidFill>
                <a:latin typeface="Calibri" pitchFamily="34" charset="0"/>
              </a:rPr>
              <a:t>26</a:t>
            </a:r>
            <a:endParaRPr lang="en-GB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8" name="Group 7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517734228"/>
              </p:ext>
            </p:extLst>
          </p:nvPr>
        </p:nvGraphicFramePr>
        <p:xfrm>
          <a:off x="796413" y="2278063"/>
          <a:ext cx="10309122" cy="3814764"/>
        </p:xfrm>
        <a:graphic>
          <a:graphicData uri="http://schemas.openxmlformats.org/drawingml/2006/table">
            <a:tbl>
              <a:tblPr/>
              <a:tblGrid>
                <a:gridCol w="3038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5496">
                  <a:extLst>
                    <a:ext uri="{9D8B030D-6E8A-4147-A177-3AD203B41FA5}">
                      <a16:colId xmlns:a16="http://schemas.microsoft.com/office/drawing/2014/main" val="3835816900"/>
                    </a:ext>
                  </a:extLst>
                </a:gridCol>
                <a:gridCol w="2360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4812">
                  <a:extLst>
                    <a:ext uri="{9D8B030D-6E8A-4147-A177-3AD203B41FA5}">
                      <a16:colId xmlns:a16="http://schemas.microsoft.com/office/drawing/2014/main" val="293458127"/>
                    </a:ext>
                  </a:extLst>
                </a:gridCol>
              </a:tblGrid>
              <a:tr h="7958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T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ingkat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kesukaran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marL="91447" marR="91447" marT="45721" marB="4572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Jumlah</a:t>
                      </a: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Soal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marL="91447" marR="91447" marT="45721" marB="4572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TKA 2025</a:t>
                      </a: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marL="91447" marR="91447" marT="45721" marB="4572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TKA 2026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(</a:t>
                      </a: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Jumlah</a:t>
                      </a: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soal</a:t>
                      </a: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34" charset="0"/>
                        </a:rPr>
                        <a:t>)</a:t>
                      </a:r>
                    </a:p>
                  </a:txBody>
                  <a:tcPr marL="91447" marR="91447" marT="45721" marB="4572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Mudah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(LOTS)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6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id-ID" sz="2800" b="1" i="0" u="none" strike="noStrike" dirty="0">
                          <a:latin typeface="Arial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7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1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Sedang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(MOTS)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9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3</a:t>
                      </a:r>
                      <a:r>
                        <a:rPr lang="id-ID" sz="2800" b="1" i="0" u="none" strike="noStrike" dirty="0"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2" indent="0" algn="ctr" fontAlgn="b"/>
                      <a:r>
                        <a:rPr lang="en-US" sz="2800" b="1" i="0" u="none" strike="noStrike" dirty="0">
                          <a:latin typeface="Arial"/>
                        </a:rPr>
                        <a:t>15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Sukar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(HOTS)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latin typeface="Arial"/>
                        </a:rPr>
                        <a:t>15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latin typeface="Arial"/>
                        </a:rPr>
                        <a:t>5</a:t>
                      </a:r>
                      <a:r>
                        <a:rPr lang="id-ID" sz="2800" b="1" i="0" u="none" strike="noStrike" dirty="0">
                          <a:latin typeface="Arial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latin typeface="Arial"/>
                        </a:rPr>
                        <a:t>8</a:t>
                      </a:r>
                      <a:endParaRPr lang="id-ID" sz="28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6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</a:t>
                      </a: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91447" marR="91447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100%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2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91447" marR="91447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024748" y="1191989"/>
            <a:ext cx="8440057" cy="979488"/>
          </a:xfrm>
          <a:prstGeom prst="rect">
            <a:avLst/>
          </a:prstGeom>
        </p:spPr>
        <p:txBody>
          <a:bodyPr rIns="45720" anchor="ctr"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fontAlgn="auto">
              <a:lnSpc>
                <a:spcPts val="4400"/>
              </a:lnSpc>
              <a:spcAft>
                <a:spcPts val="0"/>
              </a:spcAft>
              <a:defRPr/>
            </a:pP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M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ata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P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elajaran</a:t>
            </a:r>
            <a:r>
              <a:rPr lang="id-ID" b="1" dirty="0">
                <a:solidFill>
                  <a:srgbClr val="FF0000"/>
                </a:solidFill>
                <a:latin typeface="Calibri" pitchFamily="34" charset="0"/>
                <a:ea typeface="+mj-ea"/>
                <a:cs typeface="+mj-cs"/>
              </a:rPr>
              <a:t>: Ekonomi</a:t>
            </a:r>
            <a:endParaRPr lang="en-GB" b="1" dirty="0">
              <a:solidFill>
                <a:srgbClr val="FF0000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2984" y="2967335"/>
            <a:ext cx="518603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Bersambung....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21015</TotalTime>
  <Words>365</Words>
  <Application>Microsoft Office PowerPoint</Application>
  <PresentationFormat>Widescreen</PresentationFormat>
  <Paragraphs>144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Arial Rounded MT Bold</vt:lpstr>
      <vt:lpstr>BrowalliaUPC</vt:lpstr>
      <vt:lpstr>Calibri</vt:lpstr>
      <vt:lpstr>Corbel</vt:lpstr>
      <vt:lpstr>JasmineUPC</vt:lpstr>
      <vt:lpstr>Times New Roman</vt:lpstr>
      <vt:lpstr>Wingdings</vt:lpstr>
      <vt:lpstr>Wingdings 2</vt:lpstr>
      <vt:lpstr>Wingdings 3</vt:lpstr>
      <vt:lpstr>Quadrant</vt:lpstr>
      <vt:lpstr>Module</vt:lpstr>
      <vt:lpstr>PowerPoint Presentation</vt:lpstr>
      <vt:lpstr>Analisis Penyebaran Muatan dan Kompentensi dalam TKA Jumlah soal  Ekonomi (Lingkup Materi) 2025/2026</vt:lpstr>
      <vt:lpstr>Analisis Penyebaran Muatan dan Kompentensi dalamTKA Jumlah soal  Ekonomi (Lingkup Materi) 2025/2026</vt:lpstr>
      <vt:lpstr>Pemetaan Penyebaran Muatan dan Kompentensi dalamTKA Per Tingkatan Kelas, Mapel Ekonomi tahun ajaran 2025/2026</vt:lpstr>
      <vt:lpstr>Bentuk  Soal TKA 2025/2026 </vt:lpstr>
      <vt:lpstr>Kriteria Tingkat Kesukaran Soal  TKA  TAHUN AJARAN 2025/2026</vt:lpstr>
      <vt:lpstr>PowerPoint Presentation</vt:lpstr>
    </vt:vector>
  </TitlesOfParts>
  <Company>smun61jakarta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PENGEMBANGAN SILABUS BERBASIS  KOMPETENSI</dc:title>
  <dc:creator>KULO</dc:creator>
  <cp:lastModifiedBy>ASUS NB</cp:lastModifiedBy>
  <cp:revision>1075</cp:revision>
  <cp:lastPrinted>1601-01-01T00:00:00Z</cp:lastPrinted>
  <dcterms:created xsi:type="dcterms:W3CDTF">2003-07-11T06:10:27Z</dcterms:created>
  <dcterms:modified xsi:type="dcterms:W3CDTF">2026-08-26T11:16:01Z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