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Wedges" charset="1" panose="02000500000000000000"/>
      <p:regular r:id="rId14"/>
    </p:embeddedFont>
    <p:embeddedFont>
      <p:font typeface="Nunito" charset="1" panose="0000000000000000000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pn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svg" Type="http://schemas.openxmlformats.org/officeDocument/2006/relationships/image"/><Relationship Id="rId11" Target="../media/image26.png" Type="http://schemas.openxmlformats.org/officeDocument/2006/relationships/image"/><Relationship Id="rId12" Target="../media/image27.svg" Type="http://schemas.openxmlformats.org/officeDocument/2006/relationships/image"/><Relationship Id="rId13" Target="../media/image28.png" Type="http://schemas.openxmlformats.org/officeDocument/2006/relationships/image"/><Relationship Id="rId14" Target="../media/image29.svg" Type="http://schemas.openxmlformats.org/officeDocument/2006/relationships/image"/><Relationship Id="rId15" Target="../media/image30.png" Type="http://schemas.openxmlformats.org/officeDocument/2006/relationships/image"/><Relationship Id="rId16" Target="../media/image2.png" Type="http://schemas.openxmlformats.org/officeDocument/2006/relationships/image"/><Relationship Id="rId2" Target="../media/image17.pn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2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svg" Type="http://schemas.openxmlformats.org/officeDocument/2006/relationships/image"/><Relationship Id="rId11" Target="../media/image38.png" Type="http://schemas.openxmlformats.org/officeDocument/2006/relationships/image"/><Relationship Id="rId12" Target="../media/image39.png" Type="http://schemas.openxmlformats.org/officeDocument/2006/relationships/image"/><Relationship Id="rId13" Target="../media/image40.png" Type="http://schemas.openxmlformats.org/officeDocument/2006/relationships/image"/><Relationship Id="rId14" Target="../media/image41.svg" Type="http://schemas.openxmlformats.org/officeDocument/2006/relationships/image"/><Relationship Id="rId2" Target="../media/image17.png" Type="http://schemas.openxmlformats.org/officeDocument/2006/relationships/image"/><Relationship Id="rId3" Target="../media/image1.pn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35.png" Type="http://schemas.openxmlformats.org/officeDocument/2006/relationships/image"/><Relationship Id="rId9" Target="../media/image3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png" Type="http://schemas.openxmlformats.org/officeDocument/2006/relationships/image"/><Relationship Id="rId11" Target="../media/image51.png" Type="http://schemas.openxmlformats.org/officeDocument/2006/relationships/image"/><Relationship Id="rId12" Target="../media/image52.svg" Type="http://schemas.openxmlformats.org/officeDocument/2006/relationships/image"/><Relationship Id="rId13" Target="../media/image53.png" Type="http://schemas.openxmlformats.org/officeDocument/2006/relationships/image"/><Relationship Id="rId14" Target="../media/image54.png" Type="http://schemas.openxmlformats.org/officeDocument/2006/relationships/image"/><Relationship Id="rId2" Target="../media/image42.png" Type="http://schemas.openxmlformats.org/officeDocument/2006/relationships/image"/><Relationship Id="rId3" Target="../media/image43.png" Type="http://schemas.openxmlformats.org/officeDocument/2006/relationships/image"/><Relationship Id="rId4" Target="../media/image44.sv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7.png" Type="http://schemas.openxmlformats.org/officeDocument/2006/relationships/image"/><Relationship Id="rId8" Target="../media/image48.png" Type="http://schemas.openxmlformats.org/officeDocument/2006/relationships/image"/><Relationship Id="rId9" Target="../media/image4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2.png" Type="http://schemas.openxmlformats.org/officeDocument/2006/relationships/image"/><Relationship Id="rId11" Target="../media/image63.svg" Type="http://schemas.openxmlformats.org/officeDocument/2006/relationships/image"/><Relationship Id="rId12" Target="../media/image64.png" Type="http://schemas.openxmlformats.org/officeDocument/2006/relationships/image"/><Relationship Id="rId13" Target="../media/image65.svg" Type="http://schemas.openxmlformats.org/officeDocument/2006/relationships/image"/><Relationship Id="rId14" Target="../media/image66.png" Type="http://schemas.openxmlformats.org/officeDocument/2006/relationships/image"/><Relationship Id="rId15" Target="../media/image67.png" Type="http://schemas.openxmlformats.org/officeDocument/2006/relationships/image"/><Relationship Id="rId16" Target="../media/image68.svg" Type="http://schemas.openxmlformats.org/officeDocument/2006/relationships/image"/><Relationship Id="rId2" Target="../media/image42.png" Type="http://schemas.openxmlformats.org/officeDocument/2006/relationships/image"/><Relationship Id="rId3" Target="../media/image55.png" Type="http://schemas.openxmlformats.org/officeDocument/2006/relationships/image"/><Relationship Id="rId4" Target="../media/image56.svg" Type="http://schemas.openxmlformats.org/officeDocument/2006/relationships/image"/><Relationship Id="rId5" Target="../media/image57.png" Type="http://schemas.openxmlformats.org/officeDocument/2006/relationships/image"/><Relationship Id="rId6" Target="../media/image58.png" Type="http://schemas.openxmlformats.org/officeDocument/2006/relationships/image"/><Relationship Id="rId7" Target="../media/image59.svg" Type="http://schemas.openxmlformats.org/officeDocument/2006/relationships/image"/><Relationship Id="rId8" Target="../media/image60.png" Type="http://schemas.openxmlformats.org/officeDocument/2006/relationships/image"/><Relationship Id="rId9" Target="../media/image6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7.png" Type="http://schemas.openxmlformats.org/officeDocument/2006/relationships/image"/><Relationship Id="rId11" Target="../media/image78.svg" Type="http://schemas.openxmlformats.org/officeDocument/2006/relationships/image"/><Relationship Id="rId12" Target="../media/image79.png" Type="http://schemas.openxmlformats.org/officeDocument/2006/relationships/image"/><Relationship Id="rId13" Target="../media/image80.svg" Type="http://schemas.openxmlformats.org/officeDocument/2006/relationships/image"/><Relationship Id="rId14" Target="../media/image81.png" Type="http://schemas.openxmlformats.org/officeDocument/2006/relationships/image"/><Relationship Id="rId15" Target="../media/image82.svg" Type="http://schemas.openxmlformats.org/officeDocument/2006/relationships/image"/><Relationship Id="rId16" Target="../media/image83.png" Type="http://schemas.openxmlformats.org/officeDocument/2006/relationships/image"/><Relationship Id="rId2" Target="../media/image69.png" Type="http://schemas.openxmlformats.org/officeDocument/2006/relationships/image"/><Relationship Id="rId3" Target="../media/image70.png" Type="http://schemas.openxmlformats.org/officeDocument/2006/relationships/image"/><Relationship Id="rId4" Target="../media/image71.svg" Type="http://schemas.openxmlformats.org/officeDocument/2006/relationships/image"/><Relationship Id="rId5" Target="../media/image72.png" Type="http://schemas.openxmlformats.org/officeDocument/2006/relationships/image"/><Relationship Id="rId6" Target="../media/image73.png" Type="http://schemas.openxmlformats.org/officeDocument/2006/relationships/image"/><Relationship Id="rId7" Target="../media/image74.svg" Type="http://schemas.openxmlformats.org/officeDocument/2006/relationships/image"/><Relationship Id="rId8" Target="../media/image75.png" Type="http://schemas.openxmlformats.org/officeDocument/2006/relationships/image"/><Relationship Id="rId9" Target="../media/image7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0.svg" Type="http://schemas.openxmlformats.org/officeDocument/2006/relationships/image"/><Relationship Id="rId11" Target="../media/image91.png" Type="http://schemas.openxmlformats.org/officeDocument/2006/relationships/image"/><Relationship Id="rId2" Target="../media/image69.png" Type="http://schemas.openxmlformats.org/officeDocument/2006/relationships/image"/><Relationship Id="rId3" Target="../media/image84.png" Type="http://schemas.openxmlformats.org/officeDocument/2006/relationships/image"/><Relationship Id="rId4" Target="../media/image85.svg" Type="http://schemas.openxmlformats.org/officeDocument/2006/relationships/image"/><Relationship Id="rId5" Target="../media/image1.png" Type="http://schemas.openxmlformats.org/officeDocument/2006/relationships/image"/><Relationship Id="rId6" Target="../media/image86.png" Type="http://schemas.openxmlformats.org/officeDocument/2006/relationships/image"/><Relationship Id="rId7" Target="../media/image87.svg" Type="http://schemas.openxmlformats.org/officeDocument/2006/relationships/image"/><Relationship Id="rId8" Target="../media/image88.png" Type="http://schemas.openxmlformats.org/officeDocument/2006/relationships/image"/><Relationship Id="rId9" Target="../media/image8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92.png" Type="http://schemas.openxmlformats.org/officeDocument/2006/relationships/image"/><Relationship Id="rId13" Target="../media/image93.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false" flipV="false" rot="0">
            <a:off x="-1459079" y="114367"/>
            <a:ext cx="5108787" cy="1494320"/>
          </a:xfrm>
          <a:custGeom>
            <a:avLst/>
            <a:gdLst/>
            <a:ahLst/>
            <a:cxnLst/>
            <a:rect r="r" b="b" t="t" l="l"/>
            <a:pathLst>
              <a:path h="1494320" w="5108787">
                <a:moveTo>
                  <a:pt x="0" y="0"/>
                </a:moveTo>
                <a:lnTo>
                  <a:pt x="5108787" y="0"/>
                </a:lnTo>
                <a:lnTo>
                  <a:pt x="5108787" y="1494320"/>
                </a:lnTo>
                <a:lnTo>
                  <a:pt x="0" y="1494320"/>
                </a:lnTo>
                <a:lnTo>
                  <a:pt x="0" y="0"/>
                </a:lnTo>
                <a:close/>
              </a:path>
            </a:pathLst>
          </a:custGeom>
          <a:blipFill>
            <a:blip r:embed="rId2">
              <a:alphaModFix amt="75000"/>
            </a:blip>
            <a:stretch>
              <a:fillRect l="0" t="0" r="0" b="0"/>
            </a:stretch>
          </a:blipFill>
        </p:spPr>
      </p:sp>
      <p:sp>
        <p:nvSpPr>
          <p:cNvPr name="Freeform 3" id="3"/>
          <p:cNvSpPr/>
          <p:nvPr/>
        </p:nvSpPr>
        <p:spPr>
          <a:xfrm flipH="true" flipV="false" rot="0">
            <a:off x="15077262" y="1608687"/>
            <a:ext cx="4031990" cy="1179357"/>
          </a:xfrm>
          <a:custGeom>
            <a:avLst/>
            <a:gdLst/>
            <a:ahLst/>
            <a:cxnLst/>
            <a:rect r="r" b="b" t="t" l="l"/>
            <a:pathLst>
              <a:path h="1179357" w="4031990">
                <a:moveTo>
                  <a:pt x="4031990" y="0"/>
                </a:moveTo>
                <a:lnTo>
                  <a:pt x="0" y="0"/>
                </a:lnTo>
                <a:lnTo>
                  <a:pt x="0" y="1179357"/>
                </a:lnTo>
                <a:lnTo>
                  <a:pt x="4031990" y="1179357"/>
                </a:lnTo>
                <a:lnTo>
                  <a:pt x="4031990" y="0"/>
                </a:lnTo>
                <a:close/>
              </a:path>
            </a:pathLst>
          </a:custGeom>
          <a:blipFill>
            <a:blip r:embed="rId2">
              <a:alphaModFix amt="75000"/>
            </a:blip>
            <a:stretch>
              <a:fillRect l="0" t="0" r="0" b="0"/>
            </a:stretch>
          </a:blipFill>
        </p:spPr>
      </p:sp>
      <p:sp>
        <p:nvSpPr>
          <p:cNvPr name="Freeform 4" id="4"/>
          <p:cNvSpPr/>
          <p:nvPr/>
        </p:nvSpPr>
        <p:spPr>
          <a:xfrm flipH="false" flipV="false" rot="0">
            <a:off x="12957430" y="94216"/>
            <a:ext cx="3576177" cy="1251662"/>
          </a:xfrm>
          <a:custGeom>
            <a:avLst/>
            <a:gdLst/>
            <a:ahLst/>
            <a:cxnLst/>
            <a:rect r="r" b="b" t="t" l="l"/>
            <a:pathLst>
              <a:path h="1251662" w="3576177">
                <a:moveTo>
                  <a:pt x="0" y="0"/>
                </a:moveTo>
                <a:lnTo>
                  <a:pt x="3576177" y="0"/>
                </a:lnTo>
                <a:lnTo>
                  <a:pt x="3576177" y="1251662"/>
                </a:lnTo>
                <a:lnTo>
                  <a:pt x="0" y="1251662"/>
                </a:lnTo>
                <a:lnTo>
                  <a:pt x="0" y="0"/>
                </a:lnTo>
                <a:close/>
              </a:path>
            </a:pathLst>
          </a:custGeom>
          <a:blipFill>
            <a:blip r:embed="rId3">
              <a:alphaModFix amt="75000"/>
            </a:blip>
            <a:stretch>
              <a:fillRect l="0" t="0" r="0" b="0"/>
            </a:stretch>
          </a:blipFill>
        </p:spPr>
      </p:sp>
      <p:sp>
        <p:nvSpPr>
          <p:cNvPr name="Freeform 5" id="5"/>
          <p:cNvSpPr/>
          <p:nvPr/>
        </p:nvSpPr>
        <p:spPr>
          <a:xfrm flipH="false" flipV="false" rot="0">
            <a:off x="15191562" y="3231828"/>
            <a:ext cx="4724273" cy="3395571"/>
          </a:xfrm>
          <a:custGeom>
            <a:avLst/>
            <a:gdLst/>
            <a:ahLst/>
            <a:cxnLst/>
            <a:rect r="r" b="b" t="t" l="l"/>
            <a:pathLst>
              <a:path h="3395571" w="4724273">
                <a:moveTo>
                  <a:pt x="0" y="0"/>
                </a:moveTo>
                <a:lnTo>
                  <a:pt x="4724273" y="0"/>
                </a:lnTo>
                <a:lnTo>
                  <a:pt x="4724273" y="3395571"/>
                </a:lnTo>
                <a:lnTo>
                  <a:pt x="0" y="33955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7997" y="6245966"/>
            <a:ext cx="18683654" cy="4682229"/>
          </a:xfrm>
          <a:custGeom>
            <a:avLst/>
            <a:gdLst/>
            <a:ahLst/>
            <a:cxnLst/>
            <a:rect r="r" b="b" t="t" l="l"/>
            <a:pathLst>
              <a:path h="4682229" w="18683654">
                <a:moveTo>
                  <a:pt x="0" y="0"/>
                </a:moveTo>
                <a:lnTo>
                  <a:pt x="18683653" y="0"/>
                </a:lnTo>
                <a:lnTo>
                  <a:pt x="18683653" y="4682229"/>
                </a:lnTo>
                <a:lnTo>
                  <a:pt x="0" y="4682229"/>
                </a:lnTo>
                <a:lnTo>
                  <a:pt x="0" y="0"/>
                </a:lnTo>
                <a:close/>
              </a:path>
            </a:pathLst>
          </a:custGeom>
          <a:blipFill>
            <a:blip r:embed="rId6"/>
            <a:stretch>
              <a:fillRect l="0" t="0" r="0" b="-63104"/>
            </a:stretch>
          </a:blipFill>
        </p:spPr>
      </p:sp>
      <p:sp>
        <p:nvSpPr>
          <p:cNvPr name="Freeform 7" id="7"/>
          <p:cNvSpPr/>
          <p:nvPr/>
        </p:nvSpPr>
        <p:spPr>
          <a:xfrm flipH="false" flipV="false" rot="0">
            <a:off x="-2710839" y="1471919"/>
            <a:ext cx="6821176" cy="7314934"/>
          </a:xfrm>
          <a:custGeom>
            <a:avLst/>
            <a:gdLst/>
            <a:ahLst/>
            <a:cxnLst/>
            <a:rect r="r" b="b" t="t" l="l"/>
            <a:pathLst>
              <a:path h="7314934" w="6821176">
                <a:moveTo>
                  <a:pt x="0" y="0"/>
                </a:moveTo>
                <a:lnTo>
                  <a:pt x="6821176" y="0"/>
                </a:lnTo>
                <a:lnTo>
                  <a:pt x="6821176" y="7314934"/>
                </a:lnTo>
                <a:lnTo>
                  <a:pt x="0" y="7314934"/>
                </a:lnTo>
                <a:lnTo>
                  <a:pt x="0" y="0"/>
                </a:lnTo>
                <a:close/>
              </a:path>
            </a:pathLst>
          </a:custGeom>
          <a:blipFill>
            <a:blip r:embed="rId7"/>
            <a:stretch>
              <a:fillRect l="0" t="0" r="0" b="0"/>
            </a:stretch>
          </a:blipFill>
        </p:spPr>
      </p:sp>
      <p:sp>
        <p:nvSpPr>
          <p:cNvPr name="Freeform 8" id="8"/>
          <p:cNvSpPr/>
          <p:nvPr/>
        </p:nvSpPr>
        <p:spPr>
          <a:xfrm flipH="true" flipV="false" rot="-263087">
            <a:off x="-1764729" y="7227669"/>
            <a:ext cx="5720086" cy="2030631"/>
          </a:xfrm>
          <a:custGeom>
            <a:avLst/>
            <a:gdLst/>
            <a:ahLst/>
            <a:cxnLst/>
            <a:rect r="r" b="b" t="t" l="l"/>
            <a:pathLst>
              <a:path h="2030631" w="5720086">
                <a:moveTo>
                  <a:pt x="5720086" y="0"/>
                </a:moveTo>
                <a:lnTo>
                  <a:pt x="0" y="0"/>
                </a:lnTo>
                <a:lnTo>
                  <a:pt x="0" y="2030631"/>
                </a:lnTo>
                <a:lnTo>
                  <a:pt x="5720086" y="2030631"/>
                </a:lnTo>
                <a:lnTo>
                  <a:pt x="5720086"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5986893" y="5418824"/>
            <a:ext cx="2833433" cy="1002327"/>
          </a:xfrm>
          <a:custGeom>
            <a:avLst/>
            <a:gdLst/>
            <a:ahLst/>
            <a:cxnLst/>
            <a:rect r="r" b="b" t="t" l="l"/>
            <a:pathLst>
              <a:path h="1002327" w="2833433">
                <a:moveTo>
                  <a:pt x="0" y="0"/>
                </a:moveTo>
                <a:lnTo>
                  <a:pt x="2833433" y="0"/>
                </a:lnTo>
                <a:lnTo>
                  <a:pt x="2833433" y="1002326"/>
                </a:lnTo>
                <a:lnTo>
                  <a:pt x="0" y="10023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0" id="10"/>
          <p:cNvGrpSpPr/>
          <p:nvPr/>
        </p:nvGrpSpPr>
        <p:grpSpPr>
          <a:xfrm rot="0">
            <a:off x="6437336" y="6050943"/>
            <a:ext cx="5432378" cy="999136"/>
            <a:chOff x="0" y="0"/>
            <a:chExt cx="1430750" cy="263147"/>
          </a:xfrm>
        </p:grpSpPr>
        <p:sp>
          <p:nvSpPr>
            <p:cNvPr name="Freeform 11" id="11"/>
            <p:cNvSpPr/>
            <p:nvPr/>
          </p:nvSpPr>
          <p:spPr>
            <a:xfrm flipH="false" flipV="false" rot="0">
              <a:off x="0" y="0"/>
              <a:ext cx="1430750" cy="263147"/>
            </a:xfrm>
            <a:custGeom>
              <a:avLst/>
              <a:gdLst/>
              <a:ahLst/>
              <a:cxnLst/>
              <a:rect r="r" b="b" t="t" l="l"/>
              <a:pathLst>
                <a:path h="263147" w="1430750">
                  <a:moveTo>
                    <a:pt x="131573" y="0"/>
                  </a:moveTo>
                  <a:lnTo>
                    <a:pt x="1299176" y="0"/>
                  </a:lnTo>
                  <a:cubicBezTo>
                    <a:pt x="1371842" y="0"/>
                    <a:pt x="1430750" y="58907"/>
                    <a:pt x="1430750" y="131573"/>
                  </a:cubicBezTo>
                  <a:lnTo>
                    <a:pt x="1430750" y="131573"/>
                  </a:lnTo>
                  <a:cubicBezTo>
                    <a:pt x="1430750" y="204239"/>
                    <a:pt x="1371842" y="263147"/>
                    <a:pt x="1299176" y="263147"/>
                  </a:cubicBezTo>
                  <a:lnTo>
                    <a:pt x="131573" y="263147"/>
                  </a:lnTo>
                  <a:cubicBezTo>
                    <a:pt x="58907" y="263147"/>
                    <a:pt x="0" y="204239"/>
                    <a:pt x="0" y="131573"/>
                  </a:cubicBezTo>
                  <a:lnTo>
                    <a:pt x="0" y="131573"/>
                  </a:lnTo>
                  <a:cubicBezTo>
                    <a:pt x="0" y="58907"/>
                    <a:pt x="58907" y="0"/>
                    <a:pt x="131573" y="0"/>
                  </a:cubicBezTo>
                  <a:close/>
                </a:path>
              </a:pathLst>
            </a:custGeom>
            <a:solidFill>
              <a:srgbClr val="FFFFFF"/>
            </a:solidFill>
          </p:spPr>
        </p:sp>
        <p:sp>
          <p:nvSpPr>
            <p:cNvPr name="TextBox 12" id="12"/>
            <p:cNvSpPr txBox="true"/>
            <p:nvPr/>
          </p:nvSpPr>
          <p:spPr>
            <a:xfrm>
              <a:off x="0" y="-38100"/>
              <a:ext cx="1430750" cy="301247"/>
            </a:xfrm>
            <a:prstGeom prst="rect">
              <a:avLst/>
            </a:prstGeom>
          </p:spPr>
          <p:txBody>
            <a:bodyPr anchor="ctr" rtlCol="false" tIns="50800" lIns="50800" bIns="50800" rIns="50800"/>
            <a:lstStyle/>
            <a:p>
              <a:pPr algn="ctr">
                <a:lnSpc>
                  <a:spcPts val="2659"/>
                </a:lnSpc>
                <a:spcBef>
                  <a:spcPct val="0"/>
                </a:spcBef>
              </a:pPr>
            </a:p>
          </p:txBody>
        </p:sp>
      </p:grpSp>
      <p:sp>
        <p:nvSpPr>
          <p:cNvPr name="Freeform 13" id="13"/>
          <p:cNvSpPr/>
          <p:nvPr/>
        </p:nvSpPr>
        <p:spPr>
          <a:xfrm flipH="false" flipV="false" rot="0">
            <a:off x="14085915" y="8155350"/>
            <a:ext cx="783429" cy="519022"/>
          </a:xfrm>
          <a:custGeom>
            <a:avLst/>
            <a:gdLst/>
            <a:ahLst/>
            <a:cxnLst/>
            <a:rect r="r" b="b" t="t" l="l"/>
            <a:pathLst>
              <a:path h="519022" w="783429">
                <a:moveTo>
                  <a:pt x="0" y="0"/>
                </a:moveTo>
                <a:lnTo>
                  <a:pt x="783428" y="0"/>
                </a:lnTo>
                <a:lnTo>
                  <a:pt x="783428" y="519022"/>
                </a:lnTo>
                <a:lnTo>
                  <a:pt x="0" y="51902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4" id="14"/>
          <p:cNvSpPr/>
          <p:nvPr/>
        </p:nvSpPr>
        <p:spPr>
          <a:xfrm flipH="true" flipV="false" rot="0">
            <a:off x="14869343" y="8259495"/>
            <a:ext cx="843611" cy="340608"/>
          </a:xfrm>
          <a:custGeom>
            <a:avLst/>
            <a:gdLst/>
            <a:ahLst/>
            <a:cxnLst/>
            <a:rect r="r" b="b" t="t" l="l"/>
            <a:pathLst>
              <a:path h="340608" w="843611">
                <a:moveTo>
                  <a:pt x="843611" y="0"/>
                </a:moveTo>
                <a:lnTo>
                  <a:pt x="0" y="0"/>
                </a:lnTo>
                <a:lnTo>
                  <a:pt x="0" y="340608"/>
                </a:lnTo>
                <a:lnTo>
                  <a:pt x="843611" y="340608"/>
                </a:lnTo>
                <a:lnTo>
                  <a:pt x="843611" y="0"/>
                </a:lnTo>
                <a:close/>
              </a:path>
            </a:pathLst>
          </a:custGeom>
          <a:blipFill>
            <a:blip r:embed="rId14"/>
            <a:stretch>
              <a:fillRect l="0" t="0" r="0" b="0"/>
            </a:stretch>
          </a:blipFill>
        </p:spPr>
      </p:sp>
      <p:sp>
        <p:nvSpPr>
          <p:cNvPr name="Freeform 15" id="15"/>
          <p:cNvSpPr/>
          <p:nvPr/>
        </p:nvSpPr>
        <p:spPr>
          <a:xfrm flipH="false" flipV="false" rot="0">
            <a:off x="7827196" y="6855040"/>
            <a:ext cx="2541859" cy="1931813"/>
          </a:xfrm>
          <a:custGeom>
            <a:avLst/>
            <a:gdLst/>
            <a:ahLst/>
            <a:cxnLst/>
            <a:rect r="r" b="b" t="t" l="l"/>
            <a:pathLst>
              <a:path h="1931813" w="2541859">
                <a:moveTo>
                  <a:pt x="0" y="0"/>
                </a:moveTo>
                <a:lnTo>
                  <a:pt x="2541859" y="0"/>
                </a:lnTo>
                <a:lnTo>
                  <a:pt x="2541859" y="1931813"/>
                </a:lnTo>
                <a:lnTo>
                  <a:pt x="0" y="1931813"/>
                </a:lnTo>
                <a:lnTo>
                  <a:pt x="0" y="0"/>
                </a:lnTo>
                <a:close/>
              </a:path>
            </a:pathLst>
          </a:custGeom>
          <a:blipFill>
            <a:blip r:embed="rId15">
              <a:alphaModFix amt="49000"/>
            </a:blip>
            <a:stretch>
              <a:fillRect l="0" t="0" r="0" b="0"/>
            </a:stretch>
          </a:blipFill>
        </p:spPr>
      </p:sp>
      <p:sp>
        <p:nvSpPr>
          <p:cNvPr name="Freeform 16" id="16"/>
          <p:cNvSpPr/>
          <p:nvPr/>
        </p:nvSpPr>
        <p:spPr>
          <a:xfrm flipH="false" flipV="false" rot="0">
            <a:off x="1934142" y="544775"/>
            <a:ext cx="1399884" cy="1063912"/>
          </a:xfrm>
          <a:custGeom>
            <a:avLst/>
            <a:gdLst/>
            <a:ahLst/>
            <a:cxnLst/>
            <a:rect r="r" b="b" t="t" l="l"/>
            <a:pathLst>
              <a:path h="1063912" w="1399884">
                <a:moveTo>
                  <a:pt x="0" y="0"/>
                </a:moveTo>
                <a:lnTo>
                  <a:pt x="1399884" y="0"/>
                </a:lnTo>
                <a:lnTo>
                  <a:pt x="1399884" y="1063912"/>
                </a:lnTo>
                <a:lnTo>
                  <a:pt x="0" y="106391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7" id="17"/>
          <p:cNvSpPr txBox="true"/>
          <p:nvPr/>
        </p:nvSpPr>
        <p:spPr>
          <a:xfrm rot="0">
            <a:off x="2440936" y="861527"/>
            <a:ext cx="13406127" cy="4714875"/>
          </a:xfrm>
          <a:prstGeom prst="rect">
            <a:avLst/>
          </a:prstGeom>
        </p:spPr>
        <p:txBody>
          <a:bodyPr anchor="t" rtlCol="false" tIns="0" lIns="0" bIns="0" rIns="0">
            <a:spAutoFit/>
          </a:bodyPr>
          <a:lstStyle/>
          <a:p>
            <a:pPr algn="ctr">
              <a:lnSpc>
                <a:spcPts val="7441"/>
              </a:lnSpc>
            </a:pPr>
            <a:r>
              <a:rPr lang="en-US" sz="6201" spc="434">
                <a:solidFill>
                  <a:srgbClr val="1E3A5F"/>
                </a:solidFill>
                <a:latin typeface="Wedges"/>
                <a:ea typeface="Wedges"/>
                <a:cs typeface="Wedges"/>
                <a:sym typeface="Wedges"/>
              </a:rPr>
              <a:t>STRATEGI PEMBELAJARAN MATEMATIKA YANG KONKRET, SEDERHANA, DAN FUNGSIONAL BAGI PESERTA DIDIK TUNARUNGU</a:t>
            </a:r>
          </a:p>
        </p:txBody>
      </p:sp>
      <p:sp>
        <p:nvSpPr>
          <p:cNvPr name="TextBox 18" id="18"/>
          <p:cNvSpPr txBox="true"/>
          <p:nvPr/>
        </p:nvSpPr>
        <p:spPr>
          <a:xfrm rot="0">
            <a:off x="6884301" y="6281270"/>
            <a:ext cx="4538448" cy="481330"/>
          </a:xfrm>
          <a:prstGeom prst="rect">
            <a:avLst/>
          </a:prstGeom>
        </p:spPr>
        <p:txBody>
          <a:bodyPr anchor="t" rtlCol="false" tIns="0" lIns="0" bIns="0" rIns="0">
            <a:spAutoFit/>
          </a:bodyPr>
          <a:lstStyle/>
          <a:p>
            <a:pPr algn="ctr">
              <a:lnSpc>
                <a:spcPts val="3919"/>
              </a:lnSpc>
            </a:pPr>
            <a:r>
              <a:rPr lang="en-US" sz="2799">
                <a:solidFill>
                  <a:srgbClr val="000000"/>
                </a:solidFill>
                <a:latin typeface="Nunito"/>
                <a:ea typeface="Nunito"/>
                <a:cs typeface="Nunito"/>
                <a:sym typeface="Nunito"/>
              </a:rPr>
              <a:t>AMNA SRI RIZEKY, S.Pd.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false" flipV="false" rot="0">
            <a:off x="-955216" y="6478914"/>
            <a:ext cx="20198432" cy="3893811"/>
          </a:xfrm>
          <a:custGeom>
            <a:avLst/>
            <a:gdLst/>
            <a:ahLst/>
            <a:cxnLst/>
            <a:rect r="r" b="b" t="t" l="l"/>
            <a:pathLst>
              <a:path h="3893811" w="20198432">
                <a:moveTo>
                  <a:pt x="0" y="0"/>
                </a:moveTo>
                <a:lnTo>
                  <a:pt x="20198432" y="0"/>
                </a:lnTo>
                <a:lnTo>
                  <a:pt x="20198432" y="3893811"/>
                </a:lnTo>
                <a:lnTo>
                  <a:pt x="0" y="3893811"/>
                </a:lnTo>
                <a:lnTo>
                  <a:pt x="0" y="0"/>
                </a:lnTo>
                <a:close/>
              </a:path>
            </a:pathLst>
          </a:custGeom>
          <a:blipFill>
            <a:blip r:embed="rId2"/>
            <a:stretch>
              <a:fillRect l="0" t="0" r="0" b="-123054"/>
            </a:stretch>
          </a:blipFill>
        </p:spPr>
      </p:sp>
      <p:sp>
        <p:nvSpPr>
          <p:cNvPr name="Freeform 3" id="3"/>
          <p:cNvSpPr/>
          <p:nvPr/>
        </p:nvSpPr>
        <p:spPr>
          <a:xfrm flipH="false" flipV="false" rot="238939">
            <a:off x="1777933" y="176846"/>
            <a:ext cx="3800475" cy="1520190"/>
          </a:xfrm>
          <a:custGeom>
            <a:avLst/>
            <a:gdLst/>
            <a:ahLst/>
            <a:cxnLst/>
            <a:rect r="r" b="b" t="t" l="l"/>
            <a:pathLst>
              <a:path h="1520190" w="3800475">
                <a:moveTo>
                  <a:pt x="0" y="0"/>
                </a:moveTo>
                <a:lnTo>
                  <a:pt x="3800475" y="0"/>
                </a:lnTo>
                <a:lnTo>
                  <a:pt x="3800475" y="1520190"/>
                </a:lnTo>
                <a:lnTo>
                  <a:pt x="0" y="1520190"/>
                </a:lnTo>
                <a:lnTo>
                  <a:pt x="0" y="0"/>
                </a:lnTo>
                <a:close/>
              </a:path>
            </a:pathLst>
          </a:custGeom>
          <a:blipFill>
            <a:blip r:embed="rId3">
              <a:alphaModFix amt="80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4120298" y="0"/>
            <a:ext cx="8705107" cy="8552768"/>
          </a:xfrm>
          <a:custGeom>
            <a:avLst/>
            <a:gdLst/>
            <a:ahLst/>
            <a:cxnLst/>
            <a:rect r="r" b="b" t="t" l="l"/>
            <a:pathLst>
              <a:path h="8552768" w="8705107">
                <a:moveTo>
                  <a:pt x="8705107" y="0"/>
                </a:moveTo>
                <a:lnTo>
                  <a:pt x="0" y="0"/>
                </a:lnTo>
                <a:lnTo>
                  <a:pt x="0" y="8552768"/>
                </a:lnTo>
                <a:lnTo>
                  <a:pt x="8705107" y="8552768"/>
                </a:lnTo>
                <a:lnTo>
                  <a:pt x="8705107"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564189" y="6943425"/>
            <a:ext cx="1592889" cy="1609343"/>
          </a:xfrm>
          <a:custGeom>
            <a:avLst/>
            <a:gdLst/>
            <a:ahLst/>
            <a:cxnLst/>
            <a:rect r="r" b="b" t="t" l="l"/>
            <a:pathLst>
              <a:path h="1609343" w="1592889">
                <a:moveTo>
                  <a:pt x="0" y="0"/>
                </a:moveTo>
                <a:lnTo>
                  <a:pt x="1592889" y="0"/>
                </a:lnTo>
                <a:lnTo>
                  <a:pt x="1592889" y="1609343"/>
                </a:lnTo>
                <a:lnTo>
                  <a:pt x="0" y="1609343"/>
                </a:lnTo>
                <a:lnTo>
                  <a:pt x="0" y="0"/>
                </a:lnTo>
                <a:close/>
              </a:path>
            </a:pathLst>
          </a:custGeom>
          <a:blipFill>
            <a:blip r:embed="rId7">
              <a:extLst>
                <a:ext uri="{96DAC541-7B7A-43D3-8B79-37D633B846F1}">
                  <asvg:svgBlip xmlns:asvg="http://schemas.microsoft.com/office/drawing/2016/SVG/main" r:embed="rId8"/>
                </a:ext>
              </a:extLst>
            </a:blip>
            <a:stretch>
              <a:fillRect l="0" t="0" r="-159891" b="0"/>
            </a:stretch>
          </a:blipFill>
        </p:spPr>
      </p:sp>
      <p:sp>
        <p:nvSpPr>
          <p:cNvPr name="Freeform 6" id="6"/>
          <p:cNvSpPr/>
          <p:nvPr/>
        </p:nvSpPr>
        <p:spPr>
          <a:xfrm flipH="false" flipV="false" rot="0">
            <a:off x="491761" y="7302007"/>
            <a:ext cx="1237973" cy="1250760"/>
          </a:xfrm>
          <a:custGeom>
            <a:avLst/>
            <a:gdLst/>
            <a:ahLst/>
            <a:cxnLst/>
            <a:rect r="r" b="b" t="t" l="l"/>
            <a:pathLst>
              <a:path h="1250760" w="1237973">
                <a:moveTo>
                  <a:pt x="0" y="0"/>
                </a:moveTo>
                <a:lnTo>
                  <a:pt x="1237972" y="0"/>
                </a:lnTo>
                <a:lnTo>
                  <a:pt x="1237972" y="1250761"/>
                </a:lnTo>
                <a:lnTo>
                  <a:pt x="0" y="1250761"/>
                </a:lnTo>
                <a:lnTo>
                  <a:pt x="0" y="0"/>
                </a:lnTo>
                <a:close/>
              </a:path>
            </a:pathLst>
          </a:custGeom>
          <a:blipFill>
            <a:blip r:embed="rId7">
              <a:extLst>
                <a:ext uri="{96DAC541-7B7A-43D3-8B79-37D633B846F1}">
                  <asvg:svgBlip xmlns:asvg="http://schemas.microsoft.com/office/drawing/2016/SVG/main" r:embed="rId8"/>
                </a:ext>
              </a:extLst>
            </a:blip>
            <a:stretch>
              <a:fillRect l="0" t="0" r="-159891" b="0"/>
            </a:stretch>
          </a:blipFill>
        </p:spPr>
      </p:sp>
      <p:sp>
        <p:nvSpPr>
          <p:cNvPr name="Freeform 7" id="7"/>
          <p:cNvSpPr/>
          <p:nvPr/>
        </p:nvSpPr>
        <p:spPr>
          <a:xfrm flipH="false" flipV="false" rot="0">
            <a:off x="14956212" y="4784141"/>
            <a:ext cx="4029136" cy="2427555"/>
          </a:xfrm>
          <a:custGeom>
            <a:avLst/>
            <a:gdLst/>
            <a:ahLst/>
            <a:cxnLst/>
            <a:rect r="r" b="b" t="t" l="l"/>
            <a:pathLst>
              <a:path h="2427555" w="4029136">
                <a:moveTo>
                  <a:pt x="0" y="0"/>
                </a:moveTo>
                <a:lnTo>
                  <a:pt x="4029136" y="0"/>
                </a:lnTo>
                <a:lnTo>
                  <a:pt x="4029136" y="2427555"/>
                </a:lnTo>
                <a:lnTo>
                  <a:pt x="0" y="242755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true" flipV="false" rot="0">
            <a:off x="2857936" y="5855193"/>
            <a:ext cx="2010029" cy="4144389"/>
          </a:xfrm>
          <a:custGeom>
            <a:avLst/>
            <a:gdLst/>
            <a:ahLst/>
            <a:cxnLst/>
            <a:rect r="r" b="b" t="t" l="l"/>
            <a:pathLst>
              <a:path h="4144389" w="2010029">
                <a:moveTo>
                  <a:pt x="2010029" y="0"/>
                </a:moveTo>
                <a:lnTo>
                  <a:pt x="0" y="0"/>
                </a:lnTo>
                <a:lnTo>
                  <a:pt x="0" y="4144389"/>
                </a:lnTo>
                <a:lnTo>
                  <a:pt x="2010029" y="4144389"/>
                </a:lnTo>
                <a:lnTo>
                  <a:pt x="2010029"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 id="9"/>
          <p:cNvSpPr/>
          <p:nvPr/>
        </p:nvSpPr>
        <p:spPr>
          <a:xfrm flipH="true" flipV="false" rot="0">
            <a:off x="8411713" y="6675295"/>
            <a:ext cx="1464574" cy="1072801"/>
          </a:xfrm>
          <a:custGeom>
            <a:avLst/>
            <a:gdLst/>
            <a:ahLst/>
            <a:cxnLst/>
            <a:rect r="r" b="b" t="t" l="l"/>
            <a:pathLst>
              <a:path h="1072801" w="1464574">
                <a:moveTo>
                  <a:pt x="1464574" y="0"/>
                </a:moveTo>
                <a:lnTo>
                  <a:pt x="0" y="0"/>
                </a:lnTo>
                <a:lnTo>
                  <a:pt x="0" y="1072801"/>
                </a:lnTo>
                <a:lnTo>
                  <a:pt x="1464574" y="1072801"/>
                </a:lnTo>
                <a:lnTo>
                  <a:pt x="146457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0" id="10"/>
          <p:cNvSpPr/>
          <p:nvPr/>
        </p:nvSpPr>
        <p:spPr>
          <a:xfrm flipH="false" flipV="false" rot="0">
            <a:off x="16970780" y="3923618"/>
            <a:ext cx="778518" cy="705532"/>
          </a:xfrm>
          <a:custGeom>
            <a:avLst/>
            <a:gdLst/>
            <a:ahLst/>
            <a:cxnLst/>
            <a:rect r="r" b="b" t="t" l="l"/>
            <a:pathLst>
              <a:path h="705532" w="778518">
                <a:moveTo>
                  <a:pt x="0" y="0"/>
                </a:moveTo>
                <a:lnTo>
                  <a:pt x="778519" y="0"/>
                </a:lnTo>
                <a:lnTo>
                  <a:pt x="778519" y="705532"/>
                </a:lnTo>
                <a:lnTo>
                  <a:pt x="0" y="705532"/>
                </a:lnTo>
                <a:lnTo>
                  <a:pt x="0" y="0"/>
                </a:lnTo>
                <a:close/>
              </a:path>
            </a:pathLst>
          </a:custGeom>
          <a:blipFill>
            <a:blip r:embed="rId15"/>
            <a:stretch>
              <a:fillRect l="0" t="0" r="0" b="0"/>
            </a:stretch>
          </a:blipFill>
        </p:spPr>
      </p:sp>
      <p:sp>
        <p:nvSpPr>
          <p:cNvPr name="Freeform 11" id="11"/>
          <p:cNvSpPr/>
          <p:nvPr/>
        </p:nvSpPr>
        <p:spPr>
          <a:xfrm flipH="true" flipV="false" rot="0">
            <a:off x="15870612" y="1827170"/>
            <a:ext cx="3800475" cy="1520190"/>
          </a:xfrm>
          <a:custGeom>
            <a:avLst/>
            <a:gdLst/>
            <a:ahLst/>
            <a:cxnLst/>
            <a:rect r="r" b="b" t="t" l="l"/>
            <a:pathLst>
              <a:path h="1520190" w="3800475">
                <a:moveTo>
                  <a:pt x="3800475" y="0"/>
                </a:moveTo>
                <a:lnTo>
                  <a:pt x="0" y="0"/>
                </a:lnTo>
                <a:lnTo>
                  <a:pt x="0" y="1520190"/>
                </a:lnTo>
                <a:lnTo>
                  <a:pt x="3800475" y="1520190"/>
                </a:lnTo>
                <a:lnTo>
                  <a:pt x="3800475"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14216887" y="-148512"/>
            <a:ext cx="3553963" cy="1243887"/>
          </a:xfrm>
          <a:custGeom>
            <a:avLst/>
            <a:gdLst/>
            <a:ahLst/>
            <a:cxnLst/>
            <a:rect r="r" b="b" t="t" l="l"/>
            <a:pathLst>
              <a:path h="1243887" w="3553963">
                <a:moveTo>
                  <a:pt x="0" y="0"/>
                </a:moveTo>
                <a:lnTo>
                  <a:pt x="3553963" y="0"/>
                </a:lnTo>
                <a:lnTo>
                  <a:pt x="3553963" y="1243887"/>
                </a:lnTo>
                <a:lnTo>
                  <a:pt x="0" y="1243887"/>
                </a:lnTo>
                <a:lnTo>
                  <a:pt x="0" y="0"/>
                </a:lnTo>
                <a:close/>
              </a:path>
            </a:pathLst>
          </a:custGeom>
          <a:blipFill>
            <a:blip r:embed="rId16"/>
            <a:stretch>
              <a:fillRect l="0" t="0" r="0" b="0"/>
            </a:stretch>
          </a:blipFill>
        </p:spPr>
      </p:sp>
      <p:sp>
        <p:nvSpPr>
          <p:cNvPr name="TextBox 13" id="13"/>
          <p:cNvSpPr txBox="true"/>
          <p:nvPr/>
        </p:nvSpPr>
        <p:spPr>
          <a:xfrm rot="0">
            <a:off x="5098956" y="2257434"/>
            <a:ext cx="9962287" cy="4221480"/>
          </a:xfrm>
          <a:prstGeom prst="rect">
            <a:avLst/>
          </a:prstGeom>
        </p:spPr>
        <p:txBody>
          <a:bodyPr anchor="t" rtlCol="false" tIns="0" lIns="0" bIns="0" rIns="0">
            <a:spAutoFit/>
          </a:bodyPr>
          <a:lstStyle/>
          <a:p>
            <a:pPr algn="l">
              <a:lnSpc>
                <a:spcPts val="4860"/>
              </a:lnSpc>
            </a:pPr>
            <a:r>
              <a:rPr lang="en-US" sz="3000">
                <a:solidFill>
                  <a:srgbClr val="000000"/>
                </a:solidFill>
                <a:latin typeface="Nunito"/>
                <a:ea typeface="Nunito"/>
                <a:cs typeface="Nunito"/>
                <a:sym typeface="Nunito"/>
              </a:rPr>
              <a:t>Pembelajaran matematika bagi peserta didik tunarungu memerlukan pendekatan yang mengutamakan jalur visual, taktil, dan kinestetik guna menjembatani keterbatasan auditori mereka. Karena matematika bersifat abstrak, strategi pengajaran harus diubah menjadi bentuk yang nyata (konkret), tidak rumit (sederhana), dan langsung bermanfaat untuk kehidupan sehari-hari (fungsional).</a:t>
            </a:r>
          </a:p>
        </p:txBody>
      </p:sp>
      <p:sp>
        <p:nvSpPr>
          <p:cNvPr name="Freeform 14" id="14"/>
          <p:cNvSpPr/>
          <p:nvPr/>
        </p:nvSpPr>
        <p:spPr>
          <a:xfrm flipH="true" flipV="false" rot="0">
            <a:off x="1388972" y="7302007"/>
            <a:ext cx="1237973" cy="1250760"/>
          </a:xfrm>
          <a:custGeom>
            <a:avLst/>
            <a:gdLst/>
            <a:ahLst/>
            <a:cxnLst/>
            <a:rect r="r" b="b" t="t" l="l"/>
            <a:pathLst>
              <a:path h="1250760" w="1237973">
                <a:moveTo>
                  <a:pt x="1237972" y="0"/>
                </a:moveTo>
                <a:lnTo>
                  <a:pt x="0" y="0"/>
                </a:lnTo>
                <a:lnTo>
                  <a:pt x="0" y="1250761"/>
                </a:lnTo>
                <a:lnTo>
                  <a:pt x="1237972" y="1250761"/>
                </a:lnTo>
                <a:lnTo>
                  <a:pt x="1237972" y="0"/>
                </a:lnTo>
                <a:close/>
              </a:path>
            </a:pathLst>
          </a:custGeom>
          <a:blipFill>
            <a:blip r:embed="rId7">
              <a:extLst>
                <a:ext uri="{96DAC541-7B7A-43D3-8B79-37D633B846F1}">
                  <asvg:svgBlip xmlns:asvg="http://schemas.microsoft.com/office/drawing/2016/SVG/main" r:embed="rId8"/>
                </a:ext>
              </a:extLst>
            </a:blip>
            <a:stretch>
              <a:fillRect l="0" t="0" r="-159891"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true" flipV="false" rot="0">
            <a:off x="-802816" y="6929627"/>
            <a:ext cx="20198432" cy="3893811"/>
          </a:xfrm>
          <a:custGeom>
            <a:avLst/>
            <a:gdLst/>
            <a:ahLst/>
            <a:cxnLst/>
            <a:rect r="r" b="b" t="t" l="l"/>
            <a:pathLst>
              <a:path h="3893811" w="20198432">
                <a:moveTo>
                  <a:pt x="20198432" y="0"/>
                </a:moveTo>
                <a:lnTo>
                  <a:pt x="0" y="0"/>
                </a:lnTo>
                <a:lnTo>
                  <a:pt x="0" y="3893810"/>
                </a:lnTo>
                <a:lnTo>
                  <a:pt x="20198432" y="3893810"/>
                </a:lnTo>
                <a:lnTo>
                  <a:pt x="20198432" y="0"/>
                </a:lnTo>
                <a:close/>
              </a:path>
            </a:pathLst>
          </a:custGeom>
          <a:blipFill>
            <a:blip r:embed="rId2"/>
            <a:stretch>
              <a:fillRect l="0" t="0" r="0" b="-123054"/>
            </a:stretch>
          </a:blipFill>
        </p:spPr>
      </p:sp>
      <p:sp>
        <p:nvSpPr>
          <p:cNvPr name="Freeform 3" id="3"/>
          <p:cNvSpPr/>
          <p:nvPr/>
        </p:nvSpPr>
        <p:spPr>
          <a:xfrm flipH="false" flipV="false" rot="0">
            <a:off x="10271392" y="1984733"/>
            <a:ext cx="4546894" cy="1329967"/>
          </a:xfrm>
          <a:custGeom>
            <a:avLst/>
            <a:gdLst/>
            <a:ahLst/>
            <a:cxnLst/>
            <a:rect r="r" b="b" t="t" l="l"/>
            <a:pathLst>
              <a:path h="1329967" w="4546894">
                <a:moveTo>
                  <a:pt x="0" y="0"/>
                </a:moveTo>
                <a:lnTo>
                  <a:pt x="4546894" y="0"/>
                </a:lnTo>
                <a:lnTo>
                  <a:pt x="4546894" y="1329967"/>
                </a:lnTo>
                <a:lnTo>
                  <a:pt x="0" y="1329967"/>
                </a:lnTo>
                <a:lnTo>
                  <a:pt x="0" y="0"/>
                </a:lnTo>
                <a:close/>
              </a:path>
            </a:pathLst>
          </a:custGeom>
          <a:blipFill>
            <a:blip r:embed="rId3">
              <a:alphaModFix amt="65000"/>
            </a:blip>
            <a:stretch>
              <a:fillRect l="0" t="0" r="0" b="0"/>
            </a:stretch>
          </a:blipFill>
        </p:spPr>
      </p:sp>
      <p:sp>
        <p:nvSpPr>
          <p:cNvPr name="Freeform 4" id="4"/>
          <p:cNvSpPr/>
          <p:nvPr/>
        </p:nvSpPr>
        <p:spPr>
          <a:xfrm flipH="false" flipV="false" rot="0">
            <a:off x="12194641" y="-957895"/>
            <a:ext cx="9088663" cy="9065941"/>
          </a:xfrm>
          <a:custGeom>
            <a:avLst/>
            <a:gdLst/>
            <a:ahLst/>
            <a:cxnLst/>
            <a:rect r="r" b="b" t="t" l="l"/>
            <a:pathLst>
              <a:path h="9065941" w="9088663">
                <a:moveTo>
                  <a:pt x="0" y="0"/>
                </a:moveTo>
                <a:lnTo>
                  <a:pt x="9088664" y="0"/>
                </a:lnTo>
                <a:lnTo>
                  <a:pt x="9088664" y="9065942"/>
                </a:lnTo>
                <a:lnTo>
                  <a:pt x="0" y="90659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6738973" y="6330214"/>
            <a:ext cx="1549027" cy="2432018"/>
          </a:xfrm>
          <a:custGeom>
            <a:avLst/>
            <a:gdLst/>
            <a:ahLst/>
            <a:cxnLst/>
            <a:rect r="r" b="b" t="t" l="l"/>
            <a:pathLst>
              <a:path h="2432018" w="1549027">
                <a:moveTo>
                  <a:pt x="0" y="0"/>
                </a:moveTo>
                <a:lnTo>
                  <a:pt x="1549027" y="0"/>
                </a:lnTo>
                <a:lnTo>
                  <a:pt x="1549027" y="2432018"/>
                </a:lnTo>
                <a:lnTo>
                  <a:pt x="0" y="2432018"/>
                </a:lnTo>
                <a:lnTo>
                  <a:pt x="0" y="0"/>
                </a:lnTo>
                <a:close/>
              </a:path>
            </a:pathLst>
          </a:custGeom>
          <a:blipFill>
            <a:blip r:embed="rId6">
              <a:extLst>
                <a:ext uri="{96DAC541-7B7A-43D3-8B79-37D633B846F1}">
                  <asvg:svgBlip xmlns:asvg="http://schemas.microsoft.com/office/drawing/2016/SVG/main" r:embed="rId7"/>
                </a:ext>
              </a:extLst>
            </a:blip>
            <a:stretch>
              <a:fillRect l="0" t="0" r="-297186" b="-8148"/>
            </a:stretch>
          </a:blipFill>
        </p:spPr>
      </p:sp>
      <p:sp>
        <p:nvSpPr>
          <p:cNvPr name="Freeform 6" id="6"/>
          <p:cNvSpPr/>
          <p:nvPr/>
        </p:nvSpPr>
        <p:spPr>
          <a:xfrm flipH="true" flipV="false" rot="0">
            <a:off x="15571711" y="6330214"/>
            <a:ext cx="1549027" cy="2432018"/>
          </a:xfrm>
          <a:custGeom>
            <a:avLst/>
            <a:gdLst/>
            <a:ahLst/>
            <a:cxnLst/>
            <a:rect r="r" b="b" t="t" l="l"/>
            <a:pathLst>
              <a:path h="2432018" w="1549027">
                <a:moveTo>
                  <a:pt x="1549027" y="0"/>
                </a:moveTo>
                <a:lnTo>
                  <a:pt x="0" y="0"/>
                </a:lnTo>
                <a:lnTo>
                  <a:pt x="0" y="2432018"/>
                </a:lnTo>
                <a:lnTo>
                  <a:pt x="1549027" y="2432018"/>
                </a:lnTo>
                <a:lnTo>
                  <a:pt x="1549027" y="0"/>
                </a:lnTo>
                <a:close/>
              </a:path>
            </a:pathLst>
          </a:custGeom>
          <a:blipFill>
            <a:blip r:embed="rId6">
              <a:extLst>
                <a:ext uri="{96DAC541-7B7A-43D3-8B79-37D633B846F1}">
                  <asvg:svgBlip xmlns:asvg="http://schemas.microsoft.com/office/drawing/2016/SVG/main" r:embed="rId7"/>
                </a:ext>
              </a:extLst>
            </a:blip>
            <a:stretch>
              <a:fillRect l="0" t="0" r="-297186" b="-8148"/>
            </a:stretch>
          </a:blipFill>
        </p:spPr>
      </p:sp>
      <p:sp>
        <p:nvSpPr>
          <p:cNvPr name="Freeform 7" id="7"/>
          <p:cNvSpPr/>
          <p:nvPr/>
        </p:nvSpPr>
        <p:spPr>
          <a:xfrm flipH="false" flipV="false" rot="0">
            <a:off x="14964344" y="8177402"/>
            <a:ext cx="1157584" cy="680080"/>
          </a:xfrm>
          <a:custGeom>
            <a:avLst/>
            <a:gdLst/>
            <a:ahLst/>
            <a:cxnLst/>
            <a:rect r="r" b="b" t="t" l="l"/>
            <a:pathLst>
              <a:path h="680080" w="1157584">
                <a:moveTo>
                  <a:pt x="0" y="0"/>
                </a:moveTo>
                <a:lnTo>
                  <a:pt x="1157583" y="0"/>
                </a:lnTo>
                <a:lnTo>
                  <a:pt x="1157583" y="680080"/>
                </a:lnTo>
                <a:lnTo>
                  <a:pt x="0" y="680080"/>
                </a:lnTo>
                <a:lnTo>
                  <a:pt x="0" y="0"/>
                </a:lnTo>
                <a:close/>
              </a:path>
            </a:pathLst>
          </a:custGeom>
          <a:blipFill>
            <a:blip r:embed="rId8"/>
            <a:stretch>
              <a:fillRect l="0" t="0" r="0" b="0"/>
            </a:stretch>
          </a:blipFill>
        </p:spPr>
      </p:sp>
      <p:grpSp>
        <p:nvGrpSpPr>
          <p:cNvPr name="Group 8" id="8"/>
          <p:cNvGrpSpPr/>
          <p:nvPr/>
        </p:nvGrpSpPr>
        <p:grpSpPr>
          <a:xfrm rot="0">
            <a:off x="895350" y="7200631"/>
            <a:ext cx="1797168" cy="1396128"/>
            <a:chOff x="0" y="0"/>
            <a:chExt cx="2396225" cy="1861504"/>
          </a:xfrm>
        </p:grpSpPr>
        <p:sp>
          <p:nvSpPr>
            <p:cNvPr name="Freeform 9" id="9"/>
            <p:cNvSpPr/>
            <p:nvPr/>
          </p:nvSpPr>
          <p:spPr>
            <a:xfrm flipH="false" flipV="false" rot="0">
              <a:off x="613399" y="0"/>
              <a:ext cx="1782826" cy="1826198"/>
            </a:xfrm>
            <a:custGeom>
              <a:avLst/>
              <a:gdLst/>
              <a:ahLst/>
              <a:cxnLst/>
              <a:rect r="r" b="b" t="t" l="l"/>
              <a:pathLst>
                <a:path h="1826198" w="1782826">
                  <a:moveTo>
                    <a:pt x="0" y="0"/>
                  </a:moveTo>
                  <a:lnTo>
                    <a:pt x="1782826" y="0"/>
                  </a:lnTo>
                  <a:lnTo>
                    <a:pt x="1782826" y="1826198"/>
                  </a:lnTo>
                  <a:lnTo>
                    <a:pt x="0" y="182619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true" flipV="false" rot="-106614">
              <a:off x="23174" y="321215"/>
              <a:ext cx="1481638" cy="1517683"/>
            </a:xfrm>
            <a:custGeom>
              <a:avLst/>
              <a:gdLst/>
              <a:ahLst/>
              <a:cxnLst/>
              <a:rect r="r" b="b" t="t" l="l"/>
              <a:pathLst>
                <a:path h="1517683" w="1481638">
                  <a:moveTo>
                    <a:pt x="1481638" y="0"/>
                  </a:moveTo>
                  <a:lnTo>
                    <a:pt x="0" y="0"/>
                  </a:lnTo>
                  <a:lnTo>
                    <a:pt x="0" y="1517683"/>
                  </a:lnTo>
                  <a:lnTo>
                    <a:pt x="1481638" y="1517683"/>
                  </a:lnTo>
                  <a:lnTo>
                    <a:pt x="1481638"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sp>
        <p:nvSpPr>
          <p:cNvPr name="Freeform 11" id="11"/>
          <p:cNvSpPr/>
          <p:nvPr/>
        </p:nvSpPr>
        <p:spPr>
          <a:xfrm flipH="false" flipV="false" rot="0">
            <a:off x="12397356" y="7286282"/>
            <a:ext cx="1215824" cy="810042"/>
          </a:xfrm>
          <a:custGeom>
            <a:avLst/>
            <a:gdLst/>
            <a:ahLst/>
            <a:cxnLst/>
            <a:rect r="r" b="b" t="t" l="l"/>
            <a:pathLst>
              <a:path h="810042" w="1215824">
                <a:moveTo>
                  <a:pt x="0" y="0"/>
                </a:moveTo>
                <a:lnTo>
                  <a:pt x="1215824" y="0"/>
                </a:lnTo>
                <a:lnTo>
                  <a:pt x="1215824" y="810042"/>
                </a:lnTo>
                <a:lnTo>
                  <a:pt x="0" y="810042"/>
                </a:lnTo>
                <a:lnTo>
                  <a:pt x="0" y="0"/>
                </a:lnTo>
                <a:close/>
              </a:path>
            </a:pathLst>
          </a:custGeom>
          <a:blipFill>
            <a:blip r:embed="rId11"/>
            <a:stretch>
              <a:fillRect l="0" t="0" r="0" b="0"/>
            </a:stretch>
          </a:blipFill>
        </p:spPr>
      </p:sp>
      <p:sp>
        <p:nvSpPr>
          <p:cNvPr name="TextBox 12" id="12"/>
          <p:cNvSpPr txBox="true"/>
          <p:nvPr/>
        </p:nvSpPr>
        <p:spPr>
          <a:xfrm rot="0">
            <a:off x="1706915" y="2413705"/>
            <a:ext cx="9973789" cy="5682620"/>
          </a:xfrm>
          <a:prstGeom prst="rect">
            <a:avLst/>
          </a:prstGeom>
        </p:spPr>
        <p:txBody>
          <a:bodyPr anchor="t" rtlCol="false" tIns="0" lIns="0" bIns="0" rIns="0">
            <a:spAutoFit/>
          </a:bodyPr>
          <a:lstStyle/>
          <a:p>
            <a:pPr algn="l">
              <a:lnSpc>
                <a:spcPts val="3735"/>
              </a:lnSpc>
            </a:pPr>
            <a:r>
              <a:rPr lang="en-US" sz="2668">
                <a:solidFill>
                  <a:srgbClr val="000000"/>
                </a:solidFill>
                <a:latin typeface="Nunito"/>
                <a:ea typeface="Nunito"/>
                <a:cs typeface="Nunito"/>
                <a:sym typeface="Nunito"/>
              </a:rPr>
              <a:t>Pendekatan CPA adalah strategi terbaik untuk membangun pemahaman matematis secara bertahap:</a:t>
            </a:r>
          </a:p>
          <a:p>
            <a:pPr algn="l" marL="576102" indent="-288051" lvl="1">
              <a:lnSpc>
                <a:spcPts val="3735"/>
              </a:lnSpc>
              <a:buFont typeface="Arial"/>
              <a:buChar char="•"/>
            </a:pPr>
            <a:r>
              <a:rPr lang="en-US" sz="2668">
                <a:solidFill>
                  <a:srgbClr val="000000"/>
                </a:solidFill>
                <a:latin typeface="Nunito"/>
                <a:ea typeface="Nunito"/>
                <a:cs typeface="Nunito"/>
                <a:sym typeface="Nunito"/>
              </a:rPr>
              <a:t>Tahap Konkret: Gunakan benda nyata yang ada di sekitar siswa (seperti buah, pensil, mainan, atau koin). Siswa menyentuh dan menghitung benda tersebut secara langsung.</a:t>
            </a:r>
          </a:p>
          <a:p>
            <a:pPr algn="l" marL="576102" indent="-288051" lvl="1">
              <a:lnSpc>
                <a:spcPts val="3735"/>
              </a:lnSpc>
              <a:buFont typeface="Arial"/>
              <a:buChar char="•"/>
            </a:pPr>
            <a:r>
              <a:rPr lang="en-US" sz="2668">
                <a:solidFill>
                  <a:srgbClr val="000000"/>
                </a:solidFill>
                <a:latin typeface="Nunito"/>
                <a:ea typeface="Nunito"/>
                <a:cs typeface="Nunito"/>
                <a:sym typeface="Nunito"/>
              </a:rPr>
              <a:t>Tahap Piktorial (Gambar): Ganti benda nyata dengan representasi visual berupa gambar, diagram, grafik, atau kartu angka.</a:t>
            </a:r>
          </a:p>
          <a:p>
            <a:pPr algn="l" marL="576102" indent="-288051" lvl="1">
              <a:lnSpc>
                <a:spcPts val="3735"/>
              </a:lnSpc>
              <a:buFont typeface="Arial"/>
              <a:buChar char="•"/>
            </a:pPr>
            <a:r>
              <a:rPr lang="en-US" sz="2668">
                <a:solidFill>
                  <a:srgbClr val="000000"/>
                </a:solidFill>
                <a:latin typeface="Nunito"/>
                <a:ea typeface="Nunito"/>
                <a:cs typeface="Nunito"/>
                <a:sym typeface="Nunito"/>
              </a:rPr>
              <a:t>Tahap Abstrak: Ketika konsep sudah dipahami melalui visual, perkenalkan lambang bilangan dan simbol operasi matematika (+, -, ×, ÷).</a:t>
            </a:r>
          </a:p>
          <a:p>
            <a:pPr algn="l">
              <a:lnSpc>
                <a:spcPts val="3735"/>
              </a:lnSpc>
            </a:pPr>
          </a:p>
        </p:txBody>
      </p:sp>
      <p:sp>
        <p:nvSpPr>
          <p:cNvPr name="Freeform 13" id="13"/>
          <p:cNvSpPr/>
          <p:nvPr/>
        </p:nvSpPr>
        <p:spPr>
          <a:xfrm flipH="false" flipV="false" rot="0">
            <a:off x="-572846" y="4716376"/>
            <a:ext cx="2177995" cy="2569906"/>
          </a:xfrm>
          <a:custGeom>
            <a:avLst/>
            <a:gdLst/>
            <a:ahLst/>
            <a:cxnLst/>
            <a:rect r="r" b="b" t="t" l="l"/>
            <a:pathLst>
              <a:path h="2569906" w="2177995">
                <a:moveTo>
                  <a:pt x="0" y="0"/>
                </a:moveTo>
                <a:lnTo>
                  <a:pt x="2177995" y="0"/>
                </a:lnTo>
                <a:lnTo>
                  <a:pt x="2177995" y="2569906"/>
                </a:lnTo>
                <a:lnTo>
                  <a:pt x="0" y="2569906"/>
                </a:lnTo>
                <a:lnTo>
                  <a:pt x="0" y="0"/>
                </a:lnTo>
                <a:close/>
              </a:path>
            </a:pathLst>
          </a:custGeom>
          <a:blipFill>
            <a:blip r:embed="rId12"/>
            <a:stretch>
              <a:fillRect l="0" t="0" r="0" b="0"/>
            </a:stretch>
          </a:blipFill>
        </p:spPr>
      </p:sp>
      <p:sp>
        <p:nvSpPr>
          <p:cNvPr name="Freeform 14" id="14"/>
          <p:cNvSpPr/>
          <p:nvPr/>
        </p:nvSpPr>
        <p:spPr>
          <a:xfrm flipH="true" flipV="false" rot="0">
            <a:off x="-2521956" y="-113632"/>
            <a:ext cx="4569774" cy="1370932"/>
          </a:xfrm>
          <a:custGeom>
            <a:avLst/>
            <a:gdLst/>
            <a:ahLst/>
            <a:cxnLst/>
            <a:rect r="r" b="b" t="t" l="l"/>
            <a:pathLst>
              <a:path h="1370932" w="4569774">
                <a:moveTo>
                  <a:pt x="4569774" y="0"/>
                </a:moveTo>
                <a:lnTo>
                  <a:pt x="0" y="0"/>
                </a:lnTo>
                <a:lnTo>
                  <a:pt x="0" y="1370932"/>
                </a:lnTo>
                <a:lnTo>
                  <a:pt x="4569774" y="1370932"/>
                </a:lnTo>
                <a:lnTo>
                  <a:pt x="456977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5" id="15"/>
          <p:cNvSpPr txBox="true"/>
          <p:nvPr/>
        </p:nvSpPr>
        <p:spPr>
          <a:xfrm rot="0">
            <a:off x="240674" y="807413"/>
            <a:ext cx="12906271" cy="1371600"/>
          </a:xfrm>
          <a:prstGeom prst="rect">
            <a:avLst/>
          </a:prstGeom>
        </p:spPr>
        <p:txBody>
          <a:bodyPr anchor="t" rtlCol="false" tIns="0" lIns="0" bIns="0" rIns="0">
            <a:spAutoFit/>
          </a:bodyPr>
          <a:lstStyle/>
          <a:p>
            <a:pPr algn="ctr">
              <a:lnSpc>
                <a:spcPts val="5453"/>
              </a:lnSpc>
            </a:pPr>
            <a:r>
              <a:rPr lang="en-US" sz="4544" spc="318">
                <a:solidFill>
                  <a:srgbClr val="1E3A5F"/>
                </a:solidFill>
                <a:latin typeface="Wedges"/>
                <a:ea typeface="Wedges"/>
                <a:cs typeface="Wedges"/>
                <a:sym typeface="Wedges"/>
              </a:rPr>
              <a:t>PENDEKATAN CPA </a:t>
            </a:r>
          </a:p>
          <a:p>
            <a:pPr algn="ctr">
              <a:lnSpc>
                <a:spcPts val="5453"/>
              </a:lnSpc>
            </a:pPr>
            <a:r>
              <a:rPr lang="en-US" sz="4544" spc="318">
                <a:solidFill>
                  <a:srgbClr val="1E3A5F"/>
                </a:solidFill>
                <a:latin typeface="Wedges"/>
                <a:ea typeface="Wedges"/>
                <a:cs typeface="Wedges"/>
                <a:sym typeface="Wedges"/>
              </a:rPr>
              <a:t>(CONCRETE-PICTORIAL-ABSTRACT)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false" flipV="false" rot="0">
            <a:off x="0" y="5991892"/>
            <a:ext cx="18288000" cy="7360920"/>
          </a:xfrm>
          <a:custGeom>
            <a:avLst/>
            <a:gdLst/>
            <a:ahLst/>
            <a:cxnLst/>
            <a:rect r="r" b="b" t="t" l="l"/>
            <a:pathLst>
              <a:path h="7360920" w="18288000">
                <a:moveTo>
                  <a:pt x="0" y="0"/>
                </a:moveTo>
                <a:lnTo>
                  <a:pt x="18288000" y="0"/>
                </a:lnTo>
                <a:lnTo>
                  <a:pt x="18288000" y="7360920"/>
                </a:lnTo>
                <a:lnTo>
                  <a:pt x="0" y="7360920"/>
                </a:lnTo>
                <a:lnTo>
                  <a:pt x="0" y="0"/>
                </a:lnTo>
                <a:close/>
              </a:path>
            </a:pathLst>
          </a:custGeom>
          <a:blipFill>
            <a:blip r:embed="rId2"/>
            <a:stretch>
              <a:fillRect l="0" t="0" r="0" b="0"/>
            </a:stretch>
          </a:blipFill>
        </p:spPr>
      </p:sp>
      <p:sp>
        <p:nvSpPr>
          <p:cNvPr name="Freeform 3" id="3"/>
          <p:cNvSpPr/>
          <p:nvPr/>
        </p:nvSpPr>
        <p:spPr>
          <a:xfrm flipH="false" flipV="false" rot="0">
            <a:off x="3977694" y="1943100"/>
            <a:ext cx="3131476" cy="1166475"/>
          </a:xfrm>
          <a:custGeom>
            <a:avLst/>
            <a:gdLst/>
            <a:ahLst/>
            <a:cxnLst/>
            <a:rect r="r" b="b" t="t" l="l"/>
            <a:pathLst>
              <a:path h="1166475" w="3131476">
                <a:moveTo>
                  <a:pt x="0" y="0"/>
                </a:moveTo>
                <a:lnTo>
                  <a:pt x="3131477" y="0"/>
                </a:lnTo>
                <a:lnTo>
                  <a:pt x="3131477" y="1166475"/>
                </a:lnTo>
                <a:lnTo>
                  <a:pt x="0" y="1166475"/>
                </a:lnTo>
                <a:lnTo>
                  <a:pt x="0" y="0"/>
                </a:lnTo>
                <a:close/>
              </a:path>
            </a:pathLst>
          </a:custGeom>
          <a:blipFill>
            <a:blip r:embed="rId3">
              <a:alphaModFix amt="70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883095" y="447661"/>
            <a:ext cx="9823590" cy="8810639"/>
          </a:xfrm>
          <a:custGeom>
            <a:avLst/>
            <a:gdLst/>
            <a:ahLst/>
            <a:cxnLst/>
            <a:rect r="r" b="b" t="t" l="l"/>
            <a:pathLst>
              <a:path h="8810639" w="9823590">
                <a:moveTo>
                  <a:pt x="0" y="0"/>
                </a:moveTo>
                <a:lnTo>
                  <a:pt x="9823590" y="0"/>
                </a:lnTo>
                <a:lnTo>
                  <a:pt x="9823590" y="8810639"/>
                </a:lnTo>
                <a:lnTo>
                  <a:pt x="0" y="8810639"/>
                </a:lnTo>
                <a:lnTo>
                  <a:pt x="0" y="0"/>
                </a:lnTo>
                <a:close/>
              </a:path>
            </a:pathLst>
          </a:custGeom>
          <a:blipFill>
            <a:blip r:embed="rId5">
              <a:extLst>
                <a:ext uri="{96DAC541-7B7A-43D3-8B79-37D633B846F1}">
                  <asvg:svgBlip xmlns:asvg="http://schemas.microsoft.com/office/drawing/2016/SVG/main" r:embed="rId6"/>
                </a:ext>
              </a:extLst>
            </a:blip>
            <a:stretch>
              <a:fillRect l="0" t="0" r="0" b="-13051"/>
            </a:stretch>
          </a:blipFill>
        </p:spPr>
      </p:sp>
      <p:sp>
        <p:nvSpPr>
          <p:cNvPr name="Freeform 5" id="5"/>
          <p:cNvSpPr/>
          <p:nvPr/>
        </p:nvSpPr>
        <p:spPr>
          <a:xfrm flipH="false" flipV="false" rot="0">
            <a:off x="-848980" y="8058391"/>
            <a:ext cx="3755360" cy="2399817"/>
          </a:xfrm>
          <a:custGeom>
            <a:avLst/>
            <a:gdLst/>
            <a:ahLst/>
            <a:cxnLst/>
            <a:rect r="r" b="b" t="t" l="l"/>
            <a:pathLst>
              <a:path h="2399817" w="3755360">
                <a:moveTo>
                  <a:pt x="0" y="0"/>
                </a:moveTo>
                <a:lnTo>
                  <a:pt x="3755360" y="0"/>
                </a:lnTo>
                <a:lnTo>
                  <a:pt x="3755360" y="2399818"/>
                </a:lnTo>
                <a:lnTo>
                  <a:pt x="0" y="2399818"/>
                </a:lnTo>
                <a:lnTo>
                  <a:pt x="0" y="0"/>
                </a:lnTo>
                <a:close/>
              </a:path>
            </a:pathLst>
          </a:custGeom>
          <a:blipFill>
            <a:blip r:embed="rId7"/>
            <a:stretch>
              <a:fillRect l="-87263" t="0" r="0" b="0"/>
            </a:stretch>
          </a:blipFill>
        </p:spPr>
      </p:sp>
      <p:sp>
        <p:nvSpPr>
          <p:cNvPr name="Freeform 6" id="6"/>
          <p:cNvSpPr/>
          <p:nvPr/>
        </p:nvSpPr>
        <p:spPr>
          <a:xfrm flipH="true" flipV="false" rot="0">
            <a:off x="3120343" y="6703777"/>
            <a:ext cx="1714702" cy="1354615"/>
          </a:xfrm>
          <a:custGeom>
            <a:avLst/>
            <a:gdLst/>
            <a:ahLst/>
            <a:cxnLst/>
            <a:rect r="r" b="b" t="t" l="l"/>
            <a:pathLst>
              <a:path h="1354615" w="1714702">
                <a:moveTo>
                  <a:pt x="1714702" y="0"/>
                </a:moveTo>
                <a:lnTo>
                  <a:pt x="0" y="0"/>
                </a:lnTo>
                <a:lnTo>
                  <a:pt x="0" y="1354614"/>
                </a:lnTo>
                <a:lnTo>
                  <a:pt x="1714702" y="1354614"/>
                </a:lnTo>
                <a:lnTo>
                  <a:pt x="171470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2710253" y="7487831"/>
            <a:ext cx="604323" cy="661366"/>
          </a:xfrm>
          <a:custGeom>
            <a:avLst/>
            <a:gdLst/>
            <a:ahLst/>
            <a:cxnLst/>
            <a:rect r="r" b="b" t="t" l="l"/>
            <a:pathLst>
              <a:path h="661366" w="604323">
                <a:moveTo>
                  <a:pt x="0" y="0"/>
                </a:moveTo>
                <a:lnTo>
                  <a:pt x="604323" y="0"/>
                </a:lnTo>
                <a:lnTo>
                  <a:pt x="604323" y="661366"/>
                </a:lnTo>
                <a:lnTo>
                  <a:pt x="0" y="661366"/>
                </a:lnTo>
                <a:lnTo>
                  <a:pt x="0" y="0"/>
                </a:lnTo>
                <a:close/>
              </a:path>
            </a:pathLst>
          </a:custGeom>
          <a:blipFill>
            <a:blip r:embed="rId10"/>
            <a:stretch>
              <a:fillRect l="0" t="0" r="0" b="0"/>
            </a:stretch>
          </a:blipFill>
        </p:spPr>
      </p:sp>
      <p:sp>
        <p:nvSpPr>
          <p:cNvPr name="Freeform 8" id="8"/>
          <p:cNvSpPr/>
          <p:nvPr/>
        </p:nvSpPr>
        <p:spPr>
          <a:xfrm flipH="true" flipV="false" rot="0">
            <a:off x="2091813" y="7257742"/>
            <a:ext cx="814567" cy="891455"/>
          </a:xfrm>
          <a:custGeom>
            <a:avLst/>
            <a:gdLst/>
            <a:ahLst/>
            <a:cxnLst/>
            <a:rect r="r" b="b" t="t" l="l"/>
            <a:pathLst>
              <a:path h="891455" w="814567">
                <a:moveTo>
                  <a:pt x="814567" y="0"/>
                </a:moveTo>
                <a:lnTo>
                  <a:pt x="0" y="0"/>
                </a:lnTo>
                <a:lnTo>
                  <a:pt x="0" y="891455"/>
                </a:lnTo>
                <a:lnTo>
                  <a:pt x="814567" y="891455"/>
                </a:lnTo>
                <a:lnTo>
                  <a:pt x="814567" y="0"/>
                </a:lnTo>
                <a:close/>
              </a:path>
            </a:pathLst>
          </a:custGeom>
          <a:blipFill>
            <a:blip r:embed="rId10"/>
            <a:stretch>
              <a:fillRect l="0" t="0" r="0" b="0"/>
            </a:stretch>
          </a:blipFill>
        </p:spPr>
      </p:sp>
      <p:sp>
        <p:nvSpPr>
          <p:cNvPr name="Freeform 9" id="9"/>
          <p:cNvSpPr/>
          <p:nvPr/>
        </p:nvSpPr>
        <p:spPr>
          <a:xfrm flipH="false" flipV="false" rot="0">
            <a:off x="3012414" y="7487831"/>
            <a:ext cx="604323" cy="661366"/>
          </a:xfrm>
          <a:custGeom>
            <a:avLst/>
            <a:gdLst/>
            <a:ahLst/>
            <a:cxnLst/>
            <a:rect r="r" b="b" t="t" l="l"/>
            <a:pathLst>
              <a:path h="661366" w="604323">
                <a:moveTo>
                  <a:pt x="0" y="0"/>
                </a:moveTo>
                <a:lnTo>
                  <a:pt x="604324" y="0"/>
                </a:lnTo>
                <a:lnTo>
                  <a:pt x="604324" y="661366"/>
                </a:lnTo>
                <a:lnTo>
                  <a:pt x="0" y="661366"/>
                </a:lnTo>
                <a:lnTo>
                  <a:pt x="0" y="0"/>
                </a:lnTo>
                <a:close/>
              </a:path>
            </a:pathLst>
          </a:custGeom>
          <a:blipFill>
            <a:blip r:embed="rId10"/>
            <a:stretch>
              <a:fillRect l="0" t="0" r="0" b="0"/>
            </a:stretch>
          </a:blipFill>
        </p:spPr>
      </p:sp>
      <p:sp>
        <p:nvSpPr>
          <p:cNvPr name="Freeform 10" id="10"/>
          <p:cNvSpPr/>
          <p:nvPr/>
        </p:nvSpPr>
        <p:spPr>
          <a:xfrm flipH="false" flipV="false" rot="0">
            <a:off x="4644156" y="7487831"/>
            <a:ext cx="604323" cy="661366"/>
          </a:xfrm>
          <a:custGeom>
            <a:avLst/>
            <a:gdLst/>
            <a:ahLst/>
            <a:cxnLst/>
            <a:rect r="r" b="b" t="t" l="l"/>
            <a:pathLst>
              <a:path h="661366" w="604323">
                <a:moveTo>
                  <a:pt x="0" y="0"/>
                </a:moveTo>
                <a:lnTo>
                  <a:pt x="604323" y="0"/>
                </a:lnTo>
                <a:lnTo>
                  <a:pt x="604323" y="661366"/>
                </a:lnTo>
                <a:lnTo>
                  <a:pt x="0" y="661366"/>
                </a:lnTo>
                <a:lnTo>
                  <a:pt x="0" y="0"/>
                </a:lnTo>
                <a:close/>
              </a:path>
            </a:pathLst>
          </a:custGeom>
          <a:blipFill>
            <a:blip r:embed="rId10"/>
            <a:stretch>
              <a:fillRect l="0" t="0" r="0" b="0"/>
            </a:stretch>
          </a:blipFill>
        </p:spPr>
      </p:sp>
      <p:sp>
        <p:nvSpPr>
          <p:cNvPr name="Freeform 11" id="11"/>
          <p:cNvSpPr/>
          <p:nvPr/>
        </p:nvSpPr>
        <p:spPr>
          <a:xfrm flipH="true" flipV="false" rot="0">
            <a:off x="4841196" y="7257742"/>
            <a:ext cx="814567" cy="891455"/>
          </a:xfrm>
          <a:custGeom>
            <a:avLst/>
            <a:gdLst/>
            <a:ahLst/>
            <a:cxnLst/>
            <a:rect r="r" b="b" t="t" l="l"/>
            <a:pathLst>
              <a:path h="891455" w="814567">
                <a:moveTo>
                  <a:pt x="814567" y="0"/>
                </a:moveTo>
                <a:lnTo>
                  <a:pt x="0" y="0"/>
                </a:lnTo>
                <a:lnTo>
                  <a:pt x="0" y="891455"/>
                </a:lnTo>
                <a:lnTo>
                  <a:pt x="814567" y="891455"/>
                </a:lnTo>
                <a:lnTo>
                  <a:pt x="814567" y="0"/>
                </a:lnTo>
                <a:close/>
              </a:path>
            </a:pathLst>
          </a:custGeom>
          <a:blipFill>
            <a:blip r:embed="rId10"/>
            <a:stretch>
              <a:fillRect l="0" t="0" r="0" b="0"/>
            </a:stretch>
          </a:blipFill>
        </p:spPr>
      </p:sp>
      <p:sp>
        <p:nvSpPr>
          <p:cNvPr name="Freeform 12" id="12"/>
          <p:cNvSpPr/>
          <p:nvPr/>
        </p:nvSpPr>
        <p:spPr>
          <a:xfrm flipH="false" flipV="false" rot="0">
            <a:off x="14780772" y="5211753"/>
            <a:ext cx="4555552" cy="1560277"/>
          </a:xfrm>
          <a:custGeom>
            <a:avLst/>
            <a:gdLst/>
            <a:ahLst/>
            <a:cxnLst/>
            <a:rect r="r" b="b" t="t" l="l"/>
            <a:pathLst>
              <a:path h="1560277" w="4555552">
                <a:moveTo>
                  <a:pt x="0" y="0"/>
                </a:moveTo>
                <a:lnTo>
                  <a:pt x="4555552" y="0"/>
                </a:lnTo>
                <a:lnTo>
                  <a:pt x="4555552" y="1560277"/>
                </a:lnTo>
                <a:lnTo>
                  <a:pt x="0" y="15602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3" id="13"/>
          <p:cNvSpPr/>
          <p:nvPr/>
        </p:nvSpPr>
        <p:spPr>
          <a:xfrm flipH="false" flipV="false" rot="0">
            <a:off x="14399852" y="6211981"/>
            <a:ext cx="1214642" cy="678681"/>
          </a:xfrm>
          <a:custGeom>
            <a:avLst/>
            <a:gdLst/>
            <a:ahLst/>
            <a:cxnLst/>
            <a:rect r="r" b="b" t="t" l="l"/>
            <a:pathLst>
              <a:path h="678681" w="1214642">
                <a:moveTo>
                  <a:pt x="0" y="0"/>
                </a:moveTo>
                <a:lnTo>
                  <a:pt x="1214641" y="0"/>
                </a:lnTo>
                <a:lnTo>
                  <a:pt x="1214641" y="678681"/>
                </a:lnTo>
                <a:lnTo>
                  <a:pt x="0" y="678681"/>
                </a:lnTo>
                <a:lnTo>
                  <a:pt x="0" y="0"/>
                </a:lnTo>
                <a:close/>
              </a:path>
            </a:pathLst>
          </a:custGeom>
          <a:blipFill>
            <a:blip r:embed="rId13"/>
            <a:stretch>
              <a:fillRect l="0" t="0" r="0" b="0"/>
            </a:stretch>
          </a:blipFill>
        </p:spPr>
      </p:sp>
      <p:sp>
        <p:nvSpPr>
          <p:cNvPr name="Freeform 14" id="14"/>
          <p:cNvSpPr/>
          <p:nvPr/>
        </p:nvSpPr>
        <p:spPr>
          <a:xfrm flipH="true" flipV="false" rot="0">
            <a:off x="2296753" y="-788777"/>
            <a:ext cx="5088886" cy="1577555"/>
          </a:xfrm>
          <a:custGeom>
            <a:avLst/>
            <a:gdLst/>
            <a:ahLst/>
            <a:cxnLst/>
            <a:rect r="r" b="b" t="t" l="l"/>
            <a:pathLst>
              <a:path h="1577555" w="5088886">
                <a:moveTo>
                  <a:pt x="5088886" y="0"/>
                </a:moveTo>
                <a:lnTo>
                  <a:pt x="0" y="0"/>
                </a:lnTo>
                <a:lnTo>
                  <a:pt x="0" y="1577554"/>
                </a:lnTo>
                <a:lnTo>
                  <a:pt x="5088886" y="1577554"/>
                </a:lnTo>
                <a:lnTo>
                  <a:pt x="5088886" y="0"/>
                </a:lnTo>
                <a:close/>
              </a:path>
            </a:pathLst>
          </a:custGeom>
          <a:blipFill>
            <a:blip r:embed="rId14"/>
            <a:stretch>
              <a:fillRect l="0" t="0" r="0" b="0"/>
            </a:stretch>
          </a:blipFill>
        </p:spPr>
      </p:sp>
      <p:sp>
        <p:nvSpPr>
          <p:cNvPr name="Freeform 15" id="15"/>
          <p:cNvSpPr/>
          <p:nvPr/>
        </p:nvSpPr>
        <p:spPr>
          <a:xfrm flipH="false" flipV="false" rot="0">
            <a:off x="16722262" y="1691025"/>
            <a:ext cx="3131476" cy="1166475"/>
          </a:xfrm>
          <a:custGeom>
            <a:avLst/>
            <a:gdLst/>
            <a:ahLst/>
            <a:cxnLst/>
            <a:rect r="r" b="b" t="t" l="l"/>
            <a:pathLst>
              <a:path h="1166475" w="3131476">
                <a:moveTo>
                  <a:pt x="0" y="0"/>
                </a:moveTo>
                <a:lnTo>
                  <a:pt x="3131476" y="0"/>
                </a:lnTo>
                <a:lnTo>
                  <a:pt x="3131476" y="1166475"/>
                </a:lnTo>
                <a:lnTo>
                  <a:pt x="0" y="11664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6" id="16"/>
          <p:cNvSpPr txBox="true"/>
          <p:nvPr/>
        </p:nvSpPr>
        <p:spPr>
          <a:xfrm rot="0">
            <a:off x="4575240" y="3319125"/>
            <a:ext cx="9824612" cy="5058420"/>
          </a:xfrm>
          <a:prstGeom prst="rect">
            <a:avLst/>
          </a:prstGeom>
        </p:spPr>
        <p:txBody>
          <a:bodyPr anchor="t" rtlCol="false" tIns="0" lIns="0" bIns="0" rIns="0">
            <a:spAutoFit/>
          </a:bodyPr>
          <a:lstStyle/>
          <a:p>
            <a:pPr algn="just">
              <a:lnSpc>
                <a:spcPts val="3115"/>
              </a:lnSpc>
            </a:pPr>
            <a:r>
              <a:rPr lang="en-US" sz="2360">
                <a:solidFill>
                  <a:srgbClr val="000000"/>
                </a:solidFill>
                <a:latin typeface="Nunito"/>
                <a:ea typeface="Nunito"/>
                <a:cs typeface="Nunito"/>
                <a:sym typeface="Nunito"/>
              </a:rPr>
              <a:t>Maksimalkan indera penglihatan dan peraba (taktil) siswa untuk mengompensasi keterbatasan pendengaran:</a:t>
            </a:r>
          </a:p>
          <a:p>
            <a:pPr algn="just" marL="509579" indent="-254790" lvl="1">
              <a:lnSpc>
                <a:spcPts val="3115"/>
              </a:lnSpc>
              <a:buFont typeface="Arial"/>
              <a:buChar char="•"/>
            </a:pPr>
            <a:r>
              <a:rPr lang="en-US" sz="2360">
                <a:solidFill>
                  <a:srgbClr val="000000"/>
                </a:solidFill>
                <a:latin typeface="Nunito"/>
                <a:ea typeface="Nunito"/>
                <a:cs typeface="Nunito"/>
                <a:sym typeface="Nunito"/>
              </a:rPr>
              <a:t>Media Manipulatif: Gunakan alat peraga khusus seperti blok matematika (Dienes), corong hitung, sempoa, atau balok warna. Media interaktif ini membuat operasi matematika terasa lebih riil.</a:t>
            </a:r>
          </a:p>
          <a:p>
            <a:pPr algn="just" marL="509579" indent="-254790" lvl="1">
              <a:lnSpc>
                <a:spcPts val="3115"/>
              </a:lnSpc>
              <a:buFont typeface="Arial"/>
              <a:buChar char="•"/>
            </a:pPr>
            <a:r>
              <a:rPr lang="en-US" sz="2360">
                <a:solidFill>
                  <a:srgbClr val="000000"/>
                </a:solidFill>
                <a:latin typeface="Nunito"/>
                <a:ea typeface="Nunito"/>
                <a:cs typeface="Nunito"/>
                <a:sym typeface="Nunito"/>
              </a:rPr>
              <a:t>Teknik Jaritmatika: Untuk operasi perkalian atau penjumlahan dasar, gunakan jari tangan sebagai alat bantu hitung. Metode ini memadukan visual dan kinestetik (gerakan tubuh) sehingga meningkatkan retensi memori anak.</a:t>
            </a:r>
          </a:p>
          <a:p>
            <a:pPr algn="just" marL="509579" indent="-254790" lvl="1">
              <a:lnSpc>
                <a:spcPts val="3115"/>
              </a:lnSpc>
              <a:buFont typeface="Arial"/>
              <a:buChar char="•"/>
            </a:pPr>
            <a:r>
              <a:rPr lang="en-US" sz="2360">
                <a:solidFill>
                  <a:srgbClr val="000000"/>
                </a:solidFill>
                <a:latin typeface="Nunito"/>
                <a:ea typeface="Nunito"/>
                <a:cs typeface="Nunito"/>
                <a:sym typeface="Nunito"/>
              </a:rPr>
              <a:t>Video Pembelajaran Visual: Gunakan video animasi matematika dengan teks (subtitel) dan peragaan bahasa isyarat yang jelas untuk memperkuat pemahaman.</a:t>
            </a:r>
          </a:p>
          <a:p>
            <a:pPr algn="just">
              <a:lnSpc>
                <a:spcPts val="3115"/>
              </a:lnSpc>
            </a:pPr>
          </a:p>
        </p:txBody>
      </p:sp>
      <p:sp>
        <p:nvSpPr>
          <p:cNvPr name="TextBox 17" id="17"/>
          <p:cNvSpPr txBox="true"/>
          <p:nvPr/>
        </p:nvSpPr>
        <p:spPr>
          <a:xfrm rot="0">
            <a:off x="4277433" y="1354880"/>
            <a:ext cx="10503339" cy="1621345"/>
          </a:xfrm>
          <a:prstGeom prst="rect">
            <a:avLst/>
          </a:prstGeom>
        </p:spPr>
        <p:txBody>
          <a:bodyPr anchor="t" rtlCol="false" tIns="0" lIns="0" bIns="0" rIns="0">
            <a:spAutoFit/>
          </a:bodyPr>
          <a:lstStyle/>
          <a:p>
            <a:pPr algn="ctr">
              <a:lnSpc>
                <a:spcPts val="6426"/>
              </a:lnSpc>
            </a:pPr>
            <a:r>
              <a:rPr lang="en-US" sz="5355" spc="374">
                <a:solidFill>
                  <a:srgbClr val="1E3A5F"/>
                </a:solidFill>
                <a:latin typeface="Wedges"/>
                <a:ea typeface="Wedges"/>
                <a:cs typeface="Wedges"/>
                <a:sym typeface="Wedges"/>
              </a:rPr>
              <a:t>STRATEGI MULTISENSORI DAN MEDIA MANIPULATIF</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true" flipV="false" rot="0">
            <a:off x="0" y="6606540"/>
            <a:ext cx="18288000" cy="7360920"/>
          </a:xfrm>
          <a:custGeom>
            <a:avLst/>
            <a:gdLst/>
            <a:ahLst/>
            <a:cxnLst/>
            <a:rect r="r" b="b" t="t" l="l"/>
            <a:pathLst>
              <a:path h="7360920" w="18288000">
                <a:moveTo>
                  <a:pt x="18288000" y="0"/>
                </a:moveTo>
                <a:lnTo>
                  <a:pt x="0" y="0"/>
                </a:lnTo>
                <a:lnTo>
                  <a:pt x="0" y="7360920"/>
                </a:lnTo>
                <a:lnTo>
                  <a:pt x="18288000" y="7360920"/>
                </a:lnTo>
                <a:lnTo>
                  <a:pt x="18288000" y="0"/>
                </a:lnTo>
                <a:close/>
              </a:path>
            </a:pathLst>
          </a:custGeom>
          <a:blipFill>
            <a:blip r:embed="rId2"/>
            <a:stretch>
              <a:fillRect l="0" t="0" r="0" b="0"/>
            </a:stretch>
          </a:blipFill>
        </p:spPr>
      </p:sp>
      <p:sp>
        <p:nvSpPr>
          <p:cNvPr name="Freeform 3" id="3"/>
          <p:cNvSpPr/>
          <p:nvPr/>
        </p:nvSpPr>
        <p:spPr>
          <a:xfrm flipH="false" flipV="false" rot="0">
            <a:off x="11965654" y="287768"/>
            <a:ext cx="3188112" cy="1163661"/>
          </a:xfrm>
          <a:custGeom>
            <a:avLst/>
            <a:gdLst/>
            <a:ahLst/>
            <a:cxnLst/>
            <a:rect r="r" b="b" t="t" l="l"/>
            <a:pathLst>
              <a:path h="1163661" w="3188112">
                <a:moveTo>
                  <a:pt x="0" y="0"/>
                </a:moveTo>
                <a:lnTo>
                  <a:pt x="3188112" y="0"/>
                </a:lnTo>
                <a:lnTo>
                  <a:pt x="3188112" y="1163660"/>
                </a:lnTo>
                <a:lnTo>
                  <a:pt x="0" y="11636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3117626" y="-1593982"/>
            <a:ext cx="5906326" cy="11286720"/>
          </a:xfrm>
          <a:custGeom>
            <a:avLst/>
            <a:gdLst/>
            <a:ahLst/>
            <a:cxnLst/>
            <a:rect r="r" b="b" t="t" l="l"/>
            <a:pathLst>
              <a:path h="11286720" w="5906326">
                <a:moveTo>
                  <a:pt x="0" y="0"/>
                </a:moveTo>
                <a:lnTo>
                  <a:pt x="5906326" y="0"/>
                </a:lnTo>
                <a:lnTo>
                  <a:pt x="5906326" y="11286719"/>
                </a:lnTo>
                <a:lnTo>
                  <a:pt x="0" y="11286719"/>
                </a:lnTo>
                <a:lnTo>
                  <a:pt x="0" y="0"/>
                </a:lnTo>
                <a:close/>
              </a:path>
            </a:pathLst>
          </a:custGeom>
          <a:blipFill>
            <a:blip r:embed="rId5"/>
            <a:stretch>
              <a:fillRect l="0" t="0" r="-83929" b="0"/>
            </a:stretch>
          </a:blipFill>
        </p:spPr>
      </p:sp>
      <p:sp>
        <p:nvSpPr>
          <p:cNvPr name="Freeform 5" id="5"/>
          <p:cNvSpPr/>
          <p:nvPr/>
        </p:nvSpPr>
        <p:spPr>
          <a:xfrm flipH="false" flipV="false" rot="0">
            <a:off x="13002525" y="8254275"/>
            <a:ext cx="6136528" cy="2032725"/>
          </a:xfrm>
          <a:custGeom>
            <a:avLst/>
            <a:gdLst/>
            <a:ahLst/>
            <a:cxnLst/>
            <a:rect r="r" b="b" t="t" l="l"/>
            <a:pathLst>
              <a:path h="2032725" w="6136528">
                <a:moveTo>
                  <a:pt x="0" y="0"/>
                </a:moveTo>
                <a:lnTo>
                  <a:pt x="6136528" y="0"/>
                </a:lnTo>
                <a:lnTo>
                  <a:pt x="6136528" y="2032725"/>
                </a:lnTo>
                <a:lnTo>
                  <a:pt x="0" y="203272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152221">
            <a:off x="-642027" y="6103200"/>
            <a:ext cx="3900114" cy="1847679"/>
          </a:xfrm>
          <a:custGeom>
            <a:avLst/>
            <a:gdLst/>
            <a:ahLst/>
            <a:cxnLst/>
            <a:rect r="r" b="b" t="t" l="l"/>
            <a:pathLst>
              <a:path h="1847679" w="3900114">
                <a:moveTo>
                  <a:pt x="0" y="0"/>
                </a:moveTo>
                <a:lnTo>
                  <a:pt x="3900115" y="0"/>
                </a:lnTo>
                <a:lnTo>
                  <a:pt x="3900115" y="1847679"/>
                </a:lnTo>
                <a:lnTo>
                  <a:pt x="0" y="1847679"/>
                </a:lnTo>
                <a:lnTo>
                  <a:pt x="0" y="0"/>
                </a:lnTo>
                <a:close/>
              </a:path>
            </a:pathLst>
          </a:custGeom>
          <a:blipFill>
            <a:blip r:embed="rId8"/>
            <a:stretch>
              <a:fillRect l="0" t="0" r="0" b="0"/>
            </a:stretch>
          </a:blipFill>
        </p:spPr>
      </p:sp>
      <p:sp>
        <p:nvSpPr>
          <p:cNvPr name="Freeform 7" id="7"/>
          <p:cNvSpPr/>
          <p:nvPr/>
        </p:nvSpPr>
        <p:spPr>
          <a:xfrm flipH="false" flipV="false" rot="0">
            <a:off x="12574586" y="7027039"/>
            <a:ext cx="855878" cy="519946"/>
          </a:xfrm>
          <a:custGeom>
            <a:avLst/>
            <a:gdLst/>
            <a:ahLst/>
            <a:cxnLst/>
            <a:rect r="r" b="b" t="t" l="l"/>
            <a:pathLst>
              <a:path h="519946" w="855878">
                <a:moveTo>
                  <a:pt x="0" y="0"/>
                </a:moveTo>
                <a:lnTo>
                  <a:pt x="855878" y="0"/>
                </a:lnTo>
                <a:lnTo>
                  <a:pt x="855878" y="519946"/>
                </a:lnTo>
                <a:lnTo>
                  <a:pt x="0" y="519946"/>
                </a:lnTo>
                <a:lnTo>
                  <a:pt x="0" y="0"/>
                </a:lnTo>
                <a:close/>
              </a:path>
            </a:pathLst>
          </a:custGeom>
          <a:blipFill>
            <a:blip r:embed="rId9"/>
            <a:stretch>
              <a:fillRect l="0" t="0" r="0" b="0"/>
            </a:stretch>
          </a:blipFill>
        </p:spPr>
      </p:sp>
      <p:sp>
        <p:nvSpPr>
          <p:cNvPr name="Freeform 8" id="8"/>
          <p:cNvSpPr/>
          <p:nvPr/>
        </p:nvSpPr>
        <p:spPr>
          <a:xfrm flipH="false" flipV="false" rot="0">
            <a:off x="12874740" y="6901089"/>
            <a:ext cx="1063204" cy="645896"/>
          </a:xfrm>
          <a:custGeom>
            <a:avLst/>
            <a:gdLst/>
            <a:ahLst/>
            <a:cxnLst/>
            <a:rect r="r" b="b" t="t" l="l"/>
            <a:pathLst>
              <a:path h="645896" w="1063204">
                <a:moveTo>
                  <a:pt x="0" y="0"/>
                </a:moveTo>
                <a:lnTo>
                  <a:pt x="1063203" y="0"/>
                </a:lnTo>
                <a:lnTo>
                  <a:pt x="1063203" y="645896"/>
                </a:lnTo>
                <a:lnTo>
                  <a:pt x="0" y="645896"/>
                </a:lnTo>
                <a:lnTo>
                  <a:pt x="0" y="0"/>
                </a:lnTo>
                <a:close/>
              </a:path>
            </a:pathLst>
          </a:custGeom>
          <a:blipFill>
            <a:blip r:embed="rId9"/>
            <a:stretch>
              <a:fillRect l="0" t="0" r="0" b="0"/>
            </a:stretch>
          </a:blipFill>
        </p:spPr>
      </p:sp>
      <p:sp>
        <p:nvSpPr>
          <p:cNvPr name="Freeform 9" id="9"/>
          <p:cNvSpPr/>
          <p:nvPr/>
        </p:nvSpPr>
        <p:spPr>
          <a:xfrm flipH="false" flipV="false" rot="0">
            <a:off x="13510004" y="7027039"/>
            <a:ext cx="855878" cy="519946"/>
          </a:xfrm>
          <a:custGeom>
            <a:avLst/>
            <a:gdLst/>
            <a:ahLst/>
            <a:cxnLst/>
            <a:rect r="r" b="b" t="t" l="l"/>
            <a:pathLst>
              <a:path h="519946" w="855878">
                <a:moveTo>
                  <a:pt x="0" y="0"/>
                </a:moveTo>
                <a:lnTo>
                  <a:pt x="855878" y="0"/>
                </a:lnTo>
                <a:lnTo>
                  <a:pt x="855878" y="519946"/>
                </a:lnTo>
                <a:lnTo>
                  <a:pt x="0" y="519946"/>
                </a:lnTo>
                <a:lnTo>
                  <a:pt x="0" y="0"/>
                </a:lnTo>
                <a:close/>
              </a:path>
            </a:pathLst>
          </a:custGeom>
          <a:blipFill>
            <a:blip r:embed="rId9"/>
            <a:stretch>
              <a:fillRect l="0" t="0" r="0" b="0"/>
            </a:stretch>
          </a:blipFill>
        </p:spPr>
      </p:sp>
      <p:sp>
        <p:nvSpPr>
          <p:cNvPr name="Freeform 10" id="10"/>
          <p:cNvSpPr/>
          <p:nvPr/>
        </p:nvSpPr>
        <p:spPr>
          <a:xfrm flipH="false" flipV="false" rot="0">
            <a:off x="15067103" y="7224037"/>
            <a:ext cx="1086689" cy="660164"/>
          </a:xfrm>
          <a:custGeom>
            <a:avLst/>
            <a:gdLst/>
            <a:ahLst/>
            <a:cxnLst/>
            <a:rect r="r" b="b" t="t" l="l"/>
            <a:pathLst>
              <a:path h="660164" w="1086689">
                <a:moveTo>
                  <a:pt x="0" y="0"/>
                </a:moveTo>
                <a:lnTo>
                  <a:pt x="1086689" y="0"/>
                </a:lnTo>
                <a:lnTo>
                  <a:pt x="1086689" y="660164"/>
                </a:lnTo>
                <a:lnTo>
                  <a:pt x="0" y="660164"/>
                </a:lnTo>
                <a:lnTo>
                  <a:pt x="0" y="0"/>
                </a:lnTo>
                <a:close/>
              </a:path>
            </a:pathLst>
          </a:custGeom>
          <a:blipFill>
            <a:blip r:embed="rId9"/>
            <a:stretch>
              <a:fillRect l="0" t="0" r="0" b="0"/>
            </a:stretch>
          </a:blipFill>
        </p:spPr>
      </p:sp>
      <p:sp>
        <p:nvSpPr>
          <p:cNvPr name="Freeform 11" id="11"/>
          <p:cNvSpPr/>
          <p:nvPr/>
        </p:nvSpPr>
        <p:spPr>
          <a:xfrm flipH="false" flipV="false" rot="0">
            <a:off x="15827420" y="7424025"/>
            <a:ext cx="757491" cy="460176"/>
          </a:xfrm>
          <a:custGeom>
            <a:avLst/>
            <a:gdLst/>
            <a:ahLst/>
            <a:cxnLst/>
            <a:rect r="r" b="b" t="t" l="l"/>
            <a:pathLst>
              <a:path h="460176" w="757491">
                <a:moveTo>
                  <a:pt x="0" y="0"/>
                </a:moveTo>
                <a:lnTo>
                  <a:pt x="757491" y="0"/>
                </a:lnTo>
                <a:lnTo>
                  <a:pt x="757491" y="460176"/>
                </a:lnTo>
                <a:lnTo>
                  <a:pt x="0" y="460176"/>
                </a:lnTo>
                <a:lnTo>
                  <a:pt x="0" y="0"/>
                </a:lnTo>
                <a:close/>
              </a:path>
            </a:pathLst>
          </a:custGeom>
          <a:blipFill>
            <a:blip r:embed="rId9"/>
            <a:stretch>
              <a:fillRect l="0" t="0" r="0" b="0"/>
            </a:stretch>
          </a:blipFill>
        </p:spPr>
      </p:sp>
      <p:sp>
        <p:nvSpPr>
          <p:cNvPr name="Freeform 12" id="12"/>
          <p:cNvSpPr/>
          <p:nvPr/>
        </p:nvSpPr>
        <p:spPr>
          <a:xfrm flipH="false" flipV="false" rot="0">
            <a:off x="14795431" y="7554119"/>
            <a:ext cx="543345" cy="330082"/>
          </a:xfrm>
          <a:custGeom>
            <a:avLst/>
            <a:gdLst/>
            <a:ahLst/>
            <a:cxnLst/>
            <a:rect r="r" b="b" t="t" l="l"/>
            <a:pathLst>
              <a:path h="330082" w="543345">
                <a:moveTo>
                  <a:pt x="0" y="0"/>
                </a:moveTo>
                <a:lnTo>
                  <a:pt x="543344" y="0"/>
                </a:lnTo>
                <a:lnTo>
                  <a:pt x="543344" y="330082"/>
                </a:lnTo>
                <a:lnTo>
                  <a:pt x="0" y="330082"/>
                </a:lnTo>
                <a:lnTo>
                  <a:pt x="0" y="0"/>
                </a:lnTo>
                <a:close/>
              </a:path>
            </a:pathLst>
          </a:custGeom>
          <a:blipFill>
            <a:blip r:embed="rId9"/>
            <a:stretch>
              <a:fillRect l="0" t="0" r="0" b="0"/>
            </a:stretch>
          </a:blipFill>
        </p:spPr>
      </p:sp>
      <p:sp>
        <p:nvSpPr>
          <p:cNvPr name="Freeform 13" id="13"/>
          <p:cNvSpPr/>
          <p:nvPr/>
        </p:nvSpPr>
        <p:spPr>
          <a:xfrm flipH="false" flipV="false" rot="408710">
            <a:off x="6633567" y="6326821"/>
            <a:ext cx="1444634" cy="877615"/>
          </a:xfrm>
          <a:custGeom>
            <a:avLst/>
            <a:gdLst/>
            <a:ahLst/>
            <a:cxnLst/>
            <a:rect r="r" b="b" t="t" l="l"/>
            <a:pathLst>
              <a:path h="877615" w="1444634">
                <a:moveTo>
                  <a:pt x="0" y="0"/>
                </a:moveTo>
                <a:lnTo>
                  <a:pt x="1444633" y="0"/>
                </a:lnTo>
                <a:lnTo>
                  <a:pt x="1444633" y="877615"/>
                </a:lnTo>
                <a:lnTo>
                  <a:pt x="0" y="877615"/>
                </a:lnTo>
                <a:lnTo>
                  <a:pt x="0" y="0"/>
                </a:lnTo>
                <a:close/>
              </a:path>
            </a:pathLst>
          </a:custGeom>
          <a:blipFill>
            <a:blip r:embed="rId9"/>
            <a:stretch>
              <a:fillRect l="0" t="0" r="0" b="0"/>
            </a:stretch>
          </a:blipFill>
        </p:spPr>
      </p:sp>
      <p:sp>
        <p:nvSpPr>
          <p:cNvPr name="Freeform 14" id="14"/>
          <p:cNvSpPr/>
          <p:nvPr/>
        </p:nvSpPr>
        <p:spPr>
          <a:xfrm flipH="false" flipV="false" rot="408710">
            <a:off x="6188861" y="6623437"/>
            <a:ext cx="795516" cy="483276"/>
          </a:xfrm>
          <a:custGeom>
            <a:avLst/>
            <a:gdLst/>
            <a:ahLst/>
            <a:cxnLst/>
            <a:rect r="r" b="b" t="t" l="l"/>
            <a:pathLst>
              <a:path h="483276" w="795516">
                <a:moveTo>
                  <a:pt x="0" y="0"/>
                </a:moveTo>
                <a:lnTo>
                  <a:pt x="795516" y="0"/>
                </a:lnTo>
                <a:lnTo>
                  <a:pt x="795516" y="483276"/>
                </a:lnTo>
                <a:lnTo>
                  <a:pt x="0" y="483276"/>
                </a:lnTo>
                <a:lnTo>
                  <a:pt x="0" y="0"/>
                </a:lnTo>
                <a:close/>
              </a:path>
            </a:pathLst>
          </a:custGeom>
          <a:blipFill>
            <a:blip r:embed="rId9"/>
            <a:stretch>
              <a:fillRect l="0" t="0" r="0" b="0"/>
            </a:stretch>
          </a:blipFill>
        </p:spPr>
      </p:sp>
      <p:sp>
        <p:nvSpPr>
          <p:cNvPr name="Freeform 15" id="15"/>
          <p:cNvSpPr/>
          <p:nvPr/>
        </p:nvSpPr>
        <p:spPr>
          <a:xfrm flipH="false" flipV="false" rot="408710">
            <a:off x="7666857" y="6694390"/>
            <a:ext cx="997074" cy="605723"/>
          </a:xfrm>
          <a:custGeom>
            <a:avLst/>
            <a:gdLst/>
            <a:ahLst/>
            <a:cxnLst/>
            <a:rect r="r" b="b" t="t" l="l"/>
            <a:pathLst>
              <a:path h="605723" w="997074">
                <a:moveTo>
                  <a:pt x="0" y="0"/>
                </a:moveTo>
                <a:lnTo>
                  <a:pt x="997074" y="0"/>
                </a:lnTo>
                <a:lnTo>
                  <a:pt x="997074" y="605723"/>
                </a:lnTo>
                <a:lnTo>
                  <a:pt x="0" y="605723"/>
                </a:lnTo>
                <a:lnTo>
                  <a:pt x="0" y="0"/>
                </a:lnTo>
                <a:close/>
              </a:path>
            </a:pathLst>
          </a:custGeom>
          <a:blipFill>
            <a:blip r:embed="rId9"/>
            <a:stretch>
              <a:fillRect l="0" t="0" r="0" b="0"/>
            </a:stretch>
          </a:blipFill>
        </p:spPr>
      </p:sp>
      <p:sp>
        <p:nvSpPr>
          <p:cNvPr name="Freeform 16" id="16"/>
          <p:cNvSpPr/>
          <p:nvPr/>
        </p:nvSpPr>
        <p:spPr>
          <a:xfrm flipH="false" flipV="false" rot="415494">
            <a:off x="8238620" y="7071982"/>
            <a:ext cx="443308" cy="269310"/>
          </a:xfrm>
          <a:custGeom>
            <a:avLst/>
            <a:gdLst/>
            <a:ahLst/>
            <a:cxnLst/>
            <a:rect r="r" b="b" t="t" l="l"/>
            <a:pathLst>
              <a:path h="269310" w="443308">
                <a:moveTo>
                  <a:pt x="0" y="0"/>
                </a:moveTo>
                <a:lnTo>
                  <a:pt x="443308" y="0"/>
                </a:lnTo>
                <a:lnTo>
                  <a:pt x="443308" y="269309"/>
                </a:lnTo>
                <a:lnTo>
                  <a:pt x="0" y="269309"/>
                </a:lnTo>
                <a:lnTo>
                  <a:pt x="0" y="0"/>
                </a:lnTo>
                <a:close/>
              </a:path>
            </a:pathLst>
          </a:custGeom>
          <a:blipFill>
            <a:blip r:embed="rId9"/>
            <a:stretch>
              <a:fillRect l="0" t="0" r="0" b="0"/>
            </a:stretch>
          </a:blipFill>
        </p:spPr>
      </p:sp>
      <p:sp>
        <p:nvSpPr>
          <p:cNvPr name="Freeform 17" id="17"/>
          <p:cNvSpPr/>
          <p:nvPr/>
        </p:nvSpPr>
        <p:spPr>
          <a:xfrm flipH="false" flipV="false" rot="536889">
            <a:off x="6095812" y="6894778"/>
            <a:ext cx="465931" cy="257427"/>
          </a:xfrm>
          <a:custGeom>
            <a:avLst/>
            <a:gdLst/>
            <a:ahLst/>
            <a:cxnLst/>
            <a:rect r="r" b="b" t="t" l="l"/>
            <a:pathLst>
              <a:path h="257427" w="465931">
                <a:moveTo>
                  <a:pt x="0" y="0"/>
                </a:moveTo>
                <a:lnTo>
                  <a:pt x="465931" y="0"/>
                </a:lnTo>
                <a:lnTo>
                  <a:pt x="465931" y="257427"/>
                </a:lnTo>
                <a:lnTo>
                  <a:pt x="0" y="25742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true" flipV="false" rot="0">
            <a:off x="13937943" y="7248114"/>
            <a:ext cx="636782" cy="351822"/>
          </a:xfrm>
          <a:custGeom>
            <a:avLst/>
            <a:gdLst/>
            <a:ahLst/>
            <a:cxnLst/>
            <a:rect r="r" b="b" t="t" l="l"/>
            <a:pathLst>
              <a:path h="351822" w="636782">
                <a:moveTo>
                  <a:pt x="636782" y="0"/>
                </a:moveTo>
                <a:lnTo>
                  <a:pt x="0" y="0"/>
                </a:lnTo>
                <a:lnTo>
                  <a:pt x="0" y="351822"/>
                </a:lnTo>
                <a:lnTo>
                  <a:pt x="636782" y="351822"/>
                </a:lnTo>
                <a:lnTo>
                  <a:pt x="636782"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9" id="19"/>
          <p:cNvSpPr/>
          <p:nvPr/>
        </p:nvSpPr>
        <p:spPr>
          <a:xfrm flipH="false" flipV="false" rot="0">
            <a:off x="12486467" y="7395501"/>
            <a:ext cx="370018" cy="204435"/>
          </a:xfrm>
          <a:custGeom>
            <a:avLst/>
            <a:gdLst/>
            <a:ahLst/>
            <a:cxnLst/>
            <a:rect r="r" b="b" t="t" l="l"/>
            <a:pathLst>
              <a:path h="204435" w="370018">
                <a:moveTo>
                  <a:pt x="0" y="0"/>
                </a:moveTo>
                <a:lnTo>
                  <a:pt x="370018" y="0"/>
                </a:lnTo>
                <a:lnTo>
                  <a:pt x="370018" y="204435"/>
                </a:lnTo>
                <a:lnTo>
                  <a:pt x="0" y="2044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0" id="20"/>
          <p:cNvSpPr/>
          <p:nvPr/>
        </p:nvSpPr>
        <p:spPr>
          <a:xfrm flipH="false" flipV="false" rot="0">
            <a:off x="15153766" y="7781983"/>
            <a:ext cx="370018" cy="204435"/>
          </a:xfrm>
          <a:custGeom>
            <a:avLst/>
            <a:gdLst/>
            <a:ahLst/>
            <a:cxnLst/>
            <a:rect r="r" b="b" t="t" l="l"/>
            <a:pathLst>
              <a:path h="204435" w="370018">
                <a:moveTo>
                  <a:pt x="0" y="0"/>
                </a:moveTo>
                <a:lnTo>
                  <a:pt x="370018" y="0"/>
                </a:lnTo>
                <a:lnTo>
                  <a:pt x="370018" y="204435"/>
                </a:lnTo>
                <a:lnTo>
                  <a:pt x="0" y="2044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1" id="21"/>
          <p:cNvSpPr/>
          <p:nvPr/>
        </p:nvSpPr>
        <p:spPr>
          <a:xfrm flipH="false" flipV="false" rot="0">
            <a:off x="-1755292" y="2209600"/>
            <a:ext cx="4272727" cy="3017613"/>
          </a:xfrm>
          <a:custGeom>
            <a:avLst/>
            <a:gdLst/>
            <a:ahLst/>
            <a:cxnLst/>
            <a:rect r="r" b="b" t="t" l="l"/>
            <a:pathLst>
              <a:path h="3017613" w="4272727">
                <a:moveTo>
                  <a:pt x="0" y="0"/>
                </a:moveTo>
                <a:lnTo>
                  <a:pt x="4272727" y="0"/>
                </a:lnTo>
                <a:lnTo>
                  <a:pt x="4272727" y="3017614"/>
                </a:lnTo>
                <a:lnTo>
                  <a:pt x="0" y="3017614"/>
                </a:lnTo>
                <a:lnTo>
                  <a:pt x="0" y="0"/>
                </a:lnTo>
                <a:close/>
              </a:path>
            </a:pathLst>
          </a:custGeom>
          <a:blipFill>
            <a:blip r:embed="rId12">
              <a:alphaModFix amt="85000"/>
              <a:extLst>
                <a:ext uri="{96DAC541-7B7A-43D3-8B79-37D633B846F1}">
                  <asvg:svgBlip xmlns:asvg="http://schemas.microsoft.com/office/drawing/2016/SVG/main" r:embed="rId13"/>
                </a:ext>
              </a:extLst>
            </a:blip>
            <a:stretch>
              <a:fillRect l="0" t="0" r="0" b="0"/>
            </a:stretch>
          </a:blipFill>
        </p:spPr>
      </p:sp>
      <p:sp>
        <p:nvSpPr>
          <p:cNvPr name="Freeform 22" id="22"/>
          <p:cNvSpPr/>
          <p:nvPr/>
        </p:nvSpPr>
        <p:spPr>
          <a:xfrm flipH="false" flipV="false" rot="0">
            <a:off x="15338775" y="4116053"/>
            <a:ext cx="682252" cy="848835"/>
          </a:xfrm>
          <a:custGeom>
            <a:avLst/>
            <a:gdLst/>
            <a:ahLst/>
            <a:cxnLst/>
            <a:rect r="r" b="b" t="t" l="l"/>
            <a:pathLst>
              <a:path h="848835" w="682252">
                <a:moveTo>
                  <a:pt x="0" y="0"/>
                </a:moveTo>
                <a:lnTo>
                  <a:pt x="682252" y="0"/>
                </a:lnTo>
                <a:lnTo>
                  <a:pt x="682252" y="848835"/>
                </a:lnTo>
                <a:lnTo>
                  <a:pt x="0" y="848835"/>
                </a:lnTo>
                <a:lnTo>
                  <a:pt x="0" y="0"/>
                </a:lnTo>
                <a:close/>
              </a:path>
            </a:pathLst>
          </a:custGeom>
          <a:blipFill>
            <a:blip r:embed="rId14"/>
            <a:stretch>
              <a:fillRect l="0" t="0" r="0" b="0"/>
            </a:stretch>
          </a:blipFill>
        </p:spPr>
      </p:sp>
      <p:sp>
        <p:nvSpPr>
          <p:cNvPr name="Freeform 23" id="23"/>
          <p:cNvSpPr/>
          <p:nvPr/>
        </p:nvSpPr>
        <p:spPr>
          <a:xfrm flipH="false" flipV="false" rot="0">
            <a:off x="-1404939" y="-453165"/>
            <a:ext cx="5002074" cy="1481865"/>
          </a:xfrm>
          <a:custGeom>
            <a:avLst/>
            <a:gdLst/>
            <a:ahLst/>
            <a:cxnLst/>
            <a:rect r="r" b="b" t="t" l="l"/>
            <a:pathLst>
              <a:path h="1481865" w="5002074">
                <a:moveTo>
                  <a:pt x="0" y="0"/>
                </a:moveTo>
                <a:lnTo>
                  <a:pt x="5002074" y="0"/>
                </a:lnTo>
                <a:lnTo>
                  <a:pt x="5002074" y="1481865"/>
                </a:lnTo>
                <a:lnTo>
                  <a:pt x="0" y="1481865"/>
                </a:lnTo>
                <a:lnTo>
                  <a:pt x="0" y="0"/>
                </a:lnTo>
                <a:close/>
              </a:path>
            </a:pathLst>
          </a:custGeom>
          <a:blipFill>
            <a:blip r:embed="rId15">
              <a:alphaModFix amt="70000"/>
              <a:extLst>
                <a:ext uri="{96DAC541-7B7A-43D3-8B79-37D633B846F1}">
                  <asvg:svgBlip xmlns:asvg="http://schemas.microsoft.com/office/drawing/2016/SVG/main" r:embed="rId16"/>
                </a:ext>
              </a:extLst>
            </a:blip>
            <a:stretch>
              <a:fillRect l="0" t="0" r="0" b="0"/>
            </a:stretch>
          </a:blipFill>
        </p:spPr>
      </p:sp>
      <p:sp>
        <p:nvSpPr>
          <p:cNvPr name="TextBox 24" id="24"/>
          <p:cNvSpPr txBox="true"/>
          <p:nvPr/>
        </p:nvSpPr>
        <p:spPr>
          <a:xfrm rot="0">
            <a:off x="2043700" y="3204245"/>
            <a:ext cx="10137968" cy="5050030"/>
          </a:xfrm>
          <a:prstGeom prst="rect">
            <a:avLst/>
          </a:prstGeom>
        </p:spPr>
        <p:txBody>
          <a:bodyPr anchor="t" rtlCol="false" tIns="0" lIns="0" bIns="0" rIns="0">
            <a:spAutoFit/>
          </a:bodyPr>
          <a:lstStyle/>
          <a:p>
            <a:pPr algn="just">
              <a:lnSpc>
                <a:spcPts val="3339"/>
              </a:lnSpc>
            </a:pPr>
            <a:r>
              <a:rPr lang="en-US" sz="2455">
                <a:solidFill>
                  <a:srgbClr val="000000"/>
                </a:solidFill>
                <a:latin typeface="Nunito"/>
                <a:ea typeface="Nunito"/>
                <a:cs typeface="Nunito"/>
                <a:sym typeface="Nunito"/>
              </a:rPr>
              <a:t>Ajarkan konsep matematika yang langsung bisa diterapkan dalam aktivitas harian siswa (functional math) agar pembelajaran lebih bermakna.</a:t>
            </a:r>
          </a:p>
          <a:p>
            <a:pPr algn="just" marL="530180" indent="-265090" lvl="1">
              <a:lnSpc>
                <a:spcPts val="3339"/>
              </a:lnSpc>
              <a:buFont typeface="Arial"/>
              <a:buChar char="•"/>
            </a:pPr>
            <a:r>
              <a:rPr lang="en-US" sz="2455">
                <a:solidFill>
                  <a:srgbClr val="000000"/>
                </a:solidFill>
                <a:latin typeface="Nunito"/>
                <a:ea typeface="Nunito"/>
                <a:cs typeface="Nunito"/>
                <a:sym typeface="Nunito"/>
              </a:rPr>
              <a:t>Simulasi Jual-Beli: Gunakan uang mainan untuk melatih konsep penjumlahan, pengurangan, dan nilai mata uang. Siswa belajar bagaimana cara membayar dan menerima kembalian.</a:t>
            </a:r>
          </a:p>
          <a:p>
            <a:pPr algn="just" marL="530180" indent="-265090" lvl="1">
              <a:lnSpc>
                <a:spcPts val="3339"/>
              </a:lnSpc>
              <a:buFont typeface="Arial"/>
              <a:buChar char="•"/>
            </a:pPr>
            <a:r>
              <a:rPr lang="en-US" sz="2455">
                <a:solidFill>
                  <a:srgbClr val="000000"/>
                </a:solidFill>
                <a:latin typeface="Nunito"/>
                <a:ea typeface="Nunito"/>
                <a:cs typeface="Nunito"/>
                <a:sym typeface="Nunito"/>
              </a:rPr>
              <a:t>Pengukuran Praktis: Gunakan penggaris atau meteran kain untuk mengukur tinggi badan, panjang meja, atau ruang kelas. Latih juga membaca jam dinding atau kalender.</a:t>
            </a:r>
          </a:p>
          <a:p>
            <a:pPr algn="just" marL="530180" indent="-265090" lvl="1">
              <a:lnSpc>
                <a:spcPts val="3339"/>
              </a:lnSpc>
              <a:buFont typeface="Arial"/>
              <a:buChar char="•"/>
            </a:pPr>
            <a:r>
              <a:rPr lang="en-US" sz="2455">
                <a:solidFill>
                  <a:srgbClr val="000000"/>
                </a:solidFill>
                <a:latin typeface="Nunito"/>
                <a:ea typeface="Nunito"/>
                <a:cs typeface="Nunito"/>
                <a:sym typeface="Nunito"/>
              </a:rPr>
              <a:t>Pembagian Adil: Latih konsep pembagian dengan cara membagikan kue atau permen secara merata kepada teman-teman sekelasnya.</a:t>
            </a:r>
          </a:p>
          <a:p>
            <a:pPr algn="just">
              <a:lnSpc>
                <a:spcPts val="3339"/>
              </a:lnSpc>
            </a:pPr>
          </a:p>
        </p:txBody>
      </p:sp>
      <p:sp>
        <p:nvSpPr>
          <p:cNvPr name="TextBox 25" id="25"/>
          <p:cNvSpPr txBox="true"/>
          <p:nvPr/>
        </p:nvSpPr>
        <p:spPr>
          <a:xfrm rot="0">
            <a:off x="778424" y="1375257"/>
            <a:ext cx="12463612" cy="1447800"/>
          </a:xfrm>
          <a:prstGeom prst="rect">
            <a:avLst/>
          </a:prstGeom>
        </p:spPr>
        <p:txBody>
          <a:bodyPr anchor="t" rtlCol="false" tIns="0" lIns="0" bIns="0" rIns="0">
            <a:spAutoFit/>
          </a:bodyPr>
          <a:lstStyle/>
          <a:p>
            <a:pPr algn="ctr">
              <a:lnSpc>
                <a:spcPts val="5760"/>
              </a:lnSpc>
            </a:pPr>
            <a:r>
              <a:rPr lang="en-US" sz="4800" spc="336">
                <a:solidFill>
                  <a:srgbClr val="1E3A5F"/>
                </a:solidFill>
                <a:latin typeface="Wedges"/>
                <a:ea typeface="Wedges"/>
                <a:cs typeface="Wedges"/>
                <a:sym typeface="Wedges"/>
              </a:rPr>
              <a:t>MATEMATIKA FUNGSIONAL </a:t>
            </a:r>
          </a:p>
          <a:p>
            <a:pPr algn="ctr">
              <a:lnSpc>
                <a:spcPts val="5760"/>
              </a:lnSpc>
            </a:pPr>
            <a:r>
              <a:rPr lang="en-US" sz="4800" spc="336">
                <a:solidFill>
                  <a:srgbClr val="1E3A5F"/>
                </a:solidFill>
                <a:latin typeface="Wedges"/>
                <a:ea typeface="Wedges"/>
                <a:cs typeface="Wedges"/>
                <a:sym typeface="Wedges"/>
              </a:rPr>
              <a:t>(BERBASIS KEHIDUPAN SEHARI-HARI)</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false" flipV="false" rot="0">
            <a:off x="0" y="5914809"/>
            <a:ext cx="18288000" cy="5052060"/>
          </a:xfrm>
          <a:custGeom>
            <a:avLst/>
            <a:gdLst/>
            <a:ahLst/>
            <a:cxnLst/>
            <a:rect r="r" b="b" t="t" l="l"/>
            <a:pathLst>
              <a:path h="5052060" w="18288000">
                <a:moveTo>
                  <a:pt x="0" y="0"/>
                </a:moveTo>
                <a:lnTo>
                  <a:pt x="18288000" y="0"/>
                </a:lnTo>
                <a:lnTo>
                  <a:pt x="18288000" y="5052060"/>
                </a:lnTo>
                <a:lnTo>
                  <a:pt x="0" y="5052060"/>
                </a:lnTo>
                <a:lnTo>
                  <a:pt x="0" y="0"/>
                </a:lnTo>
                <a:close/>
              </a:path>
            </a:pathLst>
          </a:custGeom>
          <a:blipFill>
            <a:blip r:embed="rId2"/>
            <a:stretch>
              <a:fillRect l="0" t="0" r="0" b="0"/>
            </a:stretch>
          </a:blipFill>
        </p:spPr>
      </p:sp>
      <p:sp>
        <p:nvSpPr>
          <p:cNvPr name="Freeform 3" id="3"/>
          <p:cNvSpPr/>
          <p:nvPr/>
        </p:nvSpPr>
        <p:spPr>
          <a:xfrm flipH="true" flipV="false" rot="0">
            <a:off x="1487553" y="2418984"/>
            <a:ext cx="4572251" cy="2389001"/>
          </a:xfrm>
          <a:custGeom>
            <a:avLst/>
            <a:gdLst/>
            <a:ahLst/>
            <a:cxnLst/>
            <a:rect r="r" b="b" t="t" l="l"/>
            <a:pathLst>
              <a:path h="2389001" w="4572251">
                <a:moveTo>
                  <a:pt x="4572251" y="0"/>
                </a:moveTo>
                <a:lnTo>
                  <a:pt x="0" y="0"/>
                </a:lnTo>
                <a:lnTo>
                  <a:pt x="0" y="2389001"/>
                </a:lnTo>
                <a:lnTo>
                  <a:pt x="4572251" y="2389001"/>
                </a:lnTo>
                <a:lnTo>
                  <a:pt x="4572251"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1831483" y="412064"/>
            <a:ext cx="2360330" cy="1233272"/>
          </a:xfrm>
          <a:custGeom>
            <a:avLst/>
            <a:gdLst/>
            <a:ahLst/>
            <a:cxnLst/>
            <a:rect r="r" b="b" t="t" l="l"/>
            <a:pathLst>
              <a:path h="1233272" w="2360330">
                <a:moveTo>
                  <a:pt x="2360329" y="0"/>
                </a:moveTo>
                <a:lnTo>
                  <a:pt x="0" y="0"/>
                </a:lnTo>
                <a:lnTo>
                  <a:pt x="0" y="1233272"/>
                </a:lnTo>
                <a:lnTo>
                  <a:pt x="2360329" y="1233272"/>
                </a:lnTo>
                <a:lnTo>
                  <a:pt x="2360329" y="0"/>
                </a:lnTo>
                <a:close/>
              </a:path>
            </a:pathLst>
          </a:custGeom>
          <a:blipFill>
            <a:blip r:embed="rId3">
              <a:alphaModFix amt="75000"/>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true" flipV="false" rot="0">
            <a:off x="-1701417" y="1028700"/>
            <a:ext cx="6377940" cy="8229600"/>
          </a:xfrm>
          <a:custGeom>
            <a:avLst/>
            <a:gdLst/>
            <a:ahLst/>
            <a:cxnLst/>
            <a:rect r="r" b="b" t="t" l="l"/>
            <a:pathLst>
              <a:path h="8229600" w="6377940">
                <a:moveTo>
                  <a:pt x="6377940" y="0"/>
                </a:moveTo>
                <a:lnTo>
                  <a:pt x="0" y="0"/>
                </a:lnTo>
                <a:lnTo>
                  <a:pt x="0" y="8229600"/>
                </a:lnTo>
                <a:lnTo>
                  <a:pt x="6377940" y="8229600"/>
                </a:lnTo>
                <a:lnTo>
                  <a:pt x="6377940" y="0"/>
                </a:lnTo>
                <a:close/>
              </a:path>
            </a:pathLst>
          </a:custGeom>
          <a:blipFill>
            <a:blip r:embed="rId5"/>
            <a:stretch>
              <a:fillRect l="0" t="0" r="0" b="0"/>
            </a:stretch>
          </a:blipFill>
        </p:spPr>
      </p:sp>
      <p:sp>
        <p:nvSpPr>
          <p:cNvPr name="Freeform 6" id="6"/>
          <p:cNvSpPr/>
          <p:nvPr/>
        </p:nvSpPr>
        <p:spPr>
          <a:xfrm flipH="false" flipV="false" rot="0">
            <a:off x="-1309846" y="7511103"/>
            <a:ext cx="4321493" cy="2938615"/>
          </a:xfrm>
          <a:custGeom>
            <a:avLst/>
            <a:gdLst/>
            <a:ahLst/>
            <a:cxnLst/>
            <a:rect r="r" b="b" t="t" l="l"/>
            <a:pathLst>
              <a:path h="2938615" w="4321493">
                <a:moveTo>
                  <a:pt x="0" y="0"/>
                </a:moveTo>
                <a:lnTo>
                  <a:pt x="4321494" y="0"/>
                </a:lnTo>
                <a:lnTo>
                  <a:pt x="4321494" y="2938615"/>
                </a:lnTo>
                <a:lnTo>
                  <a:pt x="0" y="29386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true" flipV="false" rot="0">
            <a:off x="1387953" y="8440839"/>
            <a:ext cx="3247390" cy="2208225"/>
          </a:xfrm>
          <a:custGeom>
            <a:avLst/>
            <a:gdLst/>
            <a:ahLst/>
            <a:cxnLst/>
            <a:rect r="r" b="b" t="t" l="l"/>
            <a:pathLst>
              <a:path h="2208225" w="3247390">
                <a:moveTo>
                  <a:pt x="3247390" y="0"/>
                </a:moveTo>
                <a:lnTo>
                  <a:pt x="0" y="0"/>
                </a:lnTo>
                <a:lnTo>
                  <a:pt x="0" y="2208225"/>
                </a:lnTo>
                <a:lnTo>
                  <a:pt x="3247390" y="2208225"/>
                </a:lnTo>
                <a:lnTo>
                  <a:pt x="324739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3841451" y="4054820"/>
            <a:ext cx="5954562" cy="3297339"/>
          </a:xfrm>
          <a:custGeom>
            <a:avLst/>
            <a:gdLst/>
            <a:ahLst/>
            <a:cxnLst/>
            <a:rect r="r" b="b" t="t" l="l"/>
            <a:pathLst>
              <a:path h="3297339" w="5954562">
                <a:moveTo>
                  <a:pt x="0" y="0"/>
                </a:moveTo>
                <a:lnTo>
                  <a:pt x="5954563" y="0"/>
                </a:lnTo>
                <a:lnTo>
                  <a:pt x="5954563" y="3297339"/>
                </a:lnTo>
                <a:lnTo>
                  <a:pt x="0" y="329733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7188927" y="9098903"/>
            <a:ext cx="564619" cy="446049"/>
          </a:xfrm>
          <a:custGeom>
            <a:avLst/>
            <a:gdLst/>
            <a:ahLst/>
            <a:cxnLst/>
            <a:rect r="r" b="b" t="t" l="l"/>
            <a:pathLst>
              <a:path h="446049" w="564619">
                <a:moveTo>
                  <a:pt x="0" y="0"/>
                </a:moveTo>
                <a:lnTo>
                  <a:pt x="564618" y="0"/>
                </a:lnTo>
                <a:lnTo>
                  <a:pt x="564618" y="446049"/>
                </a:lnTo>
                <a:lnTo>
                  <a:pt x="0" y="44604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7753545" y="9258300"/>
            <a:ext cx="362850" cy="286652"/>
          </a:xfrm>
          <a:custGeom>
            <a:avLst/>
            <a:gdLst/>
            <a:ahLst/>
            <a:cxnLst/>
            <a:rect r="r" b="b" t="t" l="l"/>
            <a:pathLst>
              <a:path h="286652" w="362850">
                <a:moveTo>
                  <a:pt x="0" y="0"/>
                </a:moveTo>
                <a:lnTo>
                  <a:pt x="362851" y="0"/>
                </a:lnTo>
                <a:lnTo>
                  <a:pt x="362851" y="286652"/>
                </a:lnTo>
                <a:lnTo>
                  <a:pt x="0" y="28665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5474334" y="7352159"/>
            <a:ext cx="564619" cy="446049"/>
          </a:xfrm>
          <a:custGeom>
            <a:avLst/>
            <a:gdLst/>
            <a:ahLst/>
            <a:cxnLst/>
            <a:rect r="r" b="b" t="t" l="l"/>
            <a:pathLst>
              <a:path h="446049" w="564619">
                <a:moveTo>
                  <a:pt x="0" y="0"/>
                </a:moveTo>
                <a:lnTo>
                  <a:pt x="564618" y="0"/>
                </a:lnTo>
                <a:lnTo>
                  <a:pt x="564618" y="446048"/>
                </a:lnTo>
                <a:lnTo>
                  <a:pt x="0" y="4460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4731505" y="7211373"/>
            <a:ext cx="742828" cy="586834"/>
          </a:xfrm>
          <a:custGeom>
            <a:avLst/>
            <a:gdLst/>
            <a:ahLst/>
            <a:cxnLst/>
            <a:rect r="r" b="b" t="t" l="l"/>
            <a:pathLst>
              <a:path h="586834" w="742828">
                <a:moveTo>
                  <a:pt x="0" y="0"/>
                </a:moveTo>
                <a:lnTo>
                  <a:pt x="742829" y="0"/>
                </a:lnTo>
                <a:lnTo>
                  <a:pt x="742829" y="586834"/>
                </a:lnTo>
                <a:lnTo>
                  <a:pt x="0" y="5868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0">
            <a:off x="9414033" y="7211373"/>
            <a:ext cx="410040" cy="323931"/>
          </a:xfrm>
          <a:custGeom>
            <a:avLst/>
            <a:gdLst/>
            <a:ahLst/>
            <a:cxnLst/>
            <a:rect r="r" b="b" t="t" l="l"/>
            <a:pathLst>
              <a:path h="323931" w="410040">
                <a:moveTo>
                  <a:pt x="0" y="0"/>
                </a:moveTo>
                <a:lnTo>
                  <a:pt x="410040" y="0"/>
                </a:lnTo>
                <a:lnTo>
                  <a:pt x="410040" y="323932"/>
                </a:lnTo>
                <a:lnTo>
                  <a:pt x="0" y="3239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9824073" y="7211373"/>
            <a:ext cx="531391" cy="419799"/>
          </a:xfrm>
          <a:custGeom>
            <a:avLst/>
            <a:gdLst/>
            <a:ahLst/>
            <a:cxnLst/>
            <a:rect r="r" b="b" t="t" l="l"/>
            <a:pathLst>
              <a:path h="419799" w="531391">
                <a:moveTo>
                  <a:pt x="0" y="0"/>
                </a:moveTo>
                <a:lnTo>
                  <a:pt x="531391" y="0"/>
                </a:lnTo>
                <a:lnTo>
                  <a:pt x="531391" y="419799"/>
                </a:lnTo>
                <a:lnTo>
                  <a:pt x="0" y="4197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9619053" y="7395333"/>
            <a:ext cx="293089" cy="231541"/>
          </a:xfrm>
          <a:custGeom>
            <a:avLst/>
            <a:gdLst/>
            <a:ahLst/>
            <a:cxnLst/>
            <a:rect r="r" b="b" t="t" l="l"/>
            <a:pathLst>
              <a:path h="231541" w="293089">
                <a:moveTo>
                  <a:pt x="0" y="0"/>
                </a:moveTo>
                <a:lnTo>
                  <a:pt x="293089" y="0"/>
                </a:lnTo>
                <a:lnTo>
                  <a:pt x="293089" y="231540"/>
                </a:lnTo>
                <a:lnTo>
                  <a:pt x="0" y="2315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15102919" y="1299024"/>
            <a:ext cx="4978255" cy="1680161"/>
          </a:xfrm>
          <a:custGeom>
            <a:avLst/>
            <a:gdLst/>
            <a:ahLst/>
            <a:cxnLst/>
            <a:rect r="r" b="b" t="t" l="l"/>
            <a:pathLst>
              <a:path h="1680161" w="4978255">
                <a:moveTo>
                  <a:pt x="0" y="0"/>
                </a:moveTo>
                <a:lnTo>
                  <a:pt x="4978255" y="0"/>
                </a:lnTo>
                <a:lnTo>
                  <a:pt x="4978255" y="1680161"/>
                </a:lnTo>
                <a:lnTo>
                  <a:pt x="0" y="168016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16521593" y="143467"/>
            <a:ext cx="2622913" cy="885233"/>
          </a:xfrm>
          <a:custGeom>
            <a:avLst/>
            <a:gdLst/>
            <a:ahLst/>
            <a:cxnLst/>
            <a:rect r="r" b="b" t="t" l="l"/>
            <a:pathLst>
              <a:path h="885233" w="2622913">
                <a:moveTo>
                  <a:pt x="0" y="0"/>
                </a:moveTo>
                <a:lnTo>
                  <a:pt x="2622913" y="0"/>
                </a:lnTo>
                <a:lnTo>
                  <a:pt x="2622913" y="885233"/>
                </a:lnTo>
                <a:lnTo>
                  <a:pt x="0" y="885233"/>
                </a:lnTo>
                <a:lnTo>
                  <a:pt x="0" y="0"/>
                </a:lnTo>
                <a:close/>
              </a:path>
            </a:pathLst>
          </a:custGeom>
          <a:blipFill>
            <a:blip r:embed="rId12">
              <a:alphaModFix amt="75000"/>
              <a:extLst>
                <a:ext uri="{96DAC541-7B7A-43D3-8B79-37D633B846F1}">
                  <asvg:svgBlip xmlns:asvg="http://schemas.microsoft.com/office/drawing/2016/SVG/main" r:embed="rId13"/>
                </a:ext>
              </a:extLst>
            </a:blip>
            <a:stretch>
              <a:fillRect l="0" t="0" r="0" b="0"/>
            </a:stretch>
          </a:blipFill>
        </p:spPr>
      </p:sp>
      <p:sp>
        <p:nvSpPr>
          <p:cNvPr name="Freeform 18" id="18"/>
          <p:cNvSpPr/>
          <p:nvPr/>
        </p:nvSpPr>
        <p:spPr>
          <a:xfrm flipH="true" flipV="false" rot="0">
            <a:off x="10978066" y="5914809"/>
            <a:ext cx="1537442" cy="1139629"/>
          </a:xfrm>
          <a:custGeom>
            <a:avLst/>
            <a:gdLst/>
            <a:ahLst/>
            <a:cxnLst/>
            <a:rect r="r" b="b" t="t" l="l"/>
            <a:pathLst>
              <a:path h="1139629" w="1537442">
                <a:moveTo>
                  <a:pt x="1537442" y="0"/>
                </a:moveTo>
                <a:lnTo>
                  <a:pt x="0" y="0"/>
                </a:lnTo>
                <a:lnTo>
                  <a:pt x="0" y="1139629"/>
                </a:lnTo>
                <a:lnTo>
                  <a:pt x="1537442" y="1139629"/>
                </a:lnTo>
                <a:lnTo>
                  <a:pt x="1537442"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9" id="19"/>
          <p:cNvSpPr/>
          <p:nvPr/>
        </p:nvSpPr>
        <p:spPr>
          <a:xfrm flipH="false" flipV="false" rot="0">
            <a:off x="10856424" y="6782328"/>
            <a:ext cx="456705" cy="333965"/>
          </a:xfrm>
          <a:custGeom>
            <a:avLst/>
            <a:gdLst/>
            <a:ahLst/>
            <a:cxnLst/>
            <a:rect r="r" b="b" t="t" l="l"/>
            <a:pathLst>
              <a:path h="333965" w="456705">
                <a:moveTo>
                  <a:pt x="0" y="0"/>
                </a:moveTo>
                <a:lnTo>
                  <a:pt x="456705" y="0"/>
                </a:lnTo>
                <a:lnTo>
                  <a:pt x="456705" y="333966"/>
                </a:lnTo>
                <a:lnTo>
                  <a:pt x="0" y="333966"/>
                </a:lnTo>
                <a:lnTo>
                  <a:pt x="0" y="0"/>
                </a:lnTo>
                <a:close/>
              </a:path>
            </a:pathLst>
          </a:custGeom>
          <a:blipFill>
            <a:blip r:embed="rId16"/>
            <a:stretch>
              <a:fillRect l="0" t="0" r="0" b="0"/>
            </a:stretch>
          </a:blipFill>
        </p:spPr>
      </p:sp>
      <p:sp>
        <p:nvSpPr>
          <p:cNvPr name="TextBox 20" id="20"/>
          <p:cNvSpPr txBox="true"/>
          <p:nvPr/>
        </p:nvSpPr>
        <p:spPr>
          <a:xfrm rot="0">
            <a:off x="4745680" y="894415"/>
            <a:ext cx="10465359" cy="1533525"/>
          </a:xfrm>
          <a:prstGeom prst="rect">
            <a:avLst/>
          </a:prstGeom>
        </p:spPr>
        <p:txBody>
          <a:bodyPr anchor="t" rtlCol="false" tIns="0" lIns="0" bIns="0" rIns="0">
            <a:spAutoFit/>
          </a:bodyPr>
          <a:lstStyle/>
          <a:p>
            <a:pPr algn="ctr">
              <a:lnSpc>
                <a:spcPts val="6000"/>
              </a:lnSpc>
            </a:pPr>
            <a:r>
              <a:rPr lang="en-US" sz="5000" spc="350">
                <a:solidFill>
                  <a:srgbClr val="1E3A5F"/>
                </a:solidFill>
                <a:latin typeface="Wedges"/>
                <a:ea typeface="Wedges"/>
                <a:cs typeface="Wedges"/>
                <a:sym typeface="Wedges"/>
              </a:rPr>
              <a:t>PENYEDERHANAAN BAHASA DAN KOSAKATA MATEMATIKA</a:t>
            </a:r>
          </a:p>
        </p:txBody>
      </p:sp>
      <p:sp>
        <p:nvSpPr>
          <p:cNvPr name="Freeform 21" id="21"/>
          <p:cNvSpPr/>
          <p:nvPr/>
        </p:nvSpPr>
        <p:spPr>
          <a:xfrm flipH="false" flipV="false" rot="0">
            <a:off x="12287156" y="6629202"/>
            <a:ext cx="581520" cy="425236"/>
          </a:xfrm>
          <a:custGeom>
            <a:avLst/>
            <a:gdLst/>
            <a:ahLst/>
            <a:cxnLst/>
            <a:rect r="r" b="b" t="t" l="l"/>
            <a:pathLst>
              <a:path h="425236" w="581520">
                <a:moveTo>
                  <a:pt x="0" y="0"/>
                </a:moveTo>
                <a:lnTo>
                  <a:pt x="581519" y="0"/>
                </a:lnTo>
                <a:lnTo>
                  <a:pt x="581519" y="425236"/>
                </a:lnTo>
                <a:lnTo>
                  <a:pt x="0" y="425236"/>
                </a:lnTo>
                <a:lnTo>
                  <a:pt x="0" y="0"/>
                </a:lnTo>
                <a:close/>
              </a:path>
            </a:pathLst>
          </a:custGeom>
          <a:blipFill>
            <a:blip r:embed="rId16"/>
            <a:stretch>
              <a:fillRect l="0" t="0" r="0" b="0"/>
            </a:stretch>
          </a:blipFill>
        </p:spPr>
      </p:sp>
      <p:sp>
        <p:nvSpPr>
          <p:cNvPr name="Freeform 22" id="22"/>
          <p:cNvSpPr/>
          <p:nvPr/>
        </p:nvSpPr>
        <p:spPr>
          <a:xfrm flipH="false" flipV="false" rot="0">
            <a:off x="11996396" y="6736693"/>
            <a:ext cx="581520" cy="425236"/>
          </a:xfrm>
          <a:custGeom>
            <a:avLst/>
            <a:gdLst/>
            <a:ahLst/>
            <a:cxnLst/>
            <a:rect r="r" b="b" t="t" l="l"/>
            <a:pathLst>
              <a:path h="425236" w="581520">
                <a:moveTo>
                  <a:pt x="0" y="0"/>
                </a:moveTo>
                <a:lnTo>
                  <a:pt x="581519" y="0"/>
                </a:lnTo>
                <a:lnTo>
                  <a:pt x="581519" y="425236"/>
                </a:lnTo>
                <a:lnTo>
                  <a:pt x="0" y="425236"/>
                </a:lnTo>
                <a:lnTo>
                  <a:pt x="0" y="0"/>
                </a:lnTo>
                <a:close/>
              </a:path>
            </a:pathLst>
          </a:custGeom>
          <a:blipFill>
            <a:blip r:embed="rId16"/>
            <a:stretch>
              <a:fillRect l="0" t="0" r="0" b="0"/>
            </a:stretch>
          </a:blipFill>
        </p:spPr>
      </p:sp>
      <p:sp>
        <p:nvSpPr>
          <p:cNvPr name="TextBox 23" id="23"/>
          <p:cNvSpPr txBox="true"/>
          <p:nvPr/>
        </p:nvSpPr>
        <p:spPr>
          <a:xfrm rot="0">
            <a:off x="4368576" y="2608915"/>
            <a:ext cx="11219567" cy="5831924"/>
          </a:xfrm>
          <a:prstGeom prst="rect">
            <a:avLst/>
          </a:prstGeom>
        </p:spPr>
        <p:txBody>
          <a:bodyPr anchor="t" rtlCol="false" tIns="0" lIns="0" bIns="0" rIns="0">
            <a:spAutoFit/>
          </a:bodyPr>
          <a:lstStyle/>
          <a:p>
            <a:pPr algn="just">
              <a:lnSpc>
                <a:spcPts val="3591"/>
              </a:lnSpc>
            </a:pPr>
            <a:r>
              <a:rPr lang="en-US" sz="2528">
                <a:solidFill>
                  <a:srgbClr val="000000"/>
                </a:solidFill>
                <a:latin typeface="Nunito"/>
                <a:ea typeface="Nunito"/>
                <a:cs typeface="Nunito"/>
                <a:sym typeface="Nunito"/>
              </a:rPr>
              <a:t>Peserta didik tunarungu umumnya memilik</a:t>
            </a:r>
            <a:r>
              <a:rPr lang="en-US" sz="2528">
                <a:solidFill>
                  <a:srgbClr val="000000"/>
                </a:solidFill>
                <a:latin typeface="Nunito"/>
                <a:ea typeface="Nunito"/>
                <a:cs typeface="Nunito"/>
                <a:sym typeface="Nunito"/>
              </a:rPr>
              <a:t>i keterbatasan kosakata formal, yang sering kali membuat mereka bingung saat membaca soal cerita atau istilah matematika.</a:t>
            </a:r>
          </a:p>
          <a:p>
            <a:pPr algn="just" marL="546002" indent="-273001" lvl="1">
              <a:lnSpc>
                <a:spcPts val="3591"/>
              </a:lnSpc>
              <a:buFont typeface="Arial"/>
              <a:buChar char="•"/>
            </a:pPr>
            <a:r>
              <a:rPr lang="en-US" sz="2528">
                <a:solidFill>
                  <a:srgbClr val="000000"/>
                </a:solidFill>
                <a:latin typeface="Nunito"/>
                <a:ea typeface="Nunito"/>
                <a:cs typeface="Nunito"/>
                <a:sym typeface="Nunito"/>
              </a:rPr>
              <a:t>Kamus Istilah Visual: Buat kartu kosakata khusus matematika yang dilengkapi gambar dan isyaratnya (misalnya: kata "Ditambah" disandingkan dengan gambar simbol + dan gambar penggabungan dua kelompok benda).</a:t>
            </a:r>
          </a:p>
          <a:p>
            <a:pPr algn="just" marL="546002" indent="-273001" lvl="1">
              <a:lnSpc>
                <a:spcPts val="3591"/>
              </a:lnSpc>
              <a:buFont typeface="Arial"/>
              <a:buChar char="•"/>
            </a:pPr>
            <a:r>
              <a:rPr lang="en-US" sz="2528">
                <a:solidFill>
                  <a:srgbClr val="000000"/>
                </a:solidFill>
                <a:latin typeface="Nunito"/>
                <a:ea typeface="Nunito"/>
                <a:cs typeface="Nunito"/>
                <a:sym typeface="Nunito"/>
              </a:rPr>
              <a:t>Bahasa Isyarat Konsisten: Guru harus menggunakan bahasa isyarat secara intensif dan konsisten dalam menyampaikan instruksi numerik.</a:t>
            </a:r>
          </a:p>
          <a:p>
            <a:pPr algn="just" marL="546002" indent="-273001" lvl="1">
              <a:lnSpc>
                <a:spcPts val="3591"/>
              </a:lnSpc>
              <a:buFont typeface="Arial"/>
              <a:buChar char="•"/>
            </a:pPr>
            <a:r>
              <a:rPr lang="en-US" sz="2528">
                <a:solidFill>
                  <a:srgbClr val="000000"/>
                </a:solidFill>
                <a:latin typeface="Nunito"/>
                <a:ea typeface="Nunito"/>
                <a:cs typeface="Nunito"/>
                <a:sym typeface="Nunito"/>
              </a:rPr>
              <a:t>Soal Cerita yang Disederhanakan: Hindari kalimat yang panjang dan berbelit-belit. Ubah soal cerita menjadi kalimat pendek atau langsung dikonversi ke dalam bentuk komik/cerita bergambar.</a:t>
            </a:r>
          </a:p>
          <a:p>
            <a:pPr algn="just">
              <a:lnSpc>
                <a:spcPts val="3591"/>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true" flipV="false" rot="0">
            <a:off x="0" y="6095087"/>
            <a:ext cx="18288000" cy="5052060"/>
          </a:xfrm>
          <a:custGeom>
            <a:avLst/>
            <a:gdLst/>
            <a:ahLst/>
            <a:cxnLst/>
            <a:rect r="r" b="b" t="t" l="l"/>
            <a:pathLst>
              <a:path h="5052060" w="18288000">
                <a:moveTo>
                  <a:pt x="18288000" y="0"/>
                </a:moveTo>
                <a:lnTo>
                  <a:pt x="0" y="0"/>
                </a:lnTo>
                <a:lnTo>
                  <a:pt x="0" y="5052060"/>
                </a:lnTo>
                <a:lnTo>
                  <a:pt x="18288000" y="5052060"/>
                </a:lnTo>
                <a:lnTo>
                  <a:pt x="18288000" y="0"/>
                </a:lnTo>
                <a:close/>
              </a:path>
            </a:pathLst>
          </a:custGeom>
          <a:blipFill>
            <a:blip r:embed="rId2"/>
            <a:stretch>
              <a:fillRect l="0" t="0" r="0" b="0"/>
            </a:stretch>
          </a:blipFill>
        </p:spPr>
      </p:sp>
      <p:sp>
        <p:nvSpPr>
          <p:cNvPr name="Freeform 3" id="3"/>
          <p:cNvSpPr/>
          <p:nvPr/>
        </p:nvSpPr>
        <p:spPr>
          <a:xfrm flipH="true" flipV="false" rot="-68653">
            <a:off x="16613519" y="8447525"/>
            <a:ext cx="529760" cy="948549"/>
          </a:xfrm>
          <a:custGeom>
            <a:avLst/>
            <a:gdLst/>
            <a:ahLst/>
            <a:cxnLst/>
            <a:rect r="r" b="b" t="t" l="l"/>
            <a:pathLst>
              <a:path h="948549" w="529760">
                <a:moveTo>
                  <a:pt x="529760" y="0"/>
                </a:moveTo>
                <a:lnTo>
                  <a:pt x="0" y="0"/>
                </a:lnTo>
                <a:lnTo>
                  <a:pt x="0" y="948549"/>
                </a:lnTo>
                <a:lnTo>
                  <a:pt x="529760" y="948549"/>
                </a:lnTo>
                <a:lnTo>
                  <a:pt x="529760" y="0"/>
                </a:lnTo>
                <a:close/>
              </a:path>
            </a:pathLst>
          </a:custGeom>
          <a:blipFill>
            <a:blip r:embed="rId3">
              <a:extLst>
                <a:ext uri="{96DAC541-7B7A-43D3-8B79-37D633B846F1}">
                  <asvg:svgBlip xmlns:asvg="http://schemas.microsoft.com/office/drawing/2016/SVG/main" r:embed="rId4"/>
                </a:ext>
              </a:extLst>
            </a:blip>
            <a:stretch>
              <a:fillRect l="-366586" t="0" r="0" b="0"/>
            </a:stretch>
          </a:blipFill>
        </p:spPr>
      </p:sp>
      <p:sp>
        <p:nvSpPr>
          <p:cNvPr name="Freeform 4" id="4"/>
          <p:cNvSpPr/>
          <p:nvPr/>
        </p:nvSpPr>
        <p:spPr>
          <a:xfrm flipH="false" flipV="false" rot="0">
            <a:off x="10524768" y="299717"/>
            <a:ext cx="7586054" cy="2218921"/>
          </a:xfrm>
          <a:custGeom>
            <a:avLst/>
            <a:gdLst/>
            <a:ahLst/>
            <a:cxnLst/>
            <a:rect r="r" b="b" t="t" l="l"/>
            <a:pathLst>
              <a:path h="2218921" w="7586054">
                <a:moveTo>
                  <a:pt x="0" y="0"/>
                </a:moveTo>
                <a:lnTo>
                  <a:pt x="7586055" y="0"/>
                </a:lnTo>
                <a:lnTo>
                  <a:pt x="7586055" y="2218921"/>
                </a:lnTo>
                <a:lnTo>
                  <a:pt x="0" y="2218921"/>
                </a:lnTo>
                <a:lnTo>
                  <a:pt x="0" y="0"/>
                </a:lnTo>
                <a:close/>
              </a:path>
            </a:pathLst>
          </a:custGeom>
          <a:blipFill>
            <a:blip r:embed="rId5"/>
            <a:stretch>
              <a:fillRect l="0" t="0" r="0" b="0"/>
            </a:stretch>
          </a:blipFill>
        </p:spPr>
      </p:sp>
      <p:sp>
        <p:nvSpPr>
          <p:cNvPr name="Freeform 5" id="5"/>
          <p:cNvSpPr/>
          <p:nvPr/>
        </p:nvSpPr>
        <p:spPr>
          <a:xfrm flipH="false" flipV="false" rot="0">
            <a:off x="12711006" y="3095625"/>
            <a:ext cx="3213580" cy="939972"/>
          </a:xfrm>
          <a:custGeom>
            <a:avLst/>
            <a:gdLst/>
            <a:ahLst/>
            <a:cxnLst/>
            <a:rect r="r" b="b" t="t" l="l"/>
            <a:pathLst>
              <a:path h="939972" w="3213580">
                <a:moveTo>
                  <a:pt x="0" y="0"/>
                </a:moveTo>
                <a:lnTo>
                  <a:pt x="3213579" y="0"/>
                </a:lnTo>
                <a:lnTo>
                  <a:pt x="3213579" y="939972"/>
                </a:lnTo>
                <a:lnTo>
                  <a:pt x="0" y="939972"/>
                </a:lnTo>
                <a:lnTo>
                  <a:pt x="0" y="0"/>
                </a:lnTo>
                <a:close/>
              </a:path>
            </a:pathLst>
          </a:custGeom>
          <a:blipFill>
            <a:blip r:embed="rId5"/>
            <a:stretch>
              <a:fillRect l="0" t="0" r="0" b="0"/>
            </a:stretch>
          </a:blipFill>
        </p:spPr>
      </p:sp>
      <p:sp>
        <p:nvSpPr>
          <p:cNvPr name="Freeform 6" id="6"/>
          <p:cNvSpPr/>
          <p:nvPr/>
        </p:nvSpPr>
        <p:spPr>
          <a:xfrm flipH="true" flipV="false" rot="0">
            <a:off x="13285070" y="1028700"/>
            <a:ext cx="7735256" cy="8462860"/>
          </a:xfrm>
          <a:custGeom>
            <a:avLst/>
            <a:gdLst/>
            <a:ahLst/>
            <a:cxnLst/>
            <a:rect r="r" b="b" t="t" l="l"/>
            <a:pathLst>
              <a:path h="8462860" w="7735256">
                <a:moveTo>
                  <a:pt x="7735255" y="0"/>
                </a:moveTo>
                <a:lnTo>
                  <a:pt x="0" y="0"/>
                </a:lnTo>
                <a:lnTo>
                  <a:pt x="0" y="8462860"/>
                </a:lnTo>
                <a:lnTo>
                  <a:pt x="7735255" y="8462860"/>
                </a:lnTo>
                <a:lnTo>
                  <a:pt x="7735255" y="0"/>
                </a:lnTo>
                <a:close/>
              </a:path>
            </a:pathLst>
          </a:custGeom>
          <a:blipFill>
            <a:blip r:embed="rId6">
              <a:extLst>
                <a:ext uri="{96DAC541-7B7A-43D3-8B79-37D633B846F1}">
                  <asvg:svgBlip xmlns:asvg="http://schemas.microsoft.com/office/drawing/2016/SVG/main" r:embed="rId7"/>
                </a:ext>
              </a:extLst>
            </a:blip>
            <a:stretch>
              <a:fillRect l="0" t="0" r="0" b="-19871"/>
            </a:stretch>
          </a:blipFill>
        </p:spPr>
      </p:sp>
      <p:sp>
        <p:nvSpPr>
          <p:cNvPr name="Freeform 7" id="7"/>
          <p:cNvSpPr/>
          <p:nvPr/>
        </p:nvSpPr>
        <p:spPr>
          <a:xfrm flipH="true" flipV="false" rot="-356081">
            <a:off x="-302071" y="6113815"/>
            <a:ext cx="3144943" cy="2284015"/>
          </a:xfrm>
          <a:custGeom>
            <a:avLst/>
            <a:gdLst/>
            <a:ahLst/>
            <a:cxnLst/>
            <a:rect r="r" b="b" t="t" l="l"/>
            <a:pathLst>
              <a:path h="2284015" w="3144943">
                <a:moveTo>
                  <a:pt x="3144943" y="0"/>
                </a:moveTo>
                <a:lnTo>
                  <a:pt x="0" y="0"/>
                </a:lnTo>
                <a:lnTo>
                  <a:pt x="0" y="2284015"/>
                </a:lnTo>
                <a:lnTo>
                  <a:pt x="3144943" y="2284015"/>
                </a:lnTo>
                <a:lnTo>
                  <a:pt x="3144943" y="0"/>
                </a:lnTo>
                <a:close/>
              </a:path>
            </a:pathLst>
          </a:custGeom>
          <a:blipFill>
            <a:blip r:embed="rId8"/>
            <a:stretch>
              <a:fillRect l="0" t="0" r="0" b="0"/>
            </a:stretch>
          </a:blipFill>
        </p:spPr>
      </p:sp>
      <p:sp>
        <p:nvSpPr>
          <p:cNvPr name="Freeform 8" id="8"/>
          <p:cNvSpPr/>
          <p:nvPr/>
        </p:nvSpPr>
        <p:spPr>
          <a:xfrm flipH="true" flipV="false" rot="229417">
            <a:off x="2249744" y="6910205"/>
            <a:ext cx="2003782" cy="1455246"/>
          </a:xfrm>
          <a:custGeom>
            <a:avLst/>
            <a:gdLst/>
            <a:ahLst/>
            <a:cxnLst/>
            <a:rect r="r" b="b" t="t" l="l"/>
            <a:pathLst>
              <a:path h="1455246" w="2003782">
                <a:moveTo>
                  <a:pt x="2003782" y="0"/>
                </a:moveTo>
                <a:lnTo>
                  <a:pt x="0" y="0"/>
                </a:lnTo>
                <a:lnTo>
                  <a:pt x="0" y="1455246"/>
                </a:lnTo>
                <a:lnTo>
                  <a:pt x="2003782" y="1455246"/>
                </a:lnTo>
                <a:lnTo>
                  <a:pt x="2003782" y="0"/>
                </a:lnTo>
                <a:close/>
              </a:path>
            </a:pathLst>
          </a:custGeom>
          <a:blipFill>
            <a:blip r:embed="rId8"/>
            <a:stretch>
              <a:fillRect l="0" t="0" r="0" b="0"/>
            </a:stretch>
          </a:blipFill>
        </p:spPr>
      </p:sp>
      <p:sp>
        <p:nvSpPr>
          <p:cNvPr name="Freeform 9" id="9"/>
          <p:cNvSpPr/>
          <p:nvPr/>
        </p:nvSpPr>
        <p:spPr>
          <a:xfrm flipH="false" flipV="false" rot="0">
            <a:off x="17025850" y="8554295"/>
            <a:ext cx="688600" cy="1210726"/>
          </a:xfrm>
          <a:custGeom>
            <a:avLst/>
            <a:gdLst/>
            <a:ahLst/>
            <a:cxnLst/>
            <a:rect r="r" b="b" t="t" l="l"/>
            <a:pathLst>
              <a:path h="1210726" w="688600">
                <a:moveTo>
                  <a:pt x="0" y="0"/>
                </a:moveTo>
                <a:lnTo>
                  <a:pt x="688600" y="0"/>
                </a:lnTo>
                <a:lnTo>
                  <a:pt x="688600" y="1210726"/>
                </a:lnTo>
                <a:lnTo>
                  <a:pt x="0" y="121072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true" flipV="false" rot="1993868">
            <a:off x="17627926" y="8880168"/>
            <a:ext cx="430125" cy="756264"/>
          </a:xfrm>
          <a:custGeom>
            <a:avLst/>
            <a:gdLst/>
            <a:ahLst/>
            <a:cxnLst/>
            <a:rect r="r" b="b" t="t" l="l"/>
            <a:pathLst>
              <a:path h="756264" w="430125">
                <a:moveTo>
                  <a:pt x="430125" y="0"/>
                </a:moveTo>
                <a:lnTo>
                  <a:pt x="0" y="0"/>
                </a:lnTo>
                <a:lnTo>
                  <a:pt x="0" y="756264"/>
                </a:lnTo>
                <a:lnTo>
                  <a:pt x="430125" y="756264"/>
                </a:lnTo>
                <a:lnTo>
                  <a:pt x="430125"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7025850" y="8784025"/>
            <a:ext cx="1634277" cy="948549"/>
          </a:xfrm>
          <a:custGeom>
            <a:avLst/>
            <a:gdLst/>
            <a:ahLst/>
            <a:cxnLst/>
            <a:rect r="r" b="b" t="t" l="l"/>
            <a:pathLst>
              <a:path h="948549" w="1634277">
                <a:moveTo>
                  <a:pt x="0" y="0"/>
                </a:moveTo>
                <a:lnTo>
                  <a:pt x="1634277" y="0"/>
                </a:lnTo>
                <a:lnTo>
                  <a:pt x="1634277" y="948550"/>
                </a:lnTo>
                <a:lnTo>
                  <a:pt x="0" y="948550"/>
                </a:lnTo>
                <a:lnTo>
                  <a:pt x="0" y="0"/>
                </a:lnTo>
                <a:close/>
              </a:path>
            </a:pathLst>
          </a:custGeom>
          <a:blipFill>
            <a:blip r:embed="rId3">
              <a:extLst>
                <a:ext uri="{96DAC541-7B7A-43D3-8B79-37D633B846F1}">
                  <asvg:svgBlip xmlns:asvg="http://schemas.microsoft.com/office/drawing/2016/SVG/main" r:embed="rId4"/>
                </a:ext>
              </a:extLst>
            </a:blip>
            <a:stretch>
              <a:fillRect l="-51246" t="0" r="0" b="0"/>
            </a:stretch>
          </a:blipFill>
        </p:spPr>
      </p:sp>
      <p:sp>
        <p:nvSpPr>
          <p:cNvPr name="Freeform 12" id="12"/>
          <p:cNvSpPr/>
          <p:nvPr/>
        </p:nvSpPr>
        <p:spPr>
          <a:xfrm flipH="true" flipV="false" rot="-68653">
            <a:off x="16339221" y="8626312"/>
            <a:ext cx="529760" cy="948549"/>
          </a:xfrm>
          <a:custGeom>
            <a:avLst/>
            <a:gdLst/>
            <a:ahLst/>
            <a:cxnLst/>
            <a:rect r="r" b="b" t="t" l="l"/>
            <a:pathLst>
              <a:path h="948549" w="529760">
                <a:moveTo>
                  <a:pt x="529760" y="0"/>
                </a:moveTo>
                <a:lnTo>
                  <a:pt x="0" y="0"/>
                </a:lnTo>
                <a:lnTo>
                  <a:pt x="0" y="948549"/>
                </a:lnTo>
                <a:lnTo>
                  <a:pt x="529760" y="948549"/>
                </a:lnTo>
                <a:lnTo>
                  <a:pt x="529760" y="0"/>
                </a:lnTo>
                <a:close/>
              </a:path>
            </a:pathLst>
          </a:custGeom>
          <a:blipFill>
            <a:blip r:embed="rId3">
              <a:extLst>
                <a:ext uri="{96DAC541-7B7A-43D3-8B79-37D633B846F1}">
                  <asvg:svgBlip xmlns:asvg="http://schemas.microsoft.com/office/drawing/2016/SVG/main" r:embed="rId4"/>
                </a:ext>
              </a:extLst>
            </a:blip>
            <a:stretch>
              <a:fillRect l="-366586" t="0" r="0" b="0"/>
            </a:stretch>
          </a:blipFill>
        </p:spPr>
      </p:sp>
      <p:sp>
        <p:nvSpPr>
          <p:cNvPr name="Freeform 13" id="13"/>
          <p:cNvSpPr/>
          <p:nvPr/>
        </p:nvSpPr>
        <p:spPr>
          <a:xfrm flipH="true" flipV="false" rot="-68653">
            <a:off x="16064923" y="8626312"/>
            <a:ext cx="529760" cy="948549"/>
          </a:xfrm>
          <a:custGeom>
            <a:avLst/>
            <a:gdLst/>
            <a:ahLst/>
            <a:cxnLst/>
            <a:rect r="r" b="b" t="t" l="l"/>
            <a:pathLst>
              <a:path h="948549" w="529760">
                <a:moveTo>
                  <a:pt x="529760" y="0"/>
                </a:moveTo>
                <a:lnTo>
                  <a:pt x="0" y="0"/>
                </a:lnTo>
                <a:lnTo>
                  <a:pt x="0" y="948549"/>
                </a:lnTo>
                <a:lnTo>
                  <a:pt x="529760" y="948549"/>
                </a:lnTo>
                <a:lnTo>
                  <a:pt x="529760" y="0"/>
                </a:lnTo>
                <a:close/>
              </a:path>
            </a:pathLst>
          </a:custGeom>
          <a:blipFill>
            <a:blip r:embed="rId3">
              <a:extLst>
                <a:ext uri="{96DAC541-7B7A-43D3-8B79-37D633B846F1}">
                  <asvg:svgBlip xmlns:asvg="http://schemas.microsoft.com/office/drawing/2016/SVG/main" r:embed="rId4"/>
                </a:ext>
              </a:extLst>
            </a:blip>
            <a:stretch>
              <a:fillRect l="-366586" t="0" r="0" b="0"/>
            </a:stretch>
          </a:blipFill>
        </p:spPr>
      </p:sp>
      <p:sp>
        <p:nvSpPr>
          <p:cNvPr name="Freeform 14" id="14"/>
          <p:cNvSpPr/>
          <p:nvPr/>
        </p:nvSpPr>
        <p:spPr>
          <a:xfrm flipH="true" flipV="false" rot="1211561">
            <a:off x="15999696" y="8552702"/>
            <a:ext cx="690412" cy="1213912"/>
          </a:xfrm>
          <a:custGeom>
            <a:avLst/>
            <a:gdLst/>
            <a:ahLst/>
            <a:cxnLst/>
            <a:rect r="r" b="b" t="t" l="l"/>
            <a:pathLst>
              <a:path h="1213912" w="690412">
                <a:moveTo>
                  <a:pt x="690413" y="0"/>
                </a:moveTo>
                <a:lnTo>
                  <a:pt x="0" y="0"/>
                </a:lnTo>
                <a:lnTo>
                  <a:pt x="0" y="1213912"/>
                </a:lnTo>
                <a:lnTo>
                  <a:pt x="690413" y="1213912"/>
                </a:lnTo>
                <a:lnTo>
                  <a:pt x="69041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5" id="15"/>
          <p:cNvSpPr/>
          <p:nvPr/>
        </p:nvSpPr>
        <p:spPr>
          <a:xfrm flipH="true" flipV="false" rot="1993868">
            <a:off x="16423671" y="8767771"/>
            <a:ext cx="430125" cy="756264"/>
          </a:xfrm>
          <a:custGeom>
            <a:avLst/>
            <a:gdLst/>
            <a:ahLst/>
            <a:cxnLst/>
            <a:rect r="r" b="b" t="t" l="l"/>
            <a:pathLst>
              <a:path h="756264" w="430125">
                <a:moveTo>
                  <a:pt x="430126" y="0"/>
                </a:moveTo>
                <a:lnTo>
                  <a:pt x="0" y="0"/>
                </a:lnTo>
                <a:lnTo>
                  <a:pt x="0" y="756264"/>
                </a:lnTo>
                <a:lnTo>
                  <a:pt x="430126" y="756264"/>
                </a:lnTo>
                <a:lnTo>
                  <a:pt x="430126"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p:cNvSpPr/>
          <p:nvPr/>
        </p:nvSpPr>
        <p:spPr>
          <a:xfrm flipH="true" flipV="false" rot="-68653">
            <a:off x="15615715" y="8800249"/>
            <a:ext cx="1634277" cy="948549"/>
          </a:xfrm>
          <a:custGeom>
            <a:avLst/>
            <a:gdLst/>
            <a:ahLst/>
            <a:cxnLst/>
            <a:rect r="r" b="b" t="t" l="l"/>
            <a:pathLst>
              <a:path h="948549" w="1634277">
                <a:moveTo>
                  <a:pt x="1634277" y="0"/>
                </a:moveTo>
                <a:lnTo>
                  <a:pt x="0" y="0"/>
                </a:lnTo>
                <a:lnTo>
                  <a:pt x="0" y="948549"/>
                </a:lnTo>
                <a:lnTo>
                  <a:pt x="1634277" y="948549"/>
                </a:lnTo>
                <a:lnTo>
                  <a:pt x="1634277" y="0"/>
                </a:lnTo>
                <a:close/>
              </a:path>
            </a:pathLst>
          </a:custGeom>
          <a:blipFill>
            <a:blip r:embed="rId3">
              <a:extLst>
                <a:ext uri="{96DAC541-7B7A-43D3-8B79-37D633B846F1}">
                  <asvg:svgBlip xmlns:asvg="http://schemas.microsoft.com/office/drawing/2016/SVG/main" r:embed="rId4"/>
                </a:ext>
              </a:extLst>
            </a:blip>
            <a:stretch>
              <a:fillRect l="-51246" t="0" r="0" b="0"/>
            </a:stretch>
          </a:blipFill>
        </p:spPr>
      </p:sp>
      <p:sp>
        <p:nvSpPr>
          <p:cNvPr name="Freeform 17" id="17"/>
          <p:cNvSpPr/>
          <p:nvPr/>
        </p:nvSpPr>
        <p:spPr>
          <a:xfrm flipH="false" flipV="false" rot="0">
            <a:off x="9784096" y="9254422"/>
            <a:ext cx="880324" cy="474275"/>
          </a:xfrm>
          <a:custGeom>
            <a:avLst/>
            <a:gdLst/>
            <a:ahLst/>
            <a:cxnLst/>
            <a:rect r="r" b="b" t="t" l="l"/>
            <a:pathLst>
              <a:path h="474275" w="880324">
                <a:moveTo>
                  <a:pt x="0" y="0"/>
                </a:moveTo>
                <a:lnTo>
                  <a:pt x="880323" y="0"/>
                </a:lnTo>
                <a:lnTo>
                  <a:pt x="880323" y="474275"/>
                </a:lnTo>
                <a:lnTo>
                  <a:pt x="0" y="474275"/>
                </a:lnTo>
                <a:lnTo>
                  <a:pt x="0" y="0"/>
                </a:lnTo>
                <a:close/>
              </a:path>
            </a:pathLst>
          </a:custGeom>
          <a:blipFill>
            <a:blip r:embed="rId11"/>
            <a:stretch>
              <a:fillRect l="0" t="0" r="0" b="0"/>
            </a:stretch>
          </a:blipFill>
        </p:spPr>
      </p:sp>
      <p:sp>
        <p:nvSpPr>
          <p:cNvPr name="Freeform 18" id="18"/>
          <p:cNvSpPr/>
          <p:nvPr/>
        </p:nvSpPr>
        <p:spPr>
          <a:xfrm flipH="true" flipV="false" rot="0">
            <a:off x="3859655" y="7820381"/>
            <a:ext cx="880324" cy="474275"/>
          </a:xfrm>
          <a:custGeom>
            <a:avLst/>
            <a:gdLst/>
            <a:ahLst/>
            <a:cxnLst/>
            <a:rect r="r" b="b" t="t" l="l"/>
            <a:pathLst>
              <a:path h="474275" w="880324">
                <a:moveTo>
                  <a:pt x="880324" y="0"/>
                </a:moveTo>
                <a:lnTo>
                  <a:pt x="0" y="0"/>
                </a:lnTo>
                <a:lnTo>
                  <a:pt x="0" y="474274"/>
                </a:lnTo>
                <a:lnTo>
                  <a:pt x="880324" y="474274"/>
                </a:lnTo>
                <a:lnTo>
                  <a:pt x="880324" y="0"/>
                </a:lnTo>
                <a:close/>
              </a:path>
            </a:pathLst>
          </a:custGeom>
          <a:blipFill>
            <a:blip r:embed="rId11"/>
            <a:stretch>
              <a:fillRect l="0" t="0" r="0" b="0"/>
            </a:stretch>
          </a:blipFill>
        </p:spPr>
      </p:sp>
      <p:sp>
        <p:nvSpPr>
          <p:cNvPr name="Freeform 19" id="19"/>
          <p:cNvSpPr/>
          <p:nvPr/>
        </p:nvSpPr>
        <p:spPr>
          <a:xfrm flipH="true" flipV="false" rot="0">
            <a:off x="5983911" y="7364905"/>
            <a:ext cx="554936" cy="298972"/>
          </a:xfrm>
          <a:custGeom>
            <a:avLst/>
            <a:gdLst/>
            <a:ahLst/>
            <a:cxnLst/>
            <a:rect r="r" b="b" t="t" l="l"/>
            <a:pathLst>
              <a:path h="298972" w="554936">
                <a:moveTo>
                  <a:pt x="554937" y="0"/>
                </a:moveTo>
                <a:lnTo>
                  <a:pt x="0" y="0"/>
                </a:lnTo>
                <a:lnTo>
                  <a:pt x="0" y="298972"/>
                </a:lnTo>
                <a:lnTo>
                  <a:pt x="554937" y="298972"/>
                </a:lnTo>
                <a:lnTo>
                  <a:pt x="554937" y="0"/>
                </a:lnTo>
                <a:close/>
              </a:path>
            </a:pathLst>
          </a:custGeom>
          <a:blipFill>
            <a:blip r:embed="rId11"/>
            <a:stretch>
              <a:fillRect l="0" t="0" r="0" b="0"/>
            </a:stretch>
          </a:blipFill>
        </p:spPr>
      </p:sp>
      <p:sp>
        <p:nvSpPr>
          <p:cNvPr name="Freeform 20" id="20"/>
          <p:cNvSpPr/>
          <p:nvPr/>
        </p:nvSpPr>
        <p:spPr>
          <a:xfrm flipH="true" flipV="false" rot="0">
            <a:off x="15924585" y="8921799"/>
            <a:ext cx="404323" cy="710898"/>
          </a:xfrm>
          <a:custGeom>
            <a:avLst/>
            <a:gdLst/>
            <a:ahLst/>
            <a:cxnLst/>
            <a:rect r="r" b="b" t="t" l="l"/>
            <a:pathLst>
              <a:path h="710898" w="404323">
                <a:moveTo>
                  <a:pt x="404323" y="0"/>
                </a:moveTo>
                <a:lnTo>
                  <a:pt x="0" y="0"/>
                </a:lnTo>
                <a:lnTo>
                  <a:pt x="0" y="710898"/>
                </a:lnTo>
                <a:lnTo>
                  <a:pt x="404323" y="710898"/>
                </a:lnTo>
                <a:lnTo>
                  <a:pt x="404323"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1" id="21"/>
          <p:cNvSpPr/>
          <p:nvPr/>
        </p:nvSpPr>
        <p:spPr>
          <a:xfrm flipH="false" flipV="false" rot="0">
            <a:off x="15644081" y="9343629"/>
            <a:ext cx="561009" cy="638678"/>
          </a:xfrm>
          <a:custGeom>
            <a:avLst/>
            <a:gdLst/>
            <a:ahLst/>
            <a:cxnLst/>
            <a:rect r="r" b="b" t="t" l="l"/>
            <a:pathLst>
              <a:path h="638678" w="561009">
                <a:moveTo>
                  <a:pt x="0" y="0"/>
                </a:moveTo>
                <a:lnTo>
                  <a:pt x="561009" y="0"/>
                </a:lnTo>
                <a:lnTo>
                  <a:pt x="561009" y="638678"/>
                </a:lnTo>
                <a:lnTo>
                  <a:pt x="0" y="638678"/>
                </a:lnTo>
                <a:lnTo>
                  <a:pt x="0" y="0"/>
                </a:lnTo>
                <a:close/>
              </a:path>
            </a:pathLst>
          </a:custGeom>
          <a:blipFill>
            <a:blip r:embed="rId3">
              <a:extLst>
                <a:ext uri="{96DAC541-7B7A-43D3-8B79-37D633B846F1}">
                  <asvg:svgBlip xmlns:asvg="http://schemas.microsoft.com/office/drawing/2016/SVG/main" r:embed="rId4"/>
                </a:ext>
              </a:extLst>
            </a:blip>
            <a:stretch>
              <a:fillRect l="-88253" t="0" r="-108409" b="0"/>
            </a:stretch>
          </a:blipFill>
        </p:spPr>
      </p:sp>
      <p:sp>
        <p:nvSpPr>
          <p:cNvPr name="Freeform 22" id="22"/>
          <p:cNvSpPr/>
          <p:nvPr/>
        </p:nvSpPr>
        <p:spPr>
          <a:xfrm flipH="true" flipV="false" rot="784623">
            <a:off x="16715044" y="8729898"/>
            <a:ext cx="596646" cy="1049048"/>
          </a:xfrm>
          <a:custGeom>
            <a:avLst/>
            <a:gdLst/>
            <a:ahLst/>
            <a:cxnLst/>
            <a:rect r="r" b="b" t="t" l="l"/>
            <a:pathLst>
              <a:path h="1049048" w="596646">
                <a:moveTo>
                  <a:pt x="596646" y="0"/>
                </a:moveTo>
                <a:lnTo>
                  <a:pt x="0" y="0"/>
                </a:lnTo>
                <a:lnTo>
                  <a:pt x="0" y="1049049"/>
                </a:lnTo>
                <a:lnTo>
                  <a:pt x="596646" y="1049049"/>
                </a:lnTo>
                <a:lnTo>
                  <a:pt x="596646"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3" id="23"/>
          <p:cNvSpPr/>
          <p:nvPr/>
        </p:nvSpPr>
        <p:spPr>
          <a:xfrm flipH="false" flipV="false" rot="0">
            <a:off x="15644081" y="8921799"/>
            <a:ext cx="2763538" cy="1060508"/>
          </a:xfrm>
          <a:custGeom>
            <a:avLst/>
            <a:gdLst/>
            <a:ahLst/>
            <a:cxnLst/>
            <a:rect r="r" b="b" t="t" l="l"/>
            <a:pathLst>
              <a:path h="1060508" w="2763538">
                <a:moveTo>
                  <a:pt x="0" y="0"/>
                </a:moveTo>
                <a:lnTo>
                  <a:pt x="2763538" y="0"/>
                </a:lnTo>
                <a:lnTo>
                  <a:pt x="2763538" y="1060508"/>
                </a:lnTo>
                <a:lnTo>
                  <a:pt x="0" y="10605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4" id="24"/>
          <p:cNvSpPr txBox="true"/>
          <p:nvPr/>
        </p:nvSpPr>
        <p:spPr>
          <a:xfrm rot="0">
            <a:off x="809392" y="3389451"/>
            <a:ext cx="10903975" cy="3646108"/>
          </a:xfrm>
          <a:prstGeom prst="rect">
            <a:avLst/>
          </a:prstGeom>
        </p:spPr>
        <p:txBody>
          <a:bodyPr anchor="t" rtlCol="false" tIns="0" lIns="0" bIns="0" rIns="0">
            <a:spAutoFit/>
          </a:bodyPr>
          <a:lstStyle/>
          <a:p>
            <a:pPr algn="l" marL="558201" indent="-279101" lvl="1">
              <a:lnSpc>
                <a:spcPts val="4162"/>
              </a:lnSpc>
              <a:buFont typeface="Arial"/>
              <a:buChar char="•"/>
            </a:pPr>
            <a:r>
              <a:rPr lang="en-US" sz="2585">
                <a:solidFill>
                  <a:srgbClr val="000000"/>
                </a:solidFill>
                <a:latin typeface="Nunito"/>
                <a:ea typeface="Nunito"/>
                <a:cs typeface="Nunito"/>
                <a:sym typeface="Nunito"/>
              </a:rPr>
              <a:t>Pengulangan Terencan</a:t>
            </a:r>
            <a:r>
              <a:rPr lang="en-US" sz="2585">
                <a:solidFill>
                  <a:srgbClr val="000000"/>
                </a:solidFill>
                <a:latin typeface="Nunito"/>
                <a:ea typeface="Nunito"/>
                <a:cs typeface="Nunito"/>
                <a:sym typeface="Nunito"/>
              </a:rPr>
              <a:t>a: Karakteristik belajar siswa tunarungu membutuhkan strategi pengulangan (drill) agar konsep melekat kuat.</a:t>
            </a:r>
          </a:p>
          <a:p>
            <a:pPr algn="l" marL="558201" indent="-279101" lvl="1">
              <a:lnSpc>
                <a:spcPts val="4162"/>
              </a:lnSpc>
              <a:buFont typeface="Arial"/>
              <a:buChar char="•"/>
            </a:pPr>
            <a:r>
              <a:rPr lang="en-US" sz="2585">
                <a:solidFill>
                  <a:srgbClr val="000000"/>
                </a:solidFill>
                <a:latin typeface="Nunito"/>
                <a:ea typeface="Nunito"/>
                <a:cs typeface="Nunito"/>
                <a:sym typeface="Nunito"/>
              </a:rPr>
              <a:t>Lembar Kerja Berstruktur Ringkas: Berikan latihan soal secara bertahap, mulai dari yang paling mudah, dengan bantuan pola visual (seperti kotak penanda satuan dan puluhan pada penjumlahan bersusun).</a:t>
            </a:r>
          </a:p>
          <a:p>
            <a:pPr algn="l">
              <a:lnSpc>
                <a:spcPts val="4162"/>
              </a:lnSpc>
            </a:pPr>
          </a:p>
        </p:txBody>
      </p:sp>
      <p:sp>
        <p:nvSpPr>
          <p:cNvPr name="TextBox 25" id="25"/>
          <p:cNvSpPr txBox="true"/>
          <p:nvPr/>
        </p:nvSpPr>
        <p:spPr>
          <a:xfrm rot="0">
            <a:off x="1248008" y="1099413"/>
            <a:ext cx="10465359" cy="2066925"/>
          </a:xfrm>
          <a:prstGeom prst="rect">
            <a:avLst/>
          </a:prstGeom>
        </p:spPr>
        <p:txBody>
          <a:bodyPr anchor="t" rtlCol="false" tIns="0" lIns="0" bIns="0" rIns="0">
            <a:spAutoFit/>
          </a:bodyPr>
          <a:lstStyle/>
          <a:p>
            <a:pPr algn="ctr">
              <a:lnSpc>
                <a:spcPts val="5400"/>
              </a:lnSpc>
            </a:pPr>
            <a:r>
              <a:rPr lang="en-US" sz="4500" spc="315">
                <a:solidFill>
                  <a:srgbClr val="1E3A5F"/>
                </a:solidFill>
                <a:latin typeface="Wedges"/>
                <a:ea typeface="Wedges"/>
                <a:cs typeface="Wedges"/>
                <a:sym typeface="Wedges"/>
              </a:rPr>
              <a:t>METODE DRILL (LATIHAN TERSTRUKTUR) DAN PENGULANGAN</a:t>
            </a:r>
          </a:p>
        </p:txBody>
      </p:sp>
      <p:sp>
        <p:nvSpPr>
          <p:cNvPr name="Freeform 26" id="26"/>
          <p:cNvSpPr/>
          <p:nvPr/>
        </p:nvSpPr>
        <p:spPr>
          <a:xfrm flipH="true" flipV="false" rot="0">
            <a:off x="-1479925" y="-191141"/>
            <a:ext cx="3356295" cy="981716"/>
          </a:xfrm>
          <a:custGeom>
            <a:avLst/>
            <a:gdLst/>
            <a:ahLst/>
            <a:cxnLst/>
            <a:rect r="r" b="b" t="t" l="l"/>
            <a:pathLst>
              <a:path h="981716" w="3356295">
                <a:moveTo>
                  <a:pt x="3356295" y="0"/>
                </a:moveTo>
                <a:lnTo>
                  <a:pt x="0" y="0"/>
                </a:lnTo>
                <a:lnTo>
                  <a:pt x="0" y="981716"/>
                </a:lnTo>
                <a:lnTo>
                  <a:pt x="3356295" y="981716"/>
                </a:lnTo>
                <a:lnTo>
                  <a:pt x="3356295" y="0"/>
                </a:lnTo>
                <a:close/>
              </a:path>
            </a:pathLst>
          </a:custGeom>
          <a:blipFill>
            <a:blip r:embed="rId5"/>
            <a:stretch>
              <a:fillRect l="0" t="0" r="0" b="0"/>
            </a:stretch>
          </a:blipFill>
        </p:spPr>
      </p:sp>
      <p:sp>
        <p:nvSpPr>
          <p:cNvPr name="Freeform 27" id="27"/>
          <p:cNvSpPr/>
          <p:nvPr/>
        </p:nvSpPr>
        <p:spPr>
          <a:xfrm flipH="true" flipV="false" rot="0">
            <a:off x="-953904" y="1714870"/>
            <a:ext cx="3906426" cy="1142630"/>
          </a:xfrm>
          <a:custGeom>
            <a:avLst/>
            <a:gdLst/>
            <a:ahLst/>
            <a:cxnLst/>
            <a:rect r="r" b="b" t="t" l="l"/>
            <a:pathLst>
              <a:path h="1142630" w="3906426">
                <a:moveTo>
                  <a:pt x="3906426" y="0"/>
                </a:moveTo>
                <a:lnTo>
                  <a:pt x="0" y="0"/>
                </a:lnTo>
                <a:lnTo>
                  <a:pt x="0" y="1142630"/>
                </a:lnTo>
                <a:lnTo>
                  <a:pt x="3906426" y="1142630"/>
                </a:lnTo>
                <a:lnTo>
                  <a:pt x="3906426" y="0"/>
                </a:lnTo>
                <a:close/>
              </a:path>
            </a:pathLst>
          </a:custGeom>
          <a:blipFill>
            <a:blip r:embed="rId5">
              <a:alphaModFix amt="80000"/>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A9E7FF"/>
        </a:solidFill>
      </p:bgPr>
    </p:bg>
    <p:spTree>
      <p:nvGrpSpPr>
        <p:cNvPr id="1" name=""/>
        <p:cNvGrpSpPr/>
        <p:nvPr/>
      </p:nvGrpSpPr>
      <p:grpSpPr>
        <a:xfrm>
          <a:off x="0" y="0"/>
          <a:ext cx="0" cy="0"/>
          <a:chOff x="0" y="0"/>
          <a:chExt cx="0" cy="0"/>
        </a:xfrm>
      </p:grpSpPr>
      <p:sp>
        <p:nvSpPr>
          <p:cNvPr name="Freeform 2" id="2"/>
          <p:cNvSpPr/>
          <p:nvPr/>
        </p:nvSpPr>
        <p:spPr>
          <a:xfrm flipH="false" flipV="false" rot="0">
            <a:off x="-1459079" y="114367"/>
            <a:ext cx="5108787" cy="1494320"/>
          </a:xfrm>
          <a:custGeom>
            <a:avLst/>
            <a:gdLst/>
            <a:ahLst/>
            <a:cxnLst/>
            <a:rect r="r" b="b" t="t" l="l"/>
            <a:pathLst>
              <a:path h="1494320" w="5108787">
                <a:moveTo>
                  <a:pt x="0" y="0"/>
                </a:moveTo>
                <a:lnTo>
                  <a:pt x="5108787" y="0"/>
                </a:lnTo>
                <a:lnTo>
                  <a:pt x="5108787" y="1494320"/>
                </a:lnTo>
                <a:lnTo>
                  <a:pt x="0" y="1494320"/>
                </a:lnTo>
                <a:lnTo>
                  <a:pt x="0" y="0"/>
                </a:lnTo>
                <a:close/>
              </a:path>
            </a:pathLst>
          </a:custGeom>
          <a:blipFill>
            <a:blip r:embed="rId2">
              <a:alphaModFix amt="75000"/>
            </a:blip>
            <a:stretch>
              <a:fillRect l="0" t="0" r="0" b="0"/>
            </a:stretch>
          </a:blipFill>
        </p:spPr>
      </p:sp>
      <p:sp>
        <p:nvSpPr>
          <p:cNvPr name="Freeform 3" id="3"/>
          <p:cNvSpPr/>
          <p:nvPr/>
        </p:nvSpPr>
        <p:spPr>
          <a:xfrm flipH="true" flipV="false" rot="0">
            <a:off x="15077262" y="1608687"/>
            <a:ext cx="4031990" cy="1179357"/>
          </a:xfrm>
          <a:custGeom>
            <a:avLst/>
            <a:gdLst/>
            <a:ahLst/>
            <a:cxnLst/>
            <a:rect r="r" b="b" t="t" l="l"/>
            <a:pathLst>
              <a:path h="1179357" w="4031990">
                <a:moveTo>
                  <a:pt x="4031990" y="0"/>
                </a:moveTo>
                <a:lnTo>
                  <a:pt x="0" y="0"/>
                </a:lnTo>
                <a:lnTo>
                  <a:pt x="0" y="1179357"/>
                </a:lnTo>
                <a:lnTo>
                  <a:pt x="4031990" y="1179357"/>
                </a:lnTo>
                <a:lnTo>
                  <a:pt x="4031990" y="0"/>
                </a:lnTo>
                <a:close/>
              </a:path>
            </a:pathLst>
          </a:custGeom>
          <a:blipFill>
            <a:blip r:embed="rId2">
              <a:alphaModFix amt="75000"/>
            </a:blip>
            <a:stretch>
              <a:fillRect l="0" t="0" r="0" b="0"/>
            </a:stretch>
          </a:blipFill>
        </p:spPr>
      </p:sp>
      <p:sp>
        <p:nvSpPr>
          <p:cNvPr name="Freeform 4" id="4"/>
          <p:cNvSpPr/>
          <p:nvPr/>
        </p:nvSpPr>
        <p:spPr>
          <a:xfrm flipH="false" flipV="false" rot="0">
            <a:off x="12957430" y="94216"/>
            <a:ext cx="3576177" cy="1251662"/>
          </a:xfrm>
          <a:custGeom>
            <a:avLst/>
            <a:gdLst/>
            <a:ahLst/>
            <a:cxnLst/>
            <a:rect r="r" b="b" t="t" l="l"/>
            <a:pathLst>
              <a:path h="1251662" w="3576177">
                <a:moveTo>
                  <a:pt x="0" y="0"/>
                </a:moveTo>
                <a:lnTo>
                  <a:pt x="3576177" y="0"/>
                </a:lnTo>
                <a:lnTo>
                  <a:pt x="3576177" y="1251662"/>
                </a:lnTo>
                <a:lnTo>
                  <a:pt x="0" y="1251662"/>
                </a:lnTo>
                <a:lnTo>
                  <a:pt x="0" y="0"/>
                </a:lnTo>
                <a:close/>
              </a:path>
            </a:pathLst>
          </a:custGeom>
          <a:blipFill>
            <a:blip r:embed="rId3">
              <a:alphaModFix amt="75000"/>
            </a:blip>
            <a:stretch>
              <a:fillRect l="0" t="0" r="0" b="0"/>
            </a:stretch>
          </a:blipFill>
        </p:spPr>
      </p:sp>
      <p:sp>
        <p:nvSpPr>
          <p:cNvPr name="Freeform 5" id="5"/>
          <p:cNvSpPr/>
          <p:nvPr/>
        </p:nvSpPr>
        <p:spPr>
          <a:xfrm flipH="false" flipV="false" rot="0">
            <a:off x="15191562" y="3231828"/>
            <a:ext cx="4724273" cy="3395571"/>
          </a:xfrm>
          <a:custGeom>
            <a:avLst/>
            <a:gdLst/>
            <a:ahLst/>
            <a:cxnLst/>
            <a:rect r="r" b="b" t="t" l="l"/>
            <a:pathLst>
              <a:path h="3395571" w="4724273">
                <a:moveTo>
                  <a:pt x="0" y="0"/>
                </a:moveTo>
                <a:lnTo>
                  <a:pt x="4724273" y="0"/>
                </a:lnTo>
                <a:lnTo>
                  <a:pt x="4724273" y="3395571"/>
                </a:lnTo>
                <a:lnTo>
                  <a:pt x="0" y="339557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0" y="6245966"/>
            <a:ext cx="18683654" cy="4682229"/>
          </a:xfrm>
          <a:custGeom>
            <a:avLst/>
            <a:gdLst/>
            <a:ahLst/>
            <a:cxnLst/>
            <a:rect r="r" b="b" t="t" l="l"/>
            <a:pathLst>
              <a:path h="4682229" w="18683654">
                <a:moveTo>
                  <a:pt x="0" y="0"/>
                </a:moveTo>
                <a:lnTo>
                  <a:pt x="18683654" y="0"/>
                </a:lnTo>
                <a:lnTo>
                  <a:pt x="18683654" y="4682229"/>
                </a:lnTo>
                <a:lnTo>
                  <a:pt x="0" y="4682229"/>
                </a:lnTo>
                <a:lnTo>
                  <a:pt x="0" y="0"/>
                </a:lnTo>
                <a:close/>
              </a:path>
            </a:pathLst>
          </a:custGeom>
          <a:blipFill>
            <a:blip r:embed="rId6"/>
            <a:stretch>
              <a:fillRect l="0" t="0" r="0" b="-63104"/>
            </a:stretch>
          </a:blipFill>
        </p:spPr>
      </p:sp>
      <p:sp>
        <p:nvSpPr>
          <p:cNvPr name="Freeform 7" id="7"/>
          <p:cNvSpPr/>
          <p:nvPr/>
        </p:nvSpPr>
        <p:spPr>
          <a:xfrm flipH="false" flipV="false" rot="0">
            <a:off x="-2710839" y="1471919"/>
            <a:ext cx="6821176" cy="7314934"/>
          </a:xfrm>
          <a:custGeom>
            <a:avLst/>
            <a:gdLst/>
            <a:ahLst/>
            <a:cxnLst/>
            <a:rect r="r" b="b" t="t" l="l"/>
            <a:pathLst>
              <a:path h="7314934" w="6821176">
                <a:moveTo>
                  <a:pt x="0" y="0"/>
                </a:moveTo>
                <a:lnTo>
                  <a:pt x="6821176" y="0"/>
                </a:lnTo>
                <a:lnTo>
                  <a:pt x="6821176" y="7314934"/>
                </a:lnTo>
                <a:lnTo>
                  <a:pt x="0" y="7314934"/>
                </a:lnTo>
                <a:lnTo>
                  <a:pt x="0" y="0"/>
                </a:lnTo>
                <a:close/>
              </a:path>
            </a:pathLst>
          </a:custGeom>
          <a:blipFill>
            <a:blip r:embed="rId7"/>
            <a:stretch>
              <a:fillRect l="0" t="0" r="0" b="0"/>
            </a:stretch>
          </a:blipFill>
        </p:spPr>
      </p:sp>
      <p:sp>
        <p:nvSpPr>
          <p:cNvPr name="Freeform 8" id="8"/>
          <p:cNvSpPr/>
          <p:nvPr/>
        </p:nvSpPr>
        <p:spPr>
          <a:xfrm flipH="true" flipV="false" rot="-263087">
            <a:off x="-1764729" y="7227669"/>
            <a:ext cx="5720086" cy="2030631"/>
          </a:xfrm>
          <a:custGeom>
            <a:avLst/>
            <a:gdLst/>
            <a:ahLst/>
            <a:cxnLst/>
            <a:rect r="r" b="b" t="t" l="l"/>
            <a:pathLst>
              <a:path h="2030631" w="5720086">
                <a:moveTo>
                  <a:pt x="5720086" y="0"/>
                </a:moveTo>
                <a:lnTo>
                  <a:pt x="0" y="0"/>
                </a:lnTo>
                <a:lnTo>
                  <a:pt x="0" y="2030631"/>
                </a:lnTo>
                <a:lnTo>
                  <a:pt x="5720086" y="2030631"/>
                </a:lnTo>
                <a:lnTo>
                  <a:pt x="5720086"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5986893" y="5418824"/>
            <a:ext cx="2833433" cy="1002327"/>
          </a:xfrm>
          <a:custGeom>
            <a:avLst/>
            <a:gdLst/>
            <a:ahLst/>
            <a:cxnLst/>
            <a:rect r="r" b="b" t="t" l="l"/>
            <a:pathLst>
              <a:path h="1002327" w="2833433">
                <a:moveTo>
                  <a:pt x="0" y="0"/>
                </a:moveTo>
                <a:lnTo>
                  <a:pt x="2833433" y="0"/>
                </a:lnTo>
                <a:lnTo>
                  <a:pt x="2833433" y="1002326"/>
                </a:lnTo>
                <a:lnTo>
                  <a:pt x="0" y="10023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true" flipV="false" rot="0">
            <a:off x="13962298" y="4536470"/>
            <a:ext cx="2825301" cy="4050611"/>
          </a:xfrm>
          <a:custGeom>
            <a:avLst/>
            <a:gdLst/>
            <a:ahLst/>
            <a:cxnLst/>
            <a:rect r="r" b="b" t="t" l="l"/>
            <a:pathLst>
              <a:path h="4050611" w="2825301">
                <a:moveTo>
                  <a:pt x="2825301" y="0"/>
                </a:moveTo>
                <a:lnTo>
                  <a:pt x="0" y="0"/>
                </a:lnTo>
                <a:lnTo>
                  <a:pt x="0" y="4050611"/>
                </a:lnTo>
                <a:lnTo>
                  <a:pt x="2825301" y="4050611"/>
                </a:lnTo>
                <a:lnTo>
                  <a:pt x="2825301"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1" id="11"/>
          <p:cNvSpPr/>
          <p:nvPr/>
        </p:nvSpPr>
        <p:spPr>
          <a:xfrm flipH="false" flipV="false" rot="0">
            <a:off x="14085915" y="8155350"/>
            <a:ext cx="783429" cy="519022"/>
          </a:xfrm>
          <a:custGeom>
            <a:avLst/>
            <a:gdLst/>
            <a:ahLst/>
            <a:cxnLst/>
            <a:rect r="r" b="b" t="t" l="l"/>
            <a:pathLst>
              <a:path h="519022" w="783429">
                <a:moveTo>
                  <a:pt x="0" y="0"/>
                </a:moveTo>
                <a:lnTo>
                  <a:pt x="783428" y="0"/>
                </a:lnTo>
                <a:lnTo>
                  <a:pt x="783428" y="519022"/>
                </a:lnTo>
                <a:lnTo>
                  <a:pt x="0" y="51902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true" flipV="false" rot="0">
            <a:off x="14869343" y="8259495"/>
            <a:ext cx="843611" cy="340608"/>
          </a:xfrm>
          <a:custGeom>
            <a:avLst/>
            <a:gdLst/>
            <a:ahLst/>
            <a:cxnLst/>
            <a:rect r="r" b="b" t="t" l="l"/>
            <a:pathLst>
              <a:path h="340608" w="843611">
                <a:moveTo>
                  <a:pt x="843611" y="0"/>
                </a:moveTo>
                <a:lnTo>
                  <a:pt x="0" y="0"/>
                </a:lnTo>
                <a:lnTo>
                  <a:pt x="0" y="340608"/>
                </a:lnTo>
                <a:lnTo>
                  <a:pt x="843611" y="340608"/>
                </a:lnTo>
                <a:lnTo>
                  <a:pt x="843611" y="0"/>
                </a:lnTo>
                <a:close/>
              </a:path>
            </a:pathLst>
          </a:custGeom>
          <a:blipFill>
            <a:blip r:embed="rId16"/>
            <a:stretch>
              <a:fillRect l="0" t="0" r="0" b="0"/>
            </a:stretch>
          </a:blipFill>
        </p:spPr>
      </p:sp>
      <p:sp>
        <p:nvSpPr>
          <p:cNvPr name="TextBox 13" id="13"/>
          <p:cNvSpPr txBox="true"/>
          <p:nvPr/>
        </p:nvSpPr>
        <p:spPr>
          <a:xfrm rot="0">
            <a:off x="2575046" y="2473662"/>
            <a:ext cx="13137908" cy="1838325"/>
          </a:xfrm>
          <a:prstGeom prst="rect">
            <a:avLst/>
          </a:prstGeom>
        </p:spPr>
        <p:txBody>
          <a:bodyPr anchor="t" rtlCol="false" tIns="0" lIns="0" bIns="0" rIns="0">
            <a:spAutoFit/>
          </a:bodyPr>
          <a:lstStyle/>
          <a:p>
            <a:pPr algn="ctr">
              <a:lnSpc>
                <a:spcPts val="14400"/>
              </a:lnSpc>
            </a:pPr>
            <a:r>
              <a:rPr lang="en-US" sz="12000" spc="840">
                <a:solidFill>
                  <a:srgbClr val="1E3A5F"/>
                </a:solidFill>
                <a:latin typeface="Wedges"/>
                <a:ea typeface="Wedges"/>
                <a:cs typeface="Wedges"/>
                <a:sym typeface="Wedges"/>
              </a:rPr>
              <a:t>TERIMA KASIH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DAHYg-vrB5w</dc:identifier>
  <dcterms:modified xsi:type="dcterms:W3CDTF">2011-08-01T06:04:30Z</dcterms:modified>
  <cp:revision>1</cp:revision>
  <dc:title>strategi pembelajaran matematika yang konkret, sederhana, dan fungsional bagi peserta didik tunarungu</dc:title>
</cp:coreProperties>
</file>