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F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560320"/>
            <a:ext cx="6400800" cy="640080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114800"/>
            <a:ext cx="5486400" cy="548640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SLB MEUTUAH KOTA LANGSA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03120"/>
            <a:ext cx="106984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Komunikasi Visual &amp; Isyarat</a:t>
            </a:r>
            <a:endParaRPr lang="en-US" sz="4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Sederhana untuk Semua Hambatan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34340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D9E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Membangun komunikasi fungsional peserta didik dengan berbagai jenis hambatan melalui media visual dan isyarat yang mudah dipahami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31520" y="5257800"/>
            <a:ext cx="544068" cy="38404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 w="12700">
            <a:solidFill>
              <a:srgbClr val="4A79A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257800"/>
            <a:ext cx="5440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AAC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440180" y="5257800"/>
            <a:ext cx="1792224" cy="38404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 w="12700">
            <a:solidFill>
              <a:srgbClr val="4A79A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440180" y="5257800"/>
            <a:ext cx="1792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Papan Komunikasi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96996" y="5257800"/>
            <a:ext cx="1504188" cy="38404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 w="12700">
            <a:solidFill>
              <a:srgbClr val="4A79A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396996" y="5257800"/>
            <a:ext cx="15041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Jadwal Visual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65776" y="5257800"/>
            <a:ext cx="1888236" cy="38404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 w="12700">
            <a:solidFill>
              <a:srgbClr val="4A79A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065776" y="5257800"/>
            <a:ext cx="1888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Isyarat Sederhana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Latar Belakang &amp; Tujuan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280160"/>
            <a:ext cx="5486400" cy="5029200"/>
          </a:xfrm>
          <a:prstGeom prst="roundRect">
            <a:avLst>
              <a:gd name="adj" fmla="val 2182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4630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Latar Belakang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SLB Meutuah melayani siswa dengan ragam hambatan — tunarungu, tunagrahita, autis, tunadaksa, tunanetra — dengan cara berkomunikasi yang berbeda-beda.
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Ketimbang satu metode untuk semua, guru perlu media visual &amp; isyarat sederhana yang dapat diadaptasi lintas jenis hambatan.
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Tujuannya: memberi siswa cara menyampaikan kebutuhan, memahami instruksi, dan berpartisipasi aktif.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17920" y="1280160"/>
            <a:ext cx="5513832" cy="5029200"/>
          </a:xfrm>
          <a:prstGeom prst="roundRect">
            <a:avLst>
              <a:gd name="adj" fmla="val 2182"/>
            </a:avLst>
          </a:prstGeom>
          <a:solidFill>
            <a:srgbClr val="1F3F6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92240" y="14630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Kegiatan MGMP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1965960"/>
            <a:ext cx="49377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Menyamakan pemahaman tentang konsep AAC berbasis visual</a:t>
            </a:r>
            <a:endParaRPr lang="en-US" sz="135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Membekali teknik &amp; media: papan komunikasi, kartu simbol, jadwal visual, isyarat</a:t>
            </a:r>
            <a:endParaRPr lang="en-US" sz="135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 panduan adaptasi media sesuai jenis hambatan</a:t>
            </a:r>
            <a:endParaRPr lang="en-US" sz="1350" dirty="0"/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instrumen pemantauan kemampuan komunikasi siswa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Dasar Komunikasi bagi ABK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2070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fungsional: kemampuan menyampaikan &amp; memahami pesan agar kebutuhan, keinginan, dan perasaan terpenuhi — tidak harus melalui bahasa lisan.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258568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8368" y="2441448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Tunarungu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834640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Mengandalkan penglihatan; perlu isyarat tangan &amp; visual jelas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0" y="20574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07408" y="2258568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5A86B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407408" y="2441448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Tunagrahita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2834640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 simbol konkret, pengulangan, instruksi sederhana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955280" y="2057400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56448" y="2258568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F2A54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156448" y="2441448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Autis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156448" y="2834640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Terbantu struktur visual konsisten &amp; dapat diprediksi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4096512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8368" y="4297680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8E5FD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8368" y="44805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Tunadaksa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658368" y="4873752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dimodifikasi ukuran/posisi sesuai kemampuan motorik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06240" y="4096512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407408" y="4297680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2D5D8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407408" y="44805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Tunanetra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4407408" y="4873752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terbatas; dikombinasikan taktual, suara, benda nyata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955280" y="4096512"/>
            <a:ext cx="361188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56448" y="4297680"/>
            <a:ext cx="457200" cy="109728"/>
          </a:xfrm>
          <a:prstGeom prst="roundRect">
            <a:avLst>
              <a:gd name="adj" fmla="val 50000"/>
            </a:avLst>
          </a:prstGeom>
          <a:solidFill>
            <a:srgbClr val="5A86B6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156448" y="44805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Tunawicara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8156448" y="4873752"/>
            <a:ext cx="3209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 saluran alternatif: gambar, isyarat, alat bantu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Komunikasi Visual (AAC)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Kontinum Media Komunikasi Visual — dari paling konkret ke paling abstrak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2011680"/>
            <a:ext cx="1828800" cy="1371600"/>
          </a:xfrm>
          <a:prstGeom prst="roundRect">
            <a:avLst>
              <a:gd name="adj" fmla="val 9333"/>
            </a:avLst>
          </a:prstGeom>
          <a:solidFill>
            <a:srgbClr val="1F3F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0116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Benda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Nyata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2651760" y="2697480"/>
            <a:ext cx="347472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999232" y="2011680"/>
            <a:ext cx="1828800" cy="1371600"/>
          </a:xfrm>
          <a:prstGeom prst="roundRect">
            <a:avLst>
              <a:gd name="adj" fmla="val 9333"/>
            </a:avLst>
          </a:prstGeom>
          <a:solidFill>
            <a:srgbClr val="2D5D8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999232" y="20116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/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28032" y="2697480"/>
            <a:ext cx="347472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175504" y="2011680"/>
            <a:ext cx="1828800" cy="1371600"/>
          </a:xfrm>
          <a:prstGeom prst="roundRect">
            <a:avLst>
              <a:gd name="adj" fmla="val 9333"/>
            </a:avLst>
          </a:prstGeom>
          <a:solidFill>
            <a:srgbClr val="5A86B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75504" y="20116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Simbol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004304" y="2697480"/>
            <a:ext cx="347472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351776" y="2011680"/>
            <a:ext cx="1828800" cy="1371600"/>
          </a:xfrm>
          <a:prstGeom prst="roundRect">
            <a:avLst>
              <a:gd name="adj" fmla="val 9333"/>
            </a:avLst>
          </a:prstGeom>
          <a:solidFill>
            <a:srgbClr val="F2A54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51776" y="20116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A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Isyarat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3A2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Tangan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9180576" y="2697480"/>
            <a:ext cx="347472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9528048" y="2011680"/>
            <a:ext cx="1828800" cy="1371600"/>
          </a:xfrm>
          <a:prstGeom prst="roundRect">
            <a:avLst>
              <a:gd name="adj" fmla="val 9333"/>
            </a:avLst>
          </a:prstGeom>
          <a:solidFill>
            <a:srgbClr val="8E5F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528048" y="201168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Tulisan /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Huruf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1645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Paling konkret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9528048" y="1645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Paling abstrak</a:t>
            </a:r>
            <a:endParaRPr lang="en-US" sz="10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3840480"/>
          <a:ext cx="10515600" cy="2011680"/>
        </p:xfrm>
        <a:graphic>
          <a:graphicData uri="http://schemas.openxmlformats.org/drawingml/2006/table">
            <a:tbl>
              <a:tblPr/>
              <a:tblGrid>
                <a:gridCol w="2926080"/>
                <a:gridCol w="7589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Penjelasan Singkat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PECS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Siswa menukar kartu gambar untuk meminta sesuatu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Papan komunikasi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Kumpulan simbol kebutuhan dasar yang bisa ditunjuk siswa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Jadwal visual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Rangkaian gambar kegiatan harian berurutan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" name="Text 21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25" name="Text 22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Isyarat Sederhana (Simple Signs)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Gerakan tangan/tubuh yang konsisten &amp; bermakna jelas — pelengkap atau alternatif media visual.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8013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Mudah Ditiru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19456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Gerakan sederhana sesuai kemampuan motorik siswa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64408" y="169164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01568" y="18013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219456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Isyarat sama dipakai semua guru &amp; orang tua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071616" y="169164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18013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Bermakna Jelas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19456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gerakan menyerupai makna aslinya (ikonik)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878824" y="169164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15984" y="18013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Dipadukan Verbal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15984" y="219456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Isyarat diucapkan bersamaan kata untuk memperkuat makna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290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5 Isyarat Dasar Fungsional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2066544" cy="219456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033272" y="4160520"/>
            <a:ext cx="914400" cy="914400"/>
          </a:xfrm>
          <a:prstGeom prst="ellipse">
            <a:avLst/>
          </a:prstGeom>
          <a:solidFill>
            <a:srgbClr val="1F3F6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33272" y="4160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🍽️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16636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Makan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559552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tangan ke mulut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660904" y="3931920"/>
            <a:ext cx="2066544" cy="219456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236976" y="4160520"/>
            <a:ext cx="914400" cy="91440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236976" y="4160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🥤</a:t>
            </a:r>
            <a:endParaRPr lang="en-US" sz="3000" dirty="0"/>
          </a:p>
        </p:txBody>
      </p:sp>
      <p:sp>
        <p:nvSpPr>
          <p:cNvPr id="28" name="Text 26"/>
          <p:cNvSpPr txBox="1"/>
          <p:nvPr/>
        </p:nvSpPr>
        <p:spPr>
          <a:xfrm>
            <a:off x="2752344" y="516636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Minum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2752344" y="5559552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genggam &amp; tenggak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864608" y="3931920"/>
            <a:ext cx="2066544" cy="219456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5440680" y="4160520"/>
            <a:ext cx="914400" cy="914400"/>
          </a:xfrm>
          <a:prstGeom prst="ellipse">
            <a:avLst/>
          </a:prstGeom>
          <a:solidFill>
            <a:srgbClr val="F2A54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5440680" y="4160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🚻</a:t>
            </a:r>
            <a:endParaRPr lang="en-US" sz="3000" dirty="0"/>
          </a:p>
        </p:txBody>
      </p:sp>
      <p:sp>
        <p:nvSpPr>
          <p:cNvPr id="33" name="Text 31"/>
          <p:cNvSpPr txBox="1"/>
          <p:nvPr/>
        </p:nvSpPr>
        <p:spPr>
          <a:xfrm>
            <a:off x="4956048" y="516636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Toilet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4956048" y="5559552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tepuk paha 2x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7068312" y="3931920"/>
            <a:ext cx="2066544" cy="219456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7644384" y="4160520"/>
            <a:ext cx="914400" cy="914400"/>
          </a:xfrm>
          <a:prstGeom prst="ellipse">
            <a:avLst/>
          </a:prstGeom>
          <a:solidFill>
            <a:srgbClr val="8E5FD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7644384" y="4160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✋</a:t>
            </a:r>
            <a:endParaRPr lang="en-US" sz="3000" dirty="0"/>
          </a:p>
        </p:txBody>
      </p:sp>
      <p:sp>
        <p:nvSpPr>
          <p:cNvPr id="38" name="Text 36"/>
          <p:cNvSpPr txBox="1"/>
          <p:nvPr/>
        </p:nvSpPr>
        <p:spPr>
          <a:xfrm>
            <a:off x="7159752" y="516636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Selesai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7159752" y="5559552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telapak terbuka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9272016" y="3931920"/>
            <a:ext cx="2066544" cy="219456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9848088" y="4160520"/>
            <a:ext cx="914400" cy="914400"/>
          </a:xfrm>
          <a:prstGeom prst="ellipse">
            <a:avLst/>
          </a:prstGeom>
          <a:solidFill>
            <a:srgbClr val="5A86B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848088" y="4160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🙏</a:t>
            </a:r>
            <a:endParaRPr lang="en-US" sz="3000" dirty="0"/>
          </a:p>
        </p:txBody>
      </p:sp>
      <p:sp>
        <p:nvSpPr>
          <p:cNvPr id="43" name="Text 41"/>
          <p:cNvSpPr txBox="1"/>
          <p:nvPr/>
        </p:nvSpPr>
        <p:spPr>
          <a:xfrm>
            <a:off x="9363456" y="516636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Tolong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9363456" y="5559552"/>
            <a:ext cx="1883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 tangan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Penerapan Sesuai Jenis Hambatan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3840480"/>
        </p:xfrm>
        <a:graphic>
          <a:graphicData uri="http://schemas.openxmlformats.org/drawingml/2006/table">
            <a:tbl>
              <a:tblPr/>
              <a:tblGrid>
                <a:gridCol w="2926080"/>
                <a:gridCol w="834847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Jenis Hambatan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Pendekatan yang Disarankan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Tunarungu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Isyarat tangan formal dasar (SIBI/BISINDO) + gambar; kontak mata &amp; ekspresi wajah penting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Tunagrahita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 konkret, satu makna per kartu, diulang konsisten, dipasangkan isyarat sederhana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PECS atau jadwal visual terstruktur; rutinitas dapat diprediksi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Tunadaksa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Ukuran kartu/papan diperbesar, posisi terjangkau, gunakan switch bila perlu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Tunanetra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Diganti objek nyata bertekstur (taktual), isyarat suara, instruksi verbal deskriptif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Hambatan majemuk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Kombinasi beberapa media sekaligus, disesuaikan profil individual (IEP)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57200" y="5623560"/>
            <a:ext cx="11274552" cy="777240"/>
          </a:xfrm>
          <a:prstGeom prst="roundRect">
            <a:avLst>
              <a:gd name="adj" fmla="val 11765"/>
            </a:avLst>
          </a:prstGeom>
          <a:solidFill>
            <a:srgbClr val="FDF3E4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57607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5F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lintas hambatan: </a:t>
            </a:r>
            <a:pPr indent="0" marL="0">
              <a:buNone/>
            </a:pPr>
            <a:r>
              <a:rPr lang="en-US" sz="120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sebanyak mungkin saluran indera bersamaan (visual + verbal + gestural) — multimodal communication.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Praktik A — Papan Komunikasi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28016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6510">
            <a:solidFill>
              <a:srgbClr val="2D5D8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8988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🍽️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1945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057400" y="128016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6510">
            <a:solidFill>
              <a:srgbClr val="2D5D8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057400" y="138988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🥤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2057400" y="21945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0" y="128016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6510">
            <a:solidFill>
              <a:srgbClr val="2D5D8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57600" y="138988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🚻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3657600" y="21945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Toilet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257800" y="128016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EEF3FA"/>
          </a:solidFill>
          <a:ln w="16510">
            <a:solidFill>
              <a:srgbClr val="2D5D8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257800" y="138988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😴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21945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Istirahat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278892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FDF3E4"/>
          </a:solidFill>
          <a:ln w="16510">
            <a:solidFill>
              <a:srgbClr val="F2A54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289864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😊</a:t>
            </a:r>
            <a:endParaRPr 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37033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Senang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057400" y="278892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FDF3E4"/>
          </a:solidFill>
          <a:ln w="16510">
            <a:solidFill>
              <a:srgbClr val="F2A54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057400" y="289864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😢</a:t>
            </a:r>
            <a:endParaRPr lang="en-US" sz="2800" dirty="0"/>
          </a:p>
        </p:txBody>
      </p:sp>
      <p:sp>
        <p:nvSpPr>
          <p:cNvPr id="23" name="Text 21"/>
          <p:cNvSpPr txBox="1"/>
          <p:nvPr/>
        </p:nvSpPr>
        <p:spPr>
          <a:xfrm>
            <a:off x="2057400" y="37033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Sedih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0" y="278892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FDF3E4"/>
          </a:solidFill>
          <a:ln w="16510">
            <a:solidFill>
              <a:srgbClr val="F2A54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657600" y="289864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🤕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3657600" y="37033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Sakit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257800" y="2788920"/>
            <a:ext cx="1463040" cy="1371600"/>
          </a:xfrm>
          <a:prstGeom prst="roundRect">
            <a:avLst>
              <a:gd name="adj" fmla="val 8000"/>
            </a:avLst>
          </a:prstGeom>
          <a:solidFill>
            <a:srgbClr val="FDF3E4"/>
          </a:solidFill>
          <a:ln w="16510">
            <a:solidFill>
              <a:srgbClr val="F2A54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257800" y="2898648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🙏</a:t>
            </a:r>
            <a:endParaRPr lang="en-US" sz="2800" dirty="0"/>
          </a:p>
        </p:txBody>
      </p:sp>
      <p:sp>
        <p:nvSpPr>
          <p:cNvPr id="29" name="Text 27"/>
          <p:cNvSpPr txBox="1"/>
          <p:nvPr/>
        </p:nvSpPr>
        <p:spPr>
          <a:xfrm>
            <a:off x="5257800" y="37033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Tolong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178040" y="1280160"/>
            <a:ext cx="4553712" cy="4846320"/>
          </a:xfrm>
          <a:prstGeom prst="roundRect">
            <a:avLst>
              <a:gd name="adj" fmla="val 2410"/>
            </a:avLst>
          </a:prstGeom>
          <a:solidFill>
            <a:srgbClr val="1F3F6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7406640" y="14630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Penerapan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406640" y="1965960"/>
            <a:ext cx="41148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5000"/>
              </a:lnSpc>
              <a:spcAft>
                <a:spcPts val="14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6–8 kebutuhan/perasaan paling sering muncul sebagai kartu awal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4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Tempatkan papan dalam jangkauan pandang &amp; tangan siswa sepanjang hari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4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 siswa menunjuk kartu, guru segera merespons &amp; mengucapkan kata terkait</a:t>
            </a:r>
            <a:endParaRPr lang="en-US" sz="1200" dirty="0"/>
          </a:p>
          <a:p>
            <a:pPr marL="342900" indent="-342900">
              <a:lnSpc>
                <a:spcPct val="125000"/>
              </a:lnSpc>
              <a:spcAft>
                <a:spcPts val="14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Tambahkan kartu baru bertahap setelah kartu awal dikuasai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Praktik B — Jadwal Visual Harian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70432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siswa autis — rutinitas visual yang dapat diprediksi mengurangi kecemasan &amp; membantu transisi antar kegiatan.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1F3F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🚪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Datang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331720" y="2788920"/>
            <a:ext cx="320040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65176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2D5D8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65176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🙏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Berdoa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51460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51960" y="2788920"/>
            <a:ext cx="320040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457200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5A86B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📚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Belajar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43484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72200" y="2788920"/>
            <a:ext cx="320040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49224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F2A54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9224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🍚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35508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092440" y="2788920"/>
            <a:ext cx="320040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841248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8E5FD1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41248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😴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Istirahat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27532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012680" y="2788920"/>
            <a:ext cx="320040" cy="0"/>
          </a:xfrm>
          <a:prstGeom prst="line">
            <a:avLst/>
          </a:prstGeom>
          <a:noFill/>
          <a:ln w="25400">
            <a:solidFill>
              <a:srgbClr val="5C6773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10332720" y="2103120"/>
            <a:ext cx="1600200" cy="1371600"/>
          </a:xfrm>
          <a:prstGeom prst="roundRect">
            <a:avLst>
              <a:gd name="adj" fmla="val 9333"/>
            </a:avLst>
          </a:prstGeom>
          <a:solidFill>
            <a:srgbClr val="3E7A4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10332720" y="2103120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</a:t>
            </a:r>
            <a:endParaRPr lang="en-US" sz="13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Pulang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0195560" y="181051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31520" y="3931920"/>
            <a:ext cx="10725912" cy="2103120"/>
          </a:xfrm>
          <a:prstGeom prst="roundRect">
            <a:avLst>
              <a:gd name="adj" fmla="val 5217"/>
            </a:avLst>
          </a:prstGeom>
          <a:solidFill>
            <a:srgbClr val="F0F4FA"/>
          </a:solidFill>
          <a:ln w="12700">
            <a:solidFill>
              <a:srgbClr val="E3E8E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005840" y="411480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Kerja</a:t>
            </a:r>
            <a:endParaRPr lang="en-US" sz="1450" dirty="0"/>
          </a:p>
        </p:txBody>
      </p:sp>
      <p:sp>
        <p:nvSpPr>
          <p:cNvPr id="32" name="Text 30"/>
          <p:cNvSpPr txBox="1"/>
          <p:nvPr/>
        </p:nvSpPr>
        <p:spPr>
          <a:xfrm>
            <a:off x="1005840" y="4572000"/>
            <a:ext cx="10149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kegiatan selesai, siswa (dibantu guru pada awalnya) memindahkan / membalik kartu sebagai penanda “selesai”, lalu melihat kartu berikutnya. Guru memberi bantuan fisik/verbal di awal, kemudian diluruh (fading) hingga siswa mampu mengikuti jadwal secara mandiri.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Praktik C — Isyarat “Mau” vs “Tidak Mau”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3474720"/>
        </p:xfrm>
        <a:graphic>
          <a:graphicData uri="http://schemas.openxmlformats.org/drawingml/2006/table">
            <a:tbl>
              <a:tblPr/>
              <a:tblGrid>
                <a:gridCol w="2926080"/>
                <a:gridCol w="8348472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Tahap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Teknik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Perkenalan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Guru mencontohkan isyarat (modeling) sambil mengucapkan kata, dalam situasi nyata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Latihan terbimbing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Bantuan fisik sebagian saat siswa diberi dua pilihan konkret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Penguatan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Saat siswa menunjukkan isyarat sendiri, guru segera merespons &amp; memberi pujian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Generalisasi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Isyarat yang sama digunakan konsisten oleh semua guru, dalam berbagai situasi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Evaluasi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Lembar Observasi Komunikasi</a:t>
            </a:r>
            <a:endParaRPr lang="en-US" sz="15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11274552" cy="1920240"/>
        </p:xfrm>
        <a:graphic>
          <a:graphicData uri="http://schemas.openxmlformats.org/drawingml/2006/table">
            <a:tbl>
              <a:tblPr/>
              <a:tblGrid>
                <a:gridCol w="1280160"/>
                <a:gridCol w="2651760"/>
                <a:gridCol w="2651760"/>
                <a:gridCol w="2130552"/>
                <a:gridCol w="256032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Tanggal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Konteks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 yang Digunakan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 Siswa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Catatan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5D8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 / __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Minta minum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Kartu simbol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Mandiri ☐ Dibantu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 / __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Menyatakan “selesai”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Isyarat tangan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Mandiri ☐ Dibantu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 / __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Memilih kegiatan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Papan komunikasi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02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☐ Mandiri ☐ Dibantu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57200" y="37947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5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Kriteria Keberhasilan &amp; Generalisasi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06240"/>
            <a:ext cx="11247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●"/>
            </a:pPr>
            <a:r>
              <a:rPr lang="en-US" sz="130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menggunakan media secara konsisten pada minimal 3 kesempatan berbeda sebelum dianggap dikuasai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●"/>
            </a:pPr>
            <a:r>
              <a:rPr lang="en-US" sz="130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diuji pada berbagai mitra komunikasi (guru lain, orang tua, teman) untuk memastikan generalisasi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●"/>
            </a:pPr>
            <a:r>
              <a:rPr lang="en-US" sz="1300" dirty="0">
                <a:solidFill>
                  <a:srgbClr val="202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evaluasi didiskusikan berkala dalam forum MGMP &amp; dikomunikasikan kepada orang tua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50292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411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657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3F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Praktis untuk Guru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11274552" cy="0"/>
          </a:xfrm>
          <a:prstGeom prst="line">
            <a:avLst/>
          </a:prstGeom>
          <a:noFill/>
          <a:ln w="19050">
            <a:solidFill>
              <a:srgbClr val="E3E8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2801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0080" y="14630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🔁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0299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 Lintas Guru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simbol &amp; isyarat yang sama di semua kelas agar siswa tidak bingung.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06240" y="12801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389120" y="14630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👀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4389120" y="20299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 Segera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4389120" y="25146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Tanggapi setiap upaya komunikasi siswa sesegera mungkin.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55280" y="12801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138160" y="14630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8138160" y="20299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Kebutuhan Nyata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8138160" y="25146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Ajarkan simbol untuk hal yang benar-benar dibutuhkan siswa sehari-hari.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7947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0080" y="39776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🧷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45445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Selalu Tersedia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50292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Papan komunikasi/kartu harus selalu dalam jangkauan siswa sepanjang hari.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206240" y="37947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4389120" y="39776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4389120" y="45445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Libatkan Orang Tua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4389120" y="50292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Bagikan salinan media &amp; daftar isyarat agar digunakan konsisten di rumah.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955280" y="3794760"/>
            <a:ext cx="361188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8EF"/>
            </a:solidFill>
            <a:prstDash val="solid"/>
          </a:ln>
          <a:effectLst>
            <a:outerShdw sx="100000" sy="100000" kx="0" ky="0" algn="bl" rotWithShape="0" blurRad="63500" dist="25400" dir="5400000">
              <a:srgbClr val="20272F">
                <a:alpha val="10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8138160" y="39776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8138160" y="454456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3F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Naikkan Bertahap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50292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media dasar dikuasai, tambah kosakata secara bertahap.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651052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Kota Langsa · Komunikasi Visual &amp; Isyarat Sederhana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7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3F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4114800"/>
            <a:ext cx="5486400" cy="5486400"/>
          </a:xfrm>
          <a:prstGeom prst="ellipse">
            <a:avLst/>
          </a:prstGeom>
          <a:solidFill>
            <a:srgbClr val="2D5D8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Penutup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920240"/>
            <a:ext cx="9784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adalah hak dasar setiap peserta didik, apapun jenis dan derajat hambatannya. Media visual yang konkret dan isyarat sederhana yang konsisten membuka saluran bagi siswa menyampaikan kebutuhan, perasaan, dan pikirannya.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731520" y="3566160"/>
            <a:ext cx="9966960" cy="1188720"/>
          </a:xfrm>
          <a:prstGeom prst="roundRect">
            <a:avLst>
              <a:gd name="adj" fmla="val 9231"/>
            </a:avLst>
          </a:prstGeom>
          <a:solidFill>
            <a:srgbClr val="2D5D8B">
              <a:alpha val="70000"/>
            </a:srgbClr>
          </a:solidFill>
          <a:ln w="12700">
            <a:solidFill>
              <a:srgbClr val="4A79A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3703320"/>
            <a:ext cx="9418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“Setiap perilaku adalah bentuk komunikasi — tugas kita adalah menyediakan cara yang lebih jelas bagi siswa untuk menyampaikannya.”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60350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E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 — MGMP SLB Meutuah Kota Langsa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2026-10-16T01:30:33Z</dcterms:created>
  <dcterms:modified xsi:type="dcterms:W3CDTF">2026-10-16T01:30:33Z</dcterms:modified>
</cp:coreProperties>
</file>