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58" r:id="rId5"/>
    <p:sldId id="259" r:id="rId6"/>
    <p:sldId id="260" r:id="rId7"/>
    <p:sldId id="268" r:id="rId8"/>
    <p:sldId id="269" r:id="rId9"/>
    <p:sldId id="270" r:id="rId10"/>
    <p:sldId id="275" r:id="rId11"/>
  </p:sldIdLst>
  <p:sldSz cx="1219136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2740"/>
        </a:solidFill>
        <a:effectLst/>
      </p:bgPr>
    </p:bg>
    <p:spTree>
      <p:nvGrpSpPr>
        <p:cNvPr id="1" name=""/>
        <p:cNvGrpSpPr/>
        <p:nvPr/>
      </p:nvGrpSpPr>
      <p:grpSpPr/>
      <p:sp>
        <p:nvSpPr>
          <p:cNvPr id="2" name="Rectangle 1"/>
          <p:cNvSpPr/>
          <p:nvPr/>
        </p:nvSpPr>
        <p:spPr>
          <a:xfrm>
            <a:off x="8641080" y="-274320"/>
            <a:ext cx="3840480" cy="7315200"/>
          </a:xfrm>
          <a:prstGeom prst="rect">
            <a:avLst/>
          </a:prstGeom>
          <a:solidFill>
            <a:srgbClr val="263C5B"/>
          </a:solidFill>
          <a:ln>
            <a:solidFill>
              <a:srgbClr val="263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3657600" cy="640080"/>
          </a:xfrm>
          <a:prstGeom prst="rect">
            <a:avLst/>
          </a:prstGeom>
          <a:noFill/>
        </p:spPr>
        <p:txBody>
          <a:bodyPr wrap="square" lIns="0" tIns="0" rIns="0" bIns="0" anchor="t">
            <a:spAutoFit/>
          </a:bodyPr>
          <a:lstStyle/>
          <a:p>
            <a:pPr algn="l"/>
            <a:r>
              <a:rPr sz="1100" b="1" i="0">
                <a:solidFill>
                  <a:srgbClr val="E1C68B"/>
                </a:solidFill>
                <a:latin typeface="Aptos"/>
              </a:rPr>
              <a:t>MGMP
BAHASA INGGRIS</a:t>
            </a:r>
            <a:endParaRPr sz="1100" b="1" i="0">
              <a:solidFill>
                <a:srgbClr val="E1C68B"/>
              </a:solidFill>
              <a:latin typeface="Aptos"/>
            </a:endParaRPr>
          </a:p>
        </p:txBody>
      </p:sp>
      <p:sp>
        <p:nvSpPr>
          <p:cNvPr id="4" name="TextBox 3"/>
          <p:cNvSpPr txBox="1"/>
          <p:nvPr/>
        </p:nvSpPr>
        <p:spPr>
          <a:xfrm>
            <a:off x="713232" y="1508760"/>
            <a:ext cx="7406640" cy="2468880"/>
          </a:xfrm>
          <a:prstGeom prst="rect">
            <a:avLst/>
          </a:prstGeom>
          <a:noFill/>
        </p:spPr>
        <p:txBody>
          <a:bodyPr wrap="square" lIns="0" tIns="0" rIns="0" bIns="0" anchor="t">
            <a:spAutoFit/>
          </a:bodyPr>
          <a:lstStyle/>
          <a:p>
            <a:pPr algn="l"/>
            <a:r>
              <a:rPr sz="3400" b="1" i="0">
                <a:solidFill>
                  <a:srgbClr val="FFFFFF"/>
                </a:solidFill>
                <a:latin typeface="Aptos Display"/>
              </a:rPr>
              <a:t>Strategi Pembelajaran
Bahasa Inggris
Berorientasi TKA</a:t>
            </a:r>
            <a:endParaRPr sz="3400" b="1" i="0">
              <a:solidFill>
                <a:srgbClr val="FFFFFF"/>
              </a:solidFill>
              <a:latin typeface="Aptos Display"/>
            </a:endParaRPr>
          </a:p>
        </p:txBody>
      </p:sp>
      <p:sp>
        <p:nvSpPr>
          <p:cNvPr id="5" name="TextBox 4"/>
          <p:cNvSpPr txBox="1"/>
          <p:nvPr/>
        </p:nvSpPr>
        <p:spPr>
          <a:xfrm>
            <a:off x="749808" y="4206240"/>
            <a:ext cx="6858000" cy="411480"/>
          </a:xfrm>
          <a:prstGeom prst="rect">
            <a:avLst/>
          </a:prstGeom>
          <a:noFill/>
        </p:spPr>
        <p:txBody>
          <a:bodyPr wrap="square" lIns="0" tIns="0" rIns="0" bIns="0" anchor="t">
            <a:spAutoFit/>
          </a:bodyPr>
          <a:lstStyle/>
          <a:p>
            <a:pPr algn="l"/>
            <a:r>
              <a:rPr sz="1700" b="0" i="1">
                <a:solidFill>
                  <a:srgbClr val="E1C68B"/>
                </a:solidFill>
                <a:latin typeface="Georgia" panose="02040502050405020303"/>
              </a:rPr>
              <a:t>Dari mengajarkan jawaban → mengajarkan cara berpikir</a:t>
            </a:r>
            <a:endParaRPr sz="1700" b="0" i="1">
              <a:solidFill>
                <a:srgbClr val="E1C68B"/>
              </a:solidFill>
              <a:latin typeface="Georgia" panose="02040502050405020303"/>
            </a:endParaRPr>
          </a:p>
        </p:txBody>
      </p:sp>
      <p:sp>
        <p:nvSpPr>
          <p:cNvPr id="6" name="TextBox 5"/>
          <p:cNvSpPr txBox="1"/>
          <p:nvPr/>
        </p:nvSpPr>
        <p:spPr>
          <a:xfrm>
            <a:off x="749808" y="4754880"/>
            <a:ext cx="6858000" cy="320040"/>
          </a:xfrm>
          <a:prstGeom prst="rect">
            <a:avLst/>
          </a:prstGeom>
          <a:noFill/>
        </p:spPr>
        <p:txBody>
          <a:bodyPr wrap="square" lIns="0" tIns="0" rIns="0" bIns="0" anchor="t">
            <a:spAutoFit/>
          </a:bodyPr>
          <a:lstStyle/>
          <a:p>
            <a:pPr algn="l"/>
            <a:r>
              <a:rPr sz="1150" b="0" i="0">
                <a:solidFill>
                  <a:srgbClr val="D7DCE2"/>
                </a:solidFill>
                <a:latin typeface="Aptos"/>
              </a:rPr>
              <a:t>Fokus: reading comprehension • evidence • reasoning</a:t>
            </a:r>
            <a:endParaRPr sz="1150" b="0" i="0">
              <a:solidFill>
                <a:srgbClr val="D7DCE2"/>
              </a:solidFill>
              <a:latin typeface="Aptos"/>
            </a:endParaRPr>
          </a:p>
        </p:txBody>
      </p:sp>
      <p:sp>
        <p:nvSpPr>
          <p:cNvPr id="7" name="TextBox 6"/>
          <p:cNvSpPr txBox="1"/>
          <p:nvPr/>
        </p:nvSpPr>
        <p:spPr>
          <a:xfrm>
            <a:off x="685800" y="6473952"/>
            <a:ext cx="2743200" cy="182880"/>
          </a:xfrm>
          <a:prstGeom prst="rect">
            <a:avLst/>
          </a:prstGeom>
          <a:noFill/>
        </p:spPr>
        <p:txBody>
          <a:bodyPr wrap="square" lIns="0" tIns="0" rIns="0" bIns="0" anchor="t">
            <a:spAutoFit/>
          </a:bodyPr>
          <a:lstStyle/>
          <a:p>
            <a:pPr algn="l"/>
            <a:r>
              <a:rPr sz="850" b="0" i="0">
                <a:solidFill>
                  <a:srgbClr val="D2D6DD"/>
                </a:solidFill>
                <a:latin typeface="Aptos"/>
              </a:rPr>
              <a:t>MGMP Bahasa Inggris</a:t>
            </a:r>
            <a:endParaRPr sz="850" b="0" i="0">
              <a:solidFill>
                <a:srgbClr val="D2D6DD"/>
              </a:solidFill>
              <a:latin typeface="Aptos"/>
            </a:endParaRPr>
          </a:p>
        </p:txBody>
      </p:sp>
      <p:sp>
        <p:nvSpPr>
          <p:cNvPr id="8" name="TextBox 7"/>
          <p:cNvSpPr txBox="1"/>
          <p:nvPr/>
        </p:nvSpPr>
        <p:spPr>
          <a:xfrm>
            <a:off x="10972800" y="6419088"/>
            <a:ext cx="457200" cy="228600"/>
          </a:xfrm>
          <a:prstGeom prst="rect">
            <a:avLst/>
          </a:prstGeom>
          <a:noFill/>
        </p:spPr>
        <p:txBody>
          <a:bodyPr wrap="square" lIns="0" tIns="0" rIns="0" bIns="0" anchor="t">
            <a:spAutoFit/>
          </a:bodyPr>
          <a:lstStyle/>
          <a:p>
            <a:pPr algn="r"/>
            <a:r>
              <a:rPr sz="900" b="1" i="0">
                <a:solidFill>
                  <a:srgbClr val="E1C68B"/>
                </a:solidFill>
                <a:latin typeface="Aptos"/>
              </a:rPr>
              <a:t>01</a:t>
            </a:r>
            <a:endParaRPr sz="900" b="1" i="0">
              <a:solidFill>
                <a:srgbClr val="E1C68B"/>
              </a:solidFill>
              <a:latin typeface="Apto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p:sp>
        <p:nvSpPr>
          <p:cNvPr id="2" name="Rectangle 1"/>
          <p:cNvSpPr/>
          <p:nvPr/>
        </p:nvSpPr>
        <p:spPr>
          <a:xfrm>
            <a:off x="685800" y="347472"/>
            <a:ext cx="640080" cy="41148"/>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530352"/>
            <a:ext cx="10698480" cy="566928"/>
          </a:xfrm>
          <a:prstGeom prst="rect">
            <a:avLst/>
          </a:prstGeom>
          <a:noFill/>
        </p:spPr>
        <p:txBody>
          <a:bodyPr wrap="square" lIns="0" tIns="0" rIns="0" bIns="0" anchor="t">
            <a:spAutoFit/>
          </a:bodyPr>
          <a:lstStyle/>
          <a:p>
            <a:pPr algn="l"/>
            <a:r>
              <a:rPr sz="2700" b="1" i="0">
                <a:solidFill>
                  <a:srgbClr val="182740"/>
                </a:solidFill>
                <a:latin typeface="Aptos Display"/>
              </a:rPr>
              <a:t>Tujuan Sesi</a:t>
            </a:r>
            <a:endParaRPr sz="2700" b="1" i="0">
              <a:solidFill>
                <a:srgbClr val="182740"/>
              </a:solidFill>
              <a:latin typeface="Aptos Display"/>
            </a:endParaRPr>
          </a:p>
        </p:txBody>
      </p:sp>
      <p:sp>
        <p:nvSpPr>
          <p:cNvPr id="4" name="TextBox 3"/>
          <p:cNvSpPr txBox="1"/>
          <p:nvPr/>
        </p:nvSpPr>
        <p:spPr>
          <a:xfrm>
            <a:off x="704088" y="1115568"/>
            <a:ext cx="10332720" cy="365760"/>
          </a:xfrm>
          <a:prstGeom prst="rect">
            <a:avLst/>
          </a:prstGeom>
          <a:noFill/>
        </p:spPr>
        <p:txBody>
          <a:bodyPr wrap="square" lIns="0" tIns="0" rIns="0" bIns="0" anchor="t">
            <a:spAutoFit/>
          </a:bodyPr>
          <a:lstStyle/>
          <a:p>
            <a:pPr algn="l"/>
            <a:r>
              <a:rPr sz="1150" b="0" i="0">
                <a:solidFill>
                  <a:srgbClr val="69707B"/>
                </a:solidFill>
                <a:latin typeface="Aptos"/>
              </a:rPr>
              <a:t>Setelah sesi ini, guru diharapkan mampu...</a:t>
            </a:r>
            <a:endParaRPr sz="1150" b="0" i="0">
              <a:solidFill>
                <a:srgbClr val="69707B"/>
              </a:solidFill>
              <a:latin typeface="Aptos"/>
            </a:endParaRPr>
          </a:p>
        </p:txBody>
      </p:sp>
      <p:sp>
        <p:nvSpPr>
          <p:cNvPr id="5" name="Rounded Rectangle 4"/>
          <p:cNvSpPr/>
          <p:nvPr/>
        </p:nvSpPr>
        <p:spPr>
          <a:xfrm>
            <a:off x="731520" y="1691640"/>
            <a:ext cx="5074920" cy="155448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31520" y="1691640"/>
            <a:ext cx="50292" cy="1554480"/>
          </a:xfrm>
          <a:prstGeom prst="rect">
            <a:avLst/>
          </a:prstGeom>
          <a:solidFill>
            <a:srgbClr val="263C5B"/>
          </a:solidFill>
          <a:ln>
            <a:solidFill>
              <a:srgbClr val="263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60120" y="1856232"/>
            <a:ext cx="4709160" cy="365760"/>
          </a:xfrm>
          <a:prstGeom prst="rect">
            <a:avLst/>
          </a:prstGeom>
          <a:noFill/>
        </p:spPr>
        <p:txBody>
          <a:bodyPr wrap="square" lIns="0" tIns="0" rIns="0" bIns="0" anchor="t">
            <a:spAutoFit/>
          </a:bodyPr>
          <a:lstStyle/>
          <a:p>
            <a:pPr algn="l"/>
            <a:r>
              <a:rPr sz="1500" b="1" i="0">
                <a:solidFill>
                  <a:srgbClr val="182740"/>
                </a:solidFill>
                <a:latin typeface="Aptos Display"/>
              </a:rPr>
              <a:t>1. Memahami arah</a:t>
            </a:r>
            <a:endParaRPr sz="1500" b="1" i="0">
              <a:solidFill>
                <a:srgbClr val="182740"/>
              </a:solidFill>
              <a:latin typeface="Aptos Display"/>
            </a:endParaRPr>
          </a:p>
        </p:txBody>
      </p:sp>
      <p:sp>
        <p:nvSpPr>
          <p:cNvPr id="8" name="TextBox 7"/>
          <p:cNvSpPr txBox="1"/>
          <p:nvPr/>
        </p:nvSpPr>
        <p:spPr>
          <a:xfrm>
            <a:off x="960120" y="2331720"/>
            <a:ext cx="4663440" cy="777240"/>
          </a:xfrm>
          <a:prstGeom prst="rect">
            <a:avLst/>
          </a:prstGeom>
          <a:noFill/>
        </p:spPr>
        <p:txBody>
          <a:bodyPr wrap="square" lIns="0" tIns="0" rIns="0" bIns="0" anchor="t">
            <a:spAutoFit/>
          </a:bodyPr>
          <a:lstStyle/>
          <a:p>
            <a:pPr algn="l"/>
            <a:r>
              <a:rPr sz="1250" b="0" i="0">
                <a:solidFill>
                  <a:srgbClr val="2D333D"/>
                </a:solidFill>
                <a:latin typeface="Aptos"/>
              </a:rPr>
              <a:t>Melihat TKA sebagai konteks asesmen akademik, bukan sekadar target latihan soal.</a:t>
            </a:r>
            <a:endParaRPr sz="1250" b="0" i="0">
              <a:solidFill>
                <a:srgbClr val="2D333D"/>
              </a:solidFill>
              <a:latin typeface="Aptos"/>
            </a:endParaRPr>
          </a:p>
        </p:txBody>
      </p:sp>
      <p:sp>
        <p:nvSpPr>
          <p:cNvPr id="9" name="Rounded Rectangle 8"/>
          <p:cNvSpPr/>
          <p:nvPr/>
        </p:nvSpPr>
        <p:spPr>
          <a:xfrm>
            <a:off x="6217920" y="1691640"/>
            <a:ext cx="5074920" cy="155448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217920" y="1691640"/>
            <a:ext cx="50292" cy="155448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46520" y="1856232"/>
            <a:ext cx="4709160" cy="365760"/>
          </a:xfrm>
          <a:prstGeom prst="rect">
            <a:avLst/>
          </a:prstGeom>
          <a:noFill/>
        </p:spPr>
        <p:txBody>
          <a:bodyPr wrap="square" lIns="0" tIns="0" rIns="0" bIns="0" anchor="t">
            <a:spAutoFit/>
          </a:bodyPr>
          <a:lstStyle/>
          <a:p>
            <a:pPr algn="l"/>
            <a:r>
              <a:rPr sz="1500" b="1" i="0">
                <a:solidFill>
                  <a:srgbClr val="182740"/>
                </a:solidFill>
                <a:latin typeface="Aptos Display"/>
              </a:rPr>
              <a:t>2. Memetakan skill</a:t>
            </a:r>
            <a:endParaRPr sz="1500" b="1" i="0">
              <a:solidFill>
                <a:srgbClr val="182740"/>
              </a:solidFill>
              <a:latin typeface="Aptos Display"/>
            </a:endParaRPr>
          </a:p>
        </p:txBody>
      </p:sp>
      <p:sp>
        <p:nvSpPr>
          <p:cNvPr id="12" name="TextBox 11"/>
          <p:cNvSpPr txBox="1"/>
          <p:nvPr/>
        </p:nvSpPr>
        <p:spPr>
          <a:xfrm>
            <a:off x="6446520" y="2331720"/>
            <a:ext cx="4663440" cy="777240"/>
          </a:xfrm>
          <a:prstGeom prst="rect">
            <a:avLst/>
          </a:prstGeom>
          <a:noFill/>
        </p:spPr>
        <p:txBody>
          <a:bodyPr wrap="square" lIns="0" tIns="0" rIns="0" bIns="0" anchor="t">
            <a:spAutoFit/>
          </a:bodyPr>
          <a:lstStyle/>
          <a:p>
            <a:pPr algn="l"/>
            <a:r>
              <a:rPr sz="1250" b="0" i="0">
                <a:solidFill>
                  <a:srgbClr val="2D333D"/>
                </a:solidFill>
                <a:latin typeface="Aptos"/>
              </a:rPr>
              <a:t>Membedakan informasi eksplisit, analisis, inference, dan evaluasi.</a:t>
            </a:r>
            <a:endParaRPr sz="1250" b="0" i="0">
              <a:solidFill>
                <a:srgbClr val="2D333D"/>
              </a:solidFill>
              <a:latin typeface="Aptos"/>
            </a:endParaRPr>
          </a:p>
        </p:txBody>
      </p:sp>
      <p:sp>
        <p:nvSpPr>
          <p:cNvPr id="13" name="Rounded Rectangle 12"/>
          <p:cNvSpPr/>
          <p:nvPr/>
        </p:nvSpPr>
        <p:spPr>
          <a:xfrm>
            <a:off x="731520" y="3657600"/>
            <a:ext cx="5074920" cy="155448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31520" y="3657600"/>
            <a:ext cx="50292" cy="1554480"/>
          </a:xfrm>
          <a:prstGeom prst="rect">
            <a:avLst/>
          </a:prstGeom>
          <a:solidFill>
            <a:srgbClr val="263C5B"/>
          </a:solidFill>
          <a:ln>
            <a:solidFill>
              <a:srgbClr val="263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60120" y="3822192"/>
            <a:ext cx="4709160" cy="365760"/>
          </a:xfrm>
          <a:prstGeom prst="rect">
            <a:avLst/>
          </a:prstGeom>
          <a:noFill/>
        </p:spPr>
        <p:txBody>
          <a:bodyPr wrap="square" lIns="0" tIns="0" rIns="0" bIns="0" anchor="t">
            <a:spAutoFit/>
          </a:bodyPr>
          <a:lstStyle/>
          <a:p>
            <a:pPr algn="l"/>
            <a:r>
              <a:rPr sz="1500" b="1" i="0">
                <a:solidFill>
                  <a:srgbClr val="182740"/>
                </a:solidFill>
                <a:latin typeface="Aptos Display"/>
              </a:rPr>
              <a:t>3. Memilih strategi</a:t>
            </a:r>
            <a:endParaRPr sz="1500" b="1" i="0">
              <a:solidFill>
                <a:srgbClr val="182740"/>
              </a:solidFill>
              <a:latin typeface="Aptos Display"/>
            </a:endParaRPr>
          </a:p>
        </p:txBody>
      </p:sp>
      <p:sp>
        <p:nvSpPr>
          <p:cNvPr id="16" name="TextBox 15"/>
          <p:cNvSpPr txBox="1"/>
          <p:nvPr/>
        </p:nvSpPr>
        <p:spPr>
          <a:xfrm>
            <a:off x="960120" y="4297680"/>
            <a:ext cx="4663440" cy="777240"/>
          </a:xfrm>
          <a:prstGeom prst="rect">
            <a:avLst/>
          </a:prstGeom>
          <a:noFill/>
        </p:spPr>
        <p:txBody>
          <a:bodyPr wrap="square" lIns="0" tIns="0" rIns="0" bIns="0" anchor="t">
            <a:spAutoFit/>
          </a:bodyPr>
          <a:lstStyle/>
          <a:p>
            <a:pPr algn="l"/>
            <a:r>
              <a:rPr sz="1250" b="0" i="0">
                <a:solidFill>
                  <a:srgbClr val="2D333D"/>
                </a:solidFill>
                <a:latin typeface="Aptos"/>
              </a:rPr>
              <a:t>Mengajarkan siswa kembali ke teks dan menggunakan evidence.</a:t>
            </a:r>
            <a:endParaRPr sz="1250" b="0" i="0">
              <a:solidFill>
                <a:srgbClr val="2D333D"/>
              </a:solidFill>
              <a:latin typeface="Aptos"/>
            </a:endParaRPr>
          </a:p>
        </p:txBody>
      </p:sp>
      <p:sp>
        <p:nvSpPr>
          <p:cNvPr id="17" name="Rounded Rectangle 16"/>
          <p:cNvSpPr/>
          <p:nvPr/>
        </p:nvSpPr>
        <p:spPr>
          <a:xfrm>
            <a:off x="6217920" y="3657600"/>
            <a:ext cx="5074920" cy="155448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217920" y="3657600"/>
            <a:ext cx="50292" cy="155448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46520" y="3822192"/>
            <a:ext cx="4709160" cy="365760"/>
          </a:xfrm>
          <a:prstGeom prst="rect">
            <a:avLst/>
          </a:prstGeom>
          <a:noFill/>
        </p:spPr>
        <p:txBody>
          <a:bodyPr wrap="square" lIns="0" tIns="0" rIns="0" bIns="0" anchor="t">
            <a:spAutoFit/>
          </a:bodyPr>
          <a:lstStyle/>
          <a:p>
            <a:pPr algn="l"/>
            <a:r>
              <a:rPr sz="1500" b="1" i="0">
                <a:solidFill>
                  <a:srgbClr val="182740"/>
                </a:solidFill>
                <a:latin typeface="Aptos Display"/>
              </a:rPr>
              <a:t>4. Mendesain latihan</a:t>
            </a:r>
            <a:endParaRPr sz="1500" b="1" i="0">
              <a:solidFill>
                <a:srgbClr val="182740"/>
              </a:solidFill>
              <a:latin typeface="Aptos Display"/>
            </a:endParaRPr>
          </a:p>
        </p:txBody>
      </p:sp>
      <p:sp>
        <p:nvSpPr>
          <p:cNvPr id="20" name="TextBox 19"/>
          <p:cNvSpPr txBox="1"/>
          <p:nvPr/>
        </p:nvSpPr>
        <p:spPr>
          <a:xfrm>
            <a:off x="6446520" y="4297680"/>
            <a:ext cx="4663440" cy="777240"/>
          </a:xfrm>
          <a:prstGeom prst="rect">
            <a:avLst/>
          </a:prstGeom>
          <a:noFill/>
        </p:spPr>
        <p:txBody>
          <a:bodyPr wrap="square" lIns="0" tIns="0" rIns="0" bIns="0" anchor="t">
            <a:spAutoFit/>
          </a:bodyPr>
          <a:lstStyle/>
          <a:p>
            <a:pPr algn="l"/>
            <a:r>
              <a:rPr sz="1250" b="0" i="0">
                <a:solidFill>
                  <a:srgbClr val="2D333D"/>
                </a:solidFill>
                <a:latin typeface="Aptos"/>
              </a:rPr>
              <a:t>Membuat pertanyaan yang menuntut reasoning, bukan hanya recall.</a:t>
            </a:r>
            <a:endParaRPr sz="1250" b="0" i="0">
              <a:solidFill>
                <a:srgbClr val="2D333D"/>
              </a:solidFill>
              <a:latin typeface="Aptos"/>
            </a:endParaRPr>
          </a:p>
        </p:txBody>
      </p:sp>
      <p:sp>
        <p:nvSpPr>
          <p:cNvPr id="21" name="TextBox 20"/>
          <p:cNvSpPr txBox="1"/>
          <p:nvPr/>
        </p:nvSpPr>
        <p:spPr>
          <a:xfrm>
            <a:off x="685800" y="6473952"/>
            <a:ext cx="2743200" cy="182880"/>
          </a:xfrm>
          <a:prstGeom prst="rect">
            <a:avLst/>
          </a:prstGeom>
          <a:noFill/>
        </p:spPr>
        <p:txBody>
          <a:bodyPr wrap="square" lIns="0" tIns="0" rIns="0" bIns="0" anchor="t">
            <a:spAutoFit/>
          </a:bodyPr>
          <a:lstStyle/>
          <a:p>
            <a:pPr algn="l"/>
            <a:r>
              <a:rPr sz="850" b="0" i="0">
                <a:solidFill>
                  <a:srgbClr val="69707B"/>
                </a:solidFill>
                <a:latin typeface="Aptos"/>
              </a:rPr>
              <a:t>MGMP Bahasa Inggris</a:t>
            </a:r>
            <a:endParaRPr sz="850" b="0" i="0">
              <a:solidFill>
                <a:srgbClr val="69707B"/>
              </a:solidFill>
              <a:latin typeface="Aptos"/>
            </a:endParaRPr>
          </a:p>
        </p:txBody>
      </p:sp>
      <p:sp>
        <p:nvSpPr>
          <p:cNvPr id="22" name="TextBox 21"/>
          <p:cNvSpPr txBox="1"/>
          <p:nvPr/>
        </p:nvSpPr>
        <p:spPr>
          <a:xfrm>
            <a:off x="10972800" y="6419088"/>
            <a:ext cx="457200" cy="228600"/>
          </a:xfrm>
          <a:prstGeom prst="rect">
            <a:avLst/>
          </a:prstGeom>
          <a:noFill/>
        </p:spPr>
        <p:txBody>
          <a:bodyPr wrap="square" lIns="0" tIns="0" rIns="0" bIns="0" anchor="t">
            <a:spAutoFit/>
          </a:bodyPr>
          <a:lstStyle/>
          <a:p>
            <a:pPr algn="r"/>
            <a:r>
              <a:rPr sz="900" b="1" i="0">
                <a:solidFill>
                  <a:srgbClr val="BE9749"/>
                </a:solidFill>
                <a:latin typeface="Aptos"/>
              </a:rPr>
              <a:t>02</a:t>
            </a:r>
            <a:endParaRPr sz="900" b="1" i="0">
              <a:solidFill>
                <a:srgbClr val="BE9749"/>
              </a:solidFill>
              <a:latin typeface="Apto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82740"/>
        </a:solidFill>
        <a:effectLst/>
      </p:bgPr>
    </p:bg>
    <p:spTree>
      <p:nvGrpSpPr>
        <p:cNvPr id="1" name=""/>
        <p:cNvGrpSpPr/>
        <p:nvPr/>
      </p:nvGrpSpPr>
      <p:grpSpPr/>
      <p:sp>
        <p:nvSpPr>
          <p:cNvPr id="2" name="Rectangle 1"/>
          <p:cNvSpPr/>
          <p:nvPr/>
        </p:nvSpPr>
        <p:spPr>
          <a:xfrm>
            <a:off x="685800" y="347472"/>
            <a:ext cx="640080" cy="41148"/>
          </a:xfrm>
          <a:prstGeom prst="rect">
            <a:avLst/>
          </a:prstGeom>
          <a:solidFill>
            <a:srgbClr val="E1C68B"/>
          </a:solidFill>
          <a:ln>
            <a:solidFill>
              <a:srgbClr val="E1C68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530352"/>
            <a:ext cx="10698480" cy="566928"/>
          </a:xfrm>
          <a:prstGeom prst="rect">
            <a:avLst/>
          </a:prstGeom>
          <a:noFill/>
        </p:spPr>
        <p:txBody>
          <a:bodyPr wrap="square" lIns="0" tIns="0" rIns="0" bIns="0" anchor="t">
            <a:spAutoFit/>
          </a:bodyPr>
          <a:lstStyle/>
          <a:p>
            <a:pPr algn="l"/>
            <a:r>
              <a:rPr sz="2700" b="1" i="0">
                <a:solidFill>
                  <a:srgbClr val="FFFFFF"/>
                </a:solidFill>
                <a:latin typeface="Aptos Display"/>
              </a:rPr>
              <a:t>Perubahan Fokus Pembelajaran</a:t>
            </a:r>
            <a:endParaRPr sz="2700" b="1" i="0">
              <a:solidFill>
                <a:srgbClr val="FFFFFF"/>
              </a:solidFill>
              <a:latin typeface="Aptos Display"/>
            </a:endParaRPr>
          </a:p>
        </p:txBody>
      </p:sp>
      <p:sp>
        <p:nvSpPr>
          <p:cNvPr id="4" name="TextBox 3"/>
          <p:cNvSpPr txBox="1"/>
          <p:nvPr/>
        </p:nvSpPr>
        <p:spPr>
          <a:xfrm>
            <a:off x="704088" y="1115568"/>
            <a:ext cx="10332720" cy="365760"/>
          </a:xfrm>
          <a:prstGeom prst="rect">
            <a:avLst/>
          </a:prstGeom>
          <a:noFill/>
        </p:spPr>
        <p:txBody>
          <a:bodyPr wrap="square" lIns="0" tIns="0" rIns="0" bIns="0" anchor="t">
            <a:spAutoFit/>
          </a:bodyPr>
          <a:lstStyle/>
          <a:p>
            <a:pPr algn="l"/>
            <a:r>
              <a:rPr sz="1150" b="0" i="0">
                <a:solidFill>
                  <a:srgbClr val="E1C68B"/>
                </a:solidFill>
                <a:latin typeface="Aptos"/>
              </a:rPr>
              <a:t>Yang berubah bukan pentingnya vocabulary/grammar, tetapi fungsi keduanya.</a:t>
            </a:r>
            <a:endParaRPr sz="1150" b="0" i="0">
              <a:solidFill>
                <a:srgbClr val="E1C68B"/>
              </a:solidFill>
              <a:latin typeface="Aptos"/>
            </a:endParaRPr>
          </a:p>
        </p:txBody>
      </p:sp>
      <p:sp>
        <p:nvSpPr>
          <p:cNvPr id="5" name="Rounded Rectangle 4"/>
          <p:cNvSpPr/>
          <p:nvPr/>
        </p:nvSpPr>
        <p:spPr>
          <a:xfrm>
            <a:off x="731520" y="1783080"/>
            <a:ext cx="4754880" cy="338328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31520" y="1783080"/>
            <a:ext cx="50292" cy="338328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60120" y="1947672"/>
            <a:ext cx="4389120" cy="365760"/>
          </a:xfrm>
          <a:prstGeom prst="rect">
            <a:avLst/>
          </a:prstGeom>
          <a:noFill/>
        </p:spPr>
        <p:txBody>
          <a:bodyPr wrap="square" lIns="0" tIns="0" rIns="0" bIns="0" anchor="t">
            <a:spAutoFit/>
          </a:bodyPr>
          <a:lstStyle/>
          <a:p>
            <a:pPr algn="l"/>
            <a:r>
              <a:rPr sz="1600" b="1" i="0">
                <a:solidFill>
                  <a:srgbClr val="182740"/>
                </a:solidFill>
                <a:latin typeface="Aptos Display"/>
              </a:rPr>
              <a:t>SEBELUM</a:t>
            </a:r>
            <a:endParaRPr sz="1600" b="1" i="0">
              <a:solidFill>
                <a:srgbClr val="182740"/>
              </a:solidFill>
              <a:latin typeface="Aptos Display"/>
            </a:endParaRPr>
          </a:p>
        </p:txBody>
      </p:sp>
      <p:sp>
        <p:nvSpPr>
          <p:cNvPr id="8" name="TextBox 7"/>
          <p:cNvSpPr txBox="1"/>
          <p:nvPr/>
        </p:nvSpPr>
        <p:spPr>
          <a:xfrm>
            <a:off x="960120" y="2423160"/>
            <a:ext cx="4343400" cy="2606040"/>
          </a:xfrm>
          <a:prstGeom prst="rect">
            <a:avLst/>
          </a:prstGeom>
          <a:noFill/>
        </p:spPr>
        <p:txBody>
          <a:bodyPr wrap="square" lIns="0" tIns="0" rIns="0" bIns="0" anchor="t">
            <a:spAutoFit/>
          </a:bodyPr>
          <a:lstStyle/>
          <a:p>
            <a:pPr algn="l"/>
            <a:r>
              <a:rPr sz="1800" b="0" i="0">
                <a:solidFill>
                  <a:srgbClr val="2D333D"/>
                </a:solidFill>
                <a:latin typeface="Aptos"/>
              </a:rPr>
              <a:t>Vocabulary
↓
Grammar
↓
Exercise
↓
Test</a:t>
            </a:r>
            <a:endParaRPr sz="1800" b="0" i="0">
              <a:solidFill>
                <a:srgbClr val="2D333D"/>
              </a:solidFill>
              <a:latin typeface="Aptos"/>
            </a:endParaRPr>
          </a:p>
        </p:txBody>
      </p:sp>
      <p:sp>
        <p:nvSpPr>
          <p:cNvPr id="9" name="TextBox 8"/>
          <p:cNvSpPr txBox="1"/>
          <p:nvPr/>
        </p:nvSpPr>
        <p:spPr>
          <a:xfrm>
            <a:off x="5623560" y="2971800"/>
            <a:ext cx="640080" cy="640080"/>
          </a:xfrm>
          <a:prstGeom prst="rect">
            <a:avLst/>
          </a:prstGeom>
          <a:noFill/>
        </p:spPr>
        <p:txBody>
          <a:bodyPr wrap="square" lIns="0" tIns="0" rIns="0" bIns="0" anchor="t">
            <a:spAutoFit/>
          </a:bodyPr>
          <a:lstStyle/>
          <a:p>
            <a:pPr algn="ctr"/>
            <a:r>
              <a:rPr sz="3500" b="1" i="0">
                <a:solidFill>
                  <a:srgbClr val="E1C68B"/>
                </a:solidFill>
                <a:latin typeface="Aptos Display"/>
              </a:rPr>
              <a:t>→</a:t>
            </a:r>
            <a:endParaRPr sz="3500" b="1" i="0">
              <a:solidFill>
                <a:srgbClr val="E1C68B"/>
              </a:solidFill>
              <a:latin typeface="Aptos Display"/>
            </a:endParaRPr>
          </a:p>
        </p:txBody>
      </p:sp>
      <p:sp>
        <p:nvSpPr>
          <p:cNvPr id="10" name="Rounded Rectangle 9"/>
          <p:cNvSpPr/>
          <p:nvPr/>
        </p:nvSpPr>
        <p:spPr>
          <a:xfrm>
            <a:off x="6400800" y="1783080"/>
            <a:ext cx="4983480" cy="338328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400800" y="1783080"/>
            <a:ext cx="50292" cy="338328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629400" y="1947672"/>
            <a:ext cx="4617720" cy="365760"/>
          </a:xfrm>
          <a:prstGeom prst="rect">
            <a:avLst/>
          </a:prstGeom>
          <a:noFill/>
        </p:spPr>
        <p:txBody>
          <a:bodyPr wrap="square" lIns="0" tIns="0" rIns="0" bIns="0" anchor="t">
            <a:spAutoFit/>
          </a:bodyPr>
          <a:lstStyle/>
          <a:p>
            <a:pPr algn="l"/>
            <a:r>
              <a:rPr sz="1600" b="1" i="0">
                <a:solidFill>
                  <a:srgbClr val="182740"/>
                </a:solidFill>
                <a:latin typeface="Aptos Display"/>
              </a:rPr>
              <a:t>FOKUS YANG DIPERKUAT</a:t>
            </a:r>
            <a:endParaRPr sz="1600" b="1" i="0">
              <a:solidFill>
                <a:srgbClr val="182740"/>
              </a:solidFill>
              <a:latin typeface="Aptos Display"/>
            </a:endParaRPr>
          </a:p>
        </p:txBody>
      </p:sp>
      <p:sp>
        <p:nvSpPr>
          <p:cNvPr id="13" name="TextBox 12"/>
          <p:cNvSpPr txBox="1"/>
          <p:nvPr/>
        </p:nvSpPr>
        <p:spPr>
          <a:xfrm>
            <a:off x="6629400" y="2423160"/>
            <a:ext cx="4572000" cy="2606040"/>
          </a:xfrm>
          <a:prstGeom prst="rect">
            <a:avLst/>
          </a:prstGeom>
          <a:noFill/>
        </p:spPr>
        <p:txBody>
          <a:bodyPr wrap="square" lIns="0" tIns="0" rIns="0" bIns="0" anchor="t">
            <a:spAutoFit/>
          </a:bodyPr>
          <a:lstStyle/>
          <a:p>
            <a:pPr algn="l"/>
            <a:r>
              <a:rPr sz="1800" b="0" i="0">
                <a:solidFill>
                  <a:srgbClr val="2D333D"/>
                </a:solidFill>
                <a:latin typeface="Aptos"/>
              </a:rPr>
              <a:t>Text
↓
Understand
↓
Analyze
↓
Infer
↓
Evaluate
↓
Answer</a:t>
            </a:r>
            <a:endParaRPr sz="1800" b="0" i="0">
              <a:solidFill>
                <a:srgbClr val="2D333D"/>
              </a:solidFill>
              <a:latin typeface="Aptos"/>
            </a:endParaRPr>
          </a:p>
        </p:txBody>
      </p:sp>
      <p:sp>
        <p:nvSpPr>
          <p:cNvPr id="14" name="TextBox 13"/>
          <p:cNvSpPr txBox="1"/>
          <p:nvPr/>
        </p:nvSpPr>
        <p:spPr>
          <a:xfrm>
            <a:off x="1097280" y="5532120"/>
            <a:ext cx="10058400" cy="411480"/>
          </a:xfrm>
          <a:prstGeom prst="rect">
            <a:avLst/>
          </a:prstGeom>
          <a:noFill/>
        </p:spPr>
        <p:txBody>
          <a:bodyPr wrap="square" lIns="0" tIns="0" rIns="0" bIns="0" anchor="t">
            <a:spAutoFit/>
          </a:bodyPr>
          <a:lstStyle/>
          <a:p>
            <a:pPr algn="ctr"/>
            <a:r>
              <a:rPr sz="1700" b="1" i="1">
                <a:solidFill>
                  <a:srgbClr val="E1C68B"/>
                </a:solidFill>
                <a:latin typeface="Georgia" panose="02040502050405020303"/>
              </a:rPr>
              <a:t>Pertanyaan kunci guru: “What evidence supports your answer?”</a:t>
            </a:r>
            <a:endParaRPr sz="1700" b="1" i="1">
              <a:solidFill>
                <a:srgbClr val="E1C68B"/>
              </a:solidFill>
              <a:latin typeface="Georgia" panose="02040502050405020303"/>
            </a:endParaRPr>
          </a:p>
        </p:txBody>
      </p:sp>
      <p:sp>
        <p:nvSpPr>
          <p:cNvPr id="15" name="TextBox 14"/>
          <p:cNvSpPr txBox="1"/>
          <p:nvPr/>
        </p:nvSpPr>
        <p:spPr>
          <a:xfrm>
            <a:off x="685800" y="6473952"/>
            <a:ext cx="2743200" cy="182880"/>
          </a:xfrm>
          <a:prstGeom prst="rect">
            <a:avLst/>
          </a:prstGeom>
          <a:noFill/>
        </p:spPr>
        <p:txBody>
          <a:bodyPr wrap="square" lIns="0" tIns="0" rIns="0" bIns="0" anchor="t">
            <a:spAutoFit/>
          </a:bodyPr>
          <a:lstStyle/>
          <a:p>
            <a:pPr algn="l"/>
            <a:r>
              <a:rPr sz="850" b="0" i="0">
                <a:solidFill>
                  <a:srgbClr val="D2D6DD"/>
                </a:solidFill>
                <a:latin typeface="Aptos"/>
              </a:rPr>
              <a:t>MGMP Bahasa Inggris</a:t>
            </a:r>
            <a:endParaRPr sz="850" b="0" i="0">
              <a:solidFill>
                <a:srgbClr val="D2D6DD"/>
              </a:solidFill>
              <a:latin typeface="Aptos"/>
            </a:endParaRPr>
          </a:p>
        </p:txBody>
      </p:sp>
      <p:sp>
        <p:nvSpPr>
          <p:cNvPr id="16" name="TextBox 15"/>
          <p:cNvSpPr txBox="1"/>
          <p:nvPr/>
        </p:nvSpPr>
        <p:spPr>
          <a:xfrm>
            <a:off x="10972800" y="6419088"/>
            <a:ext cx="457200" cy="228600"/>
          </a:xfrm>
          <a:prstGeom prst="rect">
            <a:avLst/>
          </a:prstGeom>
          <a:noFill/>
        </p:spPr>
        <p:txBody>
          <a:bodyPr wrap="square" lIns="0" tIns="0" rIns="0" bIns="0" anchor="t">
            <a:spAutoFit/>
          </a:bodyPr>
          <a:lstStyle/>
          <a:p>
            <a:pPr algn="r"/>
            <a:r>
              <a:rPr sz="900" b="1" i="0">
                <a:solidFill>
                  <a:srgbClr val="E1C68B"/>
                </a:solidFill>
                <a:latin typeface="Aptos"/>
              </a:rPr>
              <a:t>03</a:t>
            </a:r>
            <a:endParaRPr sz="900" b="1" i="0">
              <a:solidFill>
                <a:srgbClr val="E1C68B"/>
              </a:solidFill>
              <a:latin typeface="Apto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p:sp>
        <p:nvSpPr>
          <p:cNvPr id="2" name="Rectangle 1"/>
          <p:cNvSpPr/>
          <p:nvPr/>
        </p:nvSpPr>
        <p:spPr>
          <a:xfrm>
            <a:off x="685800" y="347472"/>
            <a:ext cx="640080" cy="41148"/>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530352"/>
            <a:ext cx="10698480" cy="566928"/>
          </a:xfrm>
          <a:prstGeom prst="rect">
            <a:avLst/>
          </a:prstGeom>
          <a:noFill/>
        </p:spPr>
        <p:txBody>
          <a:bodyPr wrap="square" lIns="0" tIns="0" rIns="0" bIns="0" anchor="t">
            <a:spAutoFit/>
          </a:bodyPr>
          <a:lstStyle/>
          <a:p>
            <a:pPr algn="l"/>
            <a:r>
              <a:rPr sz="2700" b="1" i="0">
                <a:solidFill>
                  <a:srgbClr val="182740"/>
                </a:solidFill>
                <a:latin typeface="Aptos Display"/>
              </a:rPr>
              <a:t>Peta Kompetensi Membaca</a:t>
            </a:r>
            <a:endParaRPr sz="2700" b="1" i="0">
              <a:solidFill>
                <a:srgbClr val="182740"/>
              </a:solidFill>
              <a:latin typeface="Aptos Display"/>
            </a:endParaRPr>
          </a:p>
        </p:txBody>
      </p:sp>
      <p:sp>
        <p:nvSpPr>
          <p:cNvPr id="4" name="TextBox 3"/>
          <p:cNvSpPr txBox="1"/>
          <p:nvPr/>
        </p:nvSpPr>
        <p:spPr>
          <a:xfrm>
            <a:off x="704088" y="1115568"/>
            <a:ext cx="10332720" cy="365760"/>
          </a:xfrm>
          <a:prstGeom prst="rect">
            <a:avLst/>
          </a:prstGeom>
          <a:noFill/>
        </p:spPr>
        <p:txBody>
          <a:bodyPr wrap="square" lIns="0" tIns="0" rIns="0" bIns="0" anchor="t">
            <a:spAutoFit/>
          </a:bodyPr>
          <a:lstStyle/>
          <a:p>
            <a:pPr algn="l"/>
            <a:r>
              <a:rPr sz="1150" b="0" i="0">
                <a:solidFill>
                  <a:srgbClr val="69707B"/>
                </a:solidFill>
                <a:latin typeface="Aptos"/>
              </a:rPr>
              <a:t>Jangan mengajarkan semua skill dengan cara yang sama.</a:t>
            </a:r>
            <a:endParaRPr sz="1150" b="0" i="0">
              <a:solidFill>
                <a:srgbClr val="69707B"/>
              </a:solidFill>
              <a:latin typeface="Aptos"/>
            </a:endParaRPr>
          </a:p>
        </p:txBody>
      </p:sp>
      <p:sp>
        <p:nvSpPr>
          <p:cNvPr id="5" name="Rounded Rectangle 4"/>
          <p:cNvSpPr/>
          <p:nvPr/>
        </p:nvSpPr>
        <p:spPr>
          <a:xfrm>
            <a:off x="594360" y="1828800"/>
            <a:ext cx="2103120" cy="347472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94360" y="1828800"/>
            <a:ext cx="50292" cy="3474720"/>
          </a:xfrm>
          <a:prstGeom prst="rect">
            <a:avLst/>
          </a:prstGeom>
          <a:solidFill>
            <a:srgbClr val="263C5B"/>
          </a:solidFill>
          <a:ln>
            <a:solidFill>
              <a:srgbClr val="263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993392"/>
            <a:ext cx="1737360" cy="365760"/>
          </a:xfrm>
          <a:prstGeom prst="rect">
            <a:avLst/>
          </a:prstGeom>
          <a:noFill/>
        </p:spPr>
        <p:txBody>
          <a:bodyPr wrap="square" lIns="0" tIns="0" rIns="0" bIns="0" anchor="t">
            <a:spAutoFit/>
          </a:bodyPr>
          <a:lstStyle/>
          <a:p>
            <a:pPr algn="l"/>
            <a:r>
              <a:rPr sz="1150" b="1" i="0">
                <a:solidFill>
                  <a:srgbClr val="182740"/>
                </a:solidFill>
                <a:latin typeface="Aptos Display"/>
              </a:rPr>
              <a:t>FOUND</a:t>
            </a:r>
            <a:endParaRPr sz="1150" b="1" i="0">
              <a:solidFill>
                <a:srgbClr val="182740"/>
              </a:solidFill>
              <a:latin typeface="Aptos Display"/>
            </a:endParaRPr>
          </a:p>
        </p:txBody>
      </p:sp>
      <p:sp>
        <p:nvSpPr>
          <p:cNvPr id="8" name="TextBox 7"/>
          <p:cNvSpPr txBox="1"/>
          <p:nvPr/>
        </p:nvSpPr>
        <p:spPr>
          <a:xfrm>
            <a:off x="822960" y="2468880"/>
            <a:ext cx="1691640" cy="2697480"/>
          </a:xfrm>
          <a:prstGeom prst="rect">
            <a:avLst/>
          </a:prstGeom>
          <a:noFill/>
        </p:spPr>
        <p:txBody>
          <a:bodyPr wrap="square" lIns="0" tIns="0" rIns="0" bIns="0" anchor="t">
            <a:spAutoFit/>
          </a:bodyPr>
          <a:lstStyle/>
          <a:p>
            <a:pPr algn="l"/>
            <a:r>
              <a:rPr sz="1200" b="0" i="0">
                <a:solidFill>
                  <a:srgbClr val="2D333D"/>
                </a:solidFill>
                <a:latin typeface="Aptos"/>
              </a:rPr>
              <a:t>Finding information
Apa yang tertulis?</a:t>
            </a:r>
            <a:endParaRPr sz="1200" b="0" i="0">
              <a:solidFill>
                <a:srgbClr val="2D333D"/>
              </a:solidFill>
              <a:latin typeface="Aptos"/>
            </a:endParaRPr>
          </a:p>
        </p:txBody>
      </p:sp>
      <p:sp>
        <p:nvSpPr>
          <p:cNvPr id="9" name="Rounded Rectangle 8"/>
          <p:cNvSpPr/>
          <p:nvPr/>
        </p:nvSpPr>
        <p:spPr>
          <a:xfrm>
            <a:off x="2907791" y="1828800"/>
            <a:ext cx="2103120" cy="347472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2907791" y="1828800"/>
            <a:ext cx="50292" cy="3474720"/>
          </a:xfrm>
          <a:prstGeom prst="rect">
            <a:avLst/>
          </a:prstGeom>
          <a:solidFill>
            <a:srgbClr val="263C5B"/>
          </a:solidFill>
          <a:ln>
            <a:solidFill>
              <a:srgbClr val="263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136391" y="1993392"/>
            <a:ext cx="1737360" cy="365760"/>
          </a:xfrm>
          <a:prstGeom prst="rect">
            <a:avLst/>
          </a:prstGeom>
          <a:noFill/>
        </p:spPr>
        <p:txBody>
          <a:bodyPr wrap="square" lIns="0" tIns="0" rIns="0" bIns="0" anchor="t">
            <a:spAutoFit/>
          </a:bodyPr>
          <a:lstStyle/>
          <a:p>
            <a:pPr algn="l"/>
            <a:r>
              <a:rPr sz="1150" b="1" i="0">
                <a:solidFill>
                  <a:srgbClr val="182740"/>
                </a:solidFill>
                <a:latin typeface="Aptos Display"/>
              </a:rPr>
              <a:t>UNDERSTAND</a:t>
            </a:r>
            <a:endParaRPr sz="1150" b="1" i="0">
              <a:solidFill>
                <a:srgbClr val="182740"/>
              </a:solidFill>
              <a:latin typeface="Aptos Display"/>
            </a:endParaRPr>
          </a:p>
        </p:txBody>
      </p:sp>
      <p:sp>
        <p:nvSpPr>
          <p:cNvPr id="12" name="TextBox 11"/>
          <p:cNvSpPr txBox="1"/>
          <p:nvPr/>
        </p:nvSpPr>
        <p:spPr>
          <a:xfrm>
            <a:off x="3136391" y="2468880"/>
            <a:ext cx="1691640" cy="2697480"/>
          </a:xfrm>
          <a:prstGeom prst="rect">
            <a:avLst/>
          </a:prstGeom>
          <a:noFill/>
        </p:spPr>
        <p:txBody>
          <a:bodyPr wrap="square" lIns="0" tIns="0" rIns="0" bIns="0" anchor="t">
            <a:spAutoFit/>
          </a:bodyPr>
          <a:lstStyle/>
          <a:p>
            <a:pPr algn="l"/>
            <a:r>
              <a:rPr sz="1200" b="0" i="0">
                <a:solidFill>
                  <a:srgbClr val="2D333D"/>
                </a:solidFill>
                <a:latin typeface="Aptos"/>
              </a:rPr>
              <a:t>Main idea + detail
Apa inti dan buktinya?</a:t>
            </a:r>
            <a:endParaRPr sz="1200" b="0" i="0">
              <a:solidFill>
                <a:srgbClr val="2D333D"/>
              </a:solidFill>
              <a:latin typeface="Aptos"/>
            </a:endParaRPr>
          </a:p>
        </p:txBody>
      </p:sp>
      <p:sp>
        <p:nvSpPr>
          <p:cNvPr id="13" name="Rounded Rectangle 12"/>
          <p:cNvSpPr/>
          <p:nvPr/>
        </p:nvSpPr>
        <p:spPr>
          <a:xfrm>
            <a:off x="5221224" y="1828800"/>
            <a:ext cx="2103120" cy="347472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221224" y="1828800"/>
            <a:ext cx="50292" cy="3474720"/>
          </a:xfrm>
          <a:prstGeom prst="rect">
            <a:avLst/>
          </a:prstGeom>
          <a:solidFill>
            <a:srgbClr val="263C5B"/>
          </a:solidFill>
          <a:ln>
            <a:solidFill>
              <a:srgbClr val="263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49824" y="1993392"/>
            <a:ext cx="1737360" cy="365760"/>
          </a:xfrm>
          <a:prstGeom prst="rect">
            <a:avLst/>
          </a:prstGeom>
          <a:noFill/>
        </p:spPr>
        <p:txBody>
          <a:bodyPr wrap="square" lIns="0" tIns="0" rIns="0" bIns="0" anchor="t">
            <a:spAutoFit/>
          </a:bodyPr>
          <a:lstStyle/>
          <a:p>
            <a:pPr algn="l"/>
            <a:r>
              <a:rPr sz="1150" b="1" i="0">
                <a:solidFill>
                  <a:srgbClr val="182740"/>
                </a:solidFill>
                <a:latin typeface="Aptos Display"/>
              </a:rPr>
              <a:t>CONTEXT</a:t>
            </a:r>
            <a:endParaRPr sz="1150" b="1" i="0">
              <a:solidFill>
                <a:srgbClr val="182740"/>
              </a:solidFill>
              <a:latin typeface="Aptos Display"/>
            </a:endParaRPr>
          </a:p>
        </p:txBody>
      </p:sp>
      <p:sp>
        <p:nvSpPr>
          <p:cNvPr id="16" name="TextBox 15"/>
          <p:cNvSpPr txBox="1"/>
          <p:nvPr/>
        </p:nvSpPr>
        <p:spPr>
          <a:xfrm>
            <a:off x="5449824" y="2468880"/>
            <a:ext cx="1691640" cy="2697480"/>
          </a:xfrm>
          <a:prstGeom prst="rect">
            <a:avLst/>
          </a:prstGeom>
          <a:noFill/>
        </p:spPr>
        <p:txBody>
          <a:bodyPr wrap="square" lIns="0" tIns="0" rIns="0" bIns="0" anchor="t">
            <a:spAutoFit/>
          </a:bodyPr>
          <a:lstStyle/>
          <a:p>
            <a:pPr algn="l"/>
            <a:r>
              <a:rPr sz="1200" b="0" i="0">
                <a:solidFill>
                  <a:srgbClr val="2D333D"/>
                </a:solidFill>
                <a:latin typeface="Aptos"/>
              </a:rPr>
              <a:t>Vocabulary + reference
Apa makna kata/rujukannya di sini?</a:t>
            </a:r>
            <a:endParaRPr sz="1200" b="0" i="0">
              <a:solidFill>
                <a:srgbClr val="2D333D"/>
              </a:solidFill>
              <a:latin typeface="Aptos"/>
            </a:endParaRPr>
          </a:p>
        </p:txBody>
      </p:sp>
      <p:sp>
        <p:nvSpPr>
          <p:cNvPr id="17" name="Rounded Rectangle 16"/>
          <p:cNvSpPr/>
          <p:nvPr/>
        </p:nvSpPr>
        <p:spPr>
          <a:xfrm>
            <a:off x="7534656" y="1828800"/>
            <a:ext cx="2103120" cy="347472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534656" y="1828800"/>
            <a:ext cx="50292" cy="347472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63256" y="1993392"/>
            <a:ext cx="1737360" cy="365760"/>
          </a:xfrm>
          <a:prstGeom prst="rect">
            <a:avLst/>
          </a:prstGeom>
          <a:noFill/>
        </p:spPr>
        <p:txBody>
          <a:bodyPr wrap="square" lIns="0" tIns="0" rIns="0" bIns="0" anchor="t">
            <a:spAutoFit/>
          </a:bodyPr>
          <a:lstStyle/>
          <a:p>
            <a:pPr algn="l"/>
            <a:r>
              <a:rPr sz="1150" b="1" i="0">
                <a:solidFill>
                  <a:srgbClr val="182740"/>
                </a:solidFill>
                <a:latin typeface="Aptos Display"/>
              </a:rPr>
              <a:t>REASON</a:t>
            </a:r>
            <a:endParaRPr sz="1150" b="1" i="0">
              <a:solidFill>
                <a:srgbClr val="182740"/>
              </a:solidFill>
              <a:latin typeface="Aptos Display"/>
            </a:endParaRPr>
          </a:p>
        </p:txBody>
      </p:sp>
      <p:sp>
        <p:nvSpPr>
          <p:cNvPr id="20" name="TextBox 19"/>
          <p:cNvSpPr txBox="1"/>
          <p:nvPr/>
        </p:nvSpPr>
        <p:spPr>
          <a:xfrm>
            <a:off x="7763256" y="2468880"/>
            <a:ext cx="1691640" cy="2697480"/>
          </a:xfrm>
          <a:prstGeom prst="rect">
            <a:avLst/>
          </a:prstGeom>
          <a:noFill/>
        </p:spPr>
        <p:txBody>
          <a:bodyPr wrap="square" lIns="0" tIns="0" rIns="0" bIns="0" anchor="t">
            <a:spAutoFit/>
          </a:bodyPr>
          <a:lstStyle/>
          <a:p>
            <a:pPr algn="l"/>
            <a:r>
              <a:rPr sz="1200" b="0" i="0">
                <a:solidFill>
                  <a:srgbClr val="2D333D"/>
                </a:solidFill>
                <a:latin typeface="Aptos"/>
              </a:rPr>
              <a:t>Inference
Apa yang dapat disimpulkan?</a:t>
            </a:r>
            <a:endParaRPr sz="1200" b="0" i="0">
              <a:solidFill>
                <a:srgbClr val="2D333D"/>
              </a:solidFill>
              <a:latin typeface="Aptos"/>
            </a:endParaRPr>
          </a:p>
        </p:txBody>
      </p:sp>
      <p:sp>
        <p:nvSpPr>
          <p:cNvPr id="21" name="Rounded Rectangle 20"/>
          <p:cNvSpPr/>
          <p:nvPr/>
        </p:nvSpPr>
        <p:spPr>
          <a:xfrm>
            <a:off x="9848088" y="1828800"/>
            <a:ext cx="2103120" cy="347472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9848088" y="1828800"/>
            <a:ext cx="50292" cy="347472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076688" y="1993392"/>
            <a:ext cx="1737360" cy="365760"/>
          </a:xfrm>
          <a:prstGeom prst="rect">
            <a:avLst/>
          </a:prstGeom>
          <a:noFill/>
        </p:spPr>
        <p:txBody>
          <a:bodyPr wrap="square" lIns="0" tIns="0" rIns="0" bIns="0" anchor="t">
            <a:spAutoFit/>
          </a:bodyPr>
          <a:lstStyle/>
          <a:p>
            <a:pPr algn="l"/>
            <a:r>
              <a:rPr sz="1150" b="1" i="0">
                <a:solidFill>
                  <a:srgbClr val="182740"/>
                </a:solidFill>
                <a:latin typeface="Aptos Display"/>
              </a:rPr>
              <a:t>EVALUATE</a:t>
            </a:r>
            <a:endParaRPr sz="1150" b="1" i="0">
              <a:solidFill>
                <a:srgbClr val="182740"/>
              </a:solidFill>
              <a:latin typeface="Aptos Display"/>
            </a:endParaRPr>
          </a:p>
        </p:txBody>
      </p:sp>
      <p:sp>
        <p:nvSpPr>
          <p:cNvPr id="24" name="TextBox 23"/>
          <p:cNvSpPr txBox="1"/>
          <p:nvPr/>
        </p:nvSpPr>
        <p:spPr>
          <a:xfrm>
            <a:off x="10076688" y="2468880"/>
            <a:ext cx="1691640" cy="2697480"/>
          </a:xfrm>
          <a:prstGeom prst="rect">
            <a:avLst/>
          </a:prstGeom>
          <a:noFill/>
        </p:spPr>
        <p:txBody>
          <a:bodyPr wrap="square" lIns="0" tIns="0" rIns="0" bIns="0" anchor="t">
            <a:spAutoFit/>
          </a:bodyPr>
          <a:lstStyle/>
          <a:p>
            <a:pPr algn="l"/>
            <a:r>
              <a:rPr sz="1200" b="0" i="0">
                <a:solidFill>
                  <a:srgbClr val="2D333D"/>
                </a:solidFill>
                <a:latin typeface="Aptos"/>
              </a:rPr>
              <a:t>Purpose + evaluation
Mengapa/apa yang paling didukung?</a:t>
            </a:r>
            <a:endParaRPr sz="1200" b="0" i="0">
              <a:solidFill>
                <a:srgbClr val="2D333D"/>
              </a:solidFill>
              <a:latin typeface="Aptos"/>
            </a:endParaRPr>
          </a:p>
        </p:txBody>
      </p:sp>
      <p:sp>
        <p:nvSpPr>
          <p:cNvPr id="25" name="TextBox 24"/>
          <p:cNvSpPr txBox="1"/>
          <p:nvPr/>
        </p:nvSpPr>
        <p:spPr>
          <a:xfrm>
            <a:off x="1371600" y="5669280"/>
            <a:ext cx="9418320" cy="320040"/>
          </a:xfrm>
          <a:prstGeom prst="rect">
            <a:avLst/>
          </a:prstGeom>
          <a:noFill/>
        </p:spPr>
        <p:txBody>
          <a:bodyPr wrap="square" lIns="0" tIns="0" rIns="0" bIns="0" anchor="t">
            <a:spAutoFit/>
          </a:bodyPr>
          <a:lstStyle/>
          <a:p>
            <a:pPr algn="ctr"/>
            <a:r>
              <a:rPr sz="1500" b="1" i="1">
                <a:solidFill>
                  <a:srgbClr val="182740"/>
                </a:solidFill>
                <a:latin typeface="Georgia" panose="02040502050405020303"/>
              </a:rPr>
              <a:t>Semakin ke kanan, tuntutan berpikir semakin tinggi.</a:t>
            </a:r>
            <a:endParaRPr sz="1500" b="1" i="1">
              <a:solidFill>
                <a:srgbClr val="182740"/>
              </a:solidFill>
              <a:latin typeface="Georgia" panose="02040502050405020303"/>
            </a:endParaRPr>
          </a:p>
        </p:txBody>
      </p:sp>
      <p:sp>
        <p:nvSpPr>
          <p:cNvPr id="26" name="TextBox 25"/>
          <p:cNvSpPr txBox="1"/>
          <p:nvPr/>
        </p:nvSpPr>
        <p:spPr>
          <a:xfrm>
            <a:off x="685800" y="6473952"/>
            <a:ext cx="2743200" cy="182880"/>
          </a:xfrm>
          <a:prstGeom prst="rect">
            <a:avLst/>
          </a:prstGeom>
          <a:noFill/>
        </p:spPr>
        <p:txBody>
          <a:bodyPr wrap="square" lIns="0" tIns="0" rIns="0" bIns="0" anchor="t">
            <a:spAutoFit/>
          </a:bodyPr>
          <a:lstStyle/>
          <a:p>
            <a:pPr algn="l"/>
            <a:r>
              <a:rPr sz="850" b="0" i="0">
                <a:solidFill>
                  <a:srgbClr val="69707B"/>
                </a:solidFill>
                <a:latin typeface="Aptos"/>
              </a:rPr>
              <a:t>MGMP Bahasa Inggris</a:t>
            </a:r>
            <a:endParaRPr sz="850" b="0" i="0">
              <a:solidFill>
                <a:srgbClr val="69707B"/>
              </a:solidFill>
              <a:latin typeface="Aptos"/>
            </a:endParaRPr>
          </a:p>
        </p:txBody>
      </p:sp>
      <p:sp>
        <p:nvSpPr>
          <p:cNvPr id="27" name="TextBox 26"/>
          <p:cNvSpPr txBox="1"/>
          <p:nvPr/>
        </p:nvSpPr>
        <p:spPr>
          <a:xfrm>
            <a:off x="10972800" y="6419088"/>
            <a:ext cx="457200" cy="228600"/>
          </a:xfrm>
          <a:prstGeom prst="rect">
            <a:avLst/>
          </a:prstGeom>
          <a:noFill/>
        </p:spPr>
        <p:txBody>
          <a:bodyPr wrap="square" lIns="0" tIns="0" rIns="0" bIns="0" anchor="t">
            <a:spAutoFit/>
          </a:bodyPr>
          <a:lstStyle/>
          <a:p>
            <a:pPr algn="r"/>
            <a:r>
              <a:rPr sz="900" b="1" i="0">
                <a:solidFill>
                  <a:srgbClr val="BE9749"/>
                </a:solidFill>
                <a:latin typeface="Aptos"/>
              </a:rPr>
              <a:t>04</a:t>
            </a:r>
            <a:endParaRPr sz="900" b="1" i="0">
              <a:solidFill>
                <a:srgbClr val="BE9749"/>
              </a:solidFill>
              <a:latin typeface="Apto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p:sp>
        <p:nvSpPr>
          <p:cNvPr id="2" name="Rectangle 1"/>
          <p:cNvSpPr/>
          <p:nvPr/>
        </p:nvSpPr>
        <p:spPr>
          <a:xfrm>
            <a:off x="685800" y="347472"/>
            <a:ext cx="640080" cy="41148"/>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530352"/>
            <a:ext cx="10698480" cy="566928"/>
          </a:xfrm>
          <a:prstGeom prst="rect">
            <a:avLst/>
          </a:prstGeom>
          <a:noFill/>
        </p:spPr>
        <p:txBody>
          <a:bodyPr wrap="square" lIns="0" tIns="0" rIns="0" bIns="0" anchor="t">
            <a:spAutoFit/>
          </a:bodyPr>
          <a:lstStyle/>
          <a:p>
            <a:pPr algn="l"/>
            <a:r>
              <a:rPr sz="2700" b="1" i="0">
                <a:solidFill>
                  <a:srgbClr val="182740"/>
                </a:solidFill>
                <a:latin typeface="Aptos Display"/>
              </a:rPr>
              <a:t>Langkah Membaca yang Diajarkan ke Siswa</a:t>
            </a:r>
            <a:endParaRPr sz="2700" b="1" i="0">
              <a:solidFill>
                <a:srgbClr val="182740"/>
              </a:solidFill>
              <a:latin typeface="Aptos Display"/>
            </a:endParaRPr>
          </a:p>
        </p:txBody>
      </p:sp>
      <p:sp>
        <p:nvSpPr>
          <p:cNvPr id="4" name="TextBox 3"/>
          <p:cNvSpPr txBox="1"/>
          <p:nvPr/>
        </p:nvSpPr>
        <p:spPr>
          <a:xfrm>
            <a:off x="704088" y="1115568"/>
            <a:ext cx="10332720" cy="365760"/>
          </a:xfrm>
          <a:prstGeom prst="rect">
            <a:avLst/>
          </a:prstGeom>
          <a:noFill/>
        </p:spPr>
        <p:txBody>
          <a:bodyPr wrap="square" lIns="0" tIns="0" rIns="0" bIns="0" anchor="t">
            <a:spAutoFit/>
          </a:bodyPr>
          <a:lstStyle/>
          <a:p>
            <a:pPr algn="l"/>
            <a:r>
              <a:rPr sz="1150" b="0" i="0">
                <a:solidFill>
                  <a:srgbClr val="69707B"/>
                </a:solidFill>
                <a:latin typeface="Aptos"/>
              </a:rPr>
              <a:t>Before – While – After Reading</a:t>
            </a:r>
            <a:endParaRPr sz="1150" b="0" i="0">
              <a:solidFill>
                <a:srgbClr val="69707B"/>
              </a:solidFill>
              <a:latin typeface="Aptos"/>
            </a:endParaRPr>
          </a:p>
        </p:txBody>
      </p:sp>
      <p:sp>
        <p:nvSpPr>
          <p:cNvPr id="5" name="Rounded Rectangle 4"/>
          <p:cNvSpPr/>
          <p:nvPr/>
        </p:nvSpPr>
        <p:spPr>
          <a:xfrm>
            <a:off x="731520" y="1828800"/>
            <a:ext cx="3337560" cy="342900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31520" y="1828800"/>
            <a:ext cx="50292" cy="342900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60120" y="1993392"/>
            <a:ext cx="2971800" cy="365760"/>
          </a:xfrm>
          <a:prstGeom prst="rect">
            <a:avLst/>
          </a:prstGeom>
          <a:noFill/>
        </p:spPr>
        <p:txBody>
          <a:bodyPr wrap="square" lIns="0" tIns="0" rIns="0" bIns="0" anchor="t">
            <a:spAutoFit/>
          </a:bodyPr>
          <a:lstStyle/>
          <a:p>
            <a:pPr algn="l"/>
            <a:r>
              <a:rPr sz="1600" b="1" i="0">
                <a:solidFill>
                  <a:srgbClr val="182740"/>
                </a:solidFill>
                <a:latin typeface="Aptos Display"/>
              </a:rPr>
              <a:t>BEFORE</a:t>
            </a:r>
            <a:endParaRPr sz="1600" b="1" i="0">
              <a:solidFill>
                <a:srgbClr val="182740"/>
              </a:solidFill>
              <a:latin typeface="Aptos Display"/>
            </a:endParaRPr>
          </a:p>
        </p:txBody>
      </p:sp>
      <p:sp>
        <p:nvSpPr>
          <p:cNvPr id="8" name="TextBox 7"/>
          <p:cNvSpPr txBox="1"/>
          <p:nvPr/>
        </p:nvSpPr>
        <p:spPr>
          <a:xfrm>
            <a:off x="960120" y="2468880"/>
            <a:ext cx="2926080" cy="2651760"/>
          </a:xfrm>
          <a:prstGeom prst="rect">
            <a:avLst/>
          </a:prstGeom>
          <a:noFill/>
        </p:spPr>
        <p:txBody>
          <a:bodyPr wrap="square" lIns="0" tIns="0" rIns="0" bIns="0" anchor="t">
            <a:spAutoFit/>
          </a:bodyPr>
          <a:lstStyle/>
          <a:p>
            <a:pPr algn="l"/>
            <a:r>
              <a:rPr sz="1400" b="0" i="0">
                <a:solidFill>
                  <a:srgbClr val="2D333D"/>
                </a:solidFill>
                <a:latin typeface="Aptos"/>
              </a:rPr>
              <a:t>Predict
Gunakan judul, gambar, atau kata kunci untuk memperkirakan isi.</a:t>
            </a:r>
            <a:endParaRPr sz="1400" b="0" i="0">
              <a:solidFill>
                <a:srgbClr val="2D333D"/>
              </a:solidFill>
              <a:latin typeface="Aptos"/>
            </a:endParaRPr>
          </a:p>
        </p:txBody>
      </p:sp>
      <p:sp>
        <p:nvSpPr>
          <p:cNvPr id="9" name="Rounded Rectangle 8"/>
          <p:cNvSpPr/>
          <p:nvPr/>
        </p:nvSpPr>
        <p:spPr>
          <a:xfrm>
            <a:off x="4462272" y="1828800"/>
            <a:ext cx="3337560" cy="342900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462272" y="1828800"/>
            <a:ext cx="50292" cy="342900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90872" y="1993392"/>
            <a:ext cx="2971800" cy="365760"/>
          </a:xfrm>
          <a:prstGeom prst="rect">
            <a:avLst/>
          </a:prstGeom>
          <a:noFill/>
        </p:spPr>
        <p:txBody>
          <a:bodyPr wrap="square" lIns="0" tIns="0" rIns="0" bIns="0" anchor="t">
            <a:spAutoFit/>
          </a:bodyPr>
          <a:lstStyle/>
          <a:p>
            <a:pPr algn="l"/>
            <a:r>
              <a:rPr sz="1600" b="1" i="0">
                <a:solidFill>
                  <a:srgbClr val="182740"/>
                </a:solidFill>
                <a:latin typeface="Aptos Display"/>
              </a:rPr>
              <a:t>WHILE</a:t>
            </a:r>
            <a:endParaRPr sz="1600" b="1" i="0">
              <a:solidFill>
                <a:srgbClr val="182740"/>
              </a:solidFill>
              <a:latin typeface="Aptos Display"/>
            </a:endParaRPr>
          </a:p>
        </p:txBody>
      </p:sp>
      <p:sp>
        <p:nvSpPr>
          <p:cNvPr id="12" name="TextBox 11"/>
          <p:cNvSpPr txBox="1"/>
          <p:nvPr/>
        </p:nvSpPr>
        <p:spPr>
          <a:xfrm>
            <a:off x="4690872" y="2468880"/>
            <a:ext cx="2926080" cy="2651760"/>
          </a:xfrm>
          <a:prstGeom prst="rect">
            <a:avLst/>
          </a:prstGeom>
          <a:noFill/>
        </p:spPr>
        <p:txBody>
          <a:bodyPr wrap="square" lIns="0" tIns="0" rIns="0" bIns="0" anchor="t">
            <a:spAutoFit/>
          </a:bodyPr>
          <a:lstStyle/>
          <a:p>
            <a:pPr algn="l"/>
            <a:r>
              <a:rPr sz="1400" b="0" i="0">
                <a:solidFill>
                  <a:srgbClr val="2D333D"/>
                </a:solidFill>
                <a:latin typeface="Aptos"/>
              </a:rPr>
              <a:t>Find evidence
Cari informasi yang dibutuhkan dan tandai bagian teks yang relevan.</a:t>
            </a:r>
            <a:endParaRPr sz="1400" b="0" i="0">
              <a:solidFill>
                <a:srgbClr val="2D333D"/>
              </a:solidFill>
              <a:latin typeface="Aptos"/>
            </a:endParaRPr>
          </a:p>
        </p:txBody>
      </p:sp>
      <p:sp>
        <p:nvSpPr>
          <p:cNvPr id="13" name="Rounded Rectangle 12"/>
          <p:cNvSpPr/>
          <p:nvPr/>
        </p:nvSpPr>
        <p:spPr>
          <a:xfrm>
            <a:off x="8193024" y="1828800"/>
            <a:ext cx="3337560" cy="342900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193024" y="1828800"/>
            <a:ext cx="50292" cy="342900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421624" y="1993392"/>
            <a:ext cx="2971800" cy="365760"/>
          </a:xfrm>
          <a:prstGeom prst="rect">
            <a:avLst/>
          </a:prstGeom>
          <a:noFill/>
        </p:spPr>
        <p:txBody>
          <a:bodyPr wrap="square" lIns="0" tIns="0" rIns="0" bIns="0" anchor="t">
            <a:spAutoFit/>
          </a:bodyPr>
          <a:lstStyle/>
          <a:p>
            <a:pPr algn="l"/>
            <a:r>
              <a:rPr sz="1600" b="1" i="0">
                <a:solidFill>
                  <a:srgbClr val="182740"/>
                </a:solidFill>
                <a:latin typeface="Aptos Display"/>
              </a:rPr>
              <a:t>AFTER</a:t>
            </a:r>
            <a:endParaRPr sz="1600" b="1" i="0">
              <a:solidFill>
                <a:srgbClr val="182740"/>
              </a:solidFill>
              <a:latin typeface="Aptos Display"/>
            </a:endParaRPr>
          </a:p>
        </p:txBody>
      </p:sp>
      <p:sp>
        <p:nvSpPr>
          <p:cNvPr id="16" name="TextBox 15"/>
          <p:cNvSpPr txBox="1"/>
          <p:nvPr/>
        </p:nvSpPr>
        <p:spPr>
          <a:xfrm>
            <a:off x="8421624" y="2468880"/>
            <a:ext cx="2926080" cy="2651760"/>
          </a:xfrm>
          <a:prstGeom prst="rect">
            <a:avLst/>
          </a:prstGeom>
          <a:noFill/>
        </p:spPr>
        <p:txBody>
          <a:bodyPr wrap="square" lIns="0" tIns="0" rIns="0" bIns="0" anchor="t">
            <a:spAutoFit/>
          </a:bodyPr>
          <a:lstStyle/>
          <a:p>
            <a:pPr algn="l"/>
            <a:r>
              <a:rPr sz="1400" b="0" i="0">
                <a:solidFill>
                  <a:srgbClr val="2D333D"/>
                </a:solidFill>
                <a:latin typeface="Aptos"/>
              </a:rPr>
              <a:t>Reason &amp; evaluate
Simpulkan, infer, bandingkan, evaluasi, lalu jelaskan alasan.</a:t>
            </a:r>
            <a:endParaRPr sz="1400" b="0" i="0">
              <a:solidFill>
                <a:srgbClr val="2D333D"/>
              </a:solidFill>
              <a:latin typeface="Aptos"/>
            </a:endParaRPr>
          </a:p>
        </p:txBody>
      </p:sp>
      <p:sp>
        <p:nvSpPr>
          <p:cNvPr id="17" name="TextBox 16"/>
          <p:cNvSpPr txBox="1"/>
          <p:nvPr/>
        </p:nvSpPr>
        <p:spPr>
          <a:xfrm>
            <a:off x="1920240" y="5715000"/>
            <a:ext cx="8229600" cy="320040"/>
          </a:xfrm>
          <a:prstGeom prst="rect">
            <a:avLst/>
          </a:prstGeom>
          <a:noFill/>
        </p:spPr>
        <p:txBody>
          <a:bodyPr wrap="square" lIns="0" tIns="0" rIns="0" bIns="0" anchor="t">
            <a:spAutoFit/>
          </a:bodyPr>
          <a:lstStyle/>
          <a:p>
            <a:pPr algn="ctr"/>
            <a:r>
              <a:rPr sz="1600" b="1" i="1">
                <a:solidFill>
                  <a:srgbClr val="182740"/>
                </a:solidFill>
                <a:latin typeface="Georgia" panose="02040502050405020303"/>
              </a:rPr>
              <a:t>Intinya: reading is an active process.</a:t>
            </a:r>
            <a:endParaRPr sz="1600" b="1" i="1">
              <a:solidFill>
                <a:srgbClr val="182740"/>
              </a:solidFill>
              <a:latin typeface="Georgia" panose="02040502050405020303"/>
            </a:endParaRPr>
          </a:p>
        </p:txBody>
      </p:sp>
      <p:sp>
        <p:nvSpPr>
          <p:cNvPr id="18" name="TextBox 17"/>
          <p:cNvSpPr txBox="1"/>
          <p:nvPr/>
        </p:nvSpPr>
        <p:spPr>
          <a:xfrm>
            <a:off x="685800" y="6473952"/>
            <a:ext cx="2743200" cy="182880"/>
          </a:xfrm>
          <a:prstGeom prst="rect">
            <a:avLst/>
          </a:prstGeom>
          <a:noFill/>
        </p:spPr>
        <p:txBody>
          <a:bodyPr wrap="square" lIns="0" tIns="0" rIns="0" bIns="0" anchor="t">
            <a:spAutoFit/>
          </a:bodyPr>
          <a:lstStyle/>
          <a:p>
            <a:pPr algn="l"/>
            <a:r>
              <a:rPr sz="850" b="0" i="0">
                <a:solidFill>
                  <a:srgbClr val="69707B"/>
                </a:solidFill>
                <a:latin typeface="Aptos"/>
              </a:rPr>
              <a:t>MGMP Bahasa Inggris</a:t>
            </a:r>
            <a:endParaRPr sz="850" b="0" i="0">
              <a:solidFill>
                <a:srgbClr val="69707B"/>
              </a:solidFill>
              <a:latin typeface="Aptos"/>
            </a:endParaRPr>
          </a:p>
        </p:txBody>
      </p:sp>
      <p:sp>
        <p:nvSpPr>
          <p:cNvPr id="19" name="TextBox 18"/>
          <p:cNvSpPr txBox="1"/>
          <p:nvPr/>
        </p:nvSpPr>
        <p:spPr>
          <a:xfrm>
            <a:off x="10972800" y="6419088"/>
            <a:ext cx="457200" cy="228600"/>
          </a:xfrm>
          <a:prstGeom prst="rect">
            <a:avLst/>
          </a:prstGeom>
          <a:noFill/>
        </p:spPr>
        <p:txBody>
          <a:bodyPr wrap="square" lIns="0" tIns="0" rIns="0" bIns="0" anchor="t">
            <a:spAutoFit/>
          </a:bodyPr>
          <a:lstStyle/>
          <a:p>
            <a:pPr algn="r"/>
            <a:r>
              <a:rPr sz="900" b="1" i="0">
                <a:solidFill>
                  <a:srgbClr val="BE9749"/>
                </a:solidFill>
                <a:latin typeface="Aptos"/>
              </a:rPr>
              <a:t>05</a:t>
            </a:r>
            <a:endParaRPr sz="900" b="1" i="0">
              <a:solidFill>
                <a:srgbClr val="BE9749"/>
              </a:solidFill>
              <a:latin typeface="Apto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p:sp>
        <p:nvSpPr>
          <p:cNvPr id="2" name="Rectangle 1"/>
          <p:cNvSpPr/>
          <p:nvPr/>
        </p:nvSpPr>
        <p:spPr>
          <a:xfrm>
            <a:off x="685800" y="347472"/>
            <a:ext cx="640080" cy="41148"/>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530352"/>
            <a:ext cx="10698480" cy="566928"/>
          </a:xfrm>
          <a:prstGeom prst="rect">
            <a:avLst/>
          </a:prstGeom>
          <a:noFill/>
        </p:spPr>
        <p:txBody>
          <a:bodyPr wrap="square" lIns="0" tIns="0" rIns="0" bIns="0" anchor="t">
            <a:spAutoFit/>
          </a:bodyPr>
          <a:lstStyle/>
          <a:p>
            <a:pPr algn="l"/>
            <a:r>
              <a:rPr sz="2700" b="1" i="0">
                <a:solidFill>
                  <a:srgbClr val="182740"/>
                </a:solidFill>
                <a:latin typeface="Aptos Display"/>
              </a:rPr>
              <a:t>Dari Skill ke Desain Soal</a:t>
            </a:r>
            <a:endParaRPr sz="2700" b="1" i="0">
              <a:solidFill>
                <a:srgbClr val="182740"/>
              </a:solidFill>
              <a:latin typeface="Aptos Display"/>
            </a:endParaRPr>
          </a:p>
        </p:txBody>
      </p:sp>
      <p:sp>
        <p:nvSpPr>
          <p:cNvPr id="4" name="TextBox 3"/>
          <p:cNvSpPr txBox="1"/>
          <p:nvPr/>
        </p:nvSpPr>
        <p:spPr>
          <a:xfrm>
            <a:off x="704088" y="1115568"/>
            <a:ext cx="10332720" cy="365760"/>
          </a:xfrm>
          <a:prstGeom prst="rect">
            <a:avLst/>
          </a:prstGeom>
          <a:noFill/>
        </p:spPr>
        <p:txBody>
          <a:bodyPr wrap="square" lIns="0" tIns="0" rIns="0" bIns="0" anchor="t">
            <a:spAutoFit/>
          </a:bodyPr>
          <a:lstStyle/>
          <a:p>
            <a:pPr algn="l"/>
            <a:r>
              <a:rPr sz="1150" b="0" i="0">
                <a:solidFill>
                  <a:srgbClr val="69707B"/>
                </a:solidFill>
                <a:latin typeface="Aptos"/>
              </a:rPr>
              <a:t>Satu teks dapat menghasilkan pertanyaan dengan tuntutan berpikir yang berbeda.</a:t>
            </a:r>
            <a:endParaRPr sz="1150" b="0" i="0">
              <a:solidFill>
                <a:srgbClr val="69707B"/>
              </a:solidFill>
              <a:latin typeface="Aptos"/>
            </a:endParaRPr>
          </a:p>
        </p:txBody>
      </p:sp>
      <p:sp>
        <p:nvSpPr>
          <p:cNvPr id="5" name="Rounded Rectangle 4"/>
          <p:cNvSpPr/>
          <p:nvPr/>
        </p:nvSpPr>
        <p:spPr>
          <a:xfrm>
            <a:off x="594360" y="1783080"/>
            <a:ext cx="2103120" cy="356616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94360" y="1783080"/>
            <a:ext cx="50292" cy="3566160"/>
          </a:xfrm>
          <a:prstGeom prst="rect">
            <a:avLst/>
          </a:prstGeom>
          <a:solidFill>
            <a:srgbClr val="263C5B"/>
          </a:solidFill>
          <a:ln>
            <a:solidFill>
              <a:srgbClr val="263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947672"/>
            <a:ext cx="1737360" cy="365760"/>
          </a:xfrm>
          <a:prstGeom prst="rect">
            <a:avLst/>
          </a:prstGeom>
          <a:noFill/>
        </p:spPr>
        <p:txBody>
          <a:bodyPr wrap="square" lIns="0" tIns="0" rIns="0" bIns="0" anchor="t">
            <a:spAutoFit/>
          </a:bodyPr>
          <a:lstStyle/>
          <a:p>
            <a:pPr algn="l"/>
            <a:r>
              <a:rPr sz="1150" b="1" i="0">
                <a:solidFill>
                  <a:srgbClr val="182740"/>
                </a:solidFill>
                <a:latin typeface="Aptos Display"/>
              </a:rPr>
              <a:t>LITERAL</a:t>
            </a:r>
            <a:endParaRPr sz="1150" b="1" i="0">
              <a:solidFill>
                <a:srgbClr val="182740"/>
              </a:solidFill>
              <a:latin typeface="Aptos Display"/>
            </a:endParaRPr>
          </a:p>
        </p:txBody>
      </p:sp>
      <p:sp>
        <p:nvSpPr>
          <p:cNvPr id="8" name="TextBox 7"/>
          <p:cNvSpPr txBox="1"/>
          <p:nvPr/>
        </p:nvSpPr>
        <p:spPr>
          <a:xfrm>
            <a:off x="822960" y="2423160"/>
            <a:ext cx="1691640" cy="2788920"/>
          </a:xfrm>
          <a:prstGeom prst="rect">
            <a:avLst/>
          </a:prstGeom>
          <a:noFill/>
        </p:spPr>
        <p:txBody>
          <a:bodyPr wrap="square" lIns="0" tIns="0" rIns="0" bIns="0" anchor="t">
            <a:spAutoFit/>
          </a:bodyPr>
          <a:lstStyle/>
          <a:p>
            <a:pPr algn="l"/>
            <a:r>
              <a:rPr sz="1300" b="0" i="0">
                <a:solidFill>
                  <a:srgbClr val="2D333D"/>
                </a:solidFill>
                <a:latin typeface="Aptos"/>
              </a:rPr>
              <a:t>What happened?</a:t>
            </a:r>
            <a:endParaRPr sz="1300" b="0" i="0">
              <a:solidFill>
                <a:srgbClr val="2D333D"/>
              </a:solidFill>
              <a:latin typeface="Aptos"/>
            </a:endParaRPr>
          </a:p>
        </p:txBody>
      </p:sp>
      <p:sp>
        <p:nvSpPr>
          <p:cNvPr id="9" name="Rounded Rectangle 8"/>
          <p:cNvSpPr/>
          <p:nvPr/>
        </p:nvSpPr>
        <p:spPr>
          <a:xfrm>
            <a:off x="2907791" y="1783080"/>
            <a:ext cx="2103120" cy="356616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2907791" y="1783080"/>
            <a:ext cx="50292" cy="3566160"/>
          </a:xfrm>
          <a:prstGeom prst="rect">
            <a:avLst/>
          </a:prstGeom>
          <a:solidFill>
            <a:srgbClr val="263C5B"/>
          </a:solidFill>
          <a:ln>
            <a:solidFill>
              <a:srgbClr val="263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136391" y="1947672"/>
            <a:ext cx="1737360" cy="365760"/>
          </a:xfrm>
          <a:prstGeom prst="rect">
            <a:avLst/>
          </a:prstGeom>
          <a:noFill/>
        </p:spPr>
        <p:txBody>
          <a:bodyPr wrap="square" lIns="0" tIns="0" rIns="0" bIns="0" anchor="t">
            <a:spAutoFit/>
          </a:bodyPr>
          <a:lstStyle/>
          <a:p>
            <a:pPr algn="l"/>
            <a:r>
              <a:rPr sz="1150" b="1" i="0">
                <a:solidFill>
                  <a:srgbClr val="182740"/>
                </a:solidFill>
                <a:latin typeface="Aptos Display"/>
              </a:rPr>
              <a:t>VOCABULARY</a:t>
            </a:r>
            <a:endParaRPr sz="1150" b="1" i="0">
              <a:solidFill>
                <a:srgbClr val="182740"/>
              </a:solidFill>
              <a:latin typeface="Aptos Display"/>
            </a:endParaRPr>
          </a:p>
        </p:txBody>
      </p:sp>
      <p:sp>
        <p:nvSpPr>
          <p:cNvPr id="12" name="TextBox 11"/>
          <p:cNvSpPr txBox="1"/>
          <p:nvPr/>
        </p:nvSpPr>
        <p:spPr>
          <a:xfrm>
            <a:off x="3136391" y="2423160"/>
            <a:ext cx="1691640" cy="2788920"/>
          </a:xfrm>
          <a:prstGeom prst="rect">
            <a:avLst/>
          </a:prstGeom>
          <a:noFill/>
        </p:spPr>
        <p:txBody>
          <a:bodyPr wrap="square" lIns="0" tIns="0" rIns="0" bIns="0" anchor="t">
            <a:spAutoFit/>
          </a:bodyPr>
          <a:lstStyle/>
          <a:p>
            <a:pPr algn="l"/>
            <a:r>
              <a:rPr sz="1300" b="0" i="0">
                <a:solidFill>
                  <a:srgbClr val="2D333D"/>
                </a:solidFill>
                <a:latin typeface="Aptos"/>
              </a:rPr>
              <a:t>What does X mean in context?</a:t>
            </a:r>
            <a:endParaRPr sz="1300" b="0" i="0">
              <a:solidFill>
                <a:srgbClr val="2D333D"/>
              </a:solidFill>
              <a:latin typeface="Aptos"/>
            </a:endParaRPr>
          </a:p>
        </p:txBody>
      </p:sp>
      <p:sp>
        <p:nvSpPr>
          <p:cNvPr id="13" name="Rounded Rectangle 12"/>
          <p:cNvSpPr/>
          <p:nvPr/>
        </p:nvSpPr>
        <p:spPr>
          <a:xfrm>
            <a:off x="5221224" y="1783080"/>
            <a:ext cx="2103120" cy="356616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221224" y="1783080"/>
            <a:ext cx="50292" cy="3566160"/>
          </a:xfrm>
          <a:prstGeom prst="rect">
            <a:avLst/>
          </a:prstGeom>
          <a:solidFill>
            <a:srgbClr val="263C5B"/>
          </a:solidFill>
          <a:ln>
            <a:solidFill>
              <a:srgbClr val="263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49824" y="1947672"/>
            <a:ext cx="1737360" cy="365760"/>
          </a:xfrm>
          <a:prstGeom prst="rect">
            <a:avLst/>
          </a:prstGeom>
          <a:noFill/>
        </p:spPr>
        <p:txBody>
          <a:bodyPr wrap="square" lIns="0" tIns="0" rIns="0" bIns="0" anchor="t">
            <a:spAutoFit/>
          </a:bodyPr>
          <a:lstStyle/>
          <a:p>
            <a:pPr algn="l"/>
            <a:r>
              <a:rPr sz="1150" b="1" i="0">
                <a:solidFill>
                  <a:srgbClr val="182740"/>
                </a:solidFill>
                <a:latin typeface="Aptos Display"/>
              </a:rPr>
              <a:t>REFERENCE</a:t>
            </a:r>
            <a:endParaRPr sz="1150" b="1" i="0">
              <a:solidFill>
                <a:srgbClr val="182740"/>
              </a:solidFill>
              <a:latin typeface="Aptos Display"/>
            </a:endParaRPr>
          </a:p>
        </p:txBody>
      </p:sp>
      <p:sp>
        <p:nvSpPr>
          <p:cNvPr id="16" name="TextBox 15"/>
          <p:cNvSpPr txBox="1"/>
          <p:nvPr/>
        </p:nvSpPr>
        <p:spPr>
          <a:xfrm>
            <a:off x="5449824" y="2423160"/>
            <a:ext cx="1691640" cy="2788920"/>
          </a:xfrm>
          <a:prstGeom prst="rect">
            <a:avLst/>
          </a:prstGeom>
          <a:noFill/>
        </p:spPr>
        <p:txBody>
          <a:bodyPr wrap="square" lIns="0" tIns="0" rIns="0" bIns="0" anchor="t">
            <a:spAutoFit/>
          </a:bodyPr>
          <a:lstStyle/>
          <a:p>
            <a:pPr algn="l"/>
            <a:r>
              <a:rPr sz="1300" b="0" i="0">
                <a:solidFill>
                  <a:srgbClr val="2D333D"/>
                </a:solidFill>
                <a:latin typeface="Aptos"/>
              </a:rPr>
              <a:t>What does “they” refer to?</a:t>
            </a:r>
            <a:endParaRPr sz="1300" b="0" i="0">
              <a:solidFill>
                <a:srgbClr val="2D333D"/>
              </a:solidFill>
              <a:latin typeface="Aptos"/>
            </a:endParaRPr>
          </a:p>
        </p:txBody>
      </p:sp>
      <p:sp>
        <p:nvSpPr>
          <p:cNvPr id="17" name="Rounded Rectangle 16"/>
          <p:cNvSpPr/>
          <p:nvPr/>
        </p:nvSpPr>
        <p:spPr>
          <a:xfrm>
            <a:off x="7534656" y="1783080"/>
            <a:ext cx="2103120" cy="356616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534656" y="1783080"/>
            <a:ext cx="50292" cy="356616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63256" y="1947672"/>
            <a:ext cx="1737360" cy="365760"/>
          </a:xfrm>
          <a:prstGeom prst="rect">
            <a:avLst/>
          </a:prstGeom>
          <a:noFill/>
        </p:spPr>
        <p:txBody>
          <a:bodyPr wrap="square" lIns="0" tIns="0" rIns="0" bIns="0" anchor="t">
            <a:spAutoFit/>
          </a:bodyPr>
          <a:lstStyle/>
          <a:p>
            <a:pPr algn="l"/>
            <a:r>
              <a:rPr sz="1150" b="1" i="0">
                <a:solidFill>
                  <a:srgbClr val="182740"/>
                </a:solidFill>
                <a:latin typeface="Aptos Display"/>
              </a:rPr>
              <a:t>INFERENCE</a:t>
            </a:r>
            <a:endParaRPr sz="1150" b="1" i="0">
              <a:solidFill>
                <a:srgbClr val="182740"/>
              </a:solidFill>
              <a:latin typeface="Aptos Display"/>
            </a:endParaRPr>
          </a:p>
        </p:txBody>
      </p:sp>
      <p:sp>
        <p:nvSpPr>
          <p:cNvPr id="20" name="TextBox 19"/>
          <p:cNvSpPr txBox="1"/>
          <p:nvPr/>
        </p:nvSpPr>
        <p:spPr>
          <a:xfrm>
            <a:off x="7763256" y="2423160"/>
            <a:ext cx="1691640" cy="2788920"/>
          </a:xfrm>
          <a:prstGeom prst="rect">
            <a:avLst/>
          </a:prstGeom>
          <a:noFill/>
        </p:spPr>
        <p:txBody>
          <a:bodyPr wrap="square" lIns="0" tIns="0" rIns="0" bIns="0" anchor="t">
            <a:spAutoFit/>
          </a:bodyPr>
          <a:lstStyle/>
          <a:p>
            <a:pPr algn="l"/>
            <a:r>
              <a:rPr sz="1300" b="0" i="0">
                <a:solidFill>
                  <a:srgbClr val="2D333D"/>
                </a:solidFill>
                <a:latin typeface="Aptos"/>
              </a:rPr>
              <a:t>What can be inferred?</a:t>
            </a:r>
            <a:endParaRPr sz="1300" b="0" i="0">
              <a:solidFill>
                <a:srgbClr val="2D333D"/>
              </a:solidFill>
              <a:latin typeface="Aptos"/>
            </a:endParaRPr>
          </a:p>
        </p:txBody>
      </p:sp>
      <p:sp>
        <p:nvSpPr>
          <p:cNvPr id="21" name="Rounded Rectangle 20"/>
          <p:cNvSpPr/>
          <p:nvPr/>
        </p:nvSpPr>
        <p:spPr>
          <a:xfrm>
            <a:off x="9848088" y="1783080"/>
            <a:ext cx="2103120" cy="356616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9848088" y="1783080"/>
            <a:ext cx="50292" cy="356616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076688" y="1947672"/>
            <a:ext cx="1737360" cy="365760"/>
          </a:xfrm>
          <a:prstGeom prst="rect">
            <a:avLst/>
          </a:prstGeom>
          <a:noFill/>
        </p:spPr>
        <p:txBody>
          <a:bodyPr wrap="square" lIns="0" tIns="0" rIns="0" bIns="0" anchor="t">
            <a:spAutoFit/>
          </a:bodyPr>
          <a:lstStyle/>
          <a:p>
            <a:pPr algn="l"/>
            <a:r>
              <a:rPr sz="1150" b="1" i="0">
                <a:solidFill>
                  <a:srgbClr val="182740"/>
                </a:solidFill>
                <a:latin typeface="Aptos Display"/>
              </a:rPr>
              <a:t>EVALUATION</a:t>
            </a:r>
            <a:endParaRPr sz="1150" b="1" i="0">
              <a:solidFill>
                <a:srgbClr val="182740"/>
              </a:solidFill>
              <a:latin typeface="Aptos Display"/>
            </a:endParaRPr>
          </a:p>
        </p:txBody>
      </p:sp>
      <p:sp>
        <p:nvSpPr>
          <p:cNvPr id="24" name="TextBox 23"/>
          <p:cNvSpPr txBox="1"/>
          <p:nvPr/>
        </p:nvSpPr>
        <p:spPr>
          <a:xfrm>
            <a:off x="10076688" y="2423160"/>
            <a:ext cx="1691640" cy="2788920"/>
          </a:xfrm>
          <a:prstGeom prst="rect">
            <a:avLst/>
          </a:prstGeom>
          <a:noFill/>
        </p:spPr>
        <p:txBody>
          <a:bodyPr wrap="square" lIns="0" tIns="0" rIns="0" bIns="0" anchor="t">
            <a:spAutoFit/>
          </a:bodyPr>
          <a:lstStyle/>
          <a:p>
            <a:pPr algn="l"/>
            <a:r>
              <a:rPr sz="1300" b="0" i="0">
                <a:solidFill>
                  <a:srgbClr val="2D333D"/>
                </a:solidFill>
                <a:latin typeface="Aptos"/>
              </a:rPr>
              <a:t>Which statement is best supported?</a:t>
            </a:r>
            <a:endParaRPr sz="1300" b="0" i="0">
              <a:solidFill>
                <a:srgbClr val="2D333D"/>
              </a:solidFill>
              <a:latin typeface="Aptos"/>
            </a:endParaRPr>
          </a:p>
        </p:txBody>
      </p:sp>
      <p:sp>
        <p:nvSpPr>
          <p:cNvPr id="25" name="TextBox 24"/>
          <p:cNvSpPr txBox="1"/>
          <p:nvPr/>
        </p:nvSpPr>
        <p:spPr>
          <a:xfrm>
            <a:off x="685800" y="6473952"/>
            <a:ext cx="2743200" cy="182880"/>
          </a:xfrm>
          <a:prstGeom prst="rect">
            <a:avLst/>
          </a:prstGeom>
          <a:noFill/>
        </p:spPr>
        <p:txBody>
          <a:bodyPr wrap="square" lIns="0" tIns="0" rIns="0" bIns="0" anchor="t">
            <a:spAutoFit/>
          </a:bodyPr>
          <a:lstStyle/>
          <a:p>
            <a:pPr algn="l"/>
            <a:r>
              <a:rPr sz="850" b="0" i="0">
                <a:solidFill>
                  <a:srgbClr val="69707B"/>
                </a:solidFill>
                <a:latin typeface="Aptos"/>
              </a:rPr>
              <a:t>MGMP Bahasa Inggris</a:t>
            </a:r>
            <a:endParaRPr sz="850" b="0" i="0">
              <a:solidFill>
                <a:srgbClr val="69707B"/>
              </a:solidFill>
              <a:latin typeface="Aptos"/>
            </a:endParaRPr>
          </a:p>
        </p:txBody>
      </p:sp>
      <p:sp>
        <p:nvSpPr>
          <p:cNvPr id="26" name="TextBox 25"/>
          <p:cNvSpPr txBox="1"/>
          <p:nvPr/>
        </p:nvSpPr>
        <p:spPr>
          <a:xfrm>
            <a:off x="10972800" y="6419088"/>
            <a:ext cx="457200" cy="228600"/>
          </a:xfrm>
          <a:prstGeom prst="rect">
            <a:avLst/>
          </a:prstGeom>
          <a:noFill/>
        </p:spPr>
        <p:txBody>
          <a:bodyPr wrap="square" lIns="0" tIns="0" rIns="0" bIns="0" anchor="t">
            <a:spAutoFit/>
          </a:bodyPr>
          <a:lstStyle/>
          <a:p>
            <a:pPr algn="r"/>
            <a:r>
              <a:rPr sz="900" b="1" i="0">
                <a:solidFill>
                  <a:srgbClr val="BE9749"/>
                </a:solidFill>
                <a:latin typeface="Aptos"/>
              </a:rPr>
              <a:t>13</a:t>
            </a:r>
            <a:endParaRPr sz="900" b="1" i="0">
              <a:solidFill>
                <a:srgbClr val="BE9749"/>
              </a:solidFill>
              <a:latin typeface="Apto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p:sp>
        <p:nvSpPr>
          <p:cNvPr id="2" name="Rectangle 1"/>
          <p:cNvSpPr/>
          <p:nvPr/>
        </p:nvSpPr>
        <p:spPr>
          <a:xfrm>
            <a:off x="685800" y="347472"/>
            <a:ext cx="640080" cy="41148"/>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530352"/>
            <a:ext cx="10698480" cy="566928"/>
          </a:xfrm>
          <a:prstGeom prst="rect">
            <a:avLst/>
          </a:prstGeom>
          <a:noFill/>
        </p:spPr>
        <p:txBody>
          <a:bodyPr wrap="square" lIns="0" tIns="0" rIns="0" bIns="0" anchor="t">
            <a:spAutoFit/>
          </a:bodyPr>
          <a:lstStyle/>
          <a:p>
            <a:pPr algn="l"/>
            <a:r>
              <a:rPr sz="2700" b="1" i="0">
                <a:solidFill>
                  <a:srgbClr val="182740"/>
                </a:solidFill>
                <a:latin typeface="Aptos Display"/>
              </a:rPr>
              <a:t>Contoh Teks — Digital Technology in Schools</a:t>
            </a:r>
            <a:endParaRPr sz="2700" b="1" i="0">
              <a:solidFill>
                <a:srgbClr val="182740"/>
              </a:solidFill>
              <a:latin typeface="Aptos Display"/>
            </a:endParaRPr>
          </a:p>
        </p:txBody>
      </p:sp>
      <p:sp>
        <p:nvSpPr>
          <p:cNvPr id="4" name="TextBox 3"/>
          <p:cNvSpPr txBox="1"/>
          <p:nvPr/>
        </p:nvSpPr>
        <p:spPr>
          <a:xfrm>
            <a:off x="704088" y="1115568"/>
            <a:ext cx="10332720" cy="365760"/>
          </a:xfrm>
          <a:prstGeom prst="rect">
            <a:avLst/>
          </a:prstGeom>
          <a:noFill/>
        </p:spPr>
        <p:txBody>
          <a:bodyPr wrap="square" lIns="0" tIns="0" rIns="0" bIns="0" anchor="t">
            <a:spAutoFit/>
          </a:bodyPr>
          <a:lstStyle/>
          <a:p>
            <a:pPr algn="l"/>
            <a:r>
              <a:rPr sz="1150" b="0" i="0">
                <a:solidFill>
                  <a:srgbClr val="69707B"/>
                </a:solidFill>
                <a:latin typeface="Aptos"/>
              </a:rPr>
              <a:t>Gunakan teks yang sama untuk menunjukkan bagaimana reasoning dibangun.</a:t>
            </a:r>
            <a:endParaRPr sz="1150" b="0" i="0">
              <a:solidFill>
                <a:srgbClr val="69707B"/>
              </a:solidFill>
              <a:latin typeface="Aptos"/>
            </a:endParaRPr>
          </a:p>
        </p:txBody>
      </p:sp>
      <p:sp>
        <p:nvSpPr>
          <p:cNvPr id="5" name="Rounded Rectangle 4"/>
          <p:cNvSpPr/>
          <p:nvPr/>
        </p:nvSpPr>
        <p:spPr>
          <a:xfrm>
            <a:off x="731520" y="1600200"/>
            <a:ext cx="10698480" cy="452628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31520" y="1600200"/>
            <a:ext cx="50292" cy="452628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60120" y="1764792"/>
            <a:ext cx="10332720" cy="365760"/>
          </a:xfrm>
          <a:prstGeom prst="rect">
            <a:avLst/>
          </a:prstGeom>
          <a:noFill/>
        </p:spPr>
        <p:txBody>
          <a:bodyPr wrap="square" lIns="0" tIns="0" rIns="0" bIns="0" anchor="t">
            <a:spAutoFit/>
          </a:bodyPr>
          <a:lstStyle/>
          <a:p>
            <a:pPr algn="l"/>
            <a:r>
              <a:rPr sz="1300" b="1" i="0">
                <a:solidFill>
                  <a:srgbClr val="182740"/>
                </a:solidFill>
                <a:latin typeface="Aptos Display"/>
              </a:rPr>
              <a:t>READ</a:t>
            </a:r>
            <a:endParaRPr sz="1300" b="1" i="0">
              <a:solidFill>
                <a:srgbClr val="182740"/>
              </a:solidFill>
              <a:latin typeface="Aptos Display"/>
            </a:endParaRPr>
          </a:p>
        </p:txBody>
      </p:sp>
      <p:sp>
        <p:nvSpPr>
          <p:cNvPr id="8" name="TextBox 7"/>
          <p:cNvSpPr txBox="1"/>
          <p:nvPr/>
        </p:nvSpPr>
        <p:spPr>
          <a:xfrm>
            <a:off x="960120" y="2240280"/>
            <a:ext cx="10287000" cy="3749040"/>
          </a:xfrm>
          <a:prstGeom prst="rect">
            <a:avLst/>
          </a:prstGeom>
          <a:noFill/>
        </p:spPr>
        <p:txBody>
          <a:bodyPr wrap="square" lIns="0" tIns="0" rIns="0" bIns="0" anchor="t">
            <a:spAutoFit/>
          </a:bodyPr>
          <a:lstStyle/>
          <a:p>
            <a:pPr algn="l"/>
            <a:r>
              <a:rPr sz="1320" b="0" i="0">
                <a:solidFill>
                  <a:srgbClr val="2D333D"/>
                </a:solidFill>
                <a:latin typeface="Aptos"/>
              </a:rPr>
              <a:t>Many schools have started incorporating digital technology into classroom activities.
Digital tools can provide access to a wide range of learning resources and allow teachers to present information more interactively.
However, technology does not automatically improve learning. Its effectiveness depends on how teachers use it and whether it supports the learning objectives.
Therefore, schools need to consider both the benefits and limitations of digital technology before adopting new tools.</a:t>
            </a:r>
            <a:endParaRPr sz="1320" b="0" i="0">
              <a:solidFill>
                <a:srgbClr val="2D333D"/>
              </a:solidFill>
              <a:latin typeface="Aptos"/>
            </a:endParaRPr>
          </a:p>
        </p:txBody>
      </p:sp>
      <p:sp>
        <p:nvSpPr>
          <p:cNvPr id="9" name="TextBox 8"/>
          <p:cNvSpPr txBox="1"/>
          <p:nvPr/>
        </p:nvSpPr>
        <p:spPr>
          <a:xfrm>
            <a:off x="685800" y="6473952"/>
            <a:ext cx="2743200" cy="182880"/>
          </a:xfrm>
          <a:prstGeom prst="rect">
            <a:avLst/>
          </a:prstGeom>
          <a:noFill/>
        </p:spPr>
        <p:txBody>
          <a:bodyPr wrap="square" lIns="0" tIns="0" rIns="0" bIns="0" anchor="t">
            <a:spAutoFit/>
          </a:bodyPr>
          <a:lstStyle/>
          <a:p>
            <a:pPr algn="l"/>
            <a:r>
              <a:rPr sz="850" b="0" i="0">
                <a:solidFill>
                  <a:srgbClr val="69707B"/>
                </a:solidFill>
                <a:latin typeface="Aptos"/>
              </a:rPr>
              <a:t>MGMP Bahasa Inggris</a:t>
            </a:r>
            <a:endParaRPr sz="850" b="0" i="0">
              <a:solidFill>
                <a:srgbClr val="69707B"/>
              </a:solidFill>
              <a:latin typeface="Aptos"/>
            </a:endParaRPr>
          </a:p>
        </p:txBody>
      </p:sp>
      <p:sp>
        <p:nvSpPr>
          <p:cNvPr id="10" name="TextBox 9"/>
          <p:cNvSpPr txBox="1"/>
          <p:nvPr/>
        </p:nvSpPr>
        <p:spPr>
          <a:xfrm>
            <a:off x="10972800" y="6419088"/>
            <a:ext cx="457200" cy="228600"/>
          </a:xfrm>
          <a:prstGeom prst="rect">
            <a:avLst/>
          </a:prstGeom>
          <a:noFill/>
        </p:spPr>
        <p:txBody>
          <a:bodyPr wrap="square" lIns="0" tIns="0" rIns="0" bIns="0" anchor="t">
            <a:spAutoFit/>
          </a:bodyPr>
          <a:lstStyle/>
          <a:p>
            <a:pPr algn="r"/>
            <a:r>
              <a:rPr sz="900" b="1" i="0">
                <a:solidFill>
                  <a:srgbClr val="BE9749"/>
                </a:solidFill>
                <a:latin typeface="Aptos"/>
              </a:rPr>
              <a:t>14</a:t>
            </a:r>
            <a:endParaRPr sz="900" b="1" i="0">
              <a:solidFill>
                <a:srgbClr val="BE9749"/>
              </a:solidFill>
              <a:latin typeface="Apto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p:sp>
        <p:nvSpPr>
          <p:cNvPr id="2" name="Rectangle 1"/>
          <p:cNvSpPr/>
          <p:nvPr/>
        </p:nvSpPr>
        <p:spPr>
          <a:xfrm>
            <a:off x="685800" y="347472"/>
            <a:ext cx="640080" cy="41148"/>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530352"/>
            <a:ext cx="10698480" cy="566928"/>
          </a:xfrm>
          <a:prstGeom prst="rect">
            <a:avLst/>
          </a:prstGeom>
          <a:noFill/>
        </p:spPr>
        <p:txBody>
          <a:bodyPr wrap="square" lIns="0" tIns="0" rIns="0" bIns="0" anchor="t">
            <a:spAutoFit/>
          </a:bodyPr>
          <a:lstStyle/>
          <a:p>
            <a:pPr algn="l"/>
            <a:r>
              <a:rPr sz="2700" b="1" i="0">
                <a:solidFill>
                  <a:srgbClr val="182740"/>
                </a:solidFill>
                <a:latin typeface="Aptos Display"/>
              </a:rPr>
              <a:t>Bedah 5 Pertanyaan dari Satu Teks</a:t>
            </a:r>
            <a:endParaRPr sz="2700" b="1" i="0">
              <a:solidFill>
                <a:srgbClr val="182740"/>
              </a:solidFill>
              <a:latin typeface="Aptos Display"/>
            </a:endParaRPr>
          </a:p>
        </p:txBody>
      </p:sp>
      <p:sp>
        <p:nvSpPr>
          <p:cNvPr id="4" name="TextBox 3"/>
          <p:cNvSpPr txBox="1"/>
          <p:nvPr/>
        </p:nvSpPr>
        <p:spPr>
          <a:xfrm>
            <a:off x="704088" y="1115568"/>
            <a:ext cx="10332720" cy="365760"/>
          </a:xfrm>
          <a:prstGeom prst="rect">
            <a:avLst/>
          </a:prstGeom>
          <a:noFill/>
        </p:spPr>
        <p:txBody>
          <a:bodyPr wrap="square" lIns="0" tIns="0" rIns="0" bIns="0" anchor="t">
            <a:spAutoFit/>
          </a:bodyPr>
          <a:lstStyle/>
          <a:p>
            <a:pPr algn="l"/>
            <a:r>
              <a:rPr sz="1150" b="0" i="0">
                <a:solidFill>
                  <a:srgbClr val="69707B"/>
                </a:solidFill>
                <a:latin typeface="Aptos"/>
              </a:rPr>
              <a:t>Perhatikan: pertanyaannya berbeda, tetapi semuanya kembali ke evidence.</a:t>
            </a:r>
            <a:endParaRPr sz="1150" b="0" i="0">
              <a:solidFill>
                <a:srgbClr val="69707B"/>
              </a:solidFill>
              <a:latin typeface="Aptos"/>
            </a:endParaRPr>
          </a:p>
        </p:txBody>
      </p:sp>
      <p:sp>
        <p:nvSpPr>
          <p:cNvPr id="5" name="Rounded Rectangle 4"/>
          <p:cNvSpPr/>
          <p:nvPr/>
        </p:nvSpPr>
        <p:spPr>
          <a:xfrm>
            <a:off x="713232" y="1554480"/>
            <a:ext cx="5074920" cy="109728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13232" y="1554480"/>
            <a:ext cx="50292" cy="1097280"/>
          </a:xfrm>
          <a:prstGeom prst="rect">
            <a:avLst/>
          </a:prstGeom>
          <a:solidFill>
            <a:srgbClr val="263C5B"/>
          </a:solidFill>
          <a:ln>
            <a:solidFill>
              <a:srgbClr val="263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41832" y="1719072"/>
            <a:ext cx="4709160" cy="365760"/>
          </a:xfrm>
          <a:prstGeom prst="rect">
            <a:avLst/>
          </a:prstGeom>
          <a:noFill/>
        </p:spPr>
        <p:txBody>
          <a:bodyPr wrap="square" lIns="0" tIns="0" rIns="0" bIns="0" anchor="t">
            <a:spAutoFit/>
          </a:bodyPr>
          <a:lstStyle/>
          <a:p>
            <a:pPr algn="l"/>
            <a:r>
              <a:rPr sz="1150" b="1" i="0">
                <a:solidFill>
                  <a:srgbClr val="182740"/>
                </a:solidFill>
                <a:latin typeface="Aptos Display"/>
              </a:rPr>
              <a:t>MAIN IDEA</a:t>
            </a:r>
            <a:endParaRPr sz="1150" b="1" i="0">
              <a:solidFill>
                <a:srgbClr val="182740"/>
              </a:solidFill>
              <a:latin typeface="Aptos Display"/>
            </a:endParaRPr>
          </a:p>
        </p:txBody>
      </p:sp>
      <p:sp>
        <p:nvSpPr>
          <p:cNvPr id="8" name="TextBox 7"/>
          <p:cNvSpPr txBox="1"/>
          <p:nvPr/>
        </p:nvSpPr>
        <p:spPr>
          <a:xfrm>
            <a:off x="941832" y="2194560"/>
            <a:ext cx="4663440" cy="320040"/>
          </a:xfrm>
          <a:prstGeom prst="rect">
            <a:avLst/>
          </a:prstGeom>
          <a:noFill/>
        </p:spPr>
        <p:txBody>
          <a:bodyPr wrap="square" lIns="0" tIns="0" rIns="0" bIns="0" anchor="t">
            <a:spAutoFit/>
          </a:bodyPr>
          <a:lstStyle/>
          <a:p>
            <a:pPr algn="l"/>
            <a:r>
              <a:rPr sz="1150" b="0" i="0">
                <a:solidFill>
                  <a:srgbClr val="2D333D"/>
                </a:solidFill>
                <a:latin typeface="Aptos"/>
              </a:rPr>
              <a:t>technology can support learning, but effectiveness depends on use.</a:t>
            </a:r>
            <a:endParaRPr sz="1150" b="0" i="0">
              <a:solidFill>
                <a:srgbClr val="2D333D"/>
              </a:solidFill>
              <a:latin typeface="Aptos"/>
            </a:endParaRPr>
          </a:p>
        </p:txBody>
      </p:sp>
      <p:sp>
        <p:nvSpPr>
          <p:cNvPr id="9" name="Rounded Rectangle 8"/>
          <p:cNvSpPr/>
          <p:nvPr/>
        </p:nvSpPr>
        <p:spPr>
          <a:xfrm>
            <a:off x="6199632" y="1554480"/>
            <a:ext cx="5074920" cy="109728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99632" y="1554480"/>
            <a:ext cx="50292" cy="109728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28232" y="1719072"/>
            <a:ext cx="4709160" cy="365760"/>
          </a:xfrm>
          <a:prstGeom prst="rect">
            <a:avLst/>
          </a:prstGeom>
          <a:noFill/>
        </p:spPr>
        <p:txBody>
          <a:bodyPr wrap="square" lIns="0" tIns="0" rIns="0" bIns="0" anchor="t">
            <a:spAutoFit/>
          </a:bodyPr>
          <a:lstStyle/>
          <a:p>
            <a:pPr algn="l"/>
            <a:r>
              <a:rPr sz="1150" b="1" i="0">
                <a:solidFill>
                  <a:srgbClr val="182740"/>
                </a:solidFill>
                <a:latin typeface="Aptos Display"/>
              </a:rPr>
              <a:t>INFERENCE</a:t>
            </a:r>
            <a:endParaRPr sz="1150" b="1" i="0">
              <a:solidFill>
                <a:srgbClr val="182740"/>
              </a:solidFill>
              <a:latin typeface="Aptos Display"/>
            </a:endParaRPr>
          </a:p>
        </p:txBody>
      </p:sp>
      <p:sp>
        <p:nvSpPr>
          <p:cNvPr id="12" name="TextBox 11"/>
          <p:cNvSpPr txBox="1"/>
          <p:nvPr/>
        </p:nvSpPr>
        <p:spPr>
          <a:xfrm>
            <a:off x="6428232" y="2194560"/>
            <a:ext cx="4663440" cy="320040"/>
          </a:xfrm>
          <a:prstGeom prst="rect">
            <a:avLst/>
          </a:prstGeom>
          <a:noFill/>
        </p:spPr>
        <p:txBody>
          <a:bodyPr wrap="square" lIns="0" tIns="0" rIns="0" bIns="0" anchor="t">
            <a:spAutoFit/>
          </a:bodyPr>
          <a:lstStyle/>
          <a:p>
            <a:pPr algn="l"/>
            <a:r>
              <a:rPr sz="1150" b="0" i="0">
                <a:solidFill>
                  <a:srgbClr val="2D333D"/>
                </a:solidFill>
                <a:latin typeface="Aptos"/>
              </a:rPr>
              <a:t>technology alone cannot guarantee successful learning.</a:t>
            </a:r>
            <a:endParaRPr sz="1150" b="0" i="0">
              <a:solidFill>
                <a:srgbClr val="2D333D"/>
              </a:solidFill>
              <a:latin typeface="Aptos"/>
            </a:endParaRPr>
          </a:p>
        </p:txBody>
      </p:sp>
      <p:sp>
        <p:nvSpPr>
          <p:cNvPr id="13" name="Rounded Rectangle 12"/>
          <p:cNvSpPr/>
          <p:nvPr/>
        </p:nvSpPr>
        <p:spPr>
          <a:xfrm>
            <a:off x="713232" y="2971800"/>
            <a:ext cx="5074920" cy="109728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13232" y="2971800"/>
            <a:ext cx="50292" cy="1097280"/>
          </a:xfrm>
          <a:prstGeom prst="rect">
            <a:avLst/>
          </a:prstGeom>
          <a:solidFill>
            <a:srgbClr val="263C5B"/>
          </a:solidFill>
          <a:ln>
            <a:solidFill>
              <a:srgbClr val="263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1832" y="3136392"/>
            <a:ext cx="4709160" cy="365760"/>
          </a:xfrm>
          <a:prstGeom prst="rect">
            <a:avLst/>
          </a:prstGeom>
          <a:noFill/>
        </p:spPr>
        <p:txBody>
          <a:bodyPr wrap="square" lIns="0" tIns="0" rIns="0" bIns="0" anchor="t">
            <a:spAutoFit/>
          </a:bodyPr>
          <a:lstStyle/>
          <a:p>
            <a:pPr algn="l"/>
            <a:r>
              <a:rPr sz="1150" b="1" i="0">
                <a:solidFill>
                  <a:srgbClr val="182740"/>
                </a:solidFill>
                <a:latin typeface="Aptos Display"/>
              </a:rPr>
              <a:t>VOCABULARY</a:t>
            </a:r>
            <a:endParaRPr sz="1150" b="1" i="0">
              <a:solidFill>
                <a:srgbClr val="182740"/>
              </a:solidFill>
              <a:latin typeface="Aptos Display"/>
            </a:endParaRPr>
          </a:p>
        </p:txBody>
      </p:sp>
      <p:sp>
        <p:nvSpPr>
          <p:cNvPr id="16" name="TextBox 15"/>
          <p:cNvSpPr txBox="1"/>
          <p:nvPr/>
        </p:nvSpPr>
        <p:spPr>
          <a:xfrm>
            <a:off x="941832" y="3611880"/>
            <a:ext cx="4663440" cy="320040"/>
          </a:xfrm>
          <a:prstGeom prst="rect">
            <a:avLst/>
          </a:prstGeom>
          <a:noFill/>
        </p:spPr>
        <p:txBody>
          <a:bodyPr wrap="square" lIns="0" tIns="0" rIns="0" bIns="0" anchor="t">
            <a:spAutoFit/>
          </a:bodyPr>
          <a:lstStyle/>
          <a:p>
            <a:pPr algn="l"/>
            <a:r>
              <a:rPr sz="1150" b="0" i="0">
                <a:solidFill>
                  <a:srgbClr val="2D333D"/>
                </a:solidFill>
                <a:latin typeface="Aptos"/>
              </a:rPr>
              <a:t>incorporating → including.</a:t>
            </a:r>
            <a:endParaRPr sz="1150" b="0" i="0">
              <a:solidFill>
                <a:srgbClr val="2D333D"/>
              </a:solidFill>
              <a:latin typeface="Aptos"/>
            </a:endParaRPr>
          </a:p>
        </p:txBody>
      </p:sp>
      <p:sp>
        <p:nvSpPr>
          <p:cNvPr id="17" name="Rounded Rectangle 16"/>
          <p:cNvSpPr/>
          <p:nvPr/>
        </p:nvSpPr>
        <p:spPr>
          <a:xfrm>
            <a:off x="6199632" y="2971800"/>
            <a:ext cx="5074920" cy="109728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199632" y="2971800"/>
            <a:ext cx="50292" cy="1097280"/>
          </a:xfrm>
          <a:prstGeom prst="rect">
            <a:avLst/>
          </a:prstGeom>
          <a:solidFill>
            <a:srgbClr val="263C5B"/>
          </a:solidFill>
          <a:ln>
            <a:solidFill>
              <a:srgbClr val="263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28232" y="3136392"/>
            <a:ext cx="4709160" cy="365760"/>
          </a:xfrm>
          <a:prstGeom prst="rect">
            <a:avLst/>
          </a:prstGeom>
          <a:noFill/>
        </p:spPr>
        <p:txBody>
          <a:bodyPr wrap="square" lIns="0" tIns="0" rIns="0" bIns="0" anchor="t">
            <a:spAutoFit/>
          </a:bodyPr>
          <a:lstStyle/>
          <a:p>
            <a:pPr algn="l"/>
            <a:r>
              <a:rPr sz="1150" b="1" i="0">
                <a:solidFill>
                  <a:srgbClr val="182740"/>
                </a:solidFill>
                <a:latin typeface="Aptos Display"/>
              </a:rPr>
              <a:t>PURPOSE</a:t>
            </a:r>
            <a:endParaRPr sz="1150" b="1" i="0">
              <a:solidFill>
                <a:srgbClr val="182740"/>
              </a:solidFill>
              <a:latin typeface="Aptos Display"/>
            </a:endParaRPr>
          </a:p>
        </p:txBody>
      </p:sp>
      <p:sp>
        <p:nvSpPr>
          <p:cNvPr id="20" name="TextBox 19"/>
          <p:cNvSpPr txBox="1"/>
          <p:nvPr/>
        </p:nvSpPr>
        <p:spPr>
          <a:xfrm>
            <a:off x="6428232" y="3611880"/>
            <a:ext cx="4663440" cy="320040"/>
          </a:xfrm>
          <a:prstGeom prst="rect">
            <a:avLst/>
          </a:prstGeom>
          <a:noFill/>
        </p:spPr>
        <p:txBody>
          <a:bodyPr wrap="square" lIns="0" tIns="0" rIns="0" bIns="0" anchor="t">
            <a:spAutoFit/>
          </a:bodyPr>
          <a:lstStyle/>
          <a:p>
            <a:pPr algn="l"/>
            <a:r>
              <a:rPr sz="1150" b="0" i="0">
                <a:solidFill>
                  <a:srgbClr val="2D333D"/>
                </a:solidFill>
                <a:latin typeface="Aptos"/>
              </a:rPr>
              <a:t>limitations emphasize thoughtful use.</a:t>
            </a:r>
            <a:endParaRPr sz="1150" b="0" i="0">
              <a:solidFill>
                <a:srgbClr val="2D333D"/>
              </a:solidFill>
              <a:latin typeface="Aptos"/>
            </a:endParaRPr>
          </a:p>
        </p:txBody>
      </p:sp>
      <p:sp>
        <p:nvSpPr>
          <p:cNvPr id="21" name="Rounded Rectangle 20"/>
          <p:cNvSpPr/>
          <p:nvPr/>
        </p:nvSpPr>
        <p:spPr>
          <a:xfrm>
            <a:off x="713232" y="4389120"/>
            <a:ext cx="5074920" cy="1097280"/>
          </a:xfrm>
          <a:prstGeom prst="roundRect">
            <a:avLst/>
          </a:prstGeom>
          <a:solidFill>
            <a:srgbClr val="FFFFFF"/>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713232" y="4389120"/>
            <a:ext cx="50292" cy="1097280"/>
          </a:xfrm>
          <a:prstGeom prst="rect">
            <a:avLst/>
          </a:prstGeom>
          <a:solidFill>
            <a:srgbClr val="BE9749"/>
          </a:solidFill>
          <a:ln>
            <a:solidFill>
              <a:srgbClr val="BE97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41832" y="4553712"/>
            <a:ext cx="4709160" cy="365760"/>
          </a:xfrm>
          <a:prstGeom prst="rect">
            <a:avLst/>
          </a:prstGeom>
          <a:noFill/>
        </p:spPr>
        <p:txBody>
          <a:bodyPr wrap="square" lIns="0" tIns="0" rIns="0" bIns="0" anchor="t">
            <a:spAutoFit/>
          </a:bodyPr>
          <a:lstStyle/>
          <a:p>
            <a:pPr algn="l"/>
            <a:r>
              <a:rPr sz="1150" b="1" i="0">
                <a:solidFill>
                  <a:srgbClr val="182740"/>
                </a:solidFill>
                <a:latin typeface="Aptos Display"/>
              </a:rPr>
              <a:t>BEST SUPPORTED</a:t>
            </a:r>
            <a:endParaRPr sz="1150" b="1" i="0">
              <a:solidFill>
                <a:srgbClr val="182740"/>
              </a:solidFill>
              <a:latin typeface="Aptos Display"/>
            </a:endParaRPr>
          </a:p>
        </p:txBody>
      </p:sp>
      <p:sp>
        <p:nvSpPr>
          <p:cNvPr id="24" name="TextBox 23"/>
          <p:cNvSpPr txBox="1"/>
          <p:nvPr/>
        </p:nvSpPr>
        <p:spPr>
          <a:xfrm>
            <a:off x="941832" y="5029200"/>
            <a:ext cx="4663440" cy="320040"/>
          </a:xfrm>
          <a:prstGeom prst="rect">
            <a:avLst/>
          </a:prstGeom>
          <a:noFill/>
        </p:spPr>
        <p:txBody>
          <a:bodyPr wrap="square" lIns="0" tIns="0" rIns="0" bIns="0" anchor="t">
            <a:spAutoFit/>
          </a:bodyPr>
          <a:lstStyle/>
          <a:p>
            <a:pPr algn="l"/>
            <a:r>
              <a:rPr sz="1150" b="0" i="0">
                <a:solidFill>
                  <a:srgbClr val="2D333D"/>
                </a:solidFill>
                <a:latin typeface="Aptos"/>
              </a:rPr>
              <a:t>technology should be selected based on learning objectives.</a:t>
            </a:r>
            <a:endParaRPr sz="1150" b="0" i="0">
              <a:solidFill>
                <a:srgbClr val="2D333D"/>
              </a:solidFill>
              <a:latin typeface="Aptos"/>
            </a:endParaRPr>
          </a:p>
        </p:txBody>
      </p:sp>
      <p:sp>
        <p:nvSpPr>
          <p:cNvPr id="25" name="TextBox 24"/>
          <p:cNvSpPr txBox="1"/>
          <p:nvPr/>
        </p:nvSpPr>
        <p:spPr>
          <a:xfrm>
            <a:off x="685800" y="6473952"/>
            <a:ext cx="2743200" cy="182880"/>
          </a:xfrm>
          <a:prstGeom prst="rect">
            <a:avLst/>
          </a:prstGeom>
          <a:noFill/>
        </p:spPr>
        <p:txBody>
          <a:bodyPr wrap="square" lIns="0" tIns="0" rIns="0" bIns="0" anchor="t">
            <a:spAutoFit/>
          </a:bodyPr>
          <a:lstStyle/>
          <a:p>
            <a:pPr algn="l"/>
            <a:r>
              <a:rPr sz="850" b="0" i="0">
                <a:solidFill>
                  <a:srgbClr val="69707B"/>
                </a:solidFill>
                <a:latin typeface="Aptos"/>
              </a:rPr>
              <a:t>MGMP Bahasa Inggris</a:t>
            </a:r>
            <a:endParaRPr sz="850" b="0" i="0">
              <a:solidFill>
                <a:srgbClr val="69707B"/>
              </a:solidFill>
              <a:latin typeface="Aptos"/>
            </a:endParaRPr>
          </a:p>
        </p:txBody>
      </p:sp>
      <p:sp>
        <p:nvSpPr>
          <p:cNvPr id="26" name="TextBox 25"/>
          <p:cNvSpPr txBox="1"/>
          <p:nvPr/>
        </p:nvSpPr>
        <p:spPr>
          <a:xfrm>
            <a:off x="10972800" y="6419088"/>
            <a:ext cx="457200" cy="228600"/>
          </a:xfrm>
          <a:prstGeom prst="rect">
            <a:avLst/>
          </a:prstGeom>
          <a:noFill/>
        </p:spPr>
        <p:txBody>
          <a:bodyPr wrap="square" lIns="0" tIns="0" rIns="0" bIns="0" anchor="t">
            <a:spAutoFit/>
          </a:bodyPr>
          <a:lstStyle/>
          <a:p>
            <a:pPr algn="r"/>
            <a:r>
              <a:rPr sz="900" b="1" i="0">
                <a:solidFill>
                  <a:srgbClr val="BE9749"/>
                </a:solidFill>
                <a:latin typeface="Aptos"/>
              </a:rPr>
              <a:t>15</a:t>
            </a:r>
            <a:endParaRPr sz="900" b="1" i="0">
              <a:solidFill>
                <a:srgbClr val="BE9749"/>
              </a:solidFill>
              <a:latin typeface="Apto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82740"/>
        </a:solidFill>
        <a:effectLst/>
      </p:bgPr>
    </p:bg>
    <p:spTree>
      <p:nvGrpSpPr>
        <p:cNvPr id="1" name=""/>
        <p:cNvGrpSpPr/>
        <p:nvPr/>
      </p:nvGrpSpPr>
      <p:grpSpPr/>
      <p:sp>
        <p:nvSpPr>
          <p:cNvPr id="2" name="Rectangle 1"/>
          <p:cNvSpPr/>
          <p:nvPr/>
        </p:nvSpPr>
        <p:spPr>
          <a:xfrm>
            <a:off x="7909560" y="-274320"/>
            <a:ext cx="4572000" cy="7315200"/>
          </a:xfrm>
          <a:prstGeom prst="rect">
            <a:avLst/>
          </a:prstGeom>
          <a:solidFill>
            <a:srgbClr val="263C5B"/>
          </a:solidFill>
          <a:ln>
            <a:solidFill>
              <a:srgbClr val="263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13232" y="411480"/>
            <a:ext cx="640080" cy="41148"/>
          </a:xfrm>
          <a:prstGeom prst="rect">
            <a:avLst/>
          </a:prstGeom>
          <a:solidFill>
            <a:srgbClr val="E1C68B"/>
          </a:solidFill>
          <a:ln>
            <a:solidFill>
              <a:srgbClr val="E1C68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640080"/>
            <a:ext cx="1828800" cy="274320"/>
          </a:xfrm>
          <a:prstGeom prst="rect">
            <a:avLst/>
          </a:prstGeom>
          <a:noFill/>
        </p:spPr>
        <p:txBody>
          <a:bodyPr wrap="square" lIns="0" tIns="0" rIns="0" bIns="0" anchor="t">
            <a:spAutoFit/>
          </a:bodyPr>
          <a:lstStyle/>
          <a:p>
            <a:pPr algn="l"/>
            <a:r>
              <a:rPr sz="1000" b="1" i="0">
                <a:solidFill>
                  <a:srgbClr val="E1C68B"/>
                </a:solidFill>
                <a:latin typeface="Aptos"/>
              </a:rPr>
              <a:t>PENUTUP</a:t>
            </a:r>
            <a:endParaRPr sz="1000" b="1" i="0">
              <a:solidFill>
                <a:srgbClr val="E1C68B"/>
              </a:solidFill>
              <a:latin typeface="Aptos"/>
            </a:endParaRPr>
          </a:p>
        </p:txBody>
      </p:sp>
      <p:sp>
        <p:nvSpPr>
          <p:cNvPr id="5" name="TextBox 4"/>
          <p:cNvSpPr txBox="1"/>
          <p:nvPr/>
        </p:nvSpPr>
        <p:spPr>
          <a:xfrm>
            <a:off x="713232" y="1417320"/>
            <a:ext cx="6675120" cy="2743200"/>
          </a:xfrm>
          <a:prstGeom prst="rect">
            <a:avLst/>
          </a:prstGeom>
          <a:noFill/>
        </p:spPr>
        <p:txBody>
          <a:bodyPr wrap="square" lIns="0" tIns="0" rIns="0" bIns="0" anchor="t">
            <a:spAutoFit/>
          </a:bodyPr>
          <a:lstStyle/>
          <a:p>
            <a:pPr algn="l"/>
            <a:r>
              <a:rPr sz="3200" b="1" i="0">
                <a:solidFill>
                  <a:srgbClr val="FFFFFF"/>
                </a:solidFill>
                <a:latin typeface="Aptos Display"/>
              </a:rPr>
              <a:t>FROM TEACHING
ANSWERS
TO TEACHING
THINKING</a:t>
            </a:r>
            <a:endParaRPr sz="3200" b="1" i="0">
              <a:solidFill>
                <a:srgbClr val="FFFFFF"/>
              </a:solidFill>
              <a:latin typeface="Aptos Display"/>
            </a:endParaRPr>
          </a:p>
        </p:txBody>
      </p:sp>
      <p:sp>
        <p:nvSpPr>
          <p:cNvPr id="6" name="TextBox 5"/>
          <p:cNvSpPr txBox="1"/>
          <p:nvPr/>
        </p:nvSpPr>
        <p:spPr>
          <a:xfrm>
            <a:off x="749808" y="4526280"/>
            <a:ext cx="6766560" cy="457200"/>
          </a:xfrm>
          <a:prstGeom prst="rect">
            <a:avLst/>
          </a:prstGeom>
          <a:noFill/>
        </p:spPr>
        <p:txBody>
          <a:bodyPr wrap="square" lIns="0" tIns="0" rIns="0" bIns="0" anchor="t">
            <a:spAutoFit/>
          </a:bodyPr>
          <a:lstStyle/>
          <a:p>
            <a:pPr algn="l"/>
            <a:r>
              <a:rPr sz="1900" b="1" i="1">
                <a:solidFill>
                  <a:srgbClr val="E1C68B"/>
                </a:solidFill>
                <a:latin typeface="Georgia" panose="02040502050405020303"/>
              </a:rPr>
              <a:t>Read  →  Connect  →  Infer  →  Evaluate</a:t>
            </a:r>
            <a:endParaRPr sz="1900" b="1" i="1">
              <a:solidFill>
                <a:srgbClr val="E1C68B"/>
              </a:solidFill>
              <a:latin typeface="Georgia" panose="02040502050405020303"/>
            </a:endParaRPr>
          </a:p>
        </p:txBody>
      </p:sp>
      <p:sp>
        <p:nvSpPr>
          <p:cNvPr id="7" name="TextBox 6"/>
          <p:cNvSpPr txBox="1"/>
          <p:nvPr/>
        </p:nvSpPr>
        <p:spPr>
          <a:xfrm>
            <a:off x="749808" y="5212080"/>
            <a:ext cx="6217920" cy="685800"/>
          </a:xfrm>
          <a:prstGeom prst="rect">
            <a:avLst/>
          </a:prstGeom>
          <a:noFill/>
        </p:spPr>
        <p:txBody>
          <a:bodyPr wrap="square" lIns="0" tIns="0" rIns="0" bIns="0" anchor="t">
            <a:spAutoFit/>
          </a:bodyPr>
          <a:lstStyle/>
          <a:p>
            <a:pPr algn="l"/>
            <a:r>
              <a:rPr sz="1500" b="0" i="0">
                <a:solidFill>
                  <a:srgbClr val="FFFFFF"/>
                </a:solidFill>
                <a:latin typeface="Aptos"/>
              </a:rPr>
              <a:t>Satu teks. Banyak kompetensi.
Satu jawaban. Harus ada evidence.</a:t>
            </a:r>
            <a:endParaRPr sz="1500" b="0" i="0">
              <a:solidFill>
                <a:srgbClr val="FFFFFF"/>
              </a:solidFill>
              <a:latin typeface="Aptos"/>
            </a:endParaRPr>
          </a:p>
        </p:txBody>
      </p:sp>
      <p:sp>
        <p:nvSpPr>
          <p:cNvPr id="8" name="TextBox 7"/>
          <p:cNvSpPr txBox="1"/>
          <p:nvPr/>
        </p:nvSpPr>
        <p:spPr>
          <a:xfrm>
            <a:off x="749808" y="6080760"/>
            <a:ext cx="4572000" cy="274320"/>
          </a:xfrm>
          <a:prstGeom prst="rect">
            <a:avLst/>
          </a:prstGeom>
          <a:noFill/>
        </p:spPr>
        <p:txBody>
          <a:bodyPr wrap="square" lIns="0" tIns="0" rIns="0" bIns="0" anchor="t">
            <a:spAutoFit/>
          </a:bodyPr>
          <a:lstStyle/>
          <a:p>
            <a:pPr algn="l"/>
            <a:r>
              <a:rPr sz="1000" b="0" i="0">
                <a:solidFill>
                  <a:srgbClr val="D3D8DF"/>
                </a:solidFill>
                <a:latin typeface="Aptos"/>
              </a:rPr>
              <a:t>Terima kasih • MGMP Bahasa Inggris</a:t>
            </a:r>
            <a:endParaRPr sz="1000" b="0" i="0">
              <a:solidFill>
                <a:srgbClr val="D3D8DF"/>
              </a:solidFill>
              <a:latin typeface="Aptos"/>
            </a:endParaRPr>
          </a:p>
        </p:txBody>
      </p:sp>
      <p:sp>
        <p:nvSpPr>
          <p:cNvPr id="9" name="TextBox 8"/>
          <p:cNvSpPr txBox="1"/>
          <p:nvPr/>
        </p:nvSpPr>
        <p:spPr>
          <a:xfrm>
            <a:off x="10515600" y="5989320"/>
            <a:ext cx="731520" cy="365760"/>
          </a:xfrm>
          <a:prstGeom prst="rect">
            <a:avLst/>
          </a:prstGeom>
          <a:noFill/>
        </p:spPr>
        <p:txBody>
          <a:bodyPr wrap="square" lIns="0" tIns="0" rIns="0" bIns="0" anchor="t">
            <a:spAutoFit/>
          </a:bodyPr>
          <a:lstStyle/>
          <a:p>
            <a:pPr algn="ctr"/>
            <a:r>
              <a:rPr sz="1800" b="1" i="0">
                <a:solidFill>
                  <a:srgbClr val="182740"/>
                </a:solidFill>
                <a:latin typeface="Aptos"/>
              </a:rPr>
              <a:t>20</a:t>
            </a:r>
            <a:endParaRPr sz="1800" b="1" i="0">
              <a:solidFill>
                <a:srgbClr val="182740"/>
              </a:solidFill>
              <a:latin typeface="Apto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3240</Words>
  <Application>WPS Presentation</Application>
  <PresentationFormat>On-screen Show (4:3)</PresentationFormat>
  <Paragraphs>188</Paragraphs>
  <Slides>9</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9</vt:i4>
      </vt:variant>
    </vt:vector>
  </HeadingPairs>
  <TitlesOfParts>
    <vt:vector size="21" baseType="lpstr">
      <vt:lpstr>Arial</vt:lpstr>
      <vt:lpstr>SimSun</vt:lpstr>
      <vt:lpstr>Wingdings</vt:lpstr>
      <vt:lpstr>Arial</vt:lpstr>
      <vt:lpstr>Aptos</vt:lpstr>
      <vt:lpstr>Segoe UI</vt:lpstr>
      <vt:lpstr>Aptos Display</vt:lpstr>
      <vt:lpstr>Georgia</vt:lpstr>
      <vt:lpstr>Calibri</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 Pembelajaran Bahasa Inggris Berorientasi TKA — Versi Terstruktur</dc:title>
  <dc:creator>MGMP Bahasa Inggris</dc:creator>
  <dc:description>generated using python-pptx</dc:description>
  <dc:subject>Materi MGMP Bahasa Inggris</dc:subject>
  <cp:lastModifiedBy>Windows 10</cp:lastModifiedBy>
  <cp:revision>2</cp:revision>
  <dcterms:created xsi:type="dcterms:W3CDTF">2013-01-27T09:14:00Z</dcterms:created>
  <dcterms:modified xsi:type="dcterms:W3CDTF">2026-09-28T03:38:36Z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2FB5458E323D4A9FAE8AE1A436B28708_12</vt:lpwstr>
  </property>
  <property fmtid="{D5CDD505-2E9C-101B-9397-08002B2CF9AE}" pid="3" name="KSOProductBuildVer">
    <vt:lpwstr>1033-12.1.0.28485</vt:lpwstr>
  </property>
</Properties>
</file>