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b2caac55-d383-7cd8-2e0b-187c01153dc1}">
          <p14:sldIdLst>
            <p14:sldId id="256"/>
          </p14:sldIdLst>
        </p14:section>
        <p14:section name="Konsep" id="{13be4047-fcc9-5f9d-eb10-63fa4b61bfe0}">
          <p14:sldIdLst>
            <p14:sldId id="257"/>
            <p14:sldId id="258"/>
            <p14:sldId id="259"/>
            <p14:sldId id="260"/>
          </p14:sldIdLst>
        </p14:section>
        <p14:section name="Komponen" id="{87675259-34e0-8b1c-dd8f-1aa50a51d673}">
          <p14:sldIdLst>
            <p14:sldId id="261"/>
            <p14:sldId id="262"/>
            <p14:sldId id="263"/>
            <p14:sldId id="264"/>
          </p14:sldIdLst>
        </p14:section>
        <p14:section name="Penyusunan" id="{caab8dce-c566-9389-d464-30e2d3b90706}">
          <p14:sldIdLst>
            <p14:sldId id="265"/>
            <p14:sldId id="266"/>
          </p14:sldIdLst>
        </p14:section>
        <p14:section name="Penutup" id="{983a52bd-73fb-49bd-e116-a534091e4f13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731520" y="2011680"/>
            <a:ext cx="658368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731520" y="3749040"/>
            <a:ext cx="65836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2011680"/>
            <a:ext cx="6583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Penyusunan Modul Ajar</a:t>
            </a:r>
            <a:endParaRPr lang="en-US" sz="30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731520" y="3749040"/>
            <a:ext cx="6583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accent3"/>
                </a:solidFill>
              </a:rPr>
              <a:t>Kurikulum Merdeka</a:t>
            </a:r>
            <a:endParaRPr lang="en-US" sz="3000" dirty="0"/>
          </a:p>
        </p:txBody>
      </p:sp>
      <p:pic>
        <p:nvPicPr>
          <p:cNvPr id="4" name="Gambar m_cover" descr="Ilustrasi m_cov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1325880"/>
            <a:ext cx="41148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Apa itu Modul Ajar?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548640" y="1600200"/>
            <a:ext cx="7223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Dokumen perencanaan pembelajaran yang dibuat guru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Berisi tujuan, langkah, media, dan asesmen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Menjadi panduan mengajar di kelas</a:t>
            </a:r>
            <a:endParaRPr lang="en-US" sz="3000" dirty="0"/>
          </a:p>
        </p:txBody>
      </p:sp>
      <p:pic>
        <p:nvPicPr>
          <p:cNvPr id="4" name="Gambar m_pengertian" descr="Ilustrasi m_pengertia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60020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Manfaat Modul Ajar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548640" y="1600200"/>
            <a:ext cx="7223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Pembelajaran lebih terarah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Guru lebih siap mengajar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Asesmen sesuai tujuan belajar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Mudah dikembangkan bersama</a:t>
            </a:r>
            <a:endParaRPr lang="en-US" sz="3000" dirty="0"/>
          </a:p>
        </p:txBody>
      </p:sp>
      <p:pic>
        <p:nvPicPr>
          <p:cNvPr id="4" name="Gambar m_manfaat" descr="Ilustrasi m_manfaa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60020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Prinsip Modul Ajar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mc_key" descr="Ilustrasi mc_ke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920240"/>
            <a:ext cx="1371600" cy="1371600"/>
          </a:xfrm>
          <a:prstGeom prst="rect">
            <a:avLst/>
          </a:prstGeom>
        </p:spPr>
      </p:pic>
      <p:sp>
        <p:nvSpPr>
          <p:cNvPr id="5" name="Teks 1"/>
          <p:cNvSpPr txBox="1"/>
          <p:nvPr/>
        </p:nvSpPr>
        <p:spPr>
          <a:xfrm>
            <a:off x="2560320" y="173736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Esensial</a:t>
            </a:r>
            <a:endParaRPr lang="en-US" sz="3000" dirty="0"/>
          </a:p>
        </p:txBody>
      </p:sp>
      <p:sp>
        <p:nvSpPr>
          <p:cNvPr id="6" name="Kartu 2"/>
          <p:cNvSpPr/>
          <p:nvPr/>
        </p:nvSpPr>
        <p:spPr>
          <a:xfrm>
            <a:off x="6172200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7" name="Gambar mc_heart" descr="Ilustrasi mc_hear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920240"/>
            <a:ext cx="1371600" cy="1371600"/>
          </a:xfrm>
          <a:prstGeom prst="rect">
            <a:avLst/>
          </a:prstGeom>
        </p:spPr>
      </p:pic>
      <p:sp>
        <p:nvSpPr>
          <p:cNvPr id="8" name="Teks 2"/>
          <p:cNvSpPr txBox="1"/>
          <p:nvPr/>
        </p:nvSpPr>
        <p:spPr>
          <a:xfrm>
            <a:off x="8183880" y="173736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Menarik dan bermakna</a:t>
            </a:r>
            <a:endParaRPr lang="en-US" sz="3000" dirty="0"/>
          </a:p>
        </p:txBody>
      </p:sp>
      <p:sp>
        <p:nvSpPr>
          <p:cNvPr id="9" name="Kartu 3"/>
          <p:cNvSpPr/>
          <p:nvPr/>
        </p:nvSpPr>
        <p:spPr>
          <a:xfrm>
            <a:off x="548640" y="388620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0" name="Gambar mc_link" descr="Ilustrasi mc_lin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251960"/>
            <a:ext cx="1371600" cy="1371600"/>
          </a:xfrm>
          <a:prstGeom prst="rect">
            <a:avLst/>
          </a:prstGeom>
        </p:spPr>
      </p:pic>
      <p:sp>
        <p:nvSpPr>
          <p:cNvPr id="11" name="Teks 3"/>
          <p:cNvSpPr txBox="1"/>
          <p:nvPr/>
        </p:nvSpPr>
        <p:spPr>
          <a:xfrm>
            <a:off x="2560320" y="406908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Relevan dan kontekstual</a:t>
            </a:r>
            <a:endParaRPr lang="en-US" sz="3000" dirty="0"/>
          </a:p>
        </p:txBody>
      </p:sp>
      <p:sp>
        <p:nvSpPr>
          <p:cNvPr id="12" name="Kartu 4"/>
          <p:cNvSpPr/>
          <p:nvPr/>
        </p:nvSpPr>
        <p:spPr>
          <a:xfrm>
            <a:off x="6172200" y="388620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3" name="Gambar mc_sync" descr="Ilustrasi mc_sync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4251960"/>
            <a:ext cx="1371600" cy="1371600"/>
          </a:xfrm>
          <a:prstGeom prst="rect">
            <a:avLst/>
          </a:prstGeom>
        </p:spPr>
      </p:pic>
      <p:sp>
        <p:nvSpPr>
          <p:cNvPr id="14" name="Teks 4"/>
          <p:cNvSpPr txBox="1"/>
          <p:nvPr/>
        </p:nvSpPr>
        <p:spPr>
          <a:xfrm>
            <a:off x="8183880" y="406908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Berkesinambungan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Tiga Bagian Modul Ajar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3520440" cy="4480560"/>
          </a:xfrm>
          <a:prstGeom prst="roundRect">
            <a:avLst>
              <a:gd name="adj" fmla="val 38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mc_info" descr="Ilustrasi mc_inf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828800"/>
            <a:ext cx="1188720" cy="1188720"/>
          </a:xfrm>
          <a:prstGeom prst="rect">
            <a:avLst/>
          </a:prstGeom>
        </p:spPr>
      </p:pic>
      <p:sp>
        <p:nvSpPr>
          <p:cNvPr id="5" name="Judul 1"/>
          <p:cNvSpPr txBox="1"/>
          <p:nvPr/>
        </p:nvSpPr>
        <p:spPr>
          <a:xfrm>
            <a:off x="82296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Informasi umum</a:t>
            </a:r>
            <a:endParaRPr lang="en-US" sz="3000" dirty="0"/>
          </a:p>
        </p:txBody>
      </p:sp>
      <p:sp>
        <p:nvSpPr>
          <p:cNvPr id="6" name="Teks 1"/>
          <p:cNvSpPr txBox="1"/>
          <p:nvPr/>
        </p:nvSpPr>
        <p:spPr>
          <a:xfrm>
            <a:off x="822960" y="38404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Identitas dan konteks modul</a:t>
            </a:r>
            <a:endParaRPr lang="en-US" sz="3000" dirty="0"/>
          </a:p>
        </p:txBody>
      </p:sp>
      <p:sp>
        <p:nvSpPr>
          <p:cNvPr id="7" name="Kartu 2"/>
          <p:cNvSpPr/>
          <p:nvPr/>
        </p:nvSpPr>
        <p:spPr>
          <a:xfrm>
            <a:off x="4343400" y="1554480"/>
            <a:ext cx="3520440" cy="4480560"/>
          </a:xfrm>
          <a:prstGeom prst="roundRect">
            <a:avLst>
              <a:gd name="adj" fmla="val 38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8" name="Gambar mc_cubes" descr="Ilustrasi mc_cube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828800"/>
            <a:ext cx="1188720" cy="1188720"/>
          </a:xfrm>
          <a:prstGeom prst="rect">
            <a:avLst/>
          </a:prstGeom>
        </p:spPr>
      </p:pic>
      <p:sp>
        <p:nvSpPr>
          <p:cNvPr id="9" name="Judul 2"/>
          <p:cNvSpPr txBox="1"/>
          <p:nvPr/>
        </p:nvSpPr>
        <p:spPr>
          <a:xfrm>
            <a:off x="461772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Komponen inti</a:t>
            </a:r>
            <a:endParaRPr lang="en-US" sz="3000" dirty="0"/>
          </a:p>
        </p:txBody>
      </p:sp>
      <p:sp>
        <p:nvSpPr>
          <p:cNvPr id="10" name="Teks 2"/>
          <p:cNvSpPr txBox="1"/>
          <p:nvPr/>
        </p:nvSpPr>
        <p:spPr>
          <a:xfrm>
            <a:off x="4617720" y="38404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Isi pembelajaran dan asesmen</a:t>
            </a:r>
            <a:endParaRPr lang="en-US" sz="3000" dirty="0"/>
          </a:p>
        </p:txBody>
      </p:sp>
      <p:sp>
        <p:nvSpPr>
          <p:cNvPr id="11" name="Kartu 3"/>
          <p:cNvSpPr/>
          <p:nvPr/>
        </p:nvSpPr>
        <p:spPr>
          <a:xfrm>
            <a:off x="8138160" y="1554480"/>
            <a:ext cx="3520440" cy="4480560"/>
          </a:xfrm>
          <a:prstGeom prst="roundRect">
            <a:avLst>
              <a:gd name="adj" fmla="val 38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2" name="Gambar mc_clip" descr="Ilustrasi mc_clip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828800"/>
            <a:ext cx="1188720" cy="1188720"/>
          </a:xfrm>
          <a:prstGeom prst="rect">
            <a:avLst/>
          </a:prstGeom>
        </p:spPr>
      </p:pic>
      <p:sp>
        <p:nvSpPr>
          <p:cNvPr id="13" name="Judul 3"/>
          <p:cNvSpPr txBox="1"/>
          <p:nvPr/>
        </p:nvSpPr>
        <p:spPr>
          <a:xfrm>
            <a:off x="841248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Lampiran</a:t>
            </a:r>
            <a:endParaRPr lang="en-US" sz="3000" dirty="0"/>
          </a:p>
        </p:txBody>
      </p:sp>
      <p:sp>
        <p:nvSpPr>
          <p:cNvPr id="14" name="Teks 3"/>
          <p:cNvSpPr txBox="1"/>
          <p:nvPr/>
        </p:nvSpPr>
        <p:spPr>
          <a:xfrm>
            <a:off x="8412480" y="38404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Bahan pendukung kegiatan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Informasi Umum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mc_id" descr="Ilustrasi mc_i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737360"/>
            <a:ext cx="777240" cy="777240"/>
          </a:xfrm>
          <a:prstGeom prst="rect">
            <a:avLst/>
          </a:prstGeom>
        </p:spPr>
      </p:pic>
      <p:sp>
        <p:nvSpPr>
          <p:cNvPr id="5" name="Teks 1"/>
          <p:cNvSpPr txBox="1"/>
          <p:nvPr/>
        </p:nvSpPr>
        <p:spPr>
          <a:xfrm>
            <a:off x="82296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Identitas modul</a:t>
            </a:r>
            <a:endParaRPr lang="en-US" sz="3000" dirty="0"/>
          </a:p>
        </p:txBody>
      </p:sp>
      <p:sp>
        <p:nvSpPr>
          <p:cNvPr id="6" name="Kartu 2"/>
          <p:cNvSpPr/>
          <p:nvPr/>
        </p:nvSpPr>
        <p:spPr>
          <a:xfrm>
            <a:off x="434340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7" name="Gambar mc_layer" descr="Ilustrasi mc_lay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737360"/>
            <a:ext cx="777240" cy="777240"/>
          </a:xfrm>
          <a:prstGeom prst="rect">
            <a:avLst/>
          </a:prstGeom>
        </p:spPr>
      </p:pic>
      <p:sp>
        <p:nvSpPr>
          <p:cNvPr id="8" name="Teks 2"/>
          <p:cNvSpPr txBox="1"/>
          <p:nvPr/>
        </p:nvSpPr>
        <p:spPr>
          <a:xfrm>
            <a:off x="461772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Kompetensi awal</a:t>
            </a:r>
            <a:endParaRPr lang="en-US" sz="3000" dirty="0"/>
          </a:p>
        </p:txBody>
      </p:sp>
      <p:sp>
        <p:nvSpPr>
          <p:cNvPr id="9" name="Kartu 3"/>
          <p:cNvSpPr/>
          <p:nvPr/>
        </p:nvSpPr>
        <p:spPr>
          <a:xfrm>
            <a:off x="813816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0" name="Gambar mc_grad" descr="Ilustrasi mc_gra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737360"/>
            <a:ext cx="777240" cy="777240"/>
          </a:xfrm>
          <a:prstGeom prst="rect">
            <a:avLst/>
          </a:prstGeom>
        </p:spPr>
      </p:pic>
      <p:sp>
        <p:nvSpPr>
          <p:cNvPr id="11" name="Teks 3"/>
          <p:cNvSpPr txBox="1"/>
          <p:nvPr/>
        </p:nvSpPr>
        <p:spPr>
          <a:xfrm>
            <a:off x="841248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Profil Pelajar Pancasila</a:t>
            </a:r>
            <a:endParaRPr lang="en-US" sz="3000" dirty="0"/>
          </a:p>
        </p:txBody>
      </p:sp>
      <p:sp>
        <p:nvSpPr>
          <p:cNvPr id="12" name="Kartu 4"/>
          <p:cNvSpPr/>
          <p:nvPr/>
        </p:nvSpPr>
        <p:spPr>
          <a:xfrm>
            <a:off x="54864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3" name="Gambar mc_school" descr="Ilustrasi mc_school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114800"/>
            <a:ext cx="777240" cy="777240"/>
          </a:xfrm>
          <a:prstGeom prst="rect">
            <a:avLst/>
          </a:prstGeom>
        </p:spPr>
      </p:pic>
      <p:sp>
        <p:nvSpPr>
          <p:cNvPr id="14" name="Teks 4"/>
          <p:cNvSpPr txBox="1"/>
          <p:nvPr/>
        </p:nvSpPr>
        <p:spPr>
          <a:xfrm>
            <a:off x="82296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Sarana dan prasarana</a:t>
            </a:r>
            <a:endParaRPr lang="en-US" sz="3000" dirty="0"/>
          </a:p>
        </p:txBody>
      </p:sp>
      <p:sp>
        <p:nvSpPr>
          <p:cNvPr id="15" name="Kartu 5"/>
          <p:cNvSpPr/>
          <p:nvPr/>
        </p:nvSpPr>
        <p:spPr>
          <a:xfrm>
            <a:off x="434340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6" name="Gambar mc_users" descr="Ilustrasi mc_user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4114800"/>
            <a:ext cx="777240" cy="777240"/>
          </a:xfrm>
          <a:prstGeom prst="rect">
            <a:avLst/>
          </a:prstGeom>
        </p:spPr>
      </p:pic>
      <p:sp>
        <p:nvSpPr>
          <p:cNvPr id="17" name="Teks 5"/>
          <p:cNvSpPr txBox="1"/>
          <p:nvPr/>
        </p:nvSpPr>
        <p:spPr>
          <a:xfrm>
            <a:off x="461772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Target peserta didik</a:t>
            </a:r>
            <a:endParaRPr lang="en-US" sz="3000" dirty="0"/>
          </a:p>
        </p:txBody>
      </p:sp>
      <p:sp>
        <p:nvSpPr>
          <p:cNvPr id="18" name="Kartu 6"/>
          <p:cNvSpPr/>
          <p:nvPr/>
        </p:nvSpPr>
        <p:spPr>
          <a:xfrm>
            <a:off x="813816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9" name="Gambar mc_teach" descr="Ilustrasi mc_teach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2480" y="4114800"/>
            <a:ext cx="777240" cy="777240"/>
          </a:xfrm>
          <a:prstGeom prst="rect">
            <a:avLst/>
          </a:prstGeom>
        </p:spPr>
      </p:pic>
      <p:sp>
        <p:nvSpPr>
          <p:cNvPr id="20" name="Teks 6"/>
          <p:cNvSpPr txBox="1"/>
          <p:nvPr/>
        </p:nvSpPr>
        <p:spPr>
          <a:xfrm>
            <a:off x="841248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Model pembelajaran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Komponen Inti</a:t>
            </a:r>
            <a:endParaRPr lang="en-US" sz="3000" dirty="0"/>
          </a:p>
        </p:txBody>
      </p:sp>
      <p:pic>
        <p:nvPicPr>
          <p:cNvPr id="3" name="Gambar dokumen" descr="Ilustrasi dokum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54480"/>
            <a:ext cx="3017520" cy="4297680"/>
          </a:xfrm>
          <a:prstGeom prst="rect">
            <a:avLst/>
          </a:prstGeom>
        </p:spPr>
      </p:pic>
      <p:sp>
        <p:nvSpPr>
          <p:cNvPr id="4" name="Kartu 1"/>
          <p:cNvSpPr/>
          <p:nvPr/>
        </p:nvSpPr>
        <p:spPr>
          <a:xfrm>
            <a:off x="3840480" y="1554480"/>
            <a:ext cx="3794760" cy="10058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ks 1"/>
          <p:cNvSpPr txBox="1"/>
          <p:nvPr/>
        </p:nvSpPr>
        <p:spPr>
          <a:xfrm>
            <a:off x="4023360" y="1554480"/>
            <a:ext cx="3520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1. Tujuan belajar</a:t>
            </a:r>
            <a:endParaRPr lang="en-US" sz="3000" dirty="0"/>
          </a:p>
        </p:txBody>
      </p:sp>
      <p:sp>
        <p:nvSpPr>
          <p:cNvPr id="6" name="Kartu 2"/>
          <p:cNvSpPr/>
          <p:nvPr/>
        </p:nvSpPr>
        <p:spPr>
          <a:xfrm>
            <a:off x="3840480" y="2651760"/>
            <a:ext cx="3794760" cy="10058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ks 2"/>
          <p:cNvSpPr txBox="1"/>
          <p:nvPr/>
        </p:nvSpPr>
        <p:spPr>
          <a:xfrm>
            <a:off x="4023360" y="2651760"/>
            <a:ext cx="3520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2. Pemahaman bermakna</a:t>
            </a:r>
            <a:endParaRPr lang="en-US" sz="3000" dirty="0"/>
          </a:p>
        </p:txBody>
      </p:sp>
      <p:sp>
        <p:nvSpPr>
          <p:cNvPr id="8" name="Kartu 3"/>
          <p:cNvSpPr/>
          <p:nvPr/>
        </p:nvSpPr>
        <p:spPr>
          <a:xfrm>
            <a:off x="3840480" y="3749040"/>
            <a:ext cx="3794760" cy="10058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ks 3"/>
          <p:cNvSpPr txBox="1"/>
          <p:nvPr/>
        </p:nvSpPr>
        <p:spPr>
          <a:xfrm>
            <a:off x="4023360" y="3749040"/>
            <a:ext cx="3520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3. Pertanyaan pemantik</a:t>
            </a:r>
            <a:endParaRPr lang="en-US" sz="3000" dirty="0"/>
          </a:p>
        </p:txBody>
      </p:sp>
      <p:sp>
        <p:nvSpPr>
          <p:cNvPr id="10" name="Kartu 4"/>
          <p:cNvSpPr/>
          <p:nvPr/>
        </p:nvSpPr>
        <p:spPr>
          <a:xfrm>
            <a:off x="3840480" y="4846320"/>
            <a:ext cx="3794760" cy="10058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ks 4"/>
          <p:cNvSpPr txBox="1"/>
          <p:nvPr/>
        </p:nvSpPr>
        <p:spPr>
          <a:xfrm>
            <a:off x="4023360" y="4846320"/>
            <a:ext cx="3520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4. Kegiatan belajar</a:t>
            </a:r>
            <a:endParaRPr lang="en-US" sz="3000" dirty="0"/>
          </a:p>
        </p:txBody>
      </p:sp>
      <p:sp>
        <p:nvSpPr>
          <p:cNvPr id="12" name="Kartu 5"/>
          <p:cNvSpPr/>
          <p:nvPr/>
        </p:nvSpPr>
        <p:spPr>
          <a:xfrm>
            <a:off x="7818120" y="1554480"/>
            <a:ext cx="3794760" cy="10058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ks 5"/>
          <p:cNvSpPr txBox="1"/>
          <p:nvPr/>
        </p:nvSpPr>
        <p:spPr>
          <a:xfrm>
            <a:off x="8001000" y="1554480"/>
            <a:ext cx="3520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5. Asesmen</a:t>
            </a:r>
            <a:endParaRPr lang="en-US" sz="3000" dirty="0"/>
          </a:p>
        </p:txBody>
      </p:sp>
      <p:sp>
        <p:nvSpPr>
          <p:cNvPr id="14" name="Kartu 6"/>
          <p:cNvSpPr/>
          <p:nvPr/>
        </p:nvSpPr>
        <p:spPr>
          <a:xfrm>
            <a:off x="7818120" y="2651760"/>
            <a:ext cx="3794760" cy="10058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Teks 6"/>
          <p:cNvSpPr txBox="1"/>
          <p:nvPr/>
        </p:nvSpPr>
        <p:spPr>
          <a:xfrm>
            <a:off x="8001000" y="2651760"/>
            <a:ext cx="3520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6. Pengayaan dan remedial</a:t>
            </a:r>
            <a:endParaRPr lang="en-US" sz="3000" dirty="0"/>
          </a:p>
        </p:txBody>
      </p:sp>
      <p:sp>
        <p:nvSpPr>
          <p:cNvPr id="16" name="Kartu 7"/>
          <p:cNvSpPr/>
          <p:nvPr/>
        </p:nvSpPr>
        <p:spPr>
          <a:xfrm>
            <a:off x="7818120" y="3749040"/>
            <a:ext cx="3794760" cy="1005840"/>
          </a:xfrm>
          <a:prstGeom prst="roundRect">
            <a:avLst>
              <a:gd name="adj" fmla="val 1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ks 7"/>
          <p:cNvSpPr txBox="1"/>
          <p:nvPr/>
        </p:nvSpPr>
        <p:spPr>
          <a:xfrm>
            <a:off x="8001000" y="3749040"/>
            <a:ext cx="3520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7. Refleksi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Rumus Tujuan Pembelajaran (ABCD)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mc_users" descr="Ilustrasi mc_user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920240"/>
            <a:ext cx="1371600" cy="1371600"/>
          </a:xfrm>
          <a:prstGeom prst="rect">
            <a:avLst/>
          </a:prstGeom>
        </p:spPr>
      </p:pic>
      <p:sp>
        <p:nvSpPr>
          <p:cNvPr id="5" name="Judul 1"/>
          <p:cNvSpPr txBox="1"/>
          <p:nvPr/>
        </p:nvSpPr>
        <p:spPr>
          <a:xfrm>
            <a:off x="2560320" y="18288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A. Audience</a:t>
            </a:r>
            <a:endParaRPr lang="en-US" sz="3000" dirty="0"/>
          </a:p>
        </p:txBody>
      </p:sp>
      <p:sp>
        <p:nvSpPr>
          <p:cNvPr id="6" name="Teks 1"/>
          <p:cNvSpPr txBox="1"/>
          <p:nvPr/>
        </p:nvSpPr>
        <p:spPr>
          <a:xfrm>
            <a:off x="2560320" y="242316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Peserta didik</a:t>
            </a:r>
            <a:endParaRPr lang="en-US" sz="3000" dirty="0"/>
          </a:p>
        </p:txBody>
      </p:sp>
      <p:sp>
        <p:nvSpPr>
          <p:cNvPr id="7" name="Kartu 2"/>
          <p:cNvSpPr/>
          <p:nvPr/>
        </p:nvSpPr>
        <p:spPr>
          <a:xfrm>
            <a:off x="6172200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8" name="Gambar mc_eye" descr="Ilustrasi mc_ey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920240"/>
            <a:ext cx="1371600" cy="1371600"/>
          </a:xfrm>
          <a:prstGeom prst="rect">
            <a:avLst/>
          </a:prstGeom>
        </p:spPr>
      </p:pic>
      <p:sp>
        <p:nvSpPr>
          <p:cNvPr id="9" name="Judul 2"/>
          <p:cNvSpPr txBox="1"/>
          <p:nvPr/>
        </p:nvSpPr>
        <p:spPr>
          <a:xfrm>
            <a:off x="8183880" y="18288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B. Behavior</a:t>
            </a:r>
            <a:endParaRPr lang="en-US" sz="3000" dirty="0"/>
          </a:p>
        </p:txBody>
      </p:sp>
      <p:sp>
        <p:nvSpPr>
          <p:cNvPr id="10" name="Teks 2"/>
          <p:cNvSpPr txBox="1"/>
          <p:nvPr/>
        </p:nvSpPr>
        <p:spPr>
          <a:xfrm>
            <a:off x="8183880" y="242316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Perilaku yang diamati</a:t>
            </a:r>
            <a:endParaRPr lang="en-US" sz="3000" dirty="0"/>
          </a:p>
        </p:txBody>
      </p:sp>
      <p:sp>
        <p:nvSpPr>
          <p:cNvPr id="11" name="Kartu 3"/>
          <p:cNvSpPr/>
          <p:nvPr/>
        </p:nvSpPr>
        <p:spPr>
          <a:xfrm>
            <a:off x="548640" y="388620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2" name="Gambar mc_tools" descr="Ilustrasi mc_tool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251960"/>
            <a:ext cx="1371600" cy="1371600"/>
          </a:xfrm>
          <a:prstGeom prst="rect">
            <a:avLst/>
          </a:prstGeom>
        </p:spPr>
      </p:pic>
      <p:sp>
        <p:nvSpPr>
          <p:cNvPr id="13" name="Judul 3"/>
          <p:cNvSpPr txBox="1"/>
          <p:nvPr/>
        </p:nvSpPr>
        <p:spPr>
          <a:xfrm>
            <a:off x="2560320" y="41605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C. Condition</a:t>
            </a:r>
            <a:endParaRPr lang="en-US" sz="3000" dirty="0"/>
          </a:p>
        </p:txBody>
      </p:sp>
      <p:sp>
        <p:nvSpPr>
          <p:cNvPr id="14" name="Teks 3"/>
          <p:cNvSpPr txBox="1"/>
          <p:nvPr/>
        </p:nvSpPr>
        <p:spPr>
          <a:xfrm>
            <a:off x="2560320" y="475488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Kondisi atau alat bantu</a:t>
            </a:r>
            <a:endParaRPr lang="en-US" sz="3000" dirty="0"/>
          </a:p>
        </p:txBody>
      </p:sp>
      <p:sp>
        <p:nvSpPr>
          <p:cNvPr id="15" name="Kartu 4"/>
          <p:cNvSpPr/>
          <p:nvPr/>
        </p:nvSpPr>
        <p:spPr>
          <a:xfrm>
            <a:off x="6172200" y="388620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6" name="Gambar mc_target" descr="Ilustrasi mc_target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4251960"/>
            <a:ext cx="1371600" cy="1371600"/>
          </a:xfrm>
          <a:prstGeom prst="rect">
            <a:avLst/>
          </a:prstGeom>
        </p:spPr>
      </p:pic>
      <p:sp>
        <p:nvSpPr>
          <p:cNvPr id="17" name="Judul 4"/>
          <p:cNvSpPr txBox="1"/>
          <p:nvPr/>
        </p:nvSpPr>
        <p:spPr>
          <a:xfrm>
            <a:off x="8183880" y="416052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D. Degree</a:t>
            </a:r>
            <a:endParaRPr lang="en-US" sz="3000" dirty="0"/>
          </a:p>
        </p:txBody>
      </p:sp>
      <p:sp>
        <p:nvSpPr>
          <p:cNvPr id="18" name="Teks 4"/>
          <p:cNvSpPr txBox="1"/>
          <p:nvPr/>
        </p:nvSpPr>
        <p:spPr>
          <a:xfrm>
            <a:off x="8183880" y="475488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Tingkat ketercapaian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Jenis Asesmen dalam Modul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3520440" cy="4480560"/>
          </a:xfrm>
          <a:prstGeom prst="roundRect">
            <a:avLst>
              <a:gd name="adj" fmla="val 38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mc_steth" descr="Ilustrasi mc_stet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828800"/>
            <a:ext cx="1188720" cy="1188720"/>
          </a:xfrm>
          <a:prstGeom prst="rect">
            <a:avLst/>
          </a:prstGeom>
        </p:spPr>
      </p:pic>
      <p:sp>
        <p:nvSpPr>
          <p:cNvPr id="5" name="Judul 1"/>
          <p:cNvSpPr txBox="1"/>
          <p:nvPr/>
        </p:nvSpPr>
        <p:spPr>
          <a:xfrm>
            <a:off x="82296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Diagnostik</a:t>
            </a:r>
            <a:endParaRPr lang="en-US" sz="3000" dirty="0"/>
          </a:p>
        </p:txBody>
      </p:sp>
      <p:sp>
        <p:nvSpPr>
          <p:cNvPr id="6" name="Teks 1"/>
          <p:cNvSpPr txBox="1"/>
          <p:nvPr/>
        </p:nvSpPr>
        <p:spPr>
          <a:xfrm>
            <a:off x="822960" y="38404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Di awal, mengukur kesiapan siswa</a:t>
            </a:r>
            <a:endParaRPr lang="en-US" sz="3000" dirty="0"/>
          </a:p>
        </p:txBody>
      </p:sp>
      <p:sp>
        <p:nvSpPr>
          <p:cNvPr id="7" name="Kartu 2"/>
          <p:cNvSpPr/>
          <p:nvPr/>
        </p:nvSpPr>
        <p:spPr>
          <a:xfrm>
            <a:off x="4343400" y="1554480"/>
            <a:ext cx="3520440" cy="4480560"/>
          </a:xfrm>
          <a:prstGeom prst="roundRect">
            <a:avLst>
              <a:gd name="adj" fmla="val 38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8" name="Gambar mc_chart" descr="Ilustrasi mc_char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828800"/>
            <a:ext cx="1188720" cy="1188720"/>
          </a:xfrm>
          <a:prstGeom prst="rect">
            <a:avLst/>
          </a:prstGeom>
        </p:spPr>
      </p:pic>
      <p:sp>
        <p:nvSpPr>
          <p:cNvPr id="9" name="Judul 2"/>
          <p:cNvSpPr txBox="1"/>
          <p:nvPr/>
        </p:nvSpPr>
        <p:spPr>
          <a:xfrm>
            <a:off x="461772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Formatif</a:t>
            </a:r>
            <a:endParaRPr lang="en-US" sz="3000" dirty="0"/>
          </a:p>
        </p:txBody>
      </p:sp>
      <p:sp>
        <p:nvSpPr>
          <p:cNvPr id="10" name="Teks 2"/>
          <p:cNvSpPr txBox="1"/>
          <p:nvPr/>
        </p:nvSpPr>
        <p:spPr>
          <a:xfrm>
            <a:off x="4617720" y="38404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Selama proses, memantau belajar</a:t>
            </a:r>
            <a:endParaRPr lang="en-US" sz="3000" dirty="0"/>
          </a:p>
        </p:txBody>
      </p:sp>
      <p:sp>
        <p:nvSpPr>
          <p:cNvPr id="11" name="Kartu 3"/>
          <p:cNvSpPr/>
          <p:nvPr/>
        </p:nvSpPr>
        <p:spPr>
          <a:xfrm>
            <a:off x="8138160" y="1554480"/>
            <a:ext cx="3520440" cy="4480560"/>
          </a:xfrm>
          <a:prstGeom prst="roundRect">
            <a:avLst>
              <a:gd name="adj" fmla="val 38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2" name="Gambar mc_flag" descr="Ilustrasi mc_fla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828800"/>
            <a:ext cx="1188720" cy="1188720"/>
          </a:xfrm>
          <a:prstGeom prst="rect">
            <a:avLst/>
          </a:prstGeom>
        </p:spPr>
      </p:pic>
      <p:sp>
        <p:nvSpPr>
          <p:cNvPr id="13" name="Judul 3"/>
          <p:cNvSpPr txBox="1"/>
          <p:nvPr/>
        </p:nvSpPr>
        <p:spPr>
          <a:xfrm>
            <a:off x="841248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Sumatif</a:t>
            </a:r>
            <a:endParaRPr lang="en-US" sz="3000" dirty="0"/>
          </a:p>
        </p:txBody>
      </p:sp>
      <p:sp>
        <p:nvSpPr>
          <p:cNvPr id="14" name="Teks 3"/>
          <p:cNvSpPr txBox="1"/>
          <p:nvPr/>
        </p:nvSpPr>
        <p:spPr>
          <a:xfrm>
            <a:off x="8412480" y="38404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Di akhir, mengukur capaian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Langkah Menyusun Modul Ajar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mc_search" descr="Ilustrasi mc_searc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737360"/>
            <a:ext cx="777240" cy="777240"/>
          </a:xfrm>
          <a:prstGeom prst="rect">
            <a:avLst/>
          </a:prstGeom>
        </p:spPr>
      </p:pic>
      <p:sp>
        <p:nvSpPr>
          <p:cNvPr id="5" name="Teks 1"/>
          <p:cNvSpPr txBox="1"/>
          <p:nvPr/>
        </p:nvSpPr>
        <p:spPr>
          <a:xfrm>
            <a:off x="82296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1. Analisis CP</a:t>
            </a:r>
            <a:endParaRPr lang="en-US" sz="3000" dirty="0"/>
          </a:p>
        </p:txBody>
      </p:sp>
      <p:sp>
        <p:nvSpPr>
          <p:cNvPr id="6" name="Kartu 2"/>
          <p:cNvSpPr/>
          <p:nvPr/>
        </p:nvSpPr>
        <p:spPr>
          <a:xfrm>
            <a:off x="434340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7" name="Gambar mc_target" descr="Ilustrasi mc_targe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737360"/>
            <a:ext cx="777240" cy="777240"/>
          </a:xfrm>
          <a:prstGeom prst="rect">
            <a:avLst/>
          </a:prstGeom>
        </p:spPr>
      </p:pic>
      <p:sp>
        <p:nvSpPr>
          <p:cNvPr id="8" name="Teks 2"/>
          <p:cNvSpPr txBox="1"/>
          <p:nvPr/>
        </p:nvSpPr>
        <p:spPr>
          <a:xfrm>
            <a:off x="461772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2. Rumuskan tujuan</a:t>
            </a:r>
            <a:endParaRPr lang="en-US" sz="3000" dirty="0"/>
          </a:p>
        </p:txBody>
      </p:sp>
      <p:sp>
        <p:nvSpPr>
          <p:cNvPr id="9" name="Kartu 3"/>
          <p:cNvSpPr/>
          <p:nvPr/>
        </p:nvSpPr>
        <p:spPr>
          <a:xfrm>
            <a:off x="813816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0" name="Gambar mc_check" descr="Ilustrasi mc_chec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737360"/>
            <a:ext cx="777240" cy="777240"/>
          </a:xfrm>
          <a:prstGeom prst="rect">
            <a:avLst/>
          </a:prstGeom>
        </p:spPr>
      </p:pic>
      <p:sp>
        <p:nvSpPr>
          <p:cNvPr id="11" name="Teks 3"/>
          <p:cNvSpPr txBox="1"/>
          <p:nvPr/>
        </p:nvSpPr>
        <p:spPr>
          <a:xfrm>
            <a:off x="841248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3. Rancang asesmen</a:t>
            </a:r>
            <a:endParaRPr lang="en-US" sz="3000" dirty="0"/>
          </a:p>
        </p:txBody>
      </p:sp>
      <p:sp>
        <p:nvSpPr>
          <p:cNvPr id="12" name="Kartu 4"/>
          <p:cNvSpPr/>
          <p:nvPr/>
        </p:nvSpPr>
        <p:spPr>
          <a:xfrm>
            <a:off x="54864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3" name="Gambar mc_pen" descr="Ilustrasi mc_pe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114800"/>
            <a:ext cx="777240" cy="777240"/>
          </a:xfrm>
          <a:prstGeom prst="rect">
            <a:avLst/>
          </a:prstGeom>
        </p:spPr>
      </p:pic>
      <p:sp>
        <p:nvSpPr>
          <p:cNvPr id="14" name="Teks 4"/>
          <p:cNvSpPr txBox="1"/>
          <p:nvPr/>
        </p:nvSpPr>
        <p:spPr>
          <a:xfrm>
            <a:off x="82296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4. Susun kegiatan belajar</a:t>
            </a:r>
            <a:endParaRPr lang="en-US" sz="3000" dirty="0"/>
          </a:p>
        </p:txBody>
      </p:sp>
      <p:sp>
        <p:nvSpPr>
          <p:cNvPr id="15" name="Kartu 5"/>
          <p:cNvSpPr/>
          <p:nvPr/>
        </p:nvSpPr>
        <p:spPr>
          <a:xfrm>
            <a:off x="434340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6" name="Gambar mc_images" descr="Ilustrasi mc_image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4114800"/>
            <a:ext cx="777240" cy="777240"/>
          </a:xfrm>
          <a:prstGeom prst="rect">
            <a:avLst/>
          </a:prstGeom>
        </p:spPr>
      </p:pic>
      <p:sp>
        <p:nvSpPr>
          <p:cNvPr id="17" name="Teks 5"/>
          <p:cNvSpPr txBox="1"/>
          <p:nvPr/>
        </p:nvSpPr>
        <p:spPr>
          <a:xfrm>
            <a:off x="461772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5. Siapkan media</a:t>
            </a:r>
            <a:endParaRPr lang="en-US" sz="3000" dirty="0"/>
          </a:p>
        </p:txBody>
      </p:sp>
      <p:sp>
        <p:nvSpPr>
          <p:cNvPr id="18" name="Kartu 6"/>
          <p:cNvSpPr/>
          <p:nvPr/>
        </p:nvSpPr>
        <p:spPr>
          <a:xfrm>
            <a:off x="813816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9" name="Gambar mc_sync" descr="Ilustrasi mc_sync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2480" y="4114800"/>
            <a:ext cx="777240" cy="777240"/>
          </a:xfrm>
          <a:prstGeom prst="rect">
            <a:avLst/>
          </a:prstGeom>
        </p:spPr>
      </p:pic>
      <p:sp>
        <p:nvSpPr>
          <p:cNvPr id="20" name="Teks 6"/>
          <p:cNvSpPr txBox="1"/>
          <p:nvPr/>
        </p:nvSpPr>
        <p:spPr>
          <a:xfrm>
            <a:off x="841248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6. Review dan revisi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Tips Modul Ajar yang Baik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548640" y="1600200"/>
            <a:ext cx="7223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Sesuaikan dengan karakter siswa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Gunakan bahasa yang jelas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Kaitkan dengan dunia kerja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Fleksibel dan mudah direvisi</a:t>
            </a:r>
            <a:endParaRPr lang="en-US" sz="3000" dirty="0"/>
          </a:p>
        </p:txBody>
      </p:sp>
      <p:pic>
        <p:nvPicPr>
          <p:cNvPr id="4" name="Gambar m_tips" descr="Ilustrasi m_tip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60020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Kesimpulan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731520" y="1737360"/>
            <a:ext cx="68580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Modul ajar adalah panduan mengajar guru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Terdiri dari informasi umum, inti, dan lampiran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Disusun bertahap dan selalu direvisi</a:t>
            </a:r>
            <a:endParaRPr lang="en-US" sz="3000" dirty="0"/>
          </a:p>
        </p:txBody>
      </p:sp>
      <p:pic>
        <p:nvPicPr>
          <p:cNvPr id="4" name="Gambar m_penutup" descr="Ilustrasi m_penutu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73736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ul Ajar">
  <a:themeElements>
    <a:clrScheme name="Modul Ajar">
      <a:dk1>
        <a:srgbClr val="1B2A1F"/>
      </a:dk1>
      <a:lt1>
        <a:srgbClr val="FFFFFF"/>
      </a:lt1>
      <a:dk2>
        <a:srgbClr val="1F5F3A"/>
      </a:dk2>
      <a:lt2>
        <a:srgbClr val="EAF3E4"/>
      </a:lt2>
      <a:accent1>
        <a:srgbClr val="2C7A4B"/>
      </a:accent1>
      <a:accent2>
        <a:srgbClr val="E8913A"/>
      </a:accent2>
      <a:accent3>
        <a:srgbClr val="97BC62"/>
      </a:accent3>
      <a:accent4>
        <a:srgbClr val="8A5A2B"/>
      </a:accent4>
      <a:accent5>
        <a:srgbClr val="3A9BC4"/>
      </a:accent5>
      <a:accent6>
        <a:srgbClr val="F4C95D"/>
      </a:accent6>
      <a:hlink>
        <a:srgbClr val="2C7A4B"/>
      </a:hlink>
      <a:folHlink>
        <a:srgbClr val="8A5A2B"/>
      </a:folHlink>
    </a:clrScheme>
    <a:fontScheme name="Modul Aja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Penyusunan Modul Ajar</dc:title>
  <dc:subject>PptxGenJS Presentation</dc:subject>
  <dc:creator>PptxGenJS</dc:creator>
  <cp:lastModifiedBy>PptxGenJS</cp:lastModifiedBy>
  <cp:revision>1</cp:revision>
  <dcterms:created xsi:type="dcterms:W3CDTF">2026-10-24T03:59:13Z</dcterms:created>
  <dcterms:modified xsi:type="dcterms:W3CDTF">2026-10-24T03:59:13Z</dcterms:modified>
</cp:coreProperties>
</file>