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BD669BE-BADB-4181-AB57-92196247435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0D9B91B-A484-4F4C-A4A6-392CFEDFD9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D669BE-BADB-4181-AB57-92196247435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D9B91B-A484-4F4C-A4A6-392CFEDFD9E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D669BE-BADB-4181-AB57-92196247435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D9B91B-A484-4F4C-A4A6-392CFEDFD9E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D669BE-BADB-4181-AB57-92196247435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D9B91B-A484-4F4C-A4A6-392CFEDFD9E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D669BE-BADB-4181-AB57-92196247435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D9B91B-A484-4F4C-A4A6-392CFEDFD9E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D669BE-BADB-4181-AB57-92196247435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D9B91B-A484-4F4C-A4A6-392CFEDFD9E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D669BE-BADB-4181-AB57-92196247435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D9B91B-A484-4F4C-A4A6-392CFEDFD9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BD669BE-BADB-4181-AB57-92196247435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D9B91B-A484-4F4C-A4A6-392CFEDFD9E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BD669BE-BADB-4181-AB57-92196247435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0D9B91B-A484-4F4C-A4A6-392CFEDFD9E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D669BE-BADB-4181-AB57-92196247435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D9B91B-A484-4F4C-A4A6-392CFEDFD9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D669BE-BADB-4181-AB57-92196247435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D9B91B-A484-4F4C-A4A6-392CFEDFD9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BD669BE-BADB-4181-AB57-92196247435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0D9B91B-A484-4F4C-A4A6-392CFEDFD9E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PEMBELAJARAN MENDALAM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D" dirty="0" err="1" smtClean="0"/>
              <a:t>Mutiawati</a:t>
            </a:r>
            <a:r>
              <a:rPr lang="en-ID" dirty="0" smtClean="0"/>
              <a:t>, S.Ag.,</a:t>
            </a:r>
            <a:r>
              <a:rPr lang="en-ID" dirty="0" err="1" smtClean="0"/>
              <a:t>M.Pd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03648" y="2295453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 smtClean="0"/>
              <a:t>Pembelajaran</a:t>
            </a:r>
            <a:r>
              <a:rPr lang="en-US" dirty="0" smtClean="0"/>
              <a:t> yang </a:t>
            </a:r>
          </a:p>
          <a:p>
            <a:pPr algn="ctr"/>
            <a:r>
              <a:rPr lang="en-US" dirty="0" err="1" smtClean="0"/>
              <a:t>Bermakna</a:t>
            </a:r>
            <a:r>
              <a:rPr lang="en-US" dirty="0" smtClean="0"/>
              <a:t>, </a:t>
            </a:r>
            <a:r>
              <a:rPr lang="en-US" dirty="0" err="1" smtClean="0"/>
              <a:t>Berkesadaran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Menggembirakan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712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Mendalam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yang </a:t>
            </a:r>
            <a:r>
              <a:rPr lang="en-US" dirty="0" err="1"/>
              <a:t>mendorong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:</a:t>
            </a:r>
          </a:p>
          <a:p>
            <a:r>
              <a:rPr lang="en-US" dirty="0" err="1"/>
              <a:t>Memahami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utuh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mendalam</a:t>
            </a:r>
            <a:r>
              <a:rPr lang="en-US" dirty="0"/>
              <a:t>. </a:t>
            </a:r>
          </a:p>
          <a:p>
            <a:r>
              <a:rPr lang="en-US" dirty="0" err="1"/>
              <a:t>Menghubungkan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 </a:t>
            </a:r>
            <a:r>
              <a:rPr lang="en-US" dirty="0" err="1"/>
              <a:t>nyata</a:t>
            </a:r>
            <a:r>
              <a:rPr lang="en-US" dirty="0"/>
              <a:t>. </a:t>
            </a:r>
          </a:p>
          <a:p>
            <a:r>
              <a:rPr lang="en-US" dirty="0" err="1"/>
              <a:t>Berpikir</a:t>
            </a:r>
            <a:r>
              <a:rPr lang="en-US" dirty="0"/>
              <a:t> </a:t>
            </a:r>
            <a:r>
              <a:rPr lang="en-US" dirty="0" err="1"/>
              <a:t>kritis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kreatif</a:t>
            </a:r>
            <a:r>
              <a:rPr lang="en-US" dirty="0"/>
              <a:t>. </a:t>
            </a:r>
          </a:p>
          <a:p>
            <a:r>
              <a:rPr lang="en-US" dirty="0" err="1"/>
              <a:t>Merefleksikan</a:t>
            </a:r>
            <a:r>
              <a:rPr lang="en-US" dirty="0"/>
              <a:t> </a:t>
            </a:r>
            <a:r>
              <a:rPr lang="en-US" dirty="0" err="1"/>
              <a:t>pengalaman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. </a:t>
            </a:r>
          </a:p>
          <a:p>
            <a:r>
              <a:rPr lang="en-US" dirty="0" err="1"/>
              <a:t>Menerapkan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situasi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. </a:t>
            </a:r>
          </a:p>
          <a:p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dirty="0" err="1"/>
              <a:t>karakter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positif</a:t>
            </a:r>
            <a:r>
              <a:rPr lang="en-US" dirty="0"/>
              <a:t>. </a:t>
            </a:r>
          </a:p>
          <a:p>
            <a:pPr marL="109728" indent="0">
              <a:buNone/>
            </a:pPr>
            <a:endParaRPr lang="en-US" b="1" dirty="0" smtClean="0"/>
          </a:p>
          <a:p>
            <a:pPr marL="109728" indent="0">
              <a:buNone/>
            </a:pPr>
            <a:r>
              <a:rPr lang="en-US" b="1" dirty="0" err="1" smtClean="0"/>
              <a:t>Intinya</a:t>
            </a:r>
            <a:r>
              <a:rPr lang="en-US" b="1" dirty="0"/>
              <a:t>:</a:t>
            </a:r>
            <a:endParaRPr lang="en-US" dirty="0"/>
          </a:p>
          <a:p>
            <a:pPr marL="137160" indent="0">
              <a:buNone/>
            </a:pPr>
            <a:r>
              <a:rPr lang="en-US" i="1" dirty="0" err="1"/>
              <a:t>Bukan</a:t>
            </a:r>
            <a:r>
              <a:rPr lang="en-US" i="1" dirty="0"/>
              <a:t> </a:t>
            </a:r>
            <a:r>
              <a:rPr lang="en-US" i="1" dirty="0" err="1"/>
              <a:t>sekadar</a:t>
            </a:r>
            <a:r>
              <a:rPr lang="en-US" i="1" dirty="0"/>
              <a:t> </a:t>
            </a:r>
            <a:r>
              <a:rPr lang="en-US" i="1" dirty="0" err="1"/>
              <a:t>tahu</a:t>
            </a:r>
            <a:r>
              <a:rPr lang="en-US" i="1" dirty="0"/>
              <a:t>, </a:t>
            </a:r>
            <a:r>
              <a:rPr lang="en-US" i="1" dirty="0" err="1"/>
              <a:t>tetapi</a:t>
            </a:r>
            <a:r>
              <a:rPr lang="en-US" i="1" dirty="0"/>
              <a:t> </a:t>
            </a:r>
            <a:r>
              <a:rPr lang="en-US" i="1" dirty="0" err="1"/>
              <a:t>memahami</a:t>
            </a:r>
            <a:r>
              <a:rPr lang="en-US" i="1" dirty="0"/>
              <a:t>, </a:t>
            </a:r>
            <a:r>
              <a:rPr lang="en-US" i="1" dirty="0" err="1"/>
              <a:t>menghayati</a:t>
            </a:r>
            <a:r>
              <a:rPr lang="en-US" i="1" dirty="0"/>
              <a:t>, </a:t>
            </a:r>
            <a:r>
              <a:rPr lang="en-US" i="1" dirty="0" err="1"/>
              <a:t>dan</a:t>
            </a:r>
            <a:r>
              <a:rPr lang="en-US" i="1" dirty="0"/>
              <a:t> </a:t>
            </a:r>
            <a:r>
              <a:rPr lang="en-US" i="1" dirty="0" err="1"/>
              <a:t>mampu</a:t>
            </a:r>
            <a:r>
              <a:rPr lang="en-US" i="1" dirty="0"/>
              <a:t> </a:t>
            </a:r>
            <a:r>
              <a:rPr lang="en-US" i="1" dirty="0" err="1"/>
              <a:t>menerapkan</a:t>
            </a:r>
            <a:r>
              <a:rPr lang="en-US" i="1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53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Apa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Mendalam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18601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mengejar</a:t>
            </a:r>
            <a:r>
              <a:rPr lang="en-US" dirty="0"/>
              <a:t>:</a:t>
            </a:r>
          </a:p>
          <a:p>
            <a:pPr marL="109728" indent="0">
              <a:buNone/>
            </a:pPr>
            <a:r>
              <a:rPr lang="en-US" b="1" dirty="0" err="1"/>
              <a:t>Mengingat</a:t>
            </a:r>
            <a:r>
              <a:rPr lang="en-US" b="1" dirty="0"/>
              <a:t> → </a:t>
            </a:r>
            <a:r>
              <a:rPr lang="en-US" b="1" dirty="0" err="1"/>
              <a:t>Memahami</a:t>
            </a:r>
            <a:r>
              <a:rPr lang="en-US" b="1" dirty="0"/>
              <a:t> → </a:t>
            </a:r>
            <a:r>
              <a:rPr lang="en-US" b="1" dirty="0" err="1"/>
              <a:t>Mengerjakan</a:t>
            </a:r>
            <a:r>
              <a:rPr lang="en-US" b="1" dirty="0"/>
              <a:t> </a:t>
            </a:r>
            <a:r>
              <a:rPr lang="en-US" b="1" dirty="0" err="1" smtClean="0"/>
              <a:t>soal</a:t>
            </a:r>
            <a:endParaRPr lang="en-US" b="1" dirty="0" smtClean="0"/>
          </a:p>
          <a:p>
            <a:pPr marL="109728" indent="0">
              <a:buNone/>
            </a:pPr>
            <a:endParaRPr lang="en-US" dirty="0"/>
          </a:p>
          <a:p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berkembang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:</a:t>
            </a:r>
          </a:p>
          <a:p>
            <a:pPr marL="109728" indent="0">
              <a:buNone/>
            </a:pPr>
            <a:r>
              <a:rPr lang="en-US" b="1" dirty="0" err="1"/>
              <a:t>Memahami</a:t>
            </a:r>
            <a:r>
              <a:rPr lang="en-US" b="1" dirty="0"/>
              <a:t> → </a:t>
            </a:r>
            <a:r>
              <a:rPr lang="en-US" b="1" dirty="0" err="1"/>
              <a:t>Menghubungkan</a:t>
            </a:r>
            <a:r>
              <a:rPr lang="en-US" b="1" dirty="0"/>
              <a:t> → </a:t>
            </a:r>
            <a:r>
              <a:rPr lang="en-US" b="1" dirty="0" err="1"/>
              <a:t>Menerapkan</a:t>
            </a:r>
            <a:r>
              <a:rPr lang="en-US" b="1" dirty="0"/>
              <a:t> → </a:t>
            </a:r>
            <a:r>
              <a:rPr lang="en-US" b="1" dirty="0" err="1"/>
              <a:t>Merefleksi</a:t>
            </a:r>
            <a:r>
              <a:rPr lang="en-US" b="1" dirty="0"/>
              <a:t> → </a:t>
            </a:r>
            <a:r>
              <a:rPr lang="en-US" b="1" dirty="0" err="1" smtClean="0"/>
              <a:t>Menciptakan</a:t>
            </a:r>
            <a:endParaRPr lang="en-US" b="1" dirty="0" smtClean="0"/>
          </a:p>
          <a:p>
            <a:pPr marL="109728" indent="0">
              <a:buNone/>
            </a:pPr>
            <a:endParaRPr lang="en-US" dirty="0"/>
          </a:p>
          <a:p>
            <a:r>
              <a:rPr lang="en-US" dirty="0" err="1"/>
              <a:t>Tujuannya</a:t>
            </a:r>
            <a:r>
              <a:rPr lang="en-US" dirty="0"/>
              <a:t> agar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menghadapi</a:t>
            </a:r>
            <a:r>
              <a:rPr lang="en-US" dirty="0"/>
              <a:t> </a:t>
            </a:r>
            <a:r>
              <a:rPr lang="en-US" dirty="0" err="1"/>
              <a:t>persoalan</a:t>
            </a:r>
            <a:r>
              <a:rPr lang="en-US" dirty="0"/>
              <a:t> </a:t>
            </a:r>
            <a:r>
              <a:rPr lang="en-US" dirty="0" err="1"/>
              <a:t>nyata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Mengapa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Mendalam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87704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Mendalam</a:t>
            </a:r>
            <a:r>
              <a:rPr lang="en-US" dirty="0"/>
              <a:t> </a:t>
            </a:r>
            <a:r>
              <a:rPr lang="en-US" dirty="0" err="1"/>
              <a:t>menekankan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prinsip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:</a:t>
            </a:r>
          </a:p>
          <a:p>
            <a:r>
              <a:rPr lang="en-US" dirty="0"/>
              <a:t>🌱 </a:t>
            </a:r>
            <a:r>
              <a:rPr lang="en-US" b="1" dirty="0" err="1"/>
              <a:t>Berkesadaran</a:t>
            </a:r>
            <a:r>
              <a:rPr lang="en-US" b="1" dirty="0"/>
              <a:t> (Mindful)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sadar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proses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belajarnya</a:t>
            </a:r>
            <a:r>
              <a:rPr lang="en-US" dirty="0"/>
              <a:t>.</a:t>
            </a:r>
          </a:p>
          <a:p>
            <a:r>
              <a:rPr lang="en-US" dirty="0"/>
              <a:t>💡 </a:t>
            </a:r>
            <a:r>
              <a:rPr lang="en-US" b="1" dirty="0" err="1"/>
              <a:t>Bermakna</a:t>
            </a:r>
            <a:r>
              <a:rPr lang="en-US" b="1" dirty="0"/>
              <a:t> (Meaningful)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dikaitkan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pengalaman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 </a:t>
            </a:r>
            <a:r>
              <a:rPr lang="en-US" dirty="0" err="1"/>
              <a:t>nyata</a:t>
            </a:r>
            <a:r>
              <a:rPr lang="en-US" dirty="0"/>
              <a:t>.</a:t>
            </a:r>
          </a:p>
          <a:p>
            <a:r>
              <a:rPr lang="en-US" dirty="0"/>
              <a:t>😊 </a:t>
            </a:r>
            <a:r>
              <a:rPr lang="en-US" b="1" dirty="0" err="1"/>
              <a:t>Menggembirakan</a:t>
            </a:r>
            <a:r>
              <a:rPr lang="en-US" b="1" dirty="0"/>
              <a:t> (Joyful)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Proses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berlangsung</a:t>
            </a:r>
            <a:r>
              <a:rPr lang="en-US" dirty="0"/>
              <a:t> </a:t>
            </a:r>
            <a:r>
              <a:rPr lang="en-US" dirty="0" err="1"/>
              <a:t>positif</a:t>
            </a:r>
            <a:r>
              <a:rPr lang="en-US" dirty="0"/>
              <a:t>, </a:t>
            </a:r>
            <a:r>
              <a:rPr lang="en-US" dirty="0" err="1"/>
              <a:t>aman</a:t>
            </a:r>
            <a:r>
              <a:rPr lang="en-US" dirty="0"/>
              <a:t>, </a:t>
            </a:r>
            <a:r>
              <a:rPr lang="en-US" dirty="0" err="1"/>
              <a:t>menarik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memotivasi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Prinsip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Mendalam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446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109728" indent="0">
              <a:buNone/>
            </a:pP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:</a:t>
            </a:r>
          </a:p>
          <a:p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. </a:t>
            </a:r>
          </a:p>
          <a:p>
            <a:r>
              <a:rPr lang="en-US" dirty="0" err="1"/>
              <a:t>Fokus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terlibat</a:t>
            </a:r>
            <a:r>
              <a:rPr lang="en-US" dirty="0"/>
              <a:t> </a:t>
            </a:r>
            <a:r>
              <a:rPr lang="en-US" dirty="0" err="1"/>
              <a:t>aktif</a:t>
            </a:r>
            <a:r>
              <a:rPr lang="en-US" dirty="0"/>
              <a:t>. </a:t>
            </a:r>
          </a:p>
          <a:p>
            <a:r>
              <a:rPr lang="en-US" dirty="0" err="1"/>
              <a:t>Menyadari</a:t>
            </a:r>
            <a:r>
              <a:rPr lang="en-US" dirty="0"/>
              <a:t> proses </a:t>
            </a:r>
            <a:r>
              <a:rPr lang="en-US" dirty="0" err="1"/>
              <a:t>belajarnya</a:t>
            </a:r>
            <a:r>
              <a:rPr lang="en-US" dirty="0"/>
              <a:t>. </a:t>
            </a:r>
          </a:p>
          <a:p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mengidentifikasi</a:t>
            </a:r>
            <a:r>
              <a:rPr lang="en-US" dirty="0"/>
              <a:t> </a:t>
            </a:r>
            <a:r>
              <a:rPr lang="en-US" dirty="0" err="1"/>
              <a:t>kekuatan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kekurangan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. </a:t>
            </a:r>
          </a:p>
          <a:p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refleksi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. </a:t>
            </a:r>
          </a:p>
          <a:p>
            <a:pPr marL="109728" indent="0">
              <a:buNone/>
            </a:pPr>
            <a:endParaRPr lang="en-US" b="1" dirty="0" smtClean="0"/>
          </a:p>
          <a:p>
            <a:pPr marL="109728" indent="0">
              <a:buNone/>
            </a:pPr>
            <a:r>
              <a:rPr lang="en-US" b="1" dirty="0" err="1" smtClean="0"/>
              <a:t>Contoh</a:t>
            </a:r>
            <a:r>
              <a:rPr lang="en-US" b="1" dirty="0" smtClean="0"/>
              <a:t> </a:t>
            </a:r>
            <a:r>
              <a:rPr lang="en-US" b="1" dirty="0"/>
              <a:t>PAI: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Sebelum</a:t>
            </a:r>
            <a:r>
              <a:rPr lang="en-US" dirty="0"/>
              <a:t> </a:t>
            </a:r>
            <a:r>
              <a:rPr lang="en-US" dirty="0" err="1"/>
              <a:t>mempelajari</a:t>
            </a:r>
            <a:r>
              <a:rPr lang="en-US" dirty="0"/>
              <a:t> </a:t>
            </a:r>
            <a:r>
              <a:rPr lang="en-US" dirty="0" err="1"/>
              <a:t>kejujuran</a:t>
            </a:r>
            <a:r>
              <a:rPr lang="en-US" dirty="0"/>
              <a:t>, </a:t>
            </a: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diajak</a:t>
            </a:r>
            <a:r>
              <a:rPr lang="en-US" dirty="0"/>
              <a:t> </a:t>
            </a:r>
            <a:r>
              <a:rPr lang="en-US" dirty="0" err="1"/>
              <a:t>merefleksikan</a:t>
            </a:r>
            <a:r>
              <a:rPr lang="en-US" dirty="0"/>
              <a:t> </a:t>
            </a:r>
            <a:r>
              <a:rPr lang="en-US" dirty="0" err="1"/>
              <a:t>pengalaman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memilih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berkata</a:t>
            </a:r>
            <a:r>
              <a:rPr lang="en-US" dirty="0"/>
              <a:t> </a:t>
            </a:r>
            <a:r>
              <a:rPr lang="en-US" dirty="0" err="1"/>
              <a:t>jujur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berbohong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Berkesadaran</a:t>
            </a:r>
            <a:r>
              <a:rPr lang="en-US" dirty="0"/>
              <a:t> (Mindful Learning)</a:t>
            </a:r>
          </a:p>
        </p:txBody>
      </p:sp>
    </p:spTree>
    <p:extLst>
      <p:ext uri="{BB962C8B-B14F-4D97-AF65-F5344CB8AC3E}">
        <p14:creationId xmlns:p14="http://schemas.microsoft.com/office/powerpoint/2010/main" val="3996348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109728" indent="0">
              <a:buNone/>
            </a:pP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bermakna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:</a:t>
            </a:r>
          </a:p>
          <a:p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berhubungan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. </a:t>
            </a:r>
          </a:p>
          <a:p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dikaitkan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sebelumnya</a:t>
            </a:r>
            <a:r>
              <a:rPr lang="en-US" dirty="0"/>
              <a:t>. </a:t>
            </a:r>
          </a:p>
          <a:p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memecahkan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nyata</a:t>
            </a:r>
            <a:r>
              <a:rPr lang="en-US" dirty="0"/>
              <a:t>. </a:t>
            </a:r>
          </a:p>
          <a:p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sikap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tindakan</a:t>
            </a:r>
            <a:r>
              <a:rPr lang="en-US" dirty="0"/>
              <a:t>. </a:t>
            </a:r>
          </a:p>
          <a:p>
            <a:pPr marL="109728" indent="0">
              <a:buNone/>
            </a:pPr>
            <a:endParaRPr lang="en-US" b="1" dirty="0" smtClean="0"/>
          </a:p>
          <a:p>
            <a:pPr marL="109728" indent="0">
              <a:buNone/>
            </a:pPr>
            <a:r>
              <a:rPr lang="en-US" b="1" dirty="0" err="1" smtClean="0"/>
              <a:t>Contoh</a:t>
            </a:r>
            <a:r>
              <a:rPr lang="en-US" b="1" dirty="0"/>
              <a:t>: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i="1" dirty="0" err="1"/>
              <a:t>larangan</a:t>
            </a:r>
            <a:r>
              <a:rPr lang="en-US" i="1" dirty="0"/>
              <a:t> </a:t>
            </a:r>
            <a:r>
              <a:rPr lang="en-US" i="1" dirty="0" err="1"/>
              <a:t>membully</a:t>
            </a:r>
            <a:r>
              <a:rPr lang="en-US" dirty="0"/>
              <a:t> </a:t>
            </a:r>
            <a:r>
              <a:rPr lang="en-US" dirty="0" err="1"/>
              <a:t>dikaitkan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fenomena</a:t>
            </a:r>
            <a:r>
              <a:rPr lang="en-US" dirty="0"/>
              <a:t> </a:t>
            </a:r>
            <a:r>
              <a:rPr lang="en-US" dirty="0" err="1"/>
              <a:t>perundungan</a:t>
            </a:r>
            <a:r>
              <a:rPr lang="en-US" dirty="0"/>
              <a:t> di </a:t>
            </a:r>
            <a:r>
              <a:rPr lang="en-US" dirty="0" err="1"/>
              <a:t>sekolah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media </a:t>
            </a:r>
            <a:r>
              <a:rPr lang="en-US" dirty="0" err="1"/>
              <a:t>sosial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Bermakna</a:t>
            </a:r>
            <a:r>
              <a:rPr lang="en-US" dirty="0"/>
              <a:t> (Meaningful Learning)</a:t>
            </a:r>
          </a:p>
        </p:txBody>
      </p:sp>
    </p:spTree>
    <p:extLst>
      <p:ext uri="{BB962C8B-B14F-4D97-AF65-F5344CB8AC3E}">
        <p14:creationId xmlns:p14="http://schemas.microsoft.com/office/powerpoint/2010/main" val="1525381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109728" indent="0">
              <a:buNone/>
            </a:pPr>
            <a:r>
              <a:rPr lang="en-US" dirty="0" err="1"/>
              <a:t>Pembelajaran</a:t>
            </a:r>
            <a:r>
              <a:rPr lang="en-US" dirty="0"/>
              <a:t> yang </a:t>
            </a:r>
            <a:r>
              <a:rPr lang="en-US" dirty="0" err="1"/>
              <a:t>menggembirakan</a:t>
            </a:r>
            <a:r>
              <a:rPr lang="en-US" dirty="0"/>
              <a:t>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dirty="0" err="1"/>
              <a:t>sekadar</a:t>
            </a:r>
            <a:r>
              <a:rPr lang="en-US" dirty="0"/>
              <a:t> </a:t>
            </a:r>
            <a:r>
              <a:rPr lang="en-US" dirty="0" err="1"/>
              <a:t>bermain</a:t>
            </a:r>
            <a:r>
              <a:rPr lang="en-US" dirty="0"/>
              <a:t>.</a:t>
            </a:r>
          </a:p>
          <a:p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menciptakan</a:t>
            </a:r>
            <a:r>
              <a:rPr lang="en-US" dirty="0"/>
              <a:t> </a:t>
            </a:r>
            <a:r>
              <a:rPr lang="en-US" dirty="0" err="1"/>
              <a:t>suasana</a:t>
            </a:r>
            <a:r>
              <a:rPr lang="en-US" dirty="0"/>
              <a:t>:</a:t>
            </a:r>
          </a:p>
          <a:p>
            <a:r>
              <a:rPr lang="en-US" dirty="0" err="1"/>
              <a:t>Aman</a:t>
            </a:r>
            <a:r>
              <a:rPr lang="en-US" dirty="0"/>
              <a:t> </a:t>
            </a:r>
          </a:p>
          <a:p>
            <a:r>
              <a:rPr lang="en-US" dirty="0" err="1"/>
              <a:t>Nyaman</a:t>
            </a:r>
            <a:r>
              <a:rPr lang="en-US" dirty="0"/>
              <a:t> </a:t>
            </a:r>
          </a:p>
          <a:p>
            <a:r>
              <a:rPr lang="en-US" dirty="0" err="1"/>
              <a:t>Interaktif</a:t>
            </a:r>
            <a:r>
              <a:rPr lang="en-US" dirty="0"/>
              <a:t> </a:t>
            </a:r>
          </a:p>
          <a:p>
            <a:r>
              <a:rPr lang="en-US" dirty="0" err="1"/>
              <a:t>Menantang</a:t>
            </a:r>
            <a:r>
              <a:rPr lang="en-US" dirty="0"/>
              <a:t> </a:t>
            </a:r>
          </a:p>
          <a:p>
            <a:r>
              <a:rPr lang="en-US" dirty="0" err="1"/>
              <a:t>Menghargai</a:t>
            </a:r>
            <a:r>
              <a:rPr lang="en-US" dirty="0"/>
              <a:t> </a:t>
            </a:r>
            <a:r>
              <a:rPr lang="en-US" dirty="0" err="1"/>
              <a:t>pendapat</a:t>
            </a:r>
            <a:r>
              <a:rPr lang="en-US" dirty="0"/>
              <a:t> </a:t>
            </a:r>
          </a:p>
          <a:p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kesempatan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mencoba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kesalahan</a:t>
            </a:r>
            <a:r>
              <a:rPr lang="en-US" dirty="0"/>
              <a:t> </a:t>
            </a:r>
          </a:p>
          <a:p>
            <a:pPr marL="109728" indent="0">
              <a:buNone/>
            </a:pPr>
            <a:endParaRPr lang="en-US" b="1" dirty="0" smtClean="0"/>
          </a:p>
          <a:p>
            <a:pPr marL="109728" indent="0">
              <a:buNone/>
            </a:pPr>
            <a:r>
              <a:rPr lang="en-US" b="1" dirty="0" smtClean="0"/>
              <a:t>Guru </a:t>
            </a:r>
            <a:r>
              <a:rPr lang="en-US" b="1" dirty="0" err="1"/>
              <a:t>sebagai</a:t>
            </a:r>
            <a:r>
              <a:rPr lang="en-US" b="1" dirty="0"/>
              <a:t> </a:t>
            </a:r>
            <a:r>
              <a:rPr lang="en-US" b="1" dirty="0" err="1"/>
              <a:t>fasilitator</a:t>
            </a:r>
            <a:r>
              <a:rPr lang="en-US" b="1" dirty="0"/>
              <a:t>, </a:t>
            </a:r>
            <a:r>
              <a:rPr lang="en-US" b="1" dirty="0" err="1"/>
              <a:t>bukan</a:t>
            </a:r>
            <a:r>
              <a:rPr lang="en-US" b="1" dirty="0"/>
              <a:t> </a:t>
            </a:r>
            <a:r>
              <a:rPr lang="en-US" b="1" dirty="0" err="1"/>
              <a:t>satu-satunya</a:t>
            </a:r>
            <a:r>
              <a:rPr lang="en-US" b="1" dirty="0"/>
              <a:t> </a:t>
            </a:r>
            <a:r>
              <a:rPr lang="en-US" b="1" dirty="0" err="1"/>
              <a:t>sumber</a:t>
            </a:r>
            <a:r>
              <a:rPr lang="en-US" b="1" dirty="0"/>
              <a:t> </a:t>
            </a:r>
            <a:r>
              <a:rPr lang="en-US" b="1" dirty="0" err="1"/>
              <a:t>pengetahuan</a:t>
            </a:r>
            <a:r>
              <a:rPr lang="en-US" b="1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Menggembirakan</a:t>
            </a:r>
            <a:r>
              <a:rPr lang="en-US" dirty="0"/>
              <a:t> (Joyful Learning)</a:t>
            </a:r>
          </a:p>
        </p:txBody>
      </p:sp>
    </p:spTree>
    <p:extLst>
      <p:ext uri="{BB962C8B-B14F-4D97-AF65-F5344CB8AC3E}">
        <p14:creationId xmlns:p14="http://schemas.microsoft.com/office/powerpoint/2010/main" val="3328772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109728" indent="0">
              <a:buNone/>
            </a:pP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dirancang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proses:</a:t>
            </a:r>
          </a:p>
          <a:p>
            <a:r>
              <a:rPr lang="en-US" b="1" dirty="0"/>
              <a:t>MEMAHAMI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↓</a:t>
            </a:r>
            <a:br>
              <a:rPr lang="en-US" dirty="0"/>
            </a:b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memperoleh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 smtClean="0"/>
              <a:t>.</a:t>
            </a:r>
          </a:p>
          <a:p>
            <a:pPr marL="109728" indent="0">
              <a:buNone/>
            </a:pPr>
            <a:endParaRPr lang="en-US" dirty="0"/>
          </a:p>
          <a:p>
            <a:r>
              <a:rPr lang="en-US" b="1" dirty="0"/>
              <a:t>MENGAPLIKASI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↓</a:t>
            </a:r>
            <a:br>
              <a:rPr lang="en-US" dirty="0"/>
            </a:b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menyelesaikan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 smtClean="0"/>
              <a:t>.</a:t>
            </a:r>
          </a:p>
          <a:p>
            <a:pPr marL="109728" indent="0">
              <a:buNone/>
            </a:pPr>
            <a:endParaRPr lang="en-US" dirty="0"/>
          </a:p>
          <a:p>
            <a:r>
              <a:rPr lang="en-US" b="1" dirty="0"/>
              <a:t>MEREFLEKSI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↓</a:t>
            </a:r>
            <a:br>
              <a:rPr lang="en-US" dirty="0"/>
            </a:b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mengevaluasi</a:t>
            </a:r>
            <a:r>
              <a:rPr lang="en-US" dirty="0"/>
              <a:t> </a:t>
            </a:r>
            <a:r>
              <a:rPr lang="en-US" dirty="0" err="1"/>
              <a:t>pengalaman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mengambil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Pengalaman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Mendalam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441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1916832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marL="109728" indent="0">
              <a:buNone/>
            </a:pP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mendalam</a:t>
            </a:r>
            <a:r>
              <a:rPr lang="en-US" dirty="0"/>
              <a:t> </a:t>
            </a:r>
            <a:r>
              <a:rPr lang="en-US" dirty="0" err="1"/>
              <a:t>mendorong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:</a:t>
            </a:r>
          </a:p>
          <a:p>
            <a:r>
              <a:rPr lang="en-US" dirty="0" err="1"/>
              <a:t>Bertanya</a:t>
            </a:r>
            <a:r>
              <a:rPr lang="en-US" dirty="0"/>
              <a:t> </a:t>
            </a:r>
          </a:p>
          <a:p>
            <a:r>
              <a:rPr lang="en-US" dirty="0" err="1"/>
              <a:t>Mengamati</a:t>
            </a:r>
            <a:r>
              <a:rPr lang="en-US" dirty="0"/>
              <a:t> </a:t>
            </a:r>
          </a:p>
          <a:p>
            <a:r>
              <a:rPr lang="en-US" dirty="0" err="1"/>
              <a:t>Menganalisis</a:t>
            </a:r>
            <a:r>
              <a:rPr lang="en-US" dirty="0"/>
              <a:t> </a:t>
            </a:r>
          </a:p>
          <a:p>
            <a:r>
              <a:rPr lang="en-US" dirty="0" err="1"/>
              <a:t>Berdiskusi</a:t>
            </a:r>
            <a:r>
              <a:rPr lang="en-US" dirty="0"/>
              <a:t> </a:t>
            </a:r>
          </a:p>
          <a:p>
            <a:r>
              <a:rPr lang="en-US" dirty="0" err="1"/>
              <a:t>Memecahkan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</a:p>
          <a:p>
            <a:r>
              <a:rPr lang="en-US" dirty="0" err="1"/>
              <a:t>Berkolaborasi</a:t>
            </a:r>
            <a:r>
              <a:rPr lang="en-US" dirty="0"/>
              <a:t> </a:t>
            </a:r>
          </a:p>
          <a:p>
            <a:r>
              <a:rPr lang="en-US" dirty="0" err="1"/>
              <a:t>Berargumentasi</a:t>
            </a:r>
            <a:r>
              <a:rPr lang="en-US" dirty="0"/>
              <a:t> </a:t>
            </a:r>
          </a:p>
          <a:p>
            <a:r>
              <a:rPr lang="en-US" dirty="0" err="1"/>
              <a:t>Mencipta</a:t>
            </a:r>
            <a:r>
              <a:rPr lang="en-US" dirty="0"/>
              <a:t> </a:t>
            </a:r>
          </a:p>
          <a:p>
            <a:r>
              <a:rPr lang="en-US" dirty="0" err="1" smtClean="0"/>
              <a:t>Merefleksi</a:t>
            </a:r>
            <a:endParaRPr lang="en-US" dirty="0" smtClean="0"/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Dari </a:t>
            </a:r>
            <a:r>
              <a:rPr lang="en-US" dirty="0">
                <a:solidFill>
                  <a:srgbClr val="FF0000"/>
                </a:solidFill>
              </a:rPr>
              <a:t>“</a:t>
            </a:r>
            <a:r>
              <a:rPr lang="en-US" dirty="0" err="1">
                <a:solidFill>
                  <a:srgbClr val="FF0000"/>
                </a:solidFill>
              </a:rPr>
              <a:t>apa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jawabannya</a:t>
            </a:r>
            <a:r>
              <a:rPr lang="en-US" dirty="0">
                <a:solidFill>
                  <a:srgbClr val="FF0000"/>
                </a:solidFill>
              </a:rPr>
              <a:t>?” </a:t>
            </a:r>
            <a:r>
              <a:rPr lang="en-US" dirty="0" err="1">
                <a:solidFill>
                  <a:srgbClr val="FF0000"/>
                </a:solidFill>
              </a:rPr>
              <a:t>menjadi</a:t>
            </a:r>
            <a:r>
              <a:rPr lang="en-US" dirty="0">
                <a:solidFill>
                  <a:srgbClr val="FF0000"/>
                </a:solidFill>
              </a:rPr>
              <a:t> “</a:t>
            </a:r>
            <a:r>
              <a:rPr lang="en-US" dirty="0" err="1">
                <a:solidFill>
                  <a:srgbClr val="FF0000"/>
                </a:solidFill>
              </a:rPr>
              <a:t>mengapa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bagaimana</a:t>
            </a:r>
            <a:r>
              <a:rPr lang="en-US" dirty="0">
                <a:solidFill>
                  <a:srgbClr val="FF0000"/>
                </a:solidFill>
              </a:rPr>
              <a:t>?”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Mendalam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036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marL="109728" indent="0">
              <a:buNone/>
            </a:pPr>
            <a:r>
              <a:rPr lang="en-US" dirty="0"/>
              <a:t>Guru </a:t>
            </a:r>
            <a:r>
              <a:rPr lang="en-US" dirty="0" err="1"/>
              <a:t>berperan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:</a:t>
            </a:r>
          </a:p>
          <a:p>
            <a:pPr marL="109728" indent="0">
              <a:buNone/>
            </a:pPr>
            <a:r>
              <a:rPr lang="en-US" b="1" dirty="0" smtClean="0"/>
              <a:t>1. </a:t>
            </a:r>
            <a:r>
              <a:rPr lang="en-US" b="1" dirty="0" err="1" smtClean="0"/>
              <a:t>Fasilitator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   </a:t>
            </a:r>
            <a:r>
              <a:rPr lang="en-US" dirty="0" err="1" smtClean="0"/>
              <a:t>Menciptakan</a:t>
            </a:r>
            <a:r>
              <a:rPr lang="en-US" dirty="0" smtClean="0"/>
              <a:t> </a:t>
            </a:r>
            <a:r>
              <a:rPr lang="en-US" dirty="0" err="1"/>
              <a:t>pengalaman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 smtClean="0"/>
              <a:t>.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b="1" dirty="0" smtClean="0"/>
              <a:t>2. </a:t>
            </a:r>
            <a:r>
              <a:rPr lang="en-US" b="1" dirty="0" err="1" smtClean="0"/>
              <a:t>Inspirator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  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/>
              <a:t>motivasi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keteladanan</a:t>
            </a:r>
            <a:r>
              <a:rPr lang="en-US" dirty="0" smtClean="0"/>
              <a:t>.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b="1" dirty="0" smtClean="0"/>
              <a:t>3. </a:t>
            </a:r>
            <a:r>
              <a:rPr lang="en-US" b="1" dirty="0" err="1" smtClean="0"/>
              <a:t>Pembimbing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   </a:t>
            </a:r>
            <a:r>
              <a:rPr lang="en-US" dirty="0" err="1" smtClean="0"/>
              <a:t>Mengarahkan</a:t>
            </a:r>
            <a:r>
              <a:rPr lang="en-US" dirty="0" smtClean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menemukan</a:t>
            </a:r>
            <a:r>
              <a:rPr lang="en-US" dirty="0"/>
              <a:t> </a:t>
            </a:r>
            <a:r>
              <a:rPr lang="en-US" dirty="0" err="1"/>
              <a:t>solusi</a:t>
            </a:r>
            <a:r>
              <a:rPr lang="en-US" dirty="0" smtClean="0"/>
              <a:t>.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b="1" dirty="0" smtClean="0"/>
              <a:t>4. </a:t>
            </a:r>
            <a:r>
              <a:rPr lang="en-US" b="1" dirty="0" err="1" smtClean="0"/>
              <a:t>Asesor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   </a:t>
            </a:r>
            <a:r>
              <a:rPr lang="en-US" dirty="0" err="1" smtClean="0"/>
              <a:t>Menilai</a:t>
            </a:r>
            <a:r>
              <a:rPr lang="en-US" dirty="0" smtClean="0"/>
              <a:t> </a:t>
            </a:r>
            <a:r>
              <a:rPr lang="en-US" dirty="0"/>
              <a:t>proses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 smtClean="0"/>
              <a:t>.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b="1" dirty="0" smtClean="0"/>
              <a:t>5. </a:t>
            </a:r>
            <a:r>
              <a:rPr lang="en-US" b="1" dirty="0" err="1" smtClean="0"/>
              <a:t>Teladan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   </a:t>
            </a:r>
            <a:r>
              <a:rPr lang="en-US" dirty="0" err="1" smtClean="0"/>
              <a:t>Menunjukkan</a:t>
            </a:r>
            <a:r>
              <a:rPr lang="en-US" dirty="0" smtClean="0"/>
              <a:t> </a:t>
            </a:r>
            <a:r>
              <a:rPr lang="en-US" dirty="0" err="1"/>
              <a:t>nilai</a:t>
            </a:r>
            <a:r>
              <a:rPr lang="en-US" dirty="0"/>
              <a:t> yang </a:t>
            </a:r>
            <a:r>
              <a:rPr lang="en-US" dirty="0" err="1"/>
              <a:t>dipelajari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smtClean="0"/>
              <a:t> </a:t>
            </a:r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kehidupan</a:t>
            </a:r>
            <a:r>
              <a:rPr lang="en-US" dirty="0" smtClean="0"/>
              <a:t> </a:t>
            </a:r>
            <a:r>
              <a:rPr lang="en-US" dirty="0" err="1"/>
              <a:t>nyata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Peran</a:t>
            </a:r>
            <a:r>
              <a:rPr lang="en-US" dirty="0"/>
              <a:t> Guru</a:t>
            </a:r>
          </a:p>
        </p:txBody>
      </p:sp>
    </p:spTree>
    <p:extLst>
      <p:ext uri="{BB962C8B-B14F-4D97-AF65-F5344CB8AC3E}">
        <p14:creationId xmlns:p14="http://schemas.microsoft.com/office/powerpoint/2010/main" val="3170270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109728" indent="0">
              <a:buNone/>
            </a:pP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:</a:t>
            </a:r>
          </a:p>
          <a:p>
            <a:r>
              <a:rPr lang="en-US" dirty="0" err="1"/>
              <a:t>Pembelajar</a:t>
            </a:r>
            <a:r>
              <a:rPr lang="en-US" dirty="0"/>
              <a:t> </a:t>
            </a:r>
            <a:r>
              <a:rPr lang="en-US" dirty="0" err="1"/>
              <a:t>aktif</a:t>
            </a:r>
            <a:r>
              <a:rPr lang="en-US" dirty="0"/>
              <a:t> </a:t>
            </a:r>
          </a:p>
          <a:p>
            <a:r>
              <a:rPr lang="en-US" dirty="0" err="1"/>
              <a:t>Penanya</a:t>
            </a:r>
            <a:r>
              <a:rPr lang="en-US" dirty="0"/>
              <a:t> </a:t>
            </a:r>
          </a:p>
          <a:p>
            <a:r>
              <a:rPr lang="en-US" dirty="0" err="1"/>
              <a:t>Peneliti</a:t>
            </a:r>
            <a:r>
              <a:rPr lang="en-US" dirty="0"/>
              <a:t> </a:t>
            </a:r>
          </a:p>
          <a:p>
            <a:r>
              <a:rPr lang="en-US" dirty="0" err="1"/>
              <a:t>Pemecah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</a:p>
          <a:p>
            <a:r>
              <a:rPr lang="en-US" dirty="0" err="1"/>
              <a:t>Kolaborator</a:t>
            </a:r>
            <a:r>
              <a:rPr lang="en-US" dirty="0"/>
              <a:t> </a:t>
            </a:r>
          </a:p>
          <a:p>
            <a:r>
              <a:rPr lang="en-US" dirty="0" err="1"/>
              <a:t>Komunikator</a:t>
            </a:r>
            <a:r>
              <a:rPr lang="en-US" dirty="0"/>
              <a:t> </a:t>
            </a:r>
          </a:p>
          <a:p>
            <a:r>
              <a:rPr lang="en-US" dirty="0" err="1"/>
              <a:t>Reflektif</a:t>
            </a:r>
            <a:r>
              <a:rPr lang="en-US" dirty="0"/>
              <a:t> </a:t>
            </a:r>
          </a:p>
          <a:p>
            <a:r>
              <a:rPr lang="en-US" dirty="0" err="1"/>
              <a:t>Kreator</a:t>
            </a:r>
            <a:r>
              <a:rPr lang="en-US" dirty="0"/>
              <a:t> </a:t>
            </a:r>
          </a:p>
          <a:p>
            <a:pPr marL="109728" indent="0">
              <a:buNone/>
            </a:pPr>
            <a:endParaRPr lang="en-US" b="1" dirty="0" smtClean="0"/>
          </a:p>
          <a:p>
            <a:pPr marL="109728" indent="0">
              <a:buNone/>
            </a:pPr>
            <a:r>
              <a:rPr lang="en-US" b="1" dirty="0" err="1" smtClean="0"/>
              <a:t>Peserta</a:t>
            </a:r>
            <a:r>
              <a:rPr lang="en-US" b="1" dirty="0" smtClean="0"/>
              <a:t> </a:t>
            </a:r>
            <a:r>
              <a:rPr lang="en-US" b="1" dirty="0" err="1"/>
              <a:t>didik</a:t>
            </a:r>
            <a:r>
              <a:rPr lang="en-US" b="1" dirty="0"/>
              <a:t> </a:t>
            </a: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b="1" dirty="0" err="1"/>
              <a:t>hanya</a:t>
            </a:r>
            <a:r>
              <a:rPr lang="en-US" b="1" dirty="0"/>
              <a:t> </a:t>
            </a:r>
            <a:r>
              <a:rPr lang="en-US" b="1" dirty="0" err="1"/>
              <a:t>menerima</a:t>
            </a:r>
            <a:r>
              <a:rPr lang="en-US" b="1" dirty="0"/>
              <a:t> </a:t>
            </a:r>
            <a:r>
              <a:rPr lang="en-US" b="1" dirty="0" err="1"/>
              <a:t>pengetahuan</a:t>
            </a:r>
            <a:r>
              <a:rPr lang="en-US" b="1" dirty="0"/>
              <a:t>, </a:t>
            </a:r>
            <a:r>
              <a:rPr lang="en-US" b="1" dirty="0" err="1"/>
              <a:t>tetapi</a:t>
            </a:r>
            <a:r>
              <a:rPr lang="en-US" b="1" dirty="0"/>
              <a:t> </a:t>
            </a:r>
            <a:r>
              <a:rPr lang="en-US" b="1" dirty="0" err="1"/>
              <a:t>membangun</a:t>
            </a:r>
            <a:r>
              <a:rPr lang="en-US" b="1" dirty="0"/>
              <a:t> </a:t>
            </a:r>
            <a:r>
              <a:rPr lang="en-US" b="1" dirty="0" err="1"/>
              <a:t>pengetahuan</a:t>
            </a:r>
            <a:r>
              <a:rPr lang="en-US" b="1" dirty="0"/>
              <a:t> </a:t>
            </a:r>
            <a:r>
              <a:rPr lang="en-US" b="1" dirty="0" err="1"/>
              <a:t>melalui</a:t>
            </a:r>
            <a:r>
              <a:rPr lang="en-US" b="1" dirty="0"/>
              <a:t> </a:t>
            </a:r>
            <a:r>
              <a:rPr lang="en-US" b="1" dirty="0" err="1"/>
              <a:t>pengalaman</a:t>
            </a:r>
            <a:r>
              <a:rPr lang="en-US" b="1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Peran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8026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en-US" b="1" dirty="0" err="1"/>
              <a:t>Materi</a:t>
            </a:r>
            <a:r>
              <a:rPr lang="en-US" b="1" dirty="0"/>
              <a:t>: </a:t>
            </a:r>
            <a:r>
              <a:rPr lang="en-US" b="1" dirty="0" err="1"/>
              <a:t>Munafik</a:t>
            </a:r>
            <a:endParaRPr lang="en-US" dirty="0"/>
          </a:p>
          <a:p>
            <a:r>
              <a:rPr lang="en-US" b="1" dirty="0" err="1"/>
              <a:t>Memahami</a:t>
            </a:r>
            <a:r>
              <a:rPr lang="en-US" b="1" dirty="0"/>
              <a:t>: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mempelajari</a:t>
            </a:r>
            <a:r>
              <a:rPr lang="en-US" dirty="0"/>
              <a:t> </a:t>
            </a:r>
            <a:r>
              <a:rPr lang="en-US" dirty="0" err="1"/>
              <a:t>pengertian</a:t>
            </a:r>
            <a:r>
              <a:rPr lang="en-US" dirty="0"/>
              <a:t>, </a:t>
            </a:r>
            <a:r>
              <a:rPr lang="en-US" dirty="0" err="1"/>
              <a:t>dalil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tanda-tanda</a:t>
            </a:r>
            <a:r>
              <a:rPr lang="en-US" dirty="0"/>
              <a:t> </a:t>
            </a:r>
            <a:r>
              <a:rPr lang="en-US" dirty="0" err="1"/>
              <a:t>munafik</a:t>
            </a:r>
            <a:r>
              <a:rPr lang="en-US" dirty="0"/>
              <a:t>.</a:t>
            </a:r>
          </a:p>
          <a:p>
            <a:r>
              <a:rPr lang="en-US" b="1" dirty="0" err="1"/>
              <a:t>Mengaplikasi</a:t>
            </a:r>
            <a:r>
              <a:rPr lang="en-US" b="1" dirty="0"/>
              <a:t>: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menganalisis</a:t>
            </a:r>
            <a:r>
              <a:rPr lang="en-US" dirty="0"/>
              <a:t> </a:t>
            </a:r>
            <a:r>
              <a:rPr lang="en-US" dirty="0" err="1"/>
              <a:t>kasus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jujur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 </a:t>
            </a:r>
            <a:r>
              <a:rPr lang="en-US" dirty="0" err="1"/>
              <a:t>sehari-hari</a:t>
            </a:r>
            <a:r>
              <a:rPr lang="en-US" dirty="0"/>
              <a:t>.</a:t>
            </a:r>
          </a:p>
          <a:p>
            <a:r>
              <a:rPr lang="en-US" b="1" dirty="0" err="1"/>
              <a:t>Merefleksi</a:t>
            </a:r>
            <a:r>
              <a:rPr lang="en-US" b="1" dirty="0"/>
              <a:t>: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menuliskan</a:t>
            </a:r>
            <a:r>
              <a:rPr lang="en-US" dirty="0"/>
              <a:t>:</a:t>
            </a:r>
            <a:br>
              <a:rPr lang="en-US" dirty="0"/>
            </a:br>
            <a:r>
              <a:rPr lang="en-US" i="1" dirty="0"/>
              <a:t>"</a:t>
            </a:r>
            <a:r>
              <a:rPr lang="en-US" i="1" dirty="0" err="1"/>
              <a:t>Perilaku</a:t>
            </a:r>
            <a:r>
              <a:rPr lang="en-US" i="1" dirty="0"/>
              <a:t> </a:t>
            </a:r>
            <a:r>
              <a:rPr lang="en-US" i="1" dirty="0" err="1"/>
              <a:t>apa</a:t>
            </a:r>
            <a:r>
              <a:rPr lang="en-US" i="1" dirty="0"/>
              <a:t> yang </a:t>
            </a:r>
            <a:r>
              <a:rPr lang="en-US" i="1" dirty="0" err="1"/>
              <a:t>perlu</a:t>
            </a:r>
            <a:r>
              <a:rPr lang="en-US" i="1" dirty="0"/>
              <a:t> </a:t>
            </a:r>
            <a:r>
              <a:rPr lang="en-US" i="1" dirty="0" err="1"/>
              <a:t>saya</a:t>
            </a:r>
            <a:r>
              <a:rPr lang="en-US" i="1" dirty="0"/>
              <a:t> </a:t>
            </a:r>
            <a:r>
              <a:rPr lang="en-US" i="1" dirty="0" err="1"/>
              <a:t>perbaiki</a:t>
            </a:r>
            <a:r>
              <a:rPr lang="en-US" i="1" dirty="0"/>
              <a:t> agar </a:t>
            </a:r>
            <a:r>
              <a:rPr lang="en-US" i="1" dirty="0" err="1"/>
              <a:t>menjadi</a:t>
            </a:r>
            <a:r>
              <a:rPr lang="en-US" i="1" dirty="0"/>
              <a:t> </a:t>
            </a:r>
            <a:r>
              <a:rPr lang="en-US" i="1" dirty="0" err="1"/>
              <a:t>pribadi</a:t>
            </a:r>
            <a:r>
              <a:rPr lang="en-US" i="1" dirty="0"/>
              <a:t> yang </a:t>
            </a:r>
            <a:r>
              <a:rPr lang="en-US" i="1" dirty="0" err="1"/>
              <a:t>lebih</a:t>
            </a:r>
            <a:r>
              <a:rPr lang="en-US" i="1" dirty="0"/>
              <a:t> </a:t>
            </a:r>
            <a:r>
              <a:rPr lang="en-US" i="1" dirty="0" err="1"/>
              <a:t>jujur</a:t>
            </a:r>
            <a:r>
              <a:rPr lang="en-US" i="1" dirty="0"/>
              <a:t>?"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Penerapan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PAI</a:t>
            </a:r>
          </a:p>
        </p:txBody>
      </p:sp>
    </p:spTree>
    <p:extLst>
      <p:ext uri="{BB962C8B-B14F-4D97-AF65-F5344CB8AC3E}">
        <p14:creationId xmlns:p14="http://schemas.microsoft.com/office/powerpoint/2010/main" val="703204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en-US" b="1" dirty="0" err="1"/>
              <a:t>Tema</a:t>
            </a:r>
            <a:r>
              <a:rPr lang="en-US" b="1" dirty="0"/>
              <a:t>: </a:t>
            </a:r>
            <a:r>
              <a:rPr lang="en-US" b="1" dirty="0" err="1"/>
              <a:t>Adab</a:t>
            </a:r>
            <a:r>
              <a:rPr lang="en-US" b="1" dirty="0"/>
              <a:t> </a:t>
            </a:r>
            <a:r>
              <a:rPr lang="en-US" b="1" dirty="0" err="1"/>
              <a:t>Bermedia</a:t>
            </a:r>
            <a:r>
              <a:rPr lang="en-US" b="1" dirty="0"/>
              <a:t> </a:t>
            </a:r>
            <a:r>
              <a:rPr lang="en-US" b="1" dirty="0" err="1"/>
              <a:t>Sosial</a:t>
            </a:r>
            <a:endParaRPr lang="en-US" dirty="0"/>
          </a:p>
          <a:p>
            <a:r>
              <a:rPr lang="en-US" dirty="0"/>
              <a:t>Guru </a:t>
            </a:r>
            <a:r>
              <a:rPr lang="en-US" dirty="0" err="1"/>
              <a:t>menampilkan</a:t>
            </a:r>
            <a:r>
              <a:rPr lang="en-US" dirty="0"/>
              <a:t> </a:t>
            </a:r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kasus</a:t>
            </a:r>
            <a:r>
              <a:rPr lang="en-US" dirty="0"/>
              <a:t>. </a:t>
            </a:r>
          </a:p>
          <a:p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mengamati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mengidentifikasi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. </a:t>
            </a:r>
          </a:p>
          <a:p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mendiskusikan</a:t>
            </a:r>
            <a:r>
              <a:rPr lang="en-US" dirty="0"/>
              <a:t> </a:t>
            </a:r>
            <a:r>
              <a:rPr lang="en-US" dirty="0" err="1"/>
              <a:t>dampaknya</a:t>
            </a:r>
            <a:r>
              <a:rPr lang="en-US" dirty="0"/>
              <a:t>. </a:t>
            </a:r>
          </a:p>
          <a:p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solusi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Islam. </a:t>
            </a:r>
          </a:p>
          <a:p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mempresentasikan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. </a:t>
            </a:r>
          </a:p>
          <a:p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refleksi</a:t>
            </a:r>
            <a:r>
              <a:rPr lang="en-US" dirty="0"/>
              <a:t>. </a:t>
            </a:r>
          </a:p>
          <a:p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komitmen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media </a:t>
            </a:r>
            <a:r>
              <a:rPr lang="en-US" dirty="0" err="1"/>
              <a:t>sosial</a:t>
            </a:r>
            <a:r>
              <a:rPr lang="en-US" dirty="0"/>
              <a:t> yang </a:t>
            </a:r>
            <a:r>
              <a:rPr lang="en-US" dirty="0" err="1"/>
              <a:t>beradab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715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en-US" dirty="0" err="1"/>
              <a:t>sesmen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mengukur</a:t>
            </a:r>
            <a:r>
              <a:rPr lang="en-US" dirty="0"/>
              <a:t> </a:t>
            </a:r>
            <a:r>
              <a:rPr lang="en-US" b="1" dirty="0" err="1"/>
              <a:t>hasil</a:t>
            </a:r>
            <a:r>
              <a:rPr lang="en-US" b="1" dirty="0"/>
              <a:t> </a:t>
            </a:r>
            <a:r>
              <a:rPr lang="en-US" b="1" dirty="0" err="1"/>
              <a:t>akhir</a:t>
            </a:r>
            <a:r>
              <a:rPr lang="en-US" dirty="0"/>
              <a:t>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proses.</a:t>
            </a:r>
          </a:p>
          <a:p>
            <a:r>
              <a:rPr lang="en-US" b="1" dirty="0"/>
              <a:t>Yang </a:t>
            </a:r>
            <a:r>
              <a:rPr lang="en-US" b="1" dirty="0" err="1"/>
              <a:t>dapat</a:t>
            </a:r>
            <a:r>
              <a:rPr lang="en-US" b="1" dirty="0"/>
              <a:t> </a:t>
            </a:r>
            <a:r>
              <a:rPr lang="en-US" b="1" dirty="0" err="1"/>
              <a:t>dinilai</a:t>
            </a:r>
            <a:r>
              <a:rPr lang="en-US" b="1" dirty="0"/>
              <a:t>:</a:t>
            </a:r>
            <a:endParaRPr lang="en-US" dirty="0"/>
          </a:p>
          <a:p>
            <a:r>
              <a:rPr lang="en-US" dirty="0" err="1"/>
              <a:t>Pemahaman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</a:t>
            </a:r>
          </a:p>
          <a:p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berpikir</a:t>
            </a:r>
            <a:r>
              <a:rPr lang="en-US" dirty="0"/>
              <a:t> </a:t>
            </a:r>
            <a:r>
              <a:rPr lang="en-US" dirty="0" err="1"/>
              <a:t>kritis</a:t>
            </a:r>
            <a:r>
              <a:rPr lang="en-US" dirty="0"/>
              <a:t> </a:t>
            </a:r>
          </a:p>
          <a:p>
            <a:r>
              <a:rPr lang="en-US" dirty="0" err="1"/>
              <a:t>Kreativitas</a:t>
            </a:r>
            <a:r>
              <a:rPr lang="en-US" dirty="0"/>
              <a:t> </a:t>
            </a:r>
          </a:p>
          <a:p>
            <a:r>
              <a:rPr lang="en-US" dirty="0" err="1"/>
              <a:t>Kolaborasi</a:t>
            </a:r>
            <a:r>
              <a:rPr lang="en-US" dirty="0"/>
              <a:t> </a:t>
            </a:r>
          </a:p>
          <a:p>
            <a:r>
              <a:rPr lang="en-US" dirty="0" err="1"/>
              <a:t>Komunikasi</a:t>
            </a:r>
            <a:r>
              <a:rPr lang="en-US" dirty="0"/>
              <a:t> </a:t>
            </a:r>
          </a:p>
          <a:p>
            <a:r>
              <a:rPr lang="en-US" dirty="0" err="1"/>
              <a:t>Penerapan</a:t>
            </a:r>
            <a:r>
              <a:rPr lang="en-US" dirty="0"/>
              <a:t> </a:t>
            </a:r>
          </a:p>
          <a:p>
            <a:r>
              <a:rPr lang="en-US" dirty="0" err="1"/>
              <a:t>Sikap</a:t>
            </a:r>
            <a:r>
              <a:rPr lang="en-US" dirty="0"/>
              <a:t> </a:t>
            </a:r>
          </a:p>
          <a:p>
            <a:r>
              <a:rPr lang="en-US" dirty="0" err="1"/>
              <a:t>Refleksi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Asesmen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Mendalam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348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b="1" dirty="0" err="1"/>
              <a:t>Bentuk</a:t>
            </a:r>
            <a:r>
              <a:rPr lang="en-US" b="1" dirty="0"/>
              <a:t> </a:t>
            </a:r>
            <a:r>
              <a:rPr lang="en-US" b="1" dirty="0" err="1"/>
              <a:t>asesmen</a:t>
            </a:r>
            <a:r>
              <a:rPr lang="en-US" b="1" dirty="0"/>
              <a:t>:</a:t>
            </a:r>
            <a:endParaRPr lang="en-US" dirty="0"/>
          </a:p>
          <a:p>
            <a:r>
              <a:rPr lang="en-US" dirty="0" err="1"/>
              <a:t>Proyek</a:t>
            </a:r>
            <a:r>
              <a:rPr lang="en-US" dirty="0"/>
              <a:t> </a:t>
            </a:r>
          </a:p>
          <a:p>
            <a:r>
              <a:rPr lang="en-US" dirty="0" err="1"/>
              <a:t>Presentasi</a:t>
            </a:r>
            <a:r>
              <a:rPr lang="en-US" dirty="0"/>
              <a:t> </a:t>
            </a:r>
          </a:p>
          <a:p>
            <a:r>
              <a:rPr lang="en-US" dirty="0" err="1"/>
              <a:t>Portofolio</a:t>
            </a:r>
            <a:r>
              <a:rPr lang="en-US" dirty="0"/>
              <a:t> </a:t>
            </a:r>
          </a:p>
          <a:p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kasus</a:t>
            </a:r>
            <a:r>
              <a:rPr lang="en-US" dirty="0"/>
              <a:t> </a:t>
            </a:r>
          </a:p>
          <a:p>
            <a:r>
              <a:rPr lang="en-US" dirty="0" err="1"/>
              <a:t>Jurnal</a:t>
            </a:r>
            <a:r>
              <a:rPr lang="en-US" dirty="0"/>
              <a:t> </a:t>
            </a:r>
            <a:r>
              <a:rPr lang="en-US" dirty="0" err="1"/>
              <a:t>refleksi</a:t>
            </a:r>
            <a:r>
              <a:rPr lang="en-US" dirty="0"/>
              <a:t> </a:t>
            </a:r>
          </a:p>
          <a:p>
            <a:r>
              <a:rPr lang="en-US" dirty="0" err="1"/>
              <a:t>Observasi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810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endParaRPr lang="en-US" b="1" dirty="0" smtClean="0"/>
          </a:p>
          <a:p>
            <a:pPr marL="109728" indent="0">
              <a:buNone/>
            </a:pPr>
            <a:r>
              <a:rPr lang="en-US" b="1" dirty="0" err="1" smtClean="0"/>
              <a:t>Mendalam</a:t>
            </a:r>
            <a:r>
              <a:rPr lang="en-US" b="1" dirty="0" smtClean="0"/>
              <a:t> </a:t>
            </a:r>
            <a:r>
              <a:rPr lang="en-US" b="1" dirty="0" err="1"/>
              <a:t>bukan</a:t>
            </a:r>
            <a:r>
              <a:rPr lang="en-US" b="1" dirty="0"/>
              <a:t> </a:t>
            </a:r>
            <a:r>
              <a:rPr lang="en-US" b="1" dirty="0" err="1"/>
              <a:t>berarti</a:t>
            </a:r>
            <a:r>
              <a:rPr lang="en-US" b="1" dirty="0"/>
              <a:t>:</a:t>
            </a:r>
            <a:endParaRPr lang="en-US" dirty="0"/>
          </a:p>
          <a:p>
            <a:pPr marL="109728" indent="0">
              <a:buNone/>
            </a:pPr>
            <a:r>
              <a:rPr lang="en-US" dirty="0"/>
              <a:t>❌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❌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❌ </a:t>
            </a:r>
            <a:r>
              <a:rPr lang="en-US" dirty="0" err="1"/>
              <a:t>Soal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sulit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❌ Guru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berceramah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Mendalam</a:t>
            </a:r>
            <a:r>
              <a:rPr lang="en-US" dirty="0"/>
              <a:t> ≠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Sulit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0748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4525963"/>
          </a:xfrm>
        </p:spPr>
        <p:txBody>
          <a:bodyPr/>
          <a:lstStyle/>
          <a:p>
            <a:pPr marL="109728" indent="0">
              <a:buNone/>
            </a:pPr>
            <a:r>
              <a:rPr lang="en-US" b="1" dirty="0" err="1"/>
              <a:t>Pembelajaran</a:t>
            </a:r>
            <a:r>
              <a:rPr lang="en-US" b="1" dirty="0"/>
              <a:t> </a:t>
            </a:r>
            <a:r>
              <a:rPr lang="en-US" b="1" dirty="0" err="1"/>
              <a:t>mendalam</a:t>
            </a:r>
            <a:r>
              <a:rPr lang="en-US" b="1" dirty="0"/>
              <a:t> </a:t>
            </a:r>
            <a:r>
              <a:rPr lang="en-US" b="1" dirty="0" err="1"/>
              <a:t>berarti</a:t>
            </a:r>
            <a:r>
              <a:rPr lang="en-US" b="1" dirty="0"/>
              <a:t>:</a:t>
            </a:r>
            <a:endParaRPr lang="en-US" dirty="0"/>
          </a:p>
          <a:p>
            <a:pPr marL="109728" indent="0">
              <a:buNone/>
            </a:pPr>
            <a:r>
              <a:rPr lang="en-US" dirty="0"/>
              <a:t>✅ </a:t>
            </a:r>
            <a:r>
              <a:rPr lang="en-US" dirty="0" err="1"/>
              <a:t>Pemahaman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utuh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✅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bermakna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✅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aktif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✅ </a:t>
            </a:r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diterapkan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✅ Ada proses </a:t>
            </a:r>
            <a:r>
              <a:rPr lang="en-US" dirty="0" err="1"/>
              <a:t>refleksi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143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1554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b="1" dirty="0"/>
              <a:t>PEMBELAJARAN MENDALAM</a:t>
            </a:r>
            <a:endParaRPr lang="en-US" dirty="0"/>
          </a:p>
          <a:p>
            <a:pPr marL="109728" indent="0">
              <a:buNone/>
            </a:pPr>
            <a:r>
              <a:rPr lang="en-US" b="1" dirty="0" err="1"/>
              <a:t>Berkesadaran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+</a:t>
            </a:r>
            <a:br>
              <a:rPr lang="en-US" dirty="0"/>
            </a:br>
            <a:r>
              <a:rPr lang="en-US" b="1" dirty="0" err="1"/>
              <a:t>Bermakna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+</a:t>
            </a:r>
            <a:br>
              <a:rPr lang="en-US" dirty="0"/>
            </a:br>
            <a:r>
              <a:rPr lang="en-US" b="1" dirty="0" err="1"/>
              <a:t>Menggembirakan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↓</a:t>
            </a:r>
            <a:br>
              <a:rPr lang="en-US" dirty="0"/>
            </a:br>
            <a:r>
              <a:rPr lang="en-US" b="1" dirty="0" err="1"/>
              <a:t>Pengalaman</a:t>
            </a:r>
            <a:r>
              <a:rPr lang="en-US" b="1" dirty="0"/>
              <a:t> </a:t>
            </a:r>
            <a:r>
              <a:rPr lang="en-US" b="1" dirty="0" err="1"/>
              <a:t>Belajar</a:t>
            </a:r>
            <a:r>
              <a:rPr lang="en-US" b="1" dirty="0"/>
              <a:t> yang </a:t>
            </a:r>
            <a:r>
              <a:rPr lang="en-US" b="1" dirty="0" err="1"/>
              <a:t>Mendalam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↓</a:t>
            </a:r>
            <a:br>
              <a:rPr lang="en-US" dirty="0"/>
            </a:br>
            <a:r>
              <a:rPr lang="en-US" b="1" dirty="0" err="1"/>
              <a:t>Kompetensi</a:t>
            </a:r>
            <a:r>
              <a:rPr lang="en-US" b="1" dirty="0"/>
              <a:t> + </a:t>
            </a:r>
            <a:r>
              <a:rPr lang="en-US" b="1" dirty="0" err="1"/>
              <a:t>Karakter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Rumus</a:t>
            </a:r>
            <a:r>
              <a:rPr lang="en-US" dirty="0"/>
              <a:t> </a:t>
            </a:r>
            <a:r>
              <a:rPr lang="en-US" dirty="0" err="1"/>
              <a:t>Sederhana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147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en-US" b="1" dirty="0"/>
              <a:t>Mari </a:t>
            </a:r>
            <a:r>
              <a:rPr lang="en-US" b="1" dirty="0" err="1"/>
              <a:t>bertanya</a:t>
            </a:r>
            <a:r>
              <a:rPr lang="en-US" b="1" dirty="0"/>
              <a:t> </a:t>
            </a:r>
            <a:r>
              <a:rPr lang="en-US" b="1" dirty="0" err="1"/>
              <a:t>kepada</a:t>
            </a:r>
            <a:r>
              <a:rPr lang="en-US" b="1" dirty="0"/>
              <a:t> </a:t>
            </a:r>
            <a:r>
              <a:rPr lang="en-US" b="1" dirty="0" err="1"/>
              <a:t>diri</a:t>
            </a:r>
            <a:r>
              <a:rPr lang="en-US" b="1" dirty="0"/>
              <a:t> </a:t>
            </a:r>
            <a:r>
              <a:rPr lang="en-US" b="1" dirty="0" err="1"/>
              <a:t>sendiri</a:t>
            </a:r>
            <a:r>
              <a:rPr lang="en-US" b="1" dirty="0"/>
              <a:t>:</a:t>
            </a:r>
            <a:endParaRPr lang="en-US" dirty="0"/>
          </a:p>
          <a:p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benar-benar</a:t>
            </a:r>
            <a:r>
              <a:rPr lang="en-US" dirty="0"/>
              <a:t> </a:t>
            </a:r>
            <a:r>
              <a:rPr lang="en-US" dirty="0" err="1"/>
              <a:t>memahami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? </a:t>
            </a:r>
          </a:p>
          <a:p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berkaitan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? </a:t>
            </a:r>
          </a:p>
          <a:p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aktif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proses </a:t>
            </a:r>
            <a:r>
              <a:rPr lang="en-US" dirty="0" err="1"/>
              <a:t>belajar</a:t>
            </a:r>
            <a:r>
              <a:rPr lang="en-US" dirty="0"/>
              <a:t>? </a:t>
            </a:r>
          </a:p>
          <a:p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pengalaman</a:t>
            </a:r>
            <a:r>
              <a:rPr lang="en-US" dirty="0"/>
              <a:t> yang </a:t>
            </a:r>
            <a:r>
              <a:rPr lang="en-US" dirty="0" err="1"/>
              <a:t>menyenangkan</a:t>
            </a:r>
            <a:r>
              <a:rPr lang="en-US" dirty="0"/>
              <a:t>? </a:t>
            </a:r>
          </a:p>
          <a:p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menerapkan</a:t>
            </a:r>
            <a:r>
              <a:rPr lang="en-US" dirty="0"/>
              <a:t> </a:t>
            </a:r>
            <a:r>
              <a:rPr lang="en-US" dirty="0" err="1"/>
              <a:t>apa</a:t>
            </a:r>
            <a:r>
              <a:rPr lang="en-US" dirty="0"/>
              <a:t> yang </a:t>
            </a:r>
            <a:r>
              <a:rPr lang="en-US" dirty="0" err="1"/>
              <a:t>dipelajari</a:t>
            </a:r>
            <a:r>
              <a:rPr lang="en-US" dirty="0"/>
              <a:t>? </a:t>
            </a:r>
          </a:p>
          <a:p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kesempatan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refleksi</a:t>
            </a:r>
            <a:r>
              <a:rPr lang="en-US" dirty="0"/>
              <a:t>?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Refleksi</a:t>
            </a:r>
            <a:r>
              <a:rPr lang="en-US" dirty="0"/>
              <a:t> Guru</a:t>
            </a:r>
          </a:p>
        </p:txBody>
      </p:sp>
    </p:spTree>
    <p:extLst>
      <p:ext uri="{BB962C8B-B14F-4D97-AF65-F5344CB8AC3E}">
        <p14:creationId xmlns:p14="http://schemas.microsoft.com/office/powerpoint/2010/main" val="37708340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109728" indent="0">
              <a:buNone/>
            </a:pPr>
            <a:r>
              <a:rPr lang="en-US" b="1" dirty="0"/>
              <a:t>“</a:t>
            </a:r>
            <a:r>
              <a:rPr lang="en-US" b="1" dirty="0" err="1"/>
              <a:t>Pembelajaran</a:t>
            </a:r>
            <a:r>
              <a:rPr lang="en-US" b="1" dirty="0"/>
              <a:t> yang </a:t>
            </a:r>
            <a:r>
              <a:rPr lang="en-US" b="1" dirty="0" err="1"/>
              <a:t>baik</a:t>
            </a:r>
            <a:r>
              <a:rPr lang="en-US" b="1" dirty="0"/>
              <a:t> </a:t>
            </a:r>
            <a:r>
              <a:rPr lang="en-US" b="1" dirty="0" err="1"/>
              <a:t>bukan</a:t>
            </a:r>
            <a:r>
              <a:rPr lang="en-US" b="1" dirty="0"/>
              <a:t> </a:t>
            </a:r>
            <a:r>
              <a:rPr lang="en-US" b="1" dirty="0" err="1"/>
              <a:t>hanya</a:t>
            </a:r>
            <a:r>
              <a:rPr lang="en-US" b="1" dirty="0"/>
              <a:t> </a:t>
            </a:r>
            <a:r>
              <a:rPr lang="en-US" b="1" dirty="0" err="1"/>
              <a:t>membuat</a:t>
            </a:r>
            <a:r>
              <a:rPr lang="en-US" b="1" dirty="0"/>
              <a:t> </a:t>
            </a:r>
            <a:r>
              <a:rPr lang="en-US" b="1" dirty="0" err="1"/>
              <a:t>peserta</a:t>
            </a:r>
            <a:r>
              <a:rPr lang="en-US" b="1" dirty="0"/>
              <a:t> </a:t>
            </a:r>
            <a:r>
              <a:rPr lang="en-US" b="1" dirty="0" err="1"/>
              <a:t>didik</a:t>
            </a:r>
            <a:r>
              <a:rPr lang="en-US" b="1" dirty="0"/>
              <a:t> </a:t>
            </a:r>
            <a:r>
              <a:rPr lang="en-US" b="1" dirty="0" err="1"/>
              <a:t>tahu</a:t>
            </a:r>
            <a:r>
              <a:rPr lang="en-US" b="1" dirty="0"/>
              <a:t>, </a:t>
            </a:r>
            <a:r>
              <a:rPr lang="en-US" b="1" dirty="0" err="1"/>
              <a:t>tetapi</a:t>
            </a:r>
            <a:r>
              <a:rPr lang="en-US" b="1" dirty="0"/>
              <a:t> </a:t>
            </a:r>
            <a:r>
              <a:rPr lang="en-US" b="1" dirty="0" err="1"/>
              <a:t>membuat</a:t>
            </a:r>
            <a:r>
              <a:rPr lang="en-US" b="1" dirty="0"/>
              <a:t> </a:t>
            </a:r>
            <a:r>
              <a:rPr lang="en-US" b="1" dirty="0" err="1"/>
              <a:t>mereka</a:t>
            </a:r>
            <a:r>
              <a:rPr lang="en-US" b="1" dirty="0"/>
              <a:t> </a:t>
            </a:r>
            <a:r>
              <a:rPr lang="en-US" b="1" dirty="0" err="1"/>
              <a:t>memahami</a:t>
            </a:r>
            <a:r>
              <a:rPr lang="en-US" b="1" dirty="0"/>
              <a:t>, </a:t>
            </a:r>
            <a:r>
              <a:rPr lang="en-US" b="1" dirty="0" err="1"/>
              <a:t>mampu</a:t>
            </a:r>
            <a:r>
              <a:rPr lang="en-US" b="1" dirty="0"/>
              <a:t> </a:t>
            </a:r>
            <a:r>
              <a:rPr lang="en-US" b="1" dirty="0" err="1"/>
              <a:t>melakukan</a:t>
            </a:r>
            <a:r>
              <a:rPr lang="en-US" b="1" dirty="0"/>
              <a:t>,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menjadi</a:t>
            </a:r>
            <a:r>
              <a:rPr lang="en-US" b="1" dirty="0"/>
              <a:t> </a:t>
            </a:r>
            <a:r>
              <a:rPr lang="en-US" b="1" dirty="0" err="1"/>
              <a:t>pribadi</a:t>
            </a:r>
            <a:r>
              <a:rPr lang="en-US" b="1" dirty="0"/>
              <a:t> yang </a:t>
            </a:r>
            <a:r>
              <a:rPr lang="en-US" b="1" dirty="0" err="1"/>
              <a:t>lebih</a:t>
            </a:r>
            <a:r>
              <a:rPr lang="en-US" b="1" dirty="0"/>
              <a:t> </a:t>
            </a:r>
            <a:r>
              <a:rPr lang="en-US" b="1" dirty="0" err="1"/>
              <a:t>baik</a:t>
            </a:r>
            <a:r>
              <a:rPr lang="en-US" b="1" dirty="0"/>
              <a:t>.”</a:t>
            </a:r>
            <a:endParaRPr lang="en-US" dirty="0"/>
          </a:p>
          <a:p>
            <a:pPr marL="109728" indent="0">
              <a:buNone/>
            </a:pPr>
            <a:endParaRPr lang="en-US" b="1" dirty="0" smtClean="0"/>
          </a:p>
          <a:p>
            <a:pPr marL="109728" indent="0">
              <a:buNone/>
            </a:pPr>
            <a:r>
              <a:rPr lang="en-US" b="1" dirty="0" smtClean="0"/>
              <a:t>“Guru </a:t>
            </a:r>
            <a:r>
              <a:rPr lang="en-US" b="1" dirty="0" err="1"/>
              <a:t>hebat</a:t>
            </a:r>
            <a:r>
              <a:rPr lang="en-US" b="1" dirty="0"/>
              <a:t> </a:t>
            </a: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b="1" dirty="0" err="1"/>
              <a:t>hanya</a:t>
            </a:r>
            <a:r>
              <a:rPr lang="en-US" b="1" dirty="0"/>
              <a:t> </a:t>
            </a:r>
            <a:r>
              <a:rPr lang="en-US" b="1" dirty="0" err="1"/>
              <a:t>mengajar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hari</a:t>
            </a:r>
            <a:r>
              <a:rPr lang="en-US" b="1" dirty="0"/>
              <a:t> </a:t>
            </a:r>
            <a:r>
              <a:rPr lang="en-US" b="1" dirty="0" err="1" smtClean="0"/>
              <a:t>ini</a:t>
            </a:r>
            <a:r>
              <a:rPr lang="en-US" b="1" dirty="0" smtClean="0"/>
              <a:t>, </a:t>
            </a:r>
            <a:r>
              <a:rPr lang="en-US" b="1" dirty="0" err="1" smtClean="0"/>
              <a:t>tetapi</a:t>
            </a:r>
            <a:r>
              <a:rPr lang="en-US" b="1" dirty="0" smtClean="0"/>
              <a:t> </a:t>
            </a:r>
            <a:r>
              <a:rPr lang="en-US" b="1" dirty="0" err="1"/>
              <a:t>menyiapkan</a:t>
            </a:r>
            <a:r>
              <a:rPr lang="en-US" b="1" dirty="0"/>
              <a:t> </a:t>
            </a:r>
            <a:r>
              <a:rPr lang="en-US" b="1" dirty="0" err="1"/>
              <a:t>peserta</a:t>
            </a:r>
            <a:r>
              <a:rPr lang="en-US" b="1" dirty="0"/>
              <a:t> </a:t>
            </a:r>
            <a:r>
              <a:rPr lang="en-US" b="1" dirty="0" err="1"/>
              <a:t>didik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 smtClean="0"/>
              <a:t>kehidupan</a:t>
            </a:r>
            <a:r>
              <a:rPr lang="en-US" b="1" dirty="0" smtClean="0"/>
              <a:t>”.</a:t>
            </a:r>
            <a:endParaRPr lang="en-US" dirty="0"/>
          </a:p>
          <a:p>
            <a:pPr marL="109728" indent="0">
              <a:buNone/>
            </a:pPr>
            <a:endParaRPr lang="sv-SE" b="1" smtClean="0"/>
          </a:p>
          <a:p>
            <a:pPr marL="109728" indent="0">
              <a:buNone/>
            </a:pPr>
            <a:r>
              <a:rPr lang="sv-SE" b="1" smtClean="0"/>
              <a:t>Terima </a:t>
            </a:r>
            <a:r>
              <a:rPr lang="sv-SE" b="1"/>
              <a:t>Kasih</a:t>
            </a:r>
            <a:r>
              <a:rPr lang="sv-SE"/>
              <a:t/>
            </a:r>
            <a:br>
              <a:rPr lang="sv-SE"/>
            </a:br>
            <a:r>
              <a:rPr lang="sv-SE" b="1"/>
              <a:t>Semoga pembelajaran kita semakin mendalam, bermakna, dan berdampak.</a:t>
            </a:r>
            <a:endParaRPr lang="sv-SE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Penutup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8888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38</TotalTime>
  <Words>554</Words>
  <Application>Microsoft Office PowerPoint</Application>
  <PresentationFormat>On-screen Show (4:3)</PresentationFormat>
  <Paragraphs>155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Concourse</vt:lpstr>
      <vt:lpstr>PEMBELAJARAN MENDALAM</vt:lpstr>
      <vt:lpstr>Apa Itu Pembelajaran Mendalam?</vt:lpstr>
      <vt:lpstr>Mengapa Pembelajaran Mendalam Penting?</vt:lpstr>
      <vt:lpstr>Prinsip Utama Pembelajaran Mendalam</vt:lpstr>
      <vt:lpstr>Berkesadaran (Mindful Learning)</vt:lpstr>
      <vt:lpstr>Bermakna (Meaningful Learning)</vt:lpstr>
      <vt:lpstr>Menggembirakan (Joyful Learning)</vt:lpstr>
      <vt:lpstr>Pengalaman Belajar Mendalam</vt:lpstr>
      <vt:lpstr>Karakteristik Pembelajaran Mendalam</vt:lpstr>
      <vt:lpstr>Peran Guru</vt:lpstr>
      <vt:lpstr>Peran Peserta Didik</vt:lpstr>
      <vt:lpstr>Contoh Penerapan dalam PAI</vt:lpstr>
      <vt:lpstr>Contoh Aktivitas Pembelajaran</vt:lpstr>
      <vt:lpstr>Asesmen Pembelajaran Mendalam</vt:lpstr>
      <vt:lpstr>PowerPoint Presentation</vt:lpstr>
      <vt:lpstr>Pembelajaran Mendalam ≠ Pembelajaran Sulit</vt:lpstr>
      <vt:lpstr>PowerPoint Presentation</vt:lpstr>
      <vt:lpstr>Rumus Sederhana</vt:lpstr>
      <vt:lpstr>Refleksi Guru</vt:lpstr>
      <vt:lpstr>Penutup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PEMBELAJARAN MENDALAM</dc:title>
  <dc:creator>Windows User</dc:creator>
  <cp:lastModifiedBy>Windows User</cp:lastModifiedBy>
  <cp:revision>5</cp:revision>
  <dcterms:created xsi:type="dcterms:W3CDTF">2026-09-22T22:47:46Z</dcterms:created>
  <dcterms:modified xsi:type="dcterms:W3CDTF">2026-09-22T23:26:00Z</dcterms:modified>
</cp:coreProperties>
</file>