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05762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4871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353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3392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78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9637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8214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1543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8426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0537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6430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3840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0683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7425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8642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50726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22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29F4D5-A524-45C5-B2D9-B9958BE3431B}" type="datetimeFigureOut">
              <a:rPr lang="en-ID" smtClean="0"/>
              <a:t>09/10/2026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1AC27-98F4-4987-A5A5-CB72FD0ECD3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03155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8EA93-9277-AEC2-51B8-A66815247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34694"/>
          </a:xfrm>
        </p:spPr>
        <p:txBody>
          <a:bodyPr>
            <a:normAutofit fontScale="90000"/>
          </a:bodyPr>
          <a:lstStyle/>
          <a:p>
            <a:pPr algn="ctr"/>
            <a:r>
              <a:rPr lang="pt-PT" sz="4000" b="1" dirty="0"/>
              <a:t>PEMBINAAN DAN PENDAMPINGAN GURU PAI UNTUK MENINGKATKAN KEMAMPUAN MENGELOLA PEMBELAJARAN SECARA EFEKTIF, KREATIF, INOVATIF, DAN BERPUSAT PADA PESERTA DIDIK</a:t>
            </a:r>
            <a:br>
              <a:rPr lang="en-ID" b="1" dirty="0"/>
            </a:br>
            <a:endParaRPr lang="en-ID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0429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AA090-70A3-AAE7-2B42-C4CA9ECAB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Latar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tujuan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F82DB-8EA6-2673-CCF4-FDB1B57E2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D" b="1" dirty="0"/>
              <a:t>Latar </a:t>
            </a:r>
            <a:r>
              <a:rPr lang="en-ID" b="1" dirty="0" err="1"/>
              <a:t>Belakang</a:t>
            </a:r>
            <a:endParaRPr lang="en-ID" dirty="0"/>
          </a:p>
          <a:p>
            <a:pPr lvl="0"/>
            <a:r>
              <a:rPr lang="en-ID" dirty="0"/>
              <a:t>Guru PAI </a:t>
            </a:r>
            <a:r>
              <a:rPr lang="en-ID" dirty="0" err="1"/>
              <a:t>berperan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dan </a:t>
            </a:r>
            <a:r>
              <a:rPr lang="en-ID" dirty="0" err="1"/>
              <a:t>akhlak</a:t>
            </a:r>
            <a:r>
              <a:rPr lang="en-ID" dirty="0"/>
              <a:t> </a:t>
            </a:r>
            <a:r>
              <a:rPr lang="en-ID" dirty="0" err="1"/>
              <a:t>mulia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menuntut</a:t>
            </a:r>
            <a:r>
              <a:rPr lang="en-ID" dirty="0"/>
              <a:t> guru </a:t>
            </a:r>
            <a:r>
              <a:rPr lang="en-ID" dirty="0" err="1"/>
              <a:t>menggunakan</a:t>
            </a:r>
            <a:r>
              <a:rPr lang="en-ID" dirty="0"/>
              <a:t> strategi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tepat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Pengawas</a:t>
            </a:r>
            <a:r>
              <a:rPr lang="en-ID" dirty="0"/>
              <a:t> PAI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pembinaan</a:t>
            </a:r>
            <a:r>
              <a:rPr lang="en-ID" dirty="0"/>
              <a:t> dan </a:t>
            </a:r>
            <a:r>
              <a:rPr lang="en-ID" dirty="0" err="1"/>
              <a:t>pendampingan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berkelanjutan</a:t>
            </a:r>
            <a:r>
              <a:rPr lang="en-ID" dirty="0"/>
              <a:t>.</a:t>
            </a:r>
          </a:p>
          <a:p>
            <a:pPr marL="0" lv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b="1" dirty="0"/>
              <a:t>Tujuan</a:t>
            </a:r>
            <a:endParaRPr lang="en-ID" dirty="0"/>
          </a:p>
          <a:p>
            <a:pPr lvl="0"/>
            <a:r>
              <a:rPr lang="pt-PT" dirty="0"/>
              <a:t>Meningkatkan kompetensi pedagogik guru PAI.</a:t>
            </a:r>
            <a:endParaRPr lang="en-ID" dirty="0"/>
          </a:p>
          <a:p>
            <a:pPr lvl="0"/>
            <a:r>
              <a:rPr lang="en-ID" dirty="0" err="1"/>
              <a:t>Mengembangkan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efektif</a:t>
            </a:r>
            <a:r>
              <a:rPr lang="en-ID" dirty="0"/>
              <a:t>, </a:t>
            </a:r>
            <a:r>
              <a:rPr lang="en-ID" dirty="0" err="1"/>
              <a:t>kreatif</a:t>
            </a:r>
            <a:r>
              <a:rPr lang="en-ID" dirty="0"/>
              <a:t>, dan </a:t>
            </a:r>
            <a:r>
              <a:rPr lang="en-ID" dirty="0" err="1"/>
              <a:t>inovatif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berpusat</a:t>
            </a:r>
            <a:r>
              <a:rPr lang="en-ID" dirty="0"/>
              <a:t> pada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kualitas</a:t>
            </a:r>
            <a:r>
              <a:rPr lang="en-ID" dirty="0"/>
              <a:t> </a:t>
            </a:r>
            <a:r>
              <a:rPr lang="en-ID" dirty="0" err="1"/>
              <a:t>asesmen</a:t>
            </a:r>
            <a:r>
              <a:rPr lang="en-ID" dirty="0"/>
              <a:t> dan </a:t>
            </a:r>
            <a:r>
              <a:rPr lang="en-ID" dirty="0" err="1"/>
              <a:t>tindak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944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697F5-0AA4-B6BF-6C0C-02EDF39B0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ID" b="1" dirty="0"/>
            </a:br>
            <a:r>
              <a:rPr lang="en-ID" b="1" dirty="0" err="1"/>
              <a:t>Penguatan</a:t>
            </a:r>
            <a:r>
              <a:rPr lang="en-ID" b="1" dirty="0"/>
              <a:t> </a:t>
            </a:r>
            <a:r>
              <a:rPr lang="en-ID" b="1" dirty="0" err="1"/>
              <a:t>Kompetensi</a:t>
            </a:r>
            <a:r>
              <a:rPr lang="en-ID" b="1" dirty="0"/>
              <a:t> </a:t>
            </a:r>
            <a:r>
              <a:rPr lang="en-ID" b="1" dirty="0" err="1"/>
              <a:t>Pedagogik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F2F4A-6AE8-CC59-9F2A-8E988C036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D" dirty="0" err="1"/>
              <a:t>Kompetensi</a:t>
            </a:r>
            <a:r>
              <a:rPr lang="en-ID" dirty="0"/>
              <a:t> </a:t>
            </a:r>
            <a:r>
              <a:rPr lang="en-ID" dirty="0" err="1"/>
              <a:t>pedagogik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guru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dan </a:t>
            </a:r>
            <a:r>
              <a:rPr lang="en-ID" dirty="0" err="1"/>
              <a:t>mengelola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efektif</a:t>
            </a:r>
            <a:r>
              <a:rPr lang="en-ID" dirty="0"/>
              <a:t>.</a:t>
            </a:r>
          </a:p>
          <a:p>
            <a:r>
              <a:rPr lang="en-ID" b="1" dirty="0" err="1"/>
              <a:t>Aspek</a:t>
            </a:r>
            <a:r>
              <a:rPr lang="en-ID" b="1" dirty="0"/>
              <a:t> yang </a:t>
            </a:r>
            <a:r>
              <a:rPr lang="en-ID" b="1" dirty="0" err="1"/>
              <a:t>perlu</a:t>
            </a:r>
            <a:r>
              <a:rPr lang="en-ID" b="1" dirty="0"/>
              <a:t> </a:t>
            </a:r>
            <a:r>
              <a:rPr lang="en-ID" b="1" dirty="0" err="1"/>
              <a:t>diperkuat</a:t>
            </a:r>
            <a:r>
              <a:rPr lang="en-ID" b="1" dirty="0"/>
              <a:t>:</a:t>
            </a:r>
            <a:endParaRPr lang="en-ID" dirty="0"/>
          </a:p>
          <a:p>
            <a:pPr lvl="0"/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karakteristik</a:t>
            </a:r>
            <a:r>
              <a:rPr lang="en-ID" dirty="0"/>
              <a:t> dan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lvl="0"/>
            <a:r>
              <a:rPr lang="en-ID" dirty="0"/>
              <a:t>Menyusun </a:t>
            </a:r>
            <a:r>
              <a:rPr lang="en-ID" dirty="0" err="1"/>
              <a:t>perencanaan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terarah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metode</a:t>
            </a:r>
            <a:r>
              <a:rPr lang="en-ID" dirty="0"/>
              <a:t>, media, dan strategi yang </a:t>
            </a:r>
            <a:r>
              <a:rPr lang="en-ID" dirty="0" err="1"/>
              <a:t>sesuai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asesmen</a:t>
            </a:r>
            <a:r>
              <a:rPr lang="en-ID" dirty="0"/>
              <a:t>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umpan</a:t>
            </a:r>
            <a:r>
              <a:rPr lang="en-ID" dirty="0"/>
              <a:t> </a:t>
            </a:r>
            <a:r>
              <a:rPr lang="en-ID" dirty="0" err="1"/>
              <a:t>balik</a:t>
            </a:r>
            <a:r>
              <a:rPr lang="en-ID" dirty="0"/>
              <a:t>.</a:t>
            </a:r>
          </a:p>
          <a:p>
            <a:pPr lvl="0"/>
            <a:r>
              <a:rPr lang="pt-PT" dirty="0"/>
              <a:t>Melakukan refleksi serta tindak lanjut pembelajaran.</a:t>
            </a:r>
            <a:endParaRPr lang="en-ID" dirty="0"/>
          </a:p>
          <a:p>
            <a:r>
              <a:rPr lang="en-ID" b="1" dirty="0" err="1"/>
              <a:t>Contoh</a:t>
            </a:r>
            <a:r>
              <a:rPr lang="en-ID" b="1" dirty="0"/>
              <a:t>:</a:t>
            </a:r>
            <a:r>
              <a:rPr lang="en-ID" dirty="0"/>
              <a:t> pada </a:t>
            </a:r>
            <a:r>
              <a:rPr lang="en-ID" dirty="0" err="1"/>
              <a:t>materi</a:t>
            </a:r>
            <a:r>
              <a:rPr lang="en-ID" dirty="0"/>
              <a:t> wudu, guru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, </a:t>
            </a:r>
            <a:r>
              <a:rPr lang="en-ID" dirty="0" err="1"/>
              <a:t>mendemonstrasikan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, </a:t>
            </a:r>
            <a:r>
              <a:rPr lang="en-ID" dirty="0" err="1"/>
              <a:t>membimbing</a:t>
            </a:r>
            <a:r>
              <a:rPr lang="en-ID" dirty="0"/>
              <a:t> </a:t>
            </a:r>
            <a:r>
              <a:rPr lang="en-ID" dirty="0" err="1"/>
              <a:t>latihan</a:t>
            </a:r>
            <a:r>
              <a:rPr lang="en-ID" dirty="0"/>
              <a:t>,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umpan</a:t>
            </a:r>
            <a:r>
              <a:rPr lang="en-ID" dirty="0"/>
              <a:t> </a:t>
            </a:r>
            <a:r>
              <a:rPr lang="en-ID" dirty="0" err="1"/>
              <a:t>balik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19428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F1D88-1B2C-EAB5-1876-490F707C6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ID" b="1" dirty="0"/>
            </a:br>
            <a:r>
              <a:rPr lang="en-ID" b="1" dirty="0"/>
              <a:t>Strategi </a:t>
            </a:r>
            <a:r>
              <a:rPr lang="en-ID" b="1" dirty="0" err="1"/>
              <a:t>Pembelajaran</a:t>
            </a:r>
            <a:r>
              <a:rPr lang="en-ID" b="1" dirty="0"/>
              <a:t> </a:t>
            </a:r>
            <a:r>
              <a:rPr lang="en-ID" b="1" dirty="0" err="1"/>
              <a:t>Berkualitas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68114-5034-EF5C-11CD-CE405DA9F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t-PT" b="1" dirty="0"/>
              <a:t>Efektif:</a:t>
            </a:r>
            <a:r>
              <a:rPr lang="pt-PT" dirty="0"/>
              <a:t> tujuan jelas, kegiatan terarah, dan hasil belajar dipantau.</a:t>
            </a:r>
            <a:endParaRPr lang="en-ID" dirty="0"/>
          </a:p>
          <a:p>
            <a:pPr lvl="0"/>
            <a:r>
              <a:rPr lang="en-ID" b="1" dirty="0" err="1"/>
              <a:t>Kreatif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poster, </a:t>
            </a:r>
            <a:r>
              <a:rPr lang="en-ID" dirty="0" err="1"/>
              <a:t>peta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karya</a:t>
            </a:r>
            <a:r>
              <a:rPr lang="en-ID" dirty="0"/>
              <a:t> </a:t>
            </a:r>
            <a:r>
              <a:rPr lang="en-ID" dirty="0" err="1"/>
              <a:t>edukatif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Inovatif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pemecahan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, </a:t>
            </a:r>
            <a:r>
              <a:rPr lang="en-ID" dirty="0" err="1"/>
              <a:t>proyek</a:t>
            </a:r>
            <a:r>
              <a:rPr lang="en-ID" dirty="0"/>
              <a:t>, </a:t>
            </a:r>
            <a:r>
              <a:rPr lang="en-ID" dirty="0" err="1"/>
              <a:t>kolaborasi</a:t>
            </a:r>
            <a:r>
              <a:rPr lang="en-ID" dirty="0"/>
              <a:t>, dan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Berpusat</a:t>
            </a:r>
            <a:r>
              <a:rPr lang="en-ID" b="1" dirty="0"/>
              <a:t> pada </a:t>
            </a:r>
            <a:r>
              <a:rPr lang="en-ID" b="1" dirty="0" err="1"/>
              <a:t>peserta</a:t>
            </a:r>
            <a:r>
              <a:rPr lang="en-ID" b="1" dirty="0"/>
              <a:t> </a:t>
            </a:r>
            <a:r>
              <a:rPr lang="en-ID" b="1" dirty="0" err="1"/>
              <a:t>didik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kesempatan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bertanya</a:t>
            </a:r>
            <a:r>
              <a:rPr lang="en-ID" dirty="0"/>
              <a:t>, </a:t>
            </a:r>
            <a:r>
              <a:rPr lang="en-ID" dirty="0" err="1"/>
              <a:t>berdiskusi</a:t>
            </a:r>
            <a:r>
              <a:rPr lang="en-ID" dirty="0"/>
              <a:t>, </a:t>
            </a:r>
            <a:r>
              <a:rPr lang="en-ID" dirty="0" err="1"/>
              <a:t>berpraktik</a:t>
            </a:r>
            <a:r>
              <a:rPr lang="en-ID" dirty="0"/>
              <a:t>, dan </a:t>
            </a:r>
            <a:r>
              <a:rPr lang="en-ID" dirty="0" err="1"/>
              <a:t>berefleksi</a:t>
            </a:r>
            <a:r>
              <a:rPr lang="en-ID" dirty="0"/>
              <a:t>.</a:t>
            </a:r>
          </a:p>
          <a:p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penerapan</a:t>
            </a:r>
            <a:r>
              <a:rPr lang="en-ID" b="1" dirty="0"/>
              <a:t>:</a:t>
            </a:r>
            <a:r>
              <a:rPr lang="en-ID" dirty="0"/>
              <a:t> pada </a:t>
            </a:r>
            <a:r>
              <a:rPr lang="en-ID" dirty="0" err="1"/>
              <a:t>materi</a:t>
            </a:r>
            <a:r>
              <a:rPr lang="en-ID" dirty="0"/>
              <a:t> </a:t>
            </a:r>
            <a:r>
              <a:rPr lang="en-ID" dirty="0" err="1"/>
              <a:t>akhlak</a:t>
            </a:r>
            <a:r>
              <a:rPr lang="en-ID" dirty="0"/>
              <a:t> </a:t>
            </a:r>
            <a:r>
              <a:rPr lang="en-ID" dirty="0" err="1"/>
              <a:t>terpuji</a:t>
            </a:r>
            <a:r>
              <a:rPr lang="en-ID" dirty="0"/>
              <a:t>,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 </a:t>
            </a:r>
            <a:r>
              <a:rPr lang="en-ID" dirty="0" err="1"/>
              <a:t>menganalisis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perilaku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, </a:t>
            </a:r>
            <a:r>
              <a:rPr lang="en-ID" dirty="0" err="1"/>
              <a:t>berdiskusi</a:t>
            </a:r>
            <a:r>
              <a:rPr lang="en-ID" dirty="0"/>
              <a:t>,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solusi</a:t>
            </a:r>
            <a:r>
              <a:rPr lang="en-ID" dirty="0"/>
              <a:t>, dan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refleksi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61872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9051-0FAF-1C74-DF70-3F77DE58D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D" b="1" dirty="0"/>
              <a:t>Peran </a:t>
            </a:r>
            <a:r>
              <a:rPr lang="en-ID" b="1" dirty="0" err="1"/>
              <a:t>Pengawas</a:t>
            </a:r>
            <a:r>
              <a:rPr lang="en-ID" b="1" dirty="0"/>
              <a:t> dan </a:t>
            </a:r>
            <a:r>
              <a:rPr lang="en-ID" b="1" dirty="0" err="1"/>
              <a:t>Tahapan</a:t>
            </a:r>
            <a:r>
              <a:rPr lang="en-ID" b="1" dirty="0"/>
              <a:t> </a:t>
            </a:r>
            <a:r>
              <a:rPr lang="en-ID" b="1" dirty="0" err="1"/>
              <a:t>Pembinaan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C555A-8860-BE3C-3A27-31F21E228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D" b="1" dirty="0"/>
              <a:t>Peran </a:t>
            </a:r>
            <a:r>
              <a:rPr lang="en-ID" b="1" dirty="0" err="1"/>
              <a:t>Pengawas</a:t>
            </a:r>
            <a:r>
              <a:rPr lang="en-ID" b="1" dirty="0"/>
              <a:t> PAI</a:t>
            </a:r>
            <a:endParaRPr lang="en-ID" dirty="0"/>
          </a:p>
          <a:p>
            <a:pPr lvl="0"/>
            <a:r>
              <a:rPr lang="en-ID" dirty="0"/>
              <a:t>Pembina dan </a:t>
            </a:r>
            <a:r>
              <a:rPr lang="en-ID" dirty="0" err="1"/>
              <a:t>pendamping</a:t>
            </a:r>
            <a:r>
              <a:rPr lang="en-ID" dirty="0"/>
              <a:t> </a:t>
            </a:r>
            <a:r>
              <a:rPr lang="en-ID" dirty="0" err="1"/>
              <a:t>kompetensi</a:t>
            </a:r>
            <a:r>
              <a:rPr lang="en-ID" dirty="0"/>
              <a:t> guru.</a:t>
            </a:r>
          </a:p>
          <a:p>
            <a:pPr lvl="0"/>
            <a:r>
              <a:rPr lang="en-ID" dirty="0" err="1"/>
              <a:t>Fasilitator</a:t>
            </a:r>
            <a:r>
              <a:rPr lang="en-ID" dirty="0"/>
              <a:t> </a:t>
            </a:r>
            <a:r>
              <a:rPr lang="en-ID" dirty="0" err="1"/>
              <a:t>diskusi</a:t>
            </a:r>
            <a:r>
              <a:rPr lang="en-ID" dirty="0"/>
              <a:t> dan </a:t>
            </a:r>
            <a:r>
              <a:rPr lang="en-ID" dirty="0" err="1"/>
              <a:t>berbagi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Pembimbing</a:t>
            </a:r>
            <a:r>
              <a:rPr lang="en-ID" dirty="0"/>
              <a:t> </a:t>
            </a:r>
            <a:r>
              <a:rPr lang="en-ID" dirty="0" err="1"/>
              <a:t>refleksi</a:t>
            </a:r>
            <a:r>
              <a:rPr lang="en-ID" dirty="0"/>
              <a:t> dan </a:t>
            </a:r>
            <a:r>
              <a:rPr lang="en-ID" dirty="0" err="1"/>
              <a:t>perbaikan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Pemantau</a:t>
            </a:r>
            <a:r>
              <a:rPr lang="en-ID" dirty="0"/>
              <a:t> </a:t>
            </a:r>
            <a:r>
              <a:rPr lang="en-ID" dirty="0" err="1"/>
              <a:t>pelaksanaan</a:t>
            </a:r>
            <a:r>
              <a:rPr lang="en-ID" dirty="0"/>
              <a:t> </a:t>
            </a:r>
            <a:r>
              <a:rPr lang="en-ID" dirty="0" err="1"/>
              <a:t>tindak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.</a:t>
            </a:r>
          </a:p>
          <a:p>
            <a:pPr lvl="0"/>
            <a:endParaRPr lang="en-ID" dirty="0"/>
          </a:p>
          <a:p>
            <a:pPr marL="0" indent="0">
              <a:buNone/>
            </a:pPr>
            <a:r>
              <a:rPr lang="en-ID" b="1" dirty="0" err="1"/>
              <a:t>Tahapan</a:t>
            </a:r>
            <a:r>
              <a:rPr lang="en-ID" b="1" dirty="0"/>
              <a:t> </a:t>
            </a:r>
            <a:r>
              <a:rPr lang="en-ID" b="1" dirty="0" err="1"/>
              <a:t>Pembinaan</a:t>
            </a:r>
            <a:endParaRPr lang="en-ID" dirty="0"/>
          </a:p>
          <a:p>
            <a:pPr lvl="0"/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guru.</a:t>
            </a:r>
          </a:p>
          <a:p>
            <a:pPr lvl="0"/>
            <a:r>
              <a:rPr lang="en-ID" dirty="0" err="1"/>
              <a:t>Penyampaian</a:t>
            </a:r>
            <a:r>
              <a:rPr lang="en-ID" dirty="0"/>
              <a:t> </a:t>
            </a:r>
            <a:r>
              <a:rPr lang="en-ID" dirty="0" err="1"/>
              <a:t>materi</a:t>
            </a:r>
            <a:r>
              <a:rPr lang="en-ID" dirty="0"/>
              <a:t> dan </a:t>
            </a:r>
            <a:r>
              <a:rPr lang="en-ID" dirty="0" err="1"/>
              <a:t>diskusi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Praktik</a:t>
            </a:r>
            <a:r>
              <a:rPr lang="en-ID" dirty="0"/>
              <a:t> </a:t>
            </a:r>
            <a:r>
              <a:rPr lang="en-ID" dirty="0" err="1"/>
              <a:t>penyusunan</a:t>
            </a:r>
            <a:r>
              <a:rPr lang="en-ID" dirty="0"/>
              <a:t> </a:t>
            </a:r>
            <a:r>
              <a:rPr lang="en-ID" dirty="0" err="1"/>
              <a:t>rancangan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Pendampingan</a:t>
            </a:r>
            <a:r>
              <a:rPr lang="en-ID" dirty="0"/>
              <a:t> dan </a:t>
            </a:r>
            <a:r>
              <a:rPr lang="en-ID" dirty="0" err="1"/>
              <a:t>supervisi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.</a:t>
            </a:r>
          </a:p>
          <a:p>
            <a:pPr lvl="0"/>
            <a:r>
              <a:rPr lang="pt-PT" dirty="0"/>
              <a:t>Evaluasi, refleksi, dan tindak lanjut.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4309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C79D-3F4F-B952-12D0-C87FD6F0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b="1" dirty="0"/>
              <a:t>Output, </a:t>
            </a:r>
            <a:r>
              <a:rPr lang="en-ID" b="1" dirty="0" err="1"/>
              <a:t>Tindak</a:t>
            </a:r>
            <a:r>
              <a:rPr lang="en-ID" b="1" dirty="0"/>
              <a:t> </a:t>
            </a:r>
            <a:r>
              <a:rPr lang="en-ID" b="1" dirty="0" err="1"/>
              <a:t>Lanjut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814B5-1B4B-5AEE-A886-2E9A4BAC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ID" dirty="0"/>
          </a:p>
          <a:p>
            <a:r>
              <a:rPr lang="en-ID" b="1" dirty="0"/>
              <a:t>Output yang </a:t>
            </a:r>
            <a:r>
              <a:rPr lang="en-ID" b="1" dirty="0" err="1"/>
              <a:t>Diharapkan</a:t>
            </a:r>
            <a:endParaRPr lang="en-ID" dirty="0"/>
          </a:p>
          <a:p>
            <a:pPr lvl="0"/>
            <a:r>
              <a:rPr lang="pt-PT" dirty="0"/>
              <a:t>Meningkatnya kompetensi pedagogik guru PAI.</a:t>
            </a:r>
            <a:endParaRPr lang="en-ID" dirty="0"/>
          </a:p>
          <a:p>
            <a:pPr lvl="0"/>
            <a:r>
              <a:rPr lang="en-ID" dirty="0" err="1"/>
              <a:t>Tersusunnya</a:t>
            </a:r>
            <a:r>
              <a:rPr lang="en-ID" dirty="0"/>
              <a:t> </a:t>
            </a:r>
            <a:r>
              <a:rPr lang="en-ID" dirty="0" err="1"/>
              <a:t>rancangan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berkualitas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keterlibatan</a:t>
            </a:r>
            <a:r>
              <a:rPr lang="en-ID" dirty="0"/>
              <a:t> </a:t>
            </a:r>
            <a:r>
              <a:rPr lang="en-ID" dirty="0" err="1"/>
              <a:t>aktif</a:t>
            </a:r>
            <a:r>
              <a:rPr lang="en-ID" dirty="0"/>
              <a:t> </a:t>
            </a:r>
            <a:r>
              <a:rPr lang="en-ID" dirty="0" err="1"/>
              <a:t>peserta</a:t>
            </a:r>
            <a:r>
              <a:rPr lang="en-ID" dirty="0"/>
              <a:t> </a:t>
            </a:r>
            <a:r>
              <a:rPr lang="en-ID" dirty="0" err="1"/>
              <a:t>didik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Tersedianya</a:t>
            </a:r>
            <a:r>
              <a:rPr lang="en-ID" dirty="0"/>
              <a:t> </a:t>
            </a:r>
            <a:r>
              <a:rPr lang="en-ID" dirty="0" err="1"/>
              <a:t>instrumen</a:t>
            </a:r>
            <a:r>
              <a:rPr lang="en-ID" dirty="0"/>
              <a:t> </a:t>
            </a:r>
            <a:r>
              <a:rPr lang="en-ID" dirty="0" err="1"/>
              <a:t>asesmen</a:t>
            </a:r>
            <a:r>
              <a:rPr lang="en-ID" dirty="0"/>
              <a:t> dan </a:t>
            </a:r>
            <a:r>
              <a:rPr lang="en-ID" dirty="0" err="1"/>
              <a:t>rencana</a:t>
            </a:r>
            <a:r>
              <a:rPr lang="en-ID" dirty="0"/>
              <a:t> </a:t>
            </a:r>
            <a:r>
              <a:rPr lang="en-ID" dirty="0" err="1"/>
              <a:t>perbaikan</a:t>
            </a:r>
            <a:r>
              <a:rPr lang="en-ID" dirty="0"/>
              <a:t>.</a:t>
            </a:r>
          </a:p>
          <a:p>
            <a:pPr lvl="0"/>
            <a:endParaRPr lang="en-ID" dirty="0"/>
          </a:p>
          <a:p>
            <a:r>
              <a:rPr lang="en-ID" b="1" dirty="0" err="1"/>
              <a:t>Tindak</a:t>
            </a:r>
            <a:r>
              <a:rPr lang="en-ID" b="1" dirty="0"/>
              <a:t> </a:t>
            </a:r>
            <a:r>
              <a:rPr lang="en-ID" b="1" dirty="0" err="1"/>
              <a:t>Lanjut</a:t>
            </a:r>
            <a:endParaRPr lang="en-ID" dirty="0"/>
          </a:p>
          <a:p>
            <a:pPr lvl="0"/>
            <a:r>
              <a:rPr lang="en-ID" dirty="0" err="1"/>
              <a:t>Penerapan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pembinaan</a:t>
            </a:r>
            <a:r>
              <a:rPr lang="en-ID" dirty="0"/>
              <a:t> di </a:t>
            </a:r>
            <a:r>
              <a:rPr lang="en-ID" dirty="0" err="1"/>
              <a:t>kelas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Refleksi</a:t>
            </a:r>
            <a:r>
              <a:rPr lang="en-ID" dirty="0"/>
              <a:t> dan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Pemantauan</a:t>
            </a:r>
            <a:r>
              <a:rPr lang="en-ID" dirty="0"/>
              <a:t> oleh </a:t>
            </a:r>
            <a:r>
              <a:rPr lang="en-ID" dirty="0" err="1"/>
              <a:t>pengawas</a:t>
            </a:r>
            <a:r>
              <a:rPr lang="en-ID" dirty="0"/>
              <a:t>.</a:t>
            </a:r>
          </a:p>
          <a:p>
            <a:pPr lvl="0"/>
            <a:r>
              <a:rPr lang="pt-PT" dirty="0"/>
              <a:t>Berbagi praktik baik dalam komunitas belajar.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2912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7F6A1-E0A5-0160-7686-B31BF32D2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PT" b="1" dirty="0"/>
              <a:t>Pesan Penutup</a:t>
            </a:r>
            <a:br>
              <a:rPr lang="en-ID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0DAAD-0AE0-986D-3B7B-5143A3AEE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i="1" dirty="0"/>
              <a:t>“Guru PAI yang berkualitas bukan hanya menyampaikan ilmu, tetapi juga membimbing peserta didik untuk memahami, mengamalkan, dan membiasakan nilai-nilai Islam dalam kehidupan.”</a:t>
            </a:r>
            <a:endParaRPr lang="en-ID" dirty="0"/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8317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D5D11-B6DB-43F5-5858-694CDEC7E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565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pt-PT" sz="4800" b="1" dirty="0"/>
              <a:t>Terima kasih.</a:t>
            </a:r>
          </a:p>
          <a:p>
            <a:pPr marL="0" indent="0" algn="ctr">
              <a:buNone/>
            </a:pPr>
            <a:endParaRPr lang="en-ID" sz="4800" b="1" dirty="0"/>
          </a:p>
          <a:p>
            <a:pPr marL="0" indent="0">
              <a:buNone/>
            </a:pPr>
            <a:r>
              <a:rPr lang="pt-PT" sz="4800" b="1" i="1" dirty="0"/>
              <a:t>Wassalamu'alaikum warahmatullahi wabarakatuh.</a:t>
            </a:r>
            <a:endParaRPr lang="en-ID" sz="4800" b="1" dirty="0"/>
          </a:p>
          <a:p>
            <a:pPr marL="0" indent="0">
              <a:buNone/>
            </a:pPr>
            <a:endParaRPr lang="en-ID" sz="4800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5379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</TotalTime>
  <Words>425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Ion</vt:lpstr>
      <vt:lpstr>PEMBINAAN DAN PENDAMPINGAN GURU PAI UNTUK MENINGKATKAN KEMAMPUAN MENGELOLA PEMBELAJARAN SECARA EFEKTIF, KREATIF, INOVATIF, DAN BERPUSAT PADA PESERTA DIDIK </vt:lpstr>
      <vt:lpstr>A. Latar belakang dan tujuan</vt:lpstr>
      <vt:lpstr> Penguatan Kompetensi Pedagogik </vt:lpstr>
      <vt:lpstr> Strategi Pembelajaran Berkualitas </vt:lpstr>
      <vt:lpstr>Peran Pengawas dan Tahapan Pembinaan </vt:lpstr>
      <vt:lpstr>Output, Tindak Lanjut</vt:lpstr>
      <vt:lpstr>Pesan Penutup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S9N0CV13B51438F .</dc:creator>
  <cp:lastModifiedBy>S9N0CV13B51438F .</cp:lastModifiedBy>
  <cp:revision>4</cp:revision>
  <dcterms:created xsi:type="dcterms:W3CDTF">2026-10-09T03:08:48Z</dcterms:created>
  <dcterms:modified xsi:type="dcterms:W3CDTF">2026-10-09T03:16:24Z</dcterms:modified>
</cp:coreProperties>
</file>