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embedTrueTypeFonts="1" saveSubsetFonts="1">
  <p:sldMasterIdLst>
    <p:sldMasterId id="2147483708" r:id="rId1"/>
  </p:sldMasterIdLst>
  <p:notesMasterIdLst>
    <p:notesMasterId r:id="rId2"/>
  </p:notesMasterIdLst>
  <p:sldIdLst>
    <p:sldId id="308" r:id="rId3"/>
    <p:sldId id="309" r:id="rId4"/>
    <p:sldId id="310" r:id="rId5"/>
    <p:sldId id="311" r:id="rId6"/>
    <p:sldId id="312" r:id="rId7"/>
    <p:sldId id="313" r:id="rId8"/>
    <p:sldId id="314" r:id="rId9"/>
    <p:sldId id="315" r:id="rId10"/>
    <p:sldId id="316" r:id="rId11"/>
  </p:sldIdLst>
  <p:sldSz cy="10287000" cx="18288000"/>
  <p:notesSz cx="6858000" cy="9144000"/>
  <p:embeddedFontLst>
    <p:embeddedFont>
      <p:font typeface="Francois One" panose="02000503040000020004" charset="1"/>
      <p:regular r:id="rId12"/>
    </p:embeddedFont>
    <p:embeddedFont>
      <p:font typeface="Placard Next Wide" panose="020B0505020202020204" charset="1"/>
      <p:regular r:id="rId13"/>
    </p:embeddedFont>
    <p:embeddedFont>
      <p:font typeface="Open Sans Bold" panose="020B0806030504020204" charset="1"/>
      <p:regular r:id="rId14"/>
    </p:embeddedFont>
    <p:embeddedFont>
      <p:font typeface="Placard Next Wide Bold" panose="020B0805020202020204" charset="1"/>
      <p:regular r:id="rId15"/>
    </p:embeddedFont>
    <p:embeddedFont>
      <p:font typeface="Open Sans" panose="020B0606030504020204" charset="1"/>
      <p:regular r:id="rId16"/>
    </p:embeddedFont>
  </p:embeddedFontLst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font" Target="fonts/font1.fntdata"/><Relationship Id="rId13" Type="http://schemas.openxmlformats.org/officeDocument/2006/relationships/font" Target="fonts/font2.fntdata"/><Relationship Id="rId14" Type="http://schemas.openxmlformats.org/officeDocument/2006/relationships/font" Target="fonts/font3.fntdata"/><Relationship Id="rId15" Type="http://schemas.openxmlformats.org/officeDocument/2006/relationships/font" Target="fonts/font4.fntdata"/><Relationship Id="rId16" Type="http://schemas.openxmlformats.org/officeDocument/2006/relationships/font" Target="fonts/font5.fntdata"/><Relationship Id="rId17" Type="http://schemas.openxmlformats.org/officeDocument/2006/relationships/tableStyles" Target="tableStyles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3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38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3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4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4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1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82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 indent="0" mar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algn="ctr" indent="0" marL="457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914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371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182880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228600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2743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3200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3657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486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10486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96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9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104869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9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1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b="1" cap="all"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12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indent="0" mar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1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104871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17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18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1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104872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2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2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2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2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2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2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104872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2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8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104868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8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104858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8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b="1"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31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32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3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104873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3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0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b="1"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01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endParaRPr lang="en-US"/>
          </a:p>
        </p:txBody>
      </p:sp>
      <p:sp>
        <p:nvSpPr>
          <p:cNvPr id="1048702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0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104870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0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07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0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104870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91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9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104869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9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8/1/2011</a:t>
            </a:fld>
            <a:endParaRPr 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eaLnBrk="1" hangingPunct="1" latinLnBrk="0" rtl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342900" latinLnBrk="0" marL="342900" rtl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85750" latinLnBrk="0" marL="742950" rtl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7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4092"/>
        </a:solidFill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2"/>
          <p:cNvGrpSpPr/>
          <p:nvPr/>
        </p:nvGrpSpPr>
        <p:grpSpPr>
          <a:xfrm rot="0">
            <a:off x="538840" y="519267"/>
            <a:ext cx="17210320" cy="9324666"/>
            <a:chOff x="0" y="0"/>
            <a:chExt cx="4532759" cy="2455879"/>
          </a:xfrm>
        </p:grpSpPr>
        <p:sp>
          <p:nvSpPr>
            <p:cNvPr id="1048664" name="Freeform 3"/>
            <p:cNvSpPr/>
            <p:nvPr/>
          </p:nvSpPr>
          <p:spPr>
            <a:xfrm rot="0" flipH="0" flipV="0">
              <a:off x="0" y="0"/>
              <a:ext cx="4532759" cy="2455879"/>
            </a:xfrm>
            <a:custGeom>
              <a:avLst/>
              <a:ahLst/>
              <a:rect l="l" t="t" r="r" b="b"/>
              <a:pathLst>
                <a:path w="4532759" h="2455879">
                  <a:moveTo>
                    <a:pt x="0" y="0"/>
                  </a:moveTo>
                  <a:lnTo>
                    <a:pt x="4532759" y="0"/>
                  </a:lnTo>
                  <a:lnTo>
                    <a:pt x="4532759" y="2455879"/>
                  </a:lnTo>
                  <a:lnTo>
                    <a:pt x="0" y="2455879"/>
                  </a:lnTo>
                  <a:close/>
                </a:path>
              </a:pathLst>
            </a:custGeom>
            <a:solidFill>
              <a:srgbClr val="FFF7ED"/>
            </a:solidFill>
          </p:spPr>
        </p:sp>
        <p:sp>
          <p:nvSpPr>
            <p:cNvPr id="1048665" name="TextBox 4"/>
            <p:cNvSpPr txBox="1"/>
            <p:nvPr/>
          </p:nvSpPr>
          <p:spPr>
            <a:xfrm>
              <a:off x="0" y="-38100"/>
              <a:ext cx="4532759" cy="2493979"/>
            </a:xfrm>
            <a:prstGeom prst="rect"/>
          </p:spPr>
          <p:txBody>
            <a:bodyPr anchor="ctr" bIns="50800" lIns="50800" rIns="50800" rtlCol="0" tIns="50800"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id="59" name="Group 5"/>
          <p:cNvGrpSpPr/>
          <p:nvPr/>
        </p:nvGrpSpPr>
        <p:grpSpPr>
          <a:xfrm rot="0">
            <a:off x="4909909" y="3932717"/>
            <a:ext cx="9596881" cy="3695300"/>
            <a:chOff x="0" y="0"/>
            <a:chExt cx="2527574" cy="973248"/>
          </a:xfrm>
        </p:grpSpPr>
        <p:sp>
          <p:nvSpPr>
            <p:cNvPr id="1048666" name="Freeform 6"/>
            <p:cNvSpPr/>
            <p:nvPr/>
          </p:nvSpPr>
          <p:spPr>
            <a:xfrm rot="0" flipH="0" flipV="0">
              <a:off x="0" y="0"/>
              <a:ext cx="2527574" cy="973248"/>
            </a:xfrm>
            <a:custGeom>
              <a:avLst/>
              <a:ahLst/>
              <a:rect l="l" t="t" r="r" b="b"/>
              <a:pathLst>
                <a:path w="2527574" h="973248">
                  <a:moveTo>
                    <a:pt x="0" y="0"/>
                  </a:moveTo>
                  <a:lnTo>
                    <a:pt x="2527574" y="0"/>
                  </a:lnTo>
                  <a:lnTo>
                    <a:pt x="2527574" y="973248"/>
                  </a:lnTo>
                  <a:lnTo>
                    <a:pt x="0" y="973248"/>
                  </a:lnTo>
                  <a:close/>
                </a:path>
              </a:pathLst>
            </a:custGeom>
            <a:solidFill>
              <a:srgbClr val="0D4092"/>
            </a:solidFill>
          </p:spPr>
        </p:sp>
        <p:sp>
          <p:nvSpPr>
            <p:cNvPr id="1048667" name="TextBox 7"/>
            <p:cNvSpPr txBox="1"/>
            <p:nvPr/>
          </p:nvSpPr>
          <p:spPr>
            <a:xfrm>
              <a:off x="0" y="-38100"/>
              <a:ext cx="2527574" cy="1011348"/>
            </a:xfrm>
            <a:prstGeom prst="rect"/>
          </p:spPr>
          <p:txBody>
            <a:bodyPr anchor="ctr" bIns="50800" lIns="50800" rIns="50800" rtlCol="0" tIns="50800"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id="1048668" name="Freeform 8"/>
          <p:cNvSpPr/>
          <p:nvPr/>
        </p:nvSpPr>
        <p:spPr>
          <a:xfrm rot="0" flipH="0" flipV="0">
            <a:off x="2436005" y="6990421"/>
            <a:ext cx="1916687" cy="1562100"/>
          </a:xfrm>
          <a:custGeom>
            <a:avLst/>
            <a:ahLst/>
            <a:rect l="l" t="t" r="r" b="b"/>
            <a:pathLst>
              <a:path w="1916687" h="1562100">
                <a:moveTo>
                  <a:pt x="0" y="0"/>
                </a:moveTo>
                <a:lnTo>
                  <a:pt x="1916687" y="0"/>
                </a:lnTo>
                <a:lnTo>
                  <a:pt x="1916687" y="1562100"/>
                </a:lnTo>
                <a:lnTo>
                  <a:pt x="0" y="1562100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1"/>
            <a:stretch>
              <a:fillRect l="0" t="0" r="0" b="0"/>
            </a:stretch>
          </a:blipFill>
        </p:spPr>
      </p:sp>
      <p:sp>
        <p:nvSpPr>
          <p:cNvPr id="1048669" name="TextBox 9"/>
          <p:cNvSpPr txBox="1"/>
          <p:nvPr/>
        </p:nvSpPr>
        <p:spPr>
          <a:xfrm rot="0">
            <a:off x="2698890" y="1104900"/>
            <a:ext cx="12210694" cy="1348138"/>
          </a:xfrm>
          <a:prstGeom prst="rect"/>
        </p:spPr>
        <p:txBody>
          <a:bodyPr anchor="t" bIns="0" lIns="0" rIns="0" rtlCol="0" tIns="0">
            <a:spAutoFit/>
          </a:bodyPr>
          <a:p>
            <a:pPr algn="ctr">
              <a:lnSpc>
                <a:spcPts val="5242"/>
              </a:lnSpc>
            </a:pPr>
            <a:r>
              <a:rPr sz="5089" lang="en-US">
                <a:solidFill>
                  <a:srgbClr val="12243A"/>
                </a:solidFill>
                <a:latin typeface="Francois One"/>
                <a:ea typeface="Francois One"/>
                <a:cs typeface="Francois One"/>
                <a:sym typeface="Francois One"/>
              </a:rPr>
              <a:t>TRANSFORMASI PEMBELAJARAN BAHASA INGGRIS DI ERA DIGITAL</a:t>
            </a:r>
          </a:p>
        </p:txBody>
      </p:sp>
      <p:sp>
        <p:nvSpPr>
          <p:cNvPr id="1048670" name="TextBox 10"/>
          <p:cNvSpPr txBox="1"/>
          <p:nvPr/>
        </p:nvSpPr>
        <p:spPr>
          <a:xfrm rot="0">
            <a:off x="5642182" y="3837467"/>
            <a:ext cx="7503011" cy="3576828"/>
          </a:xfrm>
          <a:prstGeom prst="rect"/>
        </p:spPr>
        <p:txBody>
          <a:bodyPr anchor="t" bIns="0" lIns="0" rIns="0" rtlCol="0" tIns="0">
            <a:spAutoFit/>
          </a:bodyPr>
          <a:p>
            <a:pPr algn="ctr">
              <a:lnSpc>
                <a:spcPts val="7041"/>
              </a:lnSpc>
            </a:pPr>
            <a:r>
              <a:rPr sz="5029" lang="en-US">
                <a:solidFill>
                  <a:srgbClr val="FFFFFF"/>
                </a:solidFill>
                <a:latin typeface="Placard Next Wide"/>
                <a:ea typeface="Placard Next Wide"/>
                <a:cs typeface="Placard Next Wide"/>
                <a:sym typeface="Placard Next Wide"/>
              </a:rPr>
              <a:t>MGMP Bahasa Inggris</a:t>
            </a:r>
          </a:p>
          <a:p>
            <a:pPr algn="ctr">
              <a:lnSpc>
                <a:spcPts val="7041"/>
              </a:lnSpc>
            </a:pPr>
            <a:r>
              <a:rPr sz="5029" lang="en-US">
                <a:solidFill>
                  <a:srgbClr val="FFFFFF"/>
                </a:solidFill>
                <a:latin typeface="Placard Next Wide"/>
                <a:ea typeface="Placard Next Wide"/>
                <a:cs typeface="Placard Next Wide"/>
                <a:sym typeface="Placard Next Wide"/>
              </a:rPr>
              <a:t>Kamis, 17 September 2026</a:t>
            </a:r>
          </a:p>
          <a:p>
            <a:pPr algn="ctr">
              <a:lnSpc>
                <a:spcPts val="7041"/>
              </a:lnSpc>
            </a:pPr>
            <a:r>
              <a:rPr sz="5029" lang="en-US">
                <a:solidFill>
                  <a:srgbClr val="FFFFFF"/>
                </a:solidFill>
                <a:latin typeface="Placard Next Wide"/>
                <a:ea typeface="Placard Next Wide"/>
                <a:cs typeface="Placard Next Wide"/>
                <a:sym typeface="Placard Next Wide"/>
              </a:rPr>
              <a:t>Narasumber : Nursina, S.Pd</a:t>
            </a:r>
          </a:p>
        </p:txBody>
      </p:sp>
      <p:sp>
        <p:nvSpPr>
          <p:cNvPr id="1048671" name="Freeform 11"/>
          <p:cNvSpPr/>
          <p:nvPr/>
        </p:nvSpPr>
        <p:spPr>
          <a:xfrm rot="0" flipH="0" flipV="0">
            <a:off x="14506790" y="6990421"/>
            <a:ext cx="1916687" cy="1562100"/>
          </a:xfrm>
          <a:custGeom>
            <a:avLst/>
            <a:ahLst/>
            <a:rect l="l" t="t" r="r" b="b"/>
            <a:pathLst>
              <a:path w="1916687" h="1562100">
                <a:moveTo>
                  <a:pt x="0" y="0"/>
                </a:moveTo>
                <a:lnTo>
                  <a:pt x="1916687" y="0"/>
                </a:lnTo>
                <a:lnTo>
                  <a:pt x="1916687" y="1562100"/>
                </a:lnTo>
                <a:lnTo>
                  <a:pt x="0" y="1562100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1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4092"/>
        </a:solidFill>
      </p:bgPr>
    </p:bg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roup 2"/>
          <p:cNvGrpSpPr/>
          <p:nvPr/>
        </p:nvGrpSpPr>
        <p:grpSpPr>
          <a:xfrm rot="0">
            <a:off x="538840" y="490692"/>
            <a:ext cx="17210320" cy="9324666"/>
            <a:chOff x="0" y="0"/>
            <a:chExt cx="4532759" cy="2455879"/>
          </a:xfrm>
        </p:grpSpPr>
        <p:sp>
          <p:nvSpPr>
            <p:cNvPr id="1048658" name="Freeform 3"/>
            <p:cNvSpPr/>
            <p:nvPr/>
          </p:nvSpPr>
          <p:spPr>
            <a:xfrm rot="0" flipH="0" flipV="0">
              <a:off x="0" y="0"/>
              <a:ext cx="4532759" cy="2455879"/>
            </a:xfrm>
            <a:custGeom>
              <a:avLst/>
              <a:ahLst/>
              <a:rect l="l" t="t" r="r" b="b"/>
              <a:pathLst>
                <a:path w="4532759" h="2455879">
                  <a:moveTo>
                    <a:pt x="0" y="0"/>
                  </a:moveTo>
                  <a:lnTo>
                    <a:pt x="4532759" y="0"/>
                  </a:lnTo>
                  <a:lnTo>
                    <a:pt x="4532759" y="2455879"/>
                  </a:lnTo>
                  <a:lnTo>
                    <a:pt x="0" y="2455879"/>
                  </a:lnTo>
                  <a:close/>
                </a:path>
              </a:pathLst>
            </a:custGeom>
            <a:solidFill>
              <a:srgbClr val="FFF7ED"/>
            </a:solidFill>
          </p:spPr>
        </p:sp>
        <p:sp>
          <p:nvSpPr>
            <p:cNvPr id="1048659" name="TextBox 4"/>
            <p:cNvSpPr txBox="1"/>
            <p:nvPr/>
          </p:nvSpPr>
          <p:spPr>
            <a:xfrm>
              <a:off x="0" y="-38100"/>
              <a:ext cx="4532759" cy="2493979"/>
            </a:xfrm>
            <a:prstGeom prst="rect"/>
          </p:spPr>
          <p:txBody>
            <a:bodyPr anchor="ctr" bIns="50800" lIns="50800" rIns="50800" rtlCol="0" tIns="50800"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id="1048660" name="TextBox 5"/>
          <p:cNvSpPr txBox="1"/>
          <p:nvPr/>
        </p:nvSpPr>
        <p:spPr>
          <a:xfrm rot="0">
            <a:off x="2008430" y="1085850"/>
            <a:ext cx="11286355" cy="509711"/>
          </a:xfrm>
          <a:prstGeom prst="rect"/>
        </p:spPr>
        <p:txBody>
          <a:bodyPr anchor="t" bIns="0" lIns="0" rIns="0" rtlCol="0" tIns="0">
            <a:spAutoFit/>
          </a:bodyPr>
          <a:p>
            <a:pPr algn="ctr">
              <a:lnSpc>
                <a:spcPts val="3868"/>
              </a:lnSpc>
            </a:pPr>
            <a:r>
              <a:rPr sz="3755" lang="en-US">
                <a:solidFill>
                  <a:srgbClr val="12243A"/>
                </a:solidFill>
                <a:latin typeface="Francois One"/>
                <a:ea typeface="Francois One"/>
                <a:cs typeface="Francois One"/>
                <a:sym typeface="Francois One"/>
              </a:rPr>
              <a:t>MENGAPA PEMBELAJARAN HARUS BERUBAH?</a:t>
            </a:r>
          </a:p>
        </p:txBody>
      </p:sp>
      <p:grpSp>
        <p:nvGrpSpPr>
          <p:cNvPr id="56" name="Group 6"/>
          <p:cNvGrpSpPr/>
          <p:nvPr/>
        </p:nvGrpSpPr>
        <p:grpSpPr>
          <a:xfrm rot="0">
            <a:off x="2261447" y="1974584"/>
            <a:ext cx="14468314" cy="7283716"/>
            <a:chOff x="0" y="0"/>
            <a:chExt cx="5112793" cy="2573909"/>
          </a:xfrm>
        </p:grpSpPr>
        <p:sp>
          <p:nvSpPr>
            <p:cNvPr id="1048661" name="Freeform 7"/>
            <p:cNvSpPr/>
            <p:nvPr/>
          </p:nvSpPr>
          <p:spPr>
            <a:xfrm rot="0" flipH="0" flipV="0">
              <a:off x="0" y="0"/>
              <a:ext cx="5112793" cy="2573909"/>
            </a:xfrm>
            <a:custGeom>
              <a:avLst/>
              <a:ahLst/>
              <a:rect l="l" t="t" r="r" b="b"/>
              <a:pathLst>
                <a:path w="5112793" h="2573909">
                  <a:moveTo>
                    <a:pt x="0" y="0"/>
                  </a:moveTo>
                  <a:lnTo>
                    <a:pt x="5112793" y="0"/>
                  </a:lnTo>
                  <a:lnTo>
                    <a:pt x="5112793" y="2573909"/>
                  </a:lnTo>
                  <a:lnTo>
                    <a:pt x="0" y="2573909"/>
                  </a:lnTo>
                  <a:close/>
                </a:path>
              </a:pathLst>
            </a:custGeom>
            <a:solidFill>
              <a:srgbClr val="FFC5A5"/>
            </a:solidFill>
          </p:spPr>
        </p:sp>
        <p:sp>
          <p:nvSpPr>
            <p:cNvPr id="1048662" name="TextBox 8"/>
            <p:cNvSpPr txBox="1"/>
            <p:nvPr/>
          </p:nvSpPr>
          <p:spPr>
            <a:xfrm>
              <a:off x="0" y="-38100"/>
              <a:ext cx="5112793" cy="2612009"/>
            </a:xfrm>
            <a:prstGeom prst="rect"/>
          </p:spPr>
          <p:txBody>
            <a:bodyPr anchor="ctr" bIns="50800" lIns="50800" rIns="50800" rtlCol="0" tIns="50800"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id="1048663" name="TextBox 9"/>
          <p:cNvSpPr txBox="1"/>
          <p:nvPr/>
        </p:nvSpPr>
        <p:spPr>
          <a:xfrm rot="0">
            <a:off x="2850273" y="2460971"/>
            <a:ext cx="11492917" cy="6871842"/>
          </a:xfrm>
          <a:prstGeom prst="rect"/>
        </p:spPr>
        <p:txBody>
          <a:bodyPr anchor="t" bIns="0" lIns="0" rIns="0" rtlCol="0" tIns="0">
            <a:spAutoFit/>
          </a:bodyPr>
          <a:p>
            <a:pPr algn="l" indent="-379296" lvl="1" marL="758591">
              <a:lnSpc>
                <a:spcPts val="4919"/>
              </a:lnSpc>
              <a:buFont typeface="Arial"/>
              <a:buChar char="•"/>
            </a:pPr>
            <a:r>
              <a:rPr sz="3513" lang="en-US">
                <a:solidFill>
                  <a:srgbClr val="12243A"/>
                </a:solidFill>
                <a:latin typeface="Placard Next Wide"/>
                <a:ea typeface="Placard Next Wide"/>
                <a:cs typeface="Placard Next Wide"/>
                <a:sym typeface="Placard Next Wide"/>
              </a:rPr>
              <a:t>Gen-Z dan Alpha adalah digital natives yang belajar dengan cara berbeda.</a:t>
            </a:r>
          </a:p>
          <a:p>
            <a:pPr algn="l" indent="-379296" lvl="1" marL="758591">
              <a:lnSpc>
                <a:spcPts val="4919"/>
              </a:lnSpc>
              <a:buFont typeface="Arial"/>
              <a:buChar char="•"/>
            </a:pPr>
            <a:r>
              <a:rPr sz="3513" lang="en-US">
                <a:solidFill>
                  <a:srgbClr val="12243A"/>
                </a:solidFill>
                <a:latin typeface="Placard Next Wide"/>
                <a:ea typeface="Placard Next Wide"/>
                <a:cs typeface="Placard Next Wide"/>
                <a:sym typeface="Placard Next Wide"/>
              </a:rPr>
              <a:t>Bahasa Inggris bukan lagi sekadar nilai rapor, melainkan alat komunikasi global yang aktif.</a:t>
            </a:r>
          </a:p>
          <a:p>
            <a:pPr algn="l" indent="-379296" lvl="1" marL="758591">
              <a:lnSpc>
                <a:spcPts val="4919"/>
              </a:lnSpc>
              <a:buFont typeface="Arial"/>
              <a:buChar char="•"/>
            </a:pPr>
            <a:r>
              <a:rPr sz="3513" lang="en-US">
                <a:solidFill>
                  <a:srgbClr val="12243A"/>
                </a:solidFill>
                <a:latin typeface="Placard Next Wide"/>
                <a:ea typeface="Placard Next Wide"/>
                <a:cs typeface="Placard Next Wide"/>
                <a:sym typeface="Placard Next Wide"/>
              </a:rPr>
              <a:t>Bahasa Inggris sebagai lingua franca (bahasa pengantar global).</a:t>
            </a:r>
          </a:p>
          <a:p>
            <a:pPr algn="l" indent="-379296" lvl="1" marL="758591">
              <a:lnSpc>
                <a:spcPts val="4919"/>
              </a:lnSpc>
              <a:buFont typeface="Arial"/>
              <a:buChar char="•"/>
            </a:pPr>
            <a:r>
              <a:rPr sz="3513" lang="en-US">
                <a:solidFill>
                  <a:srgbClr val="12243A"/>
                </a:solidFill>
                <a:latin typeface="Placard Next Wide"/>
                <a:ea typeface="Placard Next Wide"/>
                <a:cs typeface="Placard Next Wide"/>
                <a:sym typeface="Placard Next Wide"/>
              </a:rPr>
              <a:t>Kebutuhan keterampilan abad ke-21 (literasi digital dan komunikasi).</a:t>
            </a:r>
          </a:p>
          <a:p>
            <a:pPr algn="l" indent="-379296" lvl="1" marL="758591">
              <a:lnSpc>
                <a:spcPts val="4919"/>
              </a:lnSpc>
              <a:buFont typeface="Arial"/>
              <a:buChar char="•"/>
            </a:pPr>
            <a:r>
              <a:rPr sz="3513" lang="en-US">
                <a:solidFill>
                  <a:srgbClr val="12243A"/>
                </a:solidFill>
                <a:latin typeface="Placard Next Wide"/>
                <a:ea typeface="Placard Next Wide"/>
                <a:cs typeface="Placard Next Wide"/>
                <a:sym typeface="Placard Next Wide"/>
              </a:rPr>
              <a:t>Pergeseran perilaku siswa yang lekat dengan gawai dan internet.</a:t>
            </a:r>
          </a:p>
          <a:p>
            <a:pPr algn="l">
              <a:lnSpc>
                <a:spcPts val="4919"/>
              </a:lnSpc>
            </a:p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4092"/>
        </a:solidFill>
      </p:bgPr>
    </p:bg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 2"/>
          <p:cNvGrpSpPr/>
          <p:nvPr/>
        </p:nvGrpSpPr>
        <p:grpSpPr>
          <a:xfrm rot="0">
            <a:off x="538840" y="481167"/>
            <a:ext cx="17210320" cy="9324666"/>
            <a:chOff x="0" y="0"/>
            <a:chExt cx="4532759" cy="2455879"/>
          </a:xfrm>
        </p:grpSpPr>
        <p:sp>
          <p:nvSpPr>
            <p:cNvPr id="1048641" name="Freeform 3"/>
            <p:cNvSpPr/>
            <p:nvPr/>
          </p:nvSpPr>
          <p:spPr>
            <a:xfrm rot="0" flipH="0" flipV="0">
              <a:off x="0" y="0"/>
              <a:ext cx="4532759" cy="2455879"/>
            </a:xfrm>
            <a:custGeom>
              <a:avLst/>
              <a:ahLst/>
              <a:rect l="l" t="t" r="r" b="b"/>
              <a:pathLst>
                <a:path w="4532759" h="2455879">
                  <a:moveTo>
                    <a:pt x="0" y="0"/>
                  </a:moveTo>
                  <a:lnTo>
                    <a:pt x="4532759" y="0"/>
                  </a:lnTo>
                  <a:lnTo>
                    <a:pt x="4532759" y="2455879"/>
                  </a:lnTo>
                  <a:lnTo>
                    <a:pt x="0" y="2455879"/>
                  </a:lnTo>
                  <a:close/>
                </a:path>
              </a:pathLst>
            </a:custGeom>
            <a:solidFill>
              <a:srgbClr val="FFF7ED"/>
            </a:solidFill>
          </p:spPr>
        </p:sp>
        <p:sp>
          <p:nvSpPr>
            <p:cNvPr id="1048642" name="TextBox 4"/>
            <p:cNvSpPr txBox="1"/>
            <p:nvPr/>
          </p:nvSpPr>
          <p:spPr>
            <a:xfrm>
              <a:off x="0" y="-38100"/>
              <a:ext cx="4532759" cy="2493979"/>
            </a:xfrm>
            <a:prstGeom prst="rect"/>
          </p:spPr>
          <p:txBody>
            <a:bodyPr anchor="ctr" bIns="50800" lIns="50800" rIns="50800" rtlCol="0" tIns="50800"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id="50" name="Group 5"/>
          <p:cNvGrpSpPr/>
          <p:nvPr/>
        </p:nvGrpSpPr>
        <p:grpSpPr>
          <a:xfrm rot="0">
            <a:off x="3683751" y="2576739"/>
            <a:ext cx="12940986" cy="5017347"/>
            <a:chOff x="0" y="0"/>
            <a:chExt cx="4573068" cy="1773023"/>
          </a:xfrm>
        </p:grpSpPr>
        <p:sp>
          <p:nvSpPr>
            <p:cNvPr id="1048643" name="Freeform 6"/>
            <p:cNvSpPr/>
            <p:nvPr/>
          </p:nvSpPr>
          <p:spPr>
            <a:xfrm rot="0" flipH="0" flipV="0">
              <a:off x="0" y="0"/>
              <a:ext cx="4573068" cy="1773023"/>
            </a:xfrm>
            <a:custGeom>
              <a:avLst/>
              <a:ahLst/>
              <a:rect l="l" t="t" r="r" b="b"/>
              <a:pathLst>
                <a:path w="4573068" h="1773023">
                  <a:moveTo>
                    <a:pt x="0" y="0"/>
                  </a:moveTo>
                  <a:lnTo>
                    <a:pt x="4573068" y="0"/>
                  </a:lnTo>
                  <a:lnTo>
                    <a:pt x="4573068" y="1773023"/>
                  </a:lnTo>
                  <a:lnTo>
                    <a:pt x="0" y="1773023"/>
                  </a:lnTo>
                  <a:close/>
                </a:path>
              </a:pathLst>
            </a:custGeom>
            <a:solidFill>
              <a:srgbClr val="FFC5A5"/>
            </a:solidFill>
          </p:spPr>
        </p:sp>
        <p:sp>
          <p:nvSpPr>
            <p:cNvPr id="1048644" name="TextBox 7"/>
            <p:cNvSpPr txBox="1"/>
            <p:nvPr/>
          </p:nvSpPr>
          <p:spPr>
            <a:xfrm>
              <a:off x="0" y="-66675"/>
              <a:ext cx="4573068" cy="1839698"/>
            </a:xfrm>
            <a:prstGeom prst="rect"/>
          </p:spPr>
          <p:txBody>
            <a:bodyPr anchor="ctr" bIns="50800" lIns="50800" rIns="50800" rtlCol="0" tIns="50800"/>
            <a:p>
              <a:pPr algn="l" indent="-356231" lvl="1" marL="712462">
                <a:lnSpc>
                  <a:spcPts val="4619"/>
                </a:lnSpc>
                <a:buFont typeface="Arial"/>
                <a:buChar char="•"/>
              </a:pPr>
              <a:r>
                <a:rPr b="1" sz="3299" lang="en-US">
                  <a:solidFill>
                    <a:srgbClr val="12243A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Metode Lama:</a:t>
              </a:r>
              <a:r>
                <a:rPr b="1" sz="3299" lang="en-US">
                  <a:solidFill>
                    <a:srgbClr val="12243A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Berpusat pada guru (teacher-centered), buku cetak, hafalan kaku.</a:t>
              </a:r>
            </a:p>
            <a:p>
              <a:pPr algn="l" indent="-356231" lvl="1" marL="712462">
                <a:lnSpc>
                  <a:spcPts val="4619"/>
                </a:lnSpc>
                <a:buFont typeface="Arial"/>
                <a:buChar char="•"/>
              </a:pPr>
              <a:r>
                <a:rPr b="1" sz="3299" lang="en-US">
                  <a:solidFill>
                    <a:srgbClr val="12243A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Metode Baru: Berpusat pada siswa (student-centered), sumber belajar tak terbatas, interaktif.</a:t>
              </a:r>
            </a:p>
            <a:p>
              <a:pPr algn="l">
                <a:lnSpc>
                  <a:spcPts val="5459"/>
                </a:lnSpc>
              </a:pPr>
            </a:p>
          </p:txBody>
        </p:sp>
      </p:grpSp>
      <p:sp>
        <p:nvSpPr>
          <p:cNvPr id="1048645" name="Freeform 8"/>
          <p:cNvSpPr/>
          <p:nvPr/>
        </p:nvSpPr>
        <p:spPr>
          <a:xfrm rot="0" flipH="0" flipV="0">
            <a:off x="8678645" y="8327589"/>
            <a:ext cx="930711" cy="930711"/>
          </a:xfrm>
          <a:custGeom>
            <a:avLst/>
            <a:ahLst/>
            <a:rect l="l" t="t" r="r" b="b"/>
            <a:pathLst>
              <a:path w="930711" h="930711">
                <a:moveTo>
                  <a:pt x="0" y="0"/>
                </a:moveTo>
                <a:lnTo>
                  <a:pt x="930710" y="0"/>
                </a:lnTo>
                <a:lnTo>
                  <a:pt x="930710" y="930711"/>
                </a:lnTo>
                <a:lnTo>
                  <a:pt x="0" y="930711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1"/>
            <a:stretch>
              <a:fillRect l="0" t="0" r="0" b="0"/>
            </a:stretch>
          </a:blipFill>
        </p:spPr>
      </p:sp>
      <p:sp>
        <p:nvSpPr>
          <p:cNvPr id="1048646" name="Freeform 9"/>
          <p:cNvSpPr/>
          <p:nvPr/>
        </p:nvSpPr>
        <p:spPr>
          <a:xfrm rot="0" flipH="0" flipV="0">
            <a:off x="938598" y="3875111"/>
            <a:ext cx="2745153" cy="6949753"/>
          </a:xfrm>
          <a:custGeom>
            <a:avLst/>
            <a:ahLst/>
            <a:rect l="l" t="t" r="r" b="b"/>
            <a:pathLst>
              <a:path w="2745153" h="6949753">
                <a:moveTo>
                  <a:pt x="0" y="0"/>
                </a:moveTo>
                <a:lnTo>
                  <a:pt x="2745153" y="0"/>
                </a:lnTo>
                <a:lnTo>
                  <a:pt x="2745153" y="6949753"/>
                </a:lnTo>
                <a:lnTo>
                  <a:pt x="0" y="6949753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2"/>
            <a:stretch>
              <a:fillRect l="0" t="0" r="0" b="0"/>
            </a:stretch>
          </a:blipFill>
        </p:spPr>
      </p:sp>
      <p:sp>
        <p:nvSpPr>
          <p:cNvPr id="1048647" name="Freeform 10"/>
          <p:cNvSpPr/>
          <p:nvPr/>
        </p:nvSpPr>
        <p:spPr>
          <a:xfrm rot="0" flipH="0" flipV="0">
            <a:off x="14898724" y="5924533"/>
            <a:ext cx="2817592" cy="4517181"/>
          </a:xfrm>
          <a:custGeom>
            <a:avLst/>
            <a:ahLst/>
            <a:rect l="l" t="t" r="r" b="b"/>
            <a:pathLst>
              <a:path w="2817592" h="4517181">
                <a:moveTo>
                  <a:pt x="0" y="0"/>
                </a:moveTo>
                <a:lnTo>
                  <a:pt x="2817592" y="0"/>
                </a:lnTo>
                <a:lnTo>
                  <a:pt x="2817592" y="4517181"/>
                </a:lnTo>
                <a:lnTo>
                  <a:pt x="0" y="4517181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3"/>
            <a:stretch>
              <a:fillRect l="0" t="0" r="0" b="0"/>
            </a:stretch>
          </a:blipFill>
        </p:spPr>
      </p:sp>
      <p:sp>
        <p:nvSpPr>
          <p:cNvPr id="1048648" name="TextBox 11"/>
          <p:cNvSpPr txBox="1"/>
          <p:nvPr/>
        </p:nvSpPr>
        <p:spPr>
          <a:xfrm rot="0">
            <a:off x="2008430" y="1085850"/>
            <a:ext cx="9388735" cy="465134"/>
          </a:xfrm>
          <a:prstGeom prst="rect"/>
        </p:spPr>
        <p:txBody>
          <a:bodyPr anchor="t" bIns="0" lIns="0" rIns="0" rtlCol="0" tIns="0">
            <a:spAutoFit/>
          </a:bodyPr>
          <a:p>
            <a:pPr algn="ctr">
              <a:lnSpc>
                <a:spcPts val="3559"/>
              </a:lnSpc>
            </a:pPr>
            <a:r>
              <a:rPr sz="3455" lang="en-US">
                <a:solidFill>
                  <a:srgbClr val="12243A"/>
                </a:solidFill>
                <a:latin typeface="Francois One"/>
                <a:ea typeface="Francois One"/>
                <a:cs typeface="Francois One"/>
                <a:sym typeface="Francois One"/>
              </a:rPr>
              <a:t>METODE TRADISIONAL VS ERA DIGITAL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4092"/>
        </a:solidFill>
      </p:bgPr>
    </p:bg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2"/>
          <p:cNvGrpSpPr/>
          <p:nvPr/>
        </p:nvGrpSpPr>
        <p:grpSpPr>
          <a:xfrm rot="0">
            <a:off x="538840" y="481167"/>
            <a:ext cx="17210320" cy="9324666"/>
            <a:chOff x="0" y="0"/>
            <a:chExt cx="4532759" cy="2455879"/>
          </a:xfrm>
        </p:grpSpPr>
        <p:sp>
          <p:nvSpPr>
            <p:cNvPr id="1048595" name="Freeform 3"/>
            <p:cNvSpPr/>
            <p:nvPr/>
          </p:nvSpPr>
          <p:spPr>
            <a:xfrm rot="0" flipH="0" flipV="0">
              <a:off x="0" y="0"/>
              <a:ext cx="4532759" cy="2455879"/>
            </a:xfrm>
            <a:custGeom>
              <a:avLst/>
              <a:ahLst/>
              <a:rect l="l" t="t" r="r" b="b"/>
              <a:pathLst>
                <a:path w="4532759" h="2455879">
                  <a:moveTo>
                    <a:pt x="0" y="0"/>
                  </a:moveTo>
                  <a:lnTo>
                    <a:pt x="4532759" y="0"/>
                  </a:lnTo>
                  <a:lnTo>
                    <a:pt x="4532759" y="2455879"/>
                  </a:lnTo>
                  <a:lnTo>
                    <a:pt x="0" y="2455879"/>
                  </a:lnTo>
                  <a:close/>
                </a:path>
              </a:pathLst>
            </a:custGeom>
            <a:solidFill>
              <a:srgbClr val="FFF7ED"/>
            </a:solidFill>
          </p:spPr>
        </p:sp>
        <p:sp>
          <p:nvSpPr>
            <p:cNvPr id="1048596" name="TextBox 4"/>
            <p:cNvSpPr txBox="1"/>
            <p:nvPr/>
          </p:nvSpPr>
          <p:spPr>
            <a:xfrm>
              <a:off x="0" y="-38100"/>
              <a:ext cx="4532759" cy="2493979"/>
            </a:xfrm>
            <a:prstGeom prst="rect"/>
          </p:spPr>
          <p:txBody>
            <a:bodyPr anchor="ctr" bIns="50800" lIns="50800" rIns="50800" rtlCol="0" tIns="50800"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id="32" name="Group 5"/>
          <p:cNvGrpSpPr/>
          <p:nvPr/>
        </p:nvGrpSpPr>
        <p:grpSpPr>
          <a:xfrm rot="0">
            <a:off x="1028700" y="1028700"/>
            <a:ext cx="6488758" cy="1385933"/>
            <a:chOff x="0" y="0"/>
            <a:chExt cx="2292988" cy="489759"/>
          </a:xfrm>
        </p:grpSpPr>
        <p:sp>
          <p:nvSpPr>
            <p:cNvPr id="1048597" name="Freeform 6"/>
            <p:cNvSpPr/>
            <p:nvPr/>
          </p:nvSpPr>
          <p:spPr>
            <a:xfrm rot="0" flipH="0" flipV="0">
              <a:off x="0" y="0"/>
              <a:ext cx="2292988" cy="489759"/>
            </a:xfrm>
            <a:custGeom>
              <a:avLst/>
              <a:ahLst/>
              <a:rect l="l" t="t" r="r" b="b"/>
              <a:pathLst>
                <a:path w="2292988" h="489759">
                  <a:moveTo>
                    <a:pt x="0" y="0"/>
                  </a:moveTo>
                  <a:lnTo>
                    <a:pt x="2292988" y="0"/>
                  </a:lnTo>
                  <a:lnTo>
                    <a:pt x="2292988" y="489759"/>
                  </a:lnTo>
                  <a:lnTo>
                    <a:pt x="0" y="489759"/>
                  </a:lnTo>
                  <a:close/>
                </a:path>
              </a:pathLst>
            </a:custGeom>
            <a:solidFill>
              <a:srgbClr val="FFC5A5"/>
            </a:solidFill>
          </p:spPr>
        </p:sp>
        <p:sp>
          <p:nvSpPr>
            <p:cNvPr id="1048598" name="TextBox 7"/>
            <p:cNvSpPr txBox="1"/>
            <p:nvPr/>
          </p:nvSpPr>
          <p:spPr>
            <a:xfrm>
              <a:off x="0" y="-66675"/>
              <a:ext cx="2292988" cy="556434"/>
            </a:xfrm>
            <a:prstGeom prst="rect"/>
          </p:spPr>
          <p:txBody>
            <a:bodyPr anchor="ctr" bIns="50800" lIns="50800" rIns="50800" rtlCol="0" tIns="50800"/>
            <a:p>
              <a:pPr algn="ctr">
                <a:lnSpc>
                  <a:spcPts val="5039"/>
                </a:lnSpc>
              </a:pPr>
              <a:r>
                <a:rPr b="1" sz="3599" lang="en-US">
                  <a:solidFill>
                    <a:srgbClr val="12243A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Aspek</a:t>
              </a:r>
            </a:p>
          </p:txBody>
        </p:sp>
      </p:grpSp>
      <p:grpSp>
        <p:nvGrpSpPr>
          <p:cNvPr id="33" name="Group 8"/>
          <p:cNvGrpSpPr/>
          <p:nvPr/>
        </p:nvGrpSpPr>
        <p:grpSpPr>
          <a:xfrm rot="0">
            <a:off x="7834630" y="1028700"/>
            <a:ext cx="5083423" cy="1385933"/>
            <a:chOff x="0" y="0"/>
            <a:chExt cx="1796373" cy="489759"/>
          </a:xfrm>
        </p:grpSpPr>
        <p:sp>
          <p:nvSpPr>
            <p:cNvPr id="1048599" name="Freeform 9"/>
            <p:cNvSpPr/>
            <p:nvPr/>
          </p:nvSpPr>
          <p:spPr>
            <a:xfrm rot="0" flipH="0" flipV="0">
              <a:off x="0" y="0"/>
              <a:ext cx="1796373" cy="489759"/>
            </a:xfrm>
            <a:custGeom>
              <a:avLst/>
              <a:ahLst/>
              <a:rect l="l" t="t" r="r" b="b"/>
              <a:pathLst>
                <a:path w="1796373" h="489759">
                  <a:moveTo>
                    <a:pt x="0" y="0"/>
                  </a:moveTo>
                  <a:lnTo>
                    <a:pt x="1796373" y="0"/>
                  </a:lnTo>
                  <a:lnTo>
                    <a:pt x="1796373" y="489759"/>
                  </a:lnTo>
                  <a:lnTo>
                    <a:pt x="0" y="489759"/>
                  </a:lnTo>
                  <a:close/>
                </a:path>
              </a:pathLst>
            </a:custGeom>
            <a:solidFill>
              <a:srgbClr val="FFC5A5"/>
            </a:solidFill>
          </p:spPr>
        </p:sp>
        <p:sp>
          <p:nvSpPr>
            <p:cNvPr id="1048600" name="TextBox 10"/>
            <p:cNvSpPr txBox="1"/>
            <p:nvPr/>
          </p:nvSpPr>
          <p:spPr>
            <a:xfrm>
              <a:off x="0" y="-38100"/>
              <a:ext cx="1796373" cy="527859"/>
            </a:xfrm>
            <a:prstGeom prst="rect"/>
          </p:spPr>
          <p:txBody>
            <a:bodyPr anchor="ctr" bIns="50800" lIns="50800" rIns="50800" rtlCol="0" tIns="50800"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id="34" name="Group 11"/>
          <p:cNvGrpSpPr/>
          <p:nvPr/>
        </p:nvGrpSpPr>
        <p:grpSpPr>
          <a:xfrm rot="0">
            <a:off x="13079253" y="1028700"/>
            <a:ext cx="4180047" cy="1385933"/>
            <a:chOff x="0" y="0"/>
            <a:chExt cx="1477139" cy="489759"/>
          </a:xfrm>
        </p:grpSpPr>
        <p:sp>
          <p:nvSpPr>
            <p:cNvPr id="1048601" name="Freeform 12"/>
            <p:cNvSpPr/>
            <p:nvPr/>
          </p:nvSpPr>
          <p:spPr>
            <a:xfrm rot="0" flipH="0" flipV="0">
              <a:off x="0" y="0"/>
              <a:ext cx="1477139" cy="489759"/>
            </a:xfrm>
            <a:custGeom>
              <a:avLst/>
              <a:ahLst/>
              <a:rect l="l" t="t" r="r" b="b"/>
              <a:pathLst>
                <a:path w="1477139" h="489759">
                  <a:moveTo>
                    <a:pt x="0" y="0"/>
                  </a:moveTo>
                  <a:lnTo>
                    <a:pt x="1477139" y="0"/>
                  </a:lnTo>
                  <a:lnTo>
                    <a:pt x="1477139" y="489759"/>
                  </a:lnTo>
                  <a:lnTo>
                    <a:pt x="0" y="489759"/>
                  </a:lnTo>
                  <a:close/>
                </a:path>
              </a:pathLst>
            </a:custGeom>
            <a:solidFill>
              <a:srgbClr val="FFC5A5"/>
            </a:solidFill>
          </p:spPr>
        </p:sp>
        <p:sp>
          <p:nvSpPr>
            <p:cNvPr id="1048602" name="TextBox 13"/>
            <p:cNvSpPr txBox="1"/>
            <p:nvPr/>
          </p:nvSpPr>
          <p:spPr>
            <a:xfrm>
              <a:off x="0" y="-38100"/>
              <a:ext cx="1477139" cy="527859"/>
            </a:xfrm>
            <a:prstGeom prst="rect"/>
          </p:spPr>
          <p:txBody>
            <a:bodyPr anchor="ctr" bIns="50800" lIns="50800" rIns="50800" rtlCol="0" tIns="50800"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id="1048603" name="TextBox 14"/>
          <p:cNvSpPr txBox="1"/>
          <p:nvPr/>
        </p:nvSpPr>
        <p:spPr>
          <a:xfrm rot="0">
            <a:off x="9611089" y="7247386"/>
            <a:ext cx="3306964" cy="634239"/>
          </a:xfrm>
          <a:prstGeom prst="rect"/>
        </p:spPr>
        <p:txBody>
          <a:bodyPr anchor="t" bIns="0" lIns="0" rIns="0" rtlCol="0" tIns="0">
            <a:spAutoFit/>
          </a:bodyPr>
          <a:p>
            <a:pPr algn="ctr">
              <a:lnSpc>
                <a:spcPts val="5100"/>
              </a:lnSpc>
            </a:pPr>
            <a:r>
              <a:rPr sz="4080" lang="en-US">
                <a:solidFill>
                  <a:srgbClr val="12243A"/>
                </a:solidFill>
                <a:latin typeface="Placard Next Wide"/>
                <a:ea typeface="Placard Next Wide"/>
                <a:cs typeface="Placard Next Wide"/>
                <a:sym typeface="Placard Next Wide"/>
              </a:rPr>
              <a:t>KRITERIA</a:t>
            </a:r>
          </a:p>
        </p:txBody>
      </p:sp>
      <p:sp>
        <p:nvSpPr>
          <p:cNvPr id="1048604" name="TextBox 15"/>
          <p:cNvSpPr txBox="1"/>
          <p:nvPr/>
        </p:nvSpPr>
        <p:spPr>
          <a:xfrm rot="0">
            <a:off x="8501593" y="1204016"/>
            <a:ext cx="3593526" cy="1101847"/>
          </a:xfrm>
          <a:prstGeom prst="rect"/>
        </p:spPr>
        <p:txBody>
          <a:bodyPr anchor="t" bIns="0" lIns="0" rIns="0" rtlCol="0" tIns="0">
            <a:spAutoFit/>
          </a:bodyPr>
          <a:p>
            <a:pPr algn="ctr">
              <a:lnSpc>
                <a:spcPts val="4350"/>
              </a:lnSpc>
            </a:pPr>
            <a:r>
              <a:rPr sz="3480" lang="en-US">
                <a:solidFill>
                  <a:srgbClr val="12243A"/>
                </a:solidFill>
                <a:latin typeface="Placard Next Wide"/>
                <a:ea typeface="Placard Next Wide"/>
                <a:cs typeface="Placard Next Wide"/>
                <a:sym typeface="Placard Next Wide"/>
              </a:rPr>
              <a:t>PEMBELAJARAN TRADISIONAL</a:t>
            </a:r>
          </a:p>
        </p:txBody>
      </p:sp>
      <p:sp>
        <p:nvSpPr>
          <p:cNvPr id="1048605" name="TextBox 16"/>
          <p:cNvSpPr txBox="1"/>
          <p:nvPr/>
        </p:nvSpPr>
        <p:spPr>
          <a:xfrm rot="0">
            <a:off x="13270478" y="1213541"/>
            <a:ext cx="3840389" cy="1054857"/>
          </a:xfrm>
          <a:prstGeom prst="rect"/>
        </p:spPr>
        <p:txBody>
          <a:bodyPr anchor="t" bIns="0" lIns="0" rIns="0" rtlCol="0" tIns="0">
            <a:spAutoFit/>
          </a:bodyPr>
          <a:p>
            <a:pPr algn="ctr">
              <a:lnSpc>
                <a:spcPts val="4225"/>
              </a:lnSpc>
            </a:pPr>
            <a:r>
              <a:rPr sz="3380" lang="en-US">
                <a:solidFill>
                  <a:srgbClr val="12243A"/>
                </a:solidFill>
                <a:latin typeface="Placard Next Wide"/>
                <a:ea typeface="Placard Next Wide"/>
                <a:cs typeface="Placard Next Wide"/>
                <a:sym typeface="Placard Next Wide"/>
              </a:rPr>
              <a:t>PEMBELAJARAN ERA DIGITAL</a:t>
            </a:r>
          </a:p>
        </p:txBody>
      </p:sp>
      <p:grpSp>
        <p:nvGrpSpPr>
          <p:cNvPr id="35" name="Group 17"/>
          <p:cNvGrpSpPr/>
          <p:nvPr/>
        </p:nvGrpSpPr>
        <p:grpSpPr>
          <a:xfrm rot="0">
            <a:off x="1028700" y="2595423"/>
            <a:ext cx="6488758" cy="1238282"/>
            <a:chOff x="0" y="0"/>
            <a:chExt cx="2566401" cy="489759"/>
          </a:xfrm>
        </p:grpSpPr>
        <p:sp>
          <p:nvSpPr>
            <p:cNvPr id="1048606" name="Freeform 18"/>
            <p:cNvSpPr/>
            <p:nvPr/>
          </p:nvSpPr>
          <p:spPr>
            <a:xfrm rot="0" flipH="0" flipV="0">
              <a:off x="0" y="0"/>
              <a:ext cx="2566401" cy="489759"/>
            </a:xfrm>
            <a:custGeom>
              <a:avLst/>
              <a:ahLst/>
              <a:rect l="l" t="t" r="r" b="b"/>
              <a:pathLst>
                <a:path w="2566401" h="489759">
                  <a:moveTo>
                    <a:pt x="0" y="0"/>
                  </a:moveTo>
                  <a:lnTo>
                    <a:pt x="2566401" y="0"/>
                  </a:lnTo>
                  <a:lnTo>
                    <a:pt x="2566401" y="489759"/>
                  </a:lnTo>
                  <a:lnTo>
                    <a:pt x="0" y="489759"/>
                  </a:lnTo>
                  <a:close/>
                </a:path>
              </a:pathLst>
            </a:custGeom>
            <a:solidFill>
              <a:srgbClr val="FFDFCD"/>
            </a:solidFill>
          </p:spPr>
        </p:sp>
        <p:sp>
          <p:nvSpPr>
            <p:cNvPr id="1048607" name="TextBox 19"/>
            <p:cNvSpPr txBox="1"/>
            <p:nvPr/>
          </p:nvSpPr>
          <p:spPr>
            <a:xfrm>
              <a:off x="0" y="-38100"/>
              <a:ext cx="2566401" cy="527859"/>
            </a:xfrm>
            <a:prstGeom prst="rect"/>
          </p:spPr>
          <p:txBody>
            <a:bodyPr anchor="ctr" bIns="50800" lIns="50800" rIns="50800" rtlCol="0" tIns="50800"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id="36" name="Group 20"/>
          <p:cNvGrpSpPr/>
          <p:nvPr/>
        </p:nvGrpSpPr>
        <p:grpSpPr>
          <a:xfrm rot="0">
            <a:off x="1028700" y="3995733"/>
            <a:ext cx="6488758" cy="1238282"/>
            <a:chOff x="0" y="0"/>
            <a:chExt cx="2566401" cy="489759"/>
          </a:xfrm>
        </p:grpSpPr>
        <p:sp>
          <p:nvSpPr>
            <p:cNvPr id="1048608" name="Freeform 21"/>
            <p:cNvSpPr/>
            <p:nvPr/>
          </p:nvSpPr>
          <p:spPr>
            <a:xfrm rot="0" flipH="0" flipV="0">
              <a:off x="0" y="0"/>
              <a:ext cx="2566401" cy="489759"/>
            </a:xfrm>
            <a:custGeom>
              <a:avLst/>
              <a:ahLst/>
              <a:rect l="l" t="t" r="r" b="b"/>
              <a:pathLst>
                <a:path w="2566401" h="489759">
                  <a:moveTo>
                    <a:pt x="0" y="0"/>
                  </a:moveTo>
                  <a:lnTo>
                    <a:pt x="2566401" y="0"/>
                  </a:lnTo>
                  <a:lnTo>
                    <a:pt x="2566401" y="489759"/>
                  </a:lnTo>
                  <a:lnTo>
                    <a:pt x="0" y="489759"/>
                  </a:lnTo>
                  <a:close/>
                </a:path>
              </a:pathLst>
            </a:custGeom>
            <a:solidFill>
              <a:srgbClr val="FFDFCD"/>
            </a:solidFill>
          </p:spPr>
        </p:sp>
        <p:sp>
          <p:nvSpPr>
            <p:cNvPr id="1048609" name="TextBox 22"/>
            <p:cNvSpPr txBox="1"/>
            <p:nvPr/>
          </p:nvSpPr>
          <p:spPr>
            <a:xfrm>
              <a:off x="0" y="-38100"/>
              <a:ext cx="2566401" cy="527859"/>
            </a:xfrm>
            <a:prstGeom prst="rect"/>
          </p:spPr>
          <p:txBody>
            <a:bodyPr anchor="ctr" bIns="50800" lIns="50800" rIns="50800" rtlCol="0" tIns="50800"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id="37" name="Group 23"/>
          <p:cNvGrpSpPr/>
          <p:nvPr/>
        </p:nvGrpSpPr>
        <p:grpSpPr>
          <a:xfrm rot="0">
            <a:off x="1028700" y="5429751"/>
            <a:ext cx="6488758" cy="944366"/>
            <a:chOff x="0" y="0"/>
            <a:chExt cx="2566401" cy="373511"/>
          </a:xfrm>
        </p:grpSpPr>
        <p:sp>
          <p:nvSpPr>
            <p:cNvPr id="1048610" name="Freeform 24"/>
            <p:cNvSpPr/>
            <p:nvPr/>
          </p:nvSpPr>
          <p:spPr>
            <a:xfrm rot="0" flipH="0" flipV="0">
              <a:off x="0" y="0"/>
              <a:ext cx="2566401" cy="373511"/>
            </a:xfrm>
            <a:custGeom>
              <a:avLst/>
              <a:ahLst/>
              <a:rect l="l" t="t" r="r" b="b"/>
              <a:pathLst>
                <a:path w="2566401" h="373511">
                  <a:moveTo>
                    <a:pt x="0" y="0"/>
                  </a:moveTo>
                  <a:lnTo>
                    <a:pt x="2566401" y="0"/>
                  </a:lnTo>
                  <a:lnTo>
                    <a:pt x="2566401" y="373511"/>
                  </a:lnTo>
                  <a:lnTo>
                    <a:pt x="0" y="373511"/>
                  </a:lnTo>
                  <a:close/>
                </a:path>
              </a:pathLst>
            </a:custGeom>
            <a:solidFill>
              <a:srgbClr val="FFDFCD"/>
            </a:solidFill>
          </p:spPr>
        </p:sp>
        <p:sp>
          <p:nvSpPr>
            <p:cNvPr id="1048611" name="TextBox 25"/>
            <p:cNvSpPr txBox="1"/>
            <p:nvPr/>
          </p:nvSpPr>
          <p:spPr>
            <a:xfrm>
              <a:off x="0" y="-38100"/>
              <a:ext cx="2566401" cy="411611"/>
            </a:xfrm>
            <a:prstGeom prst="rect"/>
          </p:spPr>
          <p:txBody>
            <a:bodyPr anchor="ctr" bIns="50800" lIns="50800" rIns="50800" rtlCol="0" tIns="50800"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id="38" name="Group 26"/>
          <p:cNvGrpSpPr/>
          <p:nvPr/>
        </p:nvGrpSpPr>
        <p:grpSpPr>
          <a:xfrm rot="0">
            <a:off x="1028700" y="6593192"/>
            <a:ext cx="6488758" cy="1704802"/>
            <a:chOff x="0" y="0"/>
            <a:chExt cx="2566401" cy="674275"/>
          </a:xfrm>
        </p:grpSpPr>
        <p:sp>
          <p:nvSpPr>
            <p:cNvPr id="1048612" name="Freeform 27"/>
            <p:cNvSpPr/>
            <p:nvPr/>
          </p:nvSpPr>
          <p:spPr>
            <a:xfrm rot="0" flipH="0" flipV="0">
              <a:off x="0" y="0"/>
              <a:ext cx="2566401" cy="674275"/>
            </a:xfrm>
            <a:custGeom>
              <a:avLst/>
              <a:ahLst/>
              <a:rect l="l" t="t" r="r" b="b"/>
              <a:pathLst>
                <a:path w="2566401" h="674275">
                  <a:moveTo>
                    <a:pt x="0" y="0"/>
                  </a:moveTo>
                  <a:lnTo>
                    <a:pt x="2566401" y="0"/>
                  </a:lnTo>
                  <a:lnTo>
                    <a:pt x="2566401" y="674275"/>
                  </a:lnTo>
                  <a:lnTo>
                    <a:pt x="0" y="674275"/>
                  </a:lnTo>
                  <a:close/>
                </a:path>
              </a:pathLst>
            </a:custGeom>
            <a:solidFill>
              <a:srgbClr val="FFDFCD"/>
            </a:solidFill>
          </p:spPr>
        </p:sp>
        <p:sp>
          <p:nvSpPr>
            <p:cNvPr id="1048613" name="TextBox 28"/>
            <p:cNvSpPr txBox="1"/>
            <p:nvPr/>
          </p:nvSpPr>
          <p:spPr>
            <a:xfrm>
              <a:off x="0" y="-38100"/>
              <a:ext cx="2566401" cy="712375"/>
            </a:xfrm>
            <a:prstGeom prst="rect"/>
          </p:spPr>
          <p:txBody>
            <a:bodyPr anchor="ctr" bIns="50800" lIns="50800" rIns="50800" rtlCol="0" tIns="50800"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id="1048614" name="TextBox 29"/>
          <p:cNvSpPr txBox="1"/>
          <p:nvPr/>
        </p:nvSpPr>
        <p:spPr>
          <a:xfrm rot="0">
            <a:off x="2123528" y="4150228"/>
            <a:ext cx="5164684" cy="695832"/>
          </a:xfrm>
          <a:prstGeom prst="rect"/>
        </p:spPr>
        <p:txBody>
          <a:bodyPr anchor="t" bIns="0" lIns="0" rIns="0" rtlCol="0" tIns="0">
            <a:spAutoFit/>
          </a:bodyPr>
          <a:p>
            <a:pPr algn="ctr">
              <a:lnSpc>
                <a:spcPts val="5479"/>
              </a:lnSpc>
            </a:pPr>
            <a:r>
              <a:rPr sz="3913" lang="en-US">
                <a:solidFill>
                  <a:srgbClr val="12243A"/>
                </a:solidFill>
                <a:latin typeface="Placard Next Wide"/>
                <a:ea typeface="Placard Next Wide"/>
                <a:cs typeface="Placard Next Wide"/>
                <a:sym typeface="Placard Next Wide"/>
              </a:rPr>
              <a:t>Media Belajar</a:t>
            </a:r>
          </a:p>
        </p:txBody>
      </p:sp>
      <p:sp>
        <p:nvSpPr>
          <p:cNvPr id="1048615" name="TextBox 30"/>
          <p:cNvSpPr txBox="1"/>
          <p:nvPr/>
        </p:nvSpPr>
        <p:spPr>
          <a:xfrm rot="0">
            <a:off x="1230440" y="5624424"/>
            <a:ext cx="6950860" cy="606932"/>
          </a:xfrm>
          <a:prstGeom prst="rect"/>
        </p:spPr>
        <p:txBody>
          <a:bodyPr anchor="t" bIns="0" lIns="0" rIns="0" rtlCol="0" tIns="0">
            <a:spAutoFit/>
          </a:bodyPr>
          <a:p>
            <a:pPr algn="ctr">
              <a:lnSpc>
                <a:spcPts val="4779"/>
              </a:lnSpc>
            </a:pPr>
            <a:r>
              <a:rPr sz="3413" lang="en-US">
                <a:solidFill>
                  <a:srgbClr val="12243A"/>
                </a:solidFill>
                <a:latin typeface="Placard Next Wide"/>
                <a:ea typeface="Placard Next Wide"/>
                <a:cs typeface="Placard Next Wide"/>
                <a:sym typeface="Placard Next Wide"/>
              </a:rPr>
              <a:t>Interaksi</a:t>
            </a:r>
          </a:p>
        </p:txBody>
      </p:sp>
      <p:sp>
        <p:nvSpPr>
          <p:cNvPr id="1048616" name="TextBox 31"/>
          <p:cNvSpPr txBox="1"/>
          <p:nvPr/>
        </p:nvSpPr>
        <p:spPr>
          <a:xfrm rot="0">
            <a:off x="1230440" y="6917042"/>
            <a:ext cx="6950860" cy="622589"/>
          </a:xfrm>
          <a:prstGeom prst="rect"/>
        </p:spPr>
        <p:txBody>
          <a:bodyPr anchor="t" bIns="0" lIns="0" rIns="0" rtlCol="0" tIns="0">
            <a:spAutoFit/>
          </a:bodyPr>
          <a:p>
            <a:pPr algn="ctr">
              <a:lnSpc>
                <a:spcPts val="5059"/>
              </a:lnSpc>
            </a:pPr>
            <a:r>
              <a:rPr sz="3613" lang="en-US">
                <a:solidFill>
                  <a:srgbClr val="12243A"/>
                </a:solidFill>
                <a:latin typeface="Placard Next Wide"/>
                <a:ea typeface="Placard Next Wide"/>
                <a:cs typeface="Placard Next Wide"/>
                <a:sym typeface="Placard Next Wide"/>
              </a:rPr>
              <a:t>Kecepatan</a:t>
            </a:r>
          </a:p>
        </p:txBody>
      </p:sp>
      <p:grpSp>
        <p:nvGrpSpPr>
          <p:cNvPr id="39" name="Group 32"/>
          <p:cNvGrpSpPr/>
          <p:nvPr/>
        </p:nvGrpSpPr>
        <p:grpSpPr>
          <a:xfrm rot="0">
            <a:off x="7834630" y="2595423"/>
            <a:ext cx="5083423" cy="1238282"/>
            <a:chOff x="0" y="0"/>
            <a:chExt cx="2010570" cy="489759"/>
          </a:xfrm>
        </p:grpSpPr>
        <p:sp>
          <p:nvSpPr>
            <p:cNvPr id="1048617" name="Freeform 33"/>
            <p:cNvSpPr/>
            <p:nvPr/>
          </p:nvSpPr>
          <p:spPr>
            <a:xfrm rot="0" flipH="0" flipV="0">
              <a:off x="0" y="0"/>
              <a:ext cx="2010570" cy="489759"/>
            </a:xfrm>
            <a:custGeom>
              <a:avLst/>
              <a:ahLst/>
              <a:rect l="l" t="t" r="r" b="b"/>
              <a:pathLst>
                <a:path w="2010570" h="489759">
                  <a:moveTo>
                    <a:pt x="0" y="0"/>
                  </a:moveTo>
                  <a:lnTo>
                    <a:pt x="2010570" y="0"/>
                  </a:lnTo>
                  <a:lnTo>
                    <a:pt x="2010570" y="489759"/>
                  </a:lnTo>
                  <a:lnTo>
                    <a:pt x="0" y="489759"/>
                  </a:lnTo>
                  <a:close/>
                </a:path>
              </a:pathLst>
            </a:custGeom>
            <a:solidFill>
              <a:srgbClr val="FFDFCD"/>
            </a:solidFill>
          </p:spPr>
        </p:sp>
        <p:sp>
          <p:nvSpPr>
            <p:cNvPr id="1048618" name="TextBox 34"/>
            <p:cNvSpPr txBox="1"/>
            <p:nvPr/>
          </p:nvSpPr>
          <p:spPr>
            <a:xfrm>
              <a:off x="0" y="-57150"/>
              <a:ext cx="2010570" cy="546909"/>
            </a:xfrm>
            <a:prstGeom prst="rect"/>
          </p:spPr>
          <p:txBody>
            <a:bodyPr anchor="ctr" bIns="50800" lIns="50800" rIns="50800" rtlCol="0" tIns="50800"/>
            <a:p>
              <a:pPr algn="ctr">
                <a:lnSpc>
                  <a:spcPts val="3919"/>
                </a:lnSpc>
              </a:pPr>
              <a:r>
                <a:rPr b="1" sz="2799" lang="en-US">
                  <a:solidFill>
                    <a:srgbClr val="12243A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Menghafal tata bahasa (</a:t>
              </a:r>
              <a:r>
                <a:rPr b="1" sz="2799" lang="en-US">
                  <a:solidFill>
                    <a:srgbClr val="12243A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grammar)</a:t>
              </a:r>
            </a:p>
          </p:txBody>
        </p:sp>
      </p:grpSp>
      <p:grpSp>
        <p:nvGrpSpPr>
          <p:cNvPr id="40" name="Group 35"/>
          <p:cNvGrpSpPr/>
          <p:nvPr/>
        </p:nvGrpSpPr>
        <p:grpSpPr>
          <a:xfrm rot="0">
            <a:off x="7834630" y="3995733"/>
            <a:ext cx="5083423" cy="1238282"/>
            <a:chOff x="0" y="0"/>
            <a:chExt cx="2010570" cy="489759"/>
          </a:xfrm>
        </p:grpSpPr>
        <p:sp>
          <p:nvSpPr>
            <p:cNvPr id="1048619" name="Freeform 36"/>
            <p:cNvSpPr/>
            <p:nvPr/>
          </p:nvSpPr>
          <p:spPr>
            <a:xfrm rot="0" flipH="0" flipV="0">
              <a:off x="0" y="0"/>
              <a:ext cx="2010570" cy="489759"/>
            </a:xfrm>
            <a:custGeom>
              <a:avLst/>
              <a:ahLst/>
              <a:rect l="l" t="t" r="r" b="b"/>
              <a:pathLst>
                <a:path w="2010570" h="489759">
                  <a:moveTo>
                    <a:pt x="0" y="0"/>
                  </a:moveTo>
                  <a:lnTo>
                    <a:pt x="2010570" y="0"/>
                  </a:lnTo>
                  <a:lnTo>
                    <a:pt x="2010570" y="489759"/>
                  </a:lnTo>
                  <a:lnTo>
                    <a:pt x="0" y="489759"/>
                  </a:lnTo>
                  <a:close/>
                </a:path>
              </a:pathLst>
            </a:custGeom>
            <a:solidFill>
              <a:srgbClr val="FFDFCD"/>
            </a:solidFill>
          </p:spPr>
        </p:sp>
        <p:sp>
          <p:nvSpPr>
            <p:cNvPr id="1048620" name="TextBox 37"/>
            <p:cNvSpPr txBox="1"/>
            <p:nvPr/>
          </p:nvSpPr>
          <p:spPr>
            <a:xfrm>
              <a:off x="0" y="-57150"/>
              <a:ext cx="2010570" cy="546909"/>
            </a:xfrm>
            <a:prstGeom prst="rect"/>
          </p:spPr>
          <p:txBody>
            <a:bodyPr anchor="ctr" bIns="50800" lIns="50800" rIns="50800" rtlCol="0" tIns="50800"/>
            <a:p>
              <a:pPr algn="ctr">
                <a:lnSpc>
                  <a:spcPts val="3779"/>
                </a:lnSpc>
              </a:pPr>
              <a:r>
                <a:rPr b="1" sz="2699" lang="en-US">
                  <a:solidFill>
                    <a:srgbClr val="12243A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Buku teks cetak &amp; papan tulis</a:t>
              </a:r>
            </a:p>
          </p:txBody>
        </p:sp>
      </p:grpSp>
      <p:grpSp>
        <p:nvGrpSpPr>
          <p:cNvPr id="41" name="Group 38"/>
          <p:cNvGrpSpPr/>
          <p:nvPr/>
        </p:nvGrpSpPr>
        <p:grpSpPr>
          <a:xfrm rot="0">
            <a:off x="7834630" y="5429751"/>
            <a:ext cx="5083423" cy="944366"/>
            <a:chOff x="0" y="0"/>
            <a:chExt cx="2010570" cy="373511"/>
          </a:xfrm>
        </p:grpSpPr>
        <p:sp>
          <p:nvSpPr>
            <p:cNvPr id="1048621" name="Freeform 39"/>
            <p:cNvSpPr/>
            <p:nvPr/>
          </p:nvSpPr>
          <p:spPr>
            <a:xfrm rot="0" flipH="0" flipV="0">
              <a:off x="0" y="0"/>
              <a:ext cx="2010570" cy="373511"/>
            </a:xfrm>
            <a:custGeom>
              <a:avLst/>
              <a:ahLst/>
              <a:rect l="l" t="t" r="r" b="b"/>
              <a:pathLst>
                <a:path w="2010570" h="373511">
                  <a:moveTo>
                    <a:pt x="0" y="0"/>
                  </a:moveTo>
                  <a:lnTo>
                    <a:pt x="2010570" y="0"/>
                  </a:lnTo>
                  <a:lnTo>
                    <a:pt x="2010570" y="373511"/>
                  </a:lnTo>
                  <a:lnTo>
                    <a:pt x="0" y="373511"/>
                  </a:lnTo>
                  <a:close/>
                </a:path>
              </a:pathLst>
            </a:custGeom>
            <a:solidFill>
              <a:srgbClr val="FFDFCD"/>
            </a:solidFill>
          </p:spPr>
        </p:sp>
        <p:sp>
          <p:nvSpPr>
            <p:cNvPr id="1048622" name="TextBox 40"/>
            <p:cNvSpPr txBox="1"/>
            <p:nvPr/>
          </p:nvSpPr>
          <p:spPr>
            <a:xfrm>
              <a:off x="0" y="-57150"/>
              <a:ext cx="2010570" cy="430661"/>
            </a:xfrm>
            <a:prstGeom prst="rect"/>
          </p:spPr>
          <p:txBody>
            <a:bodyPr anchor="ctr" bIns="50800" lIns="50800" rIns="50800" rtlCol="0" tIns="50800"/>
            <a:p>
              <a:pPr algn="ctr">
                <a:lnSpc>
                  <a:spcPts val="4059"/>
                </a:lnSpc>
              </a:pPr>
              <a:r>
                <a:rPr b="1" sz="2899" lang="en-US">
                  <a:solidFill>
                    <a:srgbClr val="12243A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Satu arah (Guru ke Siswa)</a:t>
              </a:r>
            </a:p>
          </p:txBody>
        </p:sp>
      </p:grpSp>
      <p:grpSp>
        <p:nvGrpSpPr>
          <p:cNvPr id="42" name="Group 41"/>
          <p:cNvGrpSpPr/>
          <p:nvPr/>
        </p:nvGrpSpPr>
        <p:grpSpPr>
          <a:xfrm rot="0">
            <a:off x="7834630" y="6593192"/>
            <a:ext cx="5083423" cy="1704802"/>
            <a:chOff x="0" y="0"/>
            <a:chExt cx="2010570" cy="674275"/>
          </a:xfrm>
        </p:grpSpPr>
        <p:sp>
          <p:nvSpPr>
            <p:cNvPr id="1048623" name="Freeform 42"/>
            <p:cNvSpPr/>
            <p:nvPr/>
          </p:nvSpPr>
          <p:spPr>
            <a:xfrm rot="0" flipH="0" flipV="0">
              <a:off x="0" y="0"/>
              <a:ext cx="2010570" cy="674275"/>
            </a:xfrm>
            <a:custGeom>
              <a:avLst/>
              <a:ahLst/>
              <a:rect l="l" t="t" r="r" b="b"/>
              <a:pathLst>
                <a:path w="2010570" h="674275">
                  <a:moveTo>
                    <a:pt x="0" y="0"/>
                  </a:moveTo>
                  <a:lnTo>
                    <a:pt x="2010570" y="0"/>
                  </a:lnTo>
                  <a:lnTo>
                    <a:pt x="2010570" y="674275"/>
                  </a:lnTo>
                  <a:lnTo>
                    <a:pt x="0" y="674275"/>
                  </a:lnTo>
                  <a:close/>
                </a:path>
              </a:pathLst>
            </a:custGeom>
            <a:solidFill>
              <a:srgbClr val="FFDFCD"/>
            </a:solidFill>
          </p:spPr>
        </p:sp>
        <p:sp>
          <p:nvSpPr>
            <p:cNvPr id="1048624" name="TextBox 43"/>
            <p:cNvSpPr txBox="1"/>
            <p:nvPr/>
          </p:nvSpPr>
          <p:spPr>
            <a:xfrm>
              <a:off x="0" y="-57150"/>
              <a:ext cx="2010570" cy="731425"/>
            </a:xfrm>
            <a:prstGeom prst="rect"/>
          </p:spPr>
          <p:txBody>
            <a:bodyPr anchor="ctr" bIns="50800" lIns="50800" rIns="50800" rtlCol="0" tIns="50800"/>
            <a:p>
              <a:pPr algn="ctr">
                <a:lnSpc>
                  <a:spcPts val="3779"/>
                </a:lnSpc>
              </a:pPr>
              <a:r>
                <a:rPr b="1" sz="2699" lang="en-US">
                  <a:solidFill>
                    <a:srgbClr val="12243A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Disamaratakan untuk satu kelas</a:t>
              </a:r>
            </a:p>
          </p:txBody>
        </p:sp>
      </p:grpSp>
      <p:grpSp>
        <p:nvGrpSpPr>
          <p:cNvPr id="43" name="Group 44"/>
          <p:cNvGrpSpPr/>
          <p:nvPr/>
        </p:nvGrpSpPr>
        <p:grpSpPr>
          <a:xfrm rot="0">
            <a:off x="13100649" y="2595318"/>
            <a:ext cx="4180047" cy="1238282"/>
            <a:chOff x="0" y="0"/>
            <a:chExt cx="1653271" cy="489759"/>
          </a:xfrm>
        </p:grpSpPr>
        <p:sp>
          <p:nvSpPr>
            <p:cNvPr id="1048625" name="Freeform 45"/>
            <p:cNvSpPr/>
            <p:nvPr/>
          </p:nvSpPr>
          <p:spPr>
            <a:xfrm rot="0" flipH="0" flipV="0">
              <a:off x="0" y="0"/>
              <a:ext cx="1653271" cy="489759"/>
            </a:xfrm>
            <a:custGeom>
              <a:avLst/>
              <a:ahLst/>
              <a:rect l="l" t="t" r="r" b="b"/>
              <a:pathLst>
                <a:path w="1653271" h="489759">
                  <a:moveTo>
                    <a:pt x="0" y="0"/>
                  </a:moveTo>
                  <a:lnTo>
                    <a:pt x="1653271" y="0"/>
                  </a:lnTo>
                  <a:lnTo>
                    <a:pt x="1653271" y="489759"/>
                  </a:lnTo>
                  <a:lnTo>
                    <a:pt x="0" y="489759"/>
                  </a:lnTo>
                  <a:close/>
                </a:path>
              </a:pathLst>
            </a:custGeom>
            <a:solidFill>
              <a:srgbClr val="FFDFCD"/>
            </a:solidFill>
          </p:spPr>
        </p:sp>
        <p:sp>
          <p:nvSpPr>
            <p:cNvPr id="1048626" name="TextBox 46"/>
            <p:cNvSpPr txBox="1"/>
            <p:nvPr/>
          </p:nvSpPr>
          <p:spPr>
            <a:xfrm>
              <a:off x="0" y="-57150"/>
              <a:ext cx="1653271" cy="546909"/>
            </a:xfrm>
            <a:prstGeom prst="rect"/>
          </p:spPr>
          <p:txBody>
            <a:bodyPr anchor="ctr" bIns="50800" lIns="50800" rIns="50800" rtlCol="0" tIns="50800"/>
            <a:p>
              <a:pPr algn="ctr">
                <a:lnSpc>
                  <a:spcPts val="3779"/>
                </a:lnSpc>
              </a:pPr>
              <a:r>
                <a:rPr b="1" sz="2699" lang="en-US">
                  <a:solidFill>
                    <a:srgbClr val="12243A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Komunikasi aktif &amp; kontekstual</a:t>
              </a:r>
            </a:p>
          </p:txBody>
        </p:sp>
      </p:grpSp>
      <p:grpSp>
        <p:nvGrpSpPr>
          <p:cNvPr id="44" name="Group 47"/>
          <p:cNvGrpSpPr/>
          <p:nvPr/>
        </p:nvGrpSpPr>
        <p:grpSpPr>
          <a:xfrm rot="0">
            <a:off x="13100649" y="3995629"/>
            <a:ext cx="4180047" cy="1238282"/>
            <a:chOff x="0" y="0"/>
            <a:chExt cx="1653271" cy="489759"/>
          </a:xfrm>
        </p:grpSpPr>
        <p:sp>
          <p:nvSpPr>
            <p:cNvPr id="1048627" name="Freeform 48"/>
            <p:cNvSpPr/>
            <p:nvPr/>
          </p:nvSpPr>
          <p:spPr>
            <a:xfrm rot="0" flipH="0" flipV="0">
              <a:off x="0" y="0"/>
              <a:ext cx="1653271" cy="489759"/>
            </a:xfrm>
            <a:custGeom>
              <a:avLst/>
              <a:ahLst/>
              <a:rect l="l" t="t" r="r" b="b"/>
              <a:pathLst>
                <a:path w="1653271" h="489759">
                  <a:moveTo>
                    <a:pt x="0" y="0"/>
                  </a:moveTo>
                  <a:lnTo>
                    <a:pt x="1653271" y="0"/>
                  </a:lnTo>
                  <a:lnTo>
                    <a:pt x="1653271" y="489759"/>
                  </a:lnTo>
                  <a:lnTo>
                    <a:pt x="0" y="489759"/>
                  </a:lnTo>
                  <a:close/>
                </a:path>
              </a:pathLst>
            </a:custGeom>
            <a:solidFill>
              <a:srgbClr val="FFDFCD"/>
            </a:solidFill>
          </p:spPr>
        </p:sp>
        <p:sp>
          <p:nvSpPr>
            <p:cNvPr id="1048628" name="TextBox 49"/>
            <p:cNvSpPr txBox="1"/>
            <p:nvPr/>
          </p:nvSpPr>
          <p:spPr>
            <a:xfrm>
              <a:off x="0" y="-57150"/>
              <a:ext cx="1653271" cy="546909"/>
            </a:xfrm>
            <a:prstGeom prst="rect"/>
          </p:spPr>
          <p:txBody>
            <a:bodyPr anchor="ctr" bIns="50800" lIns="50800" rIns="50800" rtlCol="0" tIns="50800"/>
            <a:p>
              <a:pPr algn="ctr">
                <a:lnSpc>
                  <a:spcPts val="3779"/>
                </a:lnSpc>
              </a:pPr>
              <a:r>
                <a:rPr b="1" sz="2699" lang="en-US">
                  <a:solidFill>
                    <a:srgbClr val="12243A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Aplikasi, video, AI, &amp; multimedia</a:t>
              </a:r>
            </a:p>
          </p:txBody>
        </p:sp>
      </p:grpSp>
      <p:grpSp>
        <p:nvGrpSpPr>
          <p:cNvPr id="45" name="Group 50"/>
          <p:cNvGrpSpPr/>
          <p:nvPr/>
        </p:nvGrpSpPr>
        <p:grpSpPr>
          <a:xfrm rot="0">
            <a:off x="13100649" y="5429647"/>
            <a:ext cx="4180047" cy="944366"/>
            <a:chOff x="0" y="0"/>
            <a:chExt cx="1653271" cy="373511"/>
          </a:xfrm>
        </p:grpSpPr>
        <p:sp>
          <p:nvSpPr>
            <p:cNvPr id="1048629" name="Freeform 51"/>
            <p:cNvSpPr/>
            <p:nvPr/>
          </p:nvSpPr>
          <p:spPr>
            <a:xfrm rot="0" flipH="0" flipV="0">
              <a:off x="0" y="0"/>
              <a:ext cx="1653271" cy="373511"/>
            </a:xfrm>
            <a:custGeom>
              <a:avLst/>
              <a:ahLst/>
              <a:rect l="l" t="t" r="r" b="b"/>
              <a:pathLst>
                <a:path w="1653271" h="373511">
                  <a:moveTo>
                    <a:pt x="0" y="0"/>
                  </a:moveTo>
                  <a:lnTo>
                    <a:pt x="1653271" y="0"/>
                  </a:lnTo>
                  <a:lnTo>
                    <a:pt x="1653271" y="373511"/>
                  </a:lnTo>
                  <a:lnTo>
                    <a:pt x="0" y="373511"/>
                  </a:lnTo>
                  <a:close/>
                </a:path>
              </a:pathLst>
            </a:custGeom>
            <a:solidFill>
              <a:srgbClr val="FFDFCD"/>
            </a:solidFill>
          </p:spPr>
        </p:sp>
        <p:sp>
          <p:nvSpPr>
            <p:cNvPr id="1048630" name="TextBox 52"/>
            <p:cNvSpPr txBox="1"/>
            <p:nvPr/>
          </p:nvSpPr>
          <p:spPr>
            <a:xfrm>
              <a:off x="0" y="-57150"/>
              <a:ext cx="1653271" cy="430661"/>
            </a:xfrm>
            <a:prstGeom prst="rect"/>
          </p:spPr>
          <p:txBody>
            <a:bodyPr anchor="ctr" bIns="50800" lIns="50800" rIns="50800" rtlCol="0" tIns="50800"/>
            <a:p>
              <a:pPr algn="ctr">
                <a:lnSpc>
                  <a:spcPts val="3919"/>
                </a:lnSpc>
              </a:pPr>
              <a:r>
                <a:rPr b="1" sz="2799" lang="en-US">
                  <a:solidFill>
                    <a:srgbClr val="12243A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Kolaboratif &amp; dua arah</a:t>
              </a:r>
            </a:p>
          </p:txBody>
        </p:sp>
      </p:grpSp>
      <p:grpSp>
        <p:nvGrpSpPr>
          <p:cNvPr id="46" name="Group 53"/>
          <p:cNvGrpSpPr/>
          <p:nvPr/>
        </p:nvGrpSpPr>
        <p:grpSpPr>
          <a:xfrm rot="0">
            <a:off x="13100649" y="6593088"/>
            <a:ext cx="4180047" cy="2147107"/>
            <a:chOff x="0" y="0"/>
            <a:chExt cx="1653271" cy="849213"/>
          </a:xfrm>
        </p:grpSpPr>
        <p:sp>
          <p:nvSpPr>
            <p:cNvPr id="1048631" name="Freeform 54"/>
            <p:cNvSpPr/>
            <p:nvPr/>
          </p:nvSpPr>
          <p:spPr>
            <a:xfrm rot="0" flipH="0" flipV="0">
              <a:off x="0" y="0"/>
              <a:ext cx="1653271" cy="849213"/>
            </a:xfrm>
            <a:custGeom>
              <a:avLst/>
              <a:ahLst/>
              <a:rect l="l" t="t" r="r" b="b"/>
              <a:pathLst>
                <a:path w="1653271" h="849213">
                  <a:moveTo>
                    <a:pt x="0" y="0"/>
                  </a:moveTo>
                  <a:lnTo>
                    <a:pt x="1653271" y="0"/>
                  </a:lnTo>
                  <a:lnTo>
                    <a:pt x="1653271" y="849213"/>
                  </a:lnTo>
                  <a:lnTo>
                    <a:pt x="0" y="849213"/>
                  </a:lnTo>
                  <a:close/>
                </a:path>
              </a:pathLst>
            </a:custGeom>
            <a:solidFill>
              <a:srgbClr val="FFDFCD"/>
            </a:solidFill>
          </p:spPr>
        </p:sp>
        <p:sp>
          <p:nvSpPr>
            <p:cNvPr id="1048632" name="TextBox 55"/>
            <p:cNvSpPr txBox="1"/>
            <p:nvPr/>
          </p:nvSpPr>
          <p:spPr>
            <a:xfrm>
              <a:off x="0" y="-47625"/>
              <a:ext cx="1653271" cy="896838"/>
            </a:xfrm>
            <a:prstGeom prst="rect"/>
          </p:spPr>
          <p:txBody>
            <a:bodyPr anchor="ctr" bIns="50800" lIns="50800" rIns="50800" rtlCol="0" tIns="50800"/>
            <a:p>
              <a:pPr algn="ctr">
                <a:lnSpc>
                  <a:spcPts val="3219"/>
                </a:lnSpc>
              </a:pPr>
              <a:r>
                <a:rPr b="1" sz="2299" lang="en-US">
                  <a:solidFill>
                    <a:srgbClr val="12243A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Berdasarkan ritme mandiri (personalized)</a:t>
              </a:r>
            </a:p>
            <a:p>
              <a:pPr algn="ctr">
                <a:lnSpc>
                  <a:spcPts val="3219"/>
                </a:lnSpc>
              </a:pPr>
            </a:p>
            <a:p>
              <a:pPr algn="ctr">
                <a:lnSpc>
                  <a:spcPts val="3219"/>
                </a:lnSpc>
              </a:pPr>
            </a:p>
            <a:p>
              <a:pPr algn="ctr">
                <a:lnSpc>
                  <a:spcPts val="3219"/>
                </a:lnSpc>
              </a:pPr>
            </a:p>
          </p:txBody>
        </p:sp>
      </p:grpSp>
      <p:sp>
        <p:nvSpPr>
          <p:cNvPr id="1048633" name="TextBox 56"/>
          <p:cNvSpPr txBox="1"/>
          <p:nvPr/>
        </p:nvSpPr>
        <p:spPr>
          <a:xfrm rot="0">
            <a:off x="1676984" y="2749917"/>
            <a:ext cx="6157646" cy="678053"/>
          </a:xfrm>
          <a:prstGeom prst="rect"/>
        </p:spPr>
        <p:txBody>
          <a:bodyPr anchor="t" bIns="0" lIns="0" rIns="0" rtlCol="0" tIns="0">
            <a:spAutoFit/>
          </a:bodyPr>
          <a:p>
            <a:pPr algn="ctr">
              <a:lnSpc>
                <a:spcPts val="5339"/>
              </a:lnSpc>
            </a:pPr>
            <a:r>
              <a:rPr sz="3813" lang="en-US">
                <a:solidFill>
                  <a:srgbClr val="12243A"/>
                </a:solidFill>
                <a:latin typeface="Placard Next Wide"/>
                <a:ea typeface="Placard Next Wide"/>
                <a:cs typeface="Placard Next Wide"/>
                <a:sym typeface="Placard Next Wide"/>
              </a:rPr>
              <a:t>Fokus Utama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4092"/>
        </a:solidFill>
      </p:bgPr>
    </p:bg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"/>
          <p:cNvGrpSpPr/>
          <p:nvPr/>
        </p:nvGrpSpPr>
        <p:grpSpPr>
          <a:xfrm rot="0">
            <a:off x="538840" y="481167"/>
            <a:ext cx="17210320" cy="9324666"/>
            <a:chOff x="0" y="0"/>
            <a:chExt cx="4532759" cy="2455879"/>
          </a:xfrm>
        </p:grpSpPr>
        <p:sp>
          <p:nvSpPr>
            <p:cNvPr id="1048584" name="Freeform 3"/>
            <p:cNvSpPr/>
            <p:nvPr/>
          </p:nvSpPr>
          <p:spPr>
            <a:xfrm rot="0" flipH="0" flipV="0">
              <a:off x="0" y="0"/>
              <a:ext cx="4532759" cy="2455879"/>
            </a:xfrm>
            <a:custGeom>
              <a:avLst/>
              <a:ahLst/>
              <a:rect l="l" t="t" r="r" b="b"/>
              <a:pathLst>
                <a:path w="4532759" h="2455879">
                  <a:moveTo>
                    <a:pt x="0" y="0"/>
                  </a:moveTo>
                  <a:lnTo>
                    <a:pt x="4532759" y="0"/>
                  </a:lnTo>
                  <a:lnTo>
                    <a:pt x="4532759" y="2455879"/>
                  </a:lnTo>
                  <a:lnTo>
                    <a:pt x="0" y="2455879"/>
                  </a:lnTo>
                  <a:close/>
                </a:path>
              </a:pathLst>
            </a:custGeom>
            <a:solidFill>
              <a:srgbClr val="FFF7ED"/>
            </a:solidFill>
          </p:spPr>
        </p:sp>
        <p:sp>
          <p:nvSpPr>
            <p:cNvPr id="1048585" name="TextBox 4"/>
            <p:cNvSpPr txBox="1"/>
            <p:nvPr/>
          </p:nvSpPr>
          <p:spPr>
            <a:xfrm>
              <a:off x="0" y="-38100"/>
              <a:ext cx="4532759" cy="2493979"/>
            </a:xfrm>
            <a:prstGeom prst="rect"/>
          </p:spPr>
          <p:txBody>
            <a:bodyPr anchor="ctr" bIns="50800" lIns="50800" rIns="50800" rtlCol="0" tIns="50800"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id="1048586" name="TextBox 5"/>
          <p:cNvSpPr txBox="1"/>
          <p:nvPr/>
        </p:nvSpPr>
        <p:spPr>
          <a:xfrm rot="0">
            <a:off x="1684198" y="737523"/>
            <a:ext cx="11956653" cy="572829"/>
          </a:xfrm>
          <a:prstGeom prst="rect"/>
        </p:spPr>
        <p:txBody>
          <a:bodyPr anchor="t" bIns="0" lIns="0" rIns="0" rtlCol="0" tIns="0">
            <a:spAutoFit/>
          </a:bodyPr>
          <a:p>
            <a:pPr algn="ctr">
              <a:lnSpc>
                <a:spcPts val="4670"/>
              </a:lnSpc>
            </a:pPr>
            <a:r>
              <a:rPr b="1" sz="3736" lang="en-US">
                <a:solidFill>
                  <a:srgbClr val="12243A"/>
                </a:solidFill>
                <a:latin typeface="Placard Next Wide Bold"/>
                <a:ea typeface="Placard Next Wide Bold"/>
                <a:cs typeface="Placard Next Wide Bold"/>
                <a:sym typeface="Placard Next Wide Bold"/>
              </a:rPr>
              <a:t>Pemanfaatan Teknologi (Ekosistem Digital)</a:t>
            </a:r>
          </a:p>
        </p:txBody>
      </p:sp>
      <p:grpSp>
        <p:nvGrpSpPr>
          <p:cNvPr id="26" name="Group 6"/>
          <p:cNvGrpSpPr/>
          <p:nvPr/>
        </p:nvGrpSpPr>
        <p:grpSpPr>
          <a:xfrm rot="0">
            <a:off x="1423032" y="1592004"/>
            <a:ext cx="15441936" cy="7591717"/>
            <a:chOff x="0" y="0"/>
            <a:chExt cx="6844787" cy="3365102"/>
          </a:xfrm>
        </p:grpSpPr>
        <p:sp>
          <p:nvSpPr>
            <p:cNvPr id="1048587" name="Freeform 7"/>
            <p:cNvSpPr/>
            <p:nvPr/>
          </p:nvSpPr>
          <p:spPr>
            <a:xfrm rot="0" flipH="0" flipV="0">
              <a:off x="0" y="0"/>
              <a:ext cx="6844787" cy="3365102"/>
            </a:xfrm>
            <a:custGeom>
              <a:avLst/>
              <a:ahLst/>
              <a:rect l="l" t="t" r="r" b="b"/>
              <a:pathLst>
                <a:path w="6844787" h="3365102">
                  <a:moveTo>
                    <a:pt x="0" y="0"/>
                  </a:moveTo>
                  <a:lnTo>
                    <a:pt x="6844787" y="0"/>
                  </a:lnTo>
                  <a:lnTo>
                    <a:pt x="6844787" y="3365102"/>
                  </a:lnTo>
                  <a:lnTo>
                    <a:pt x="0" y="3365102"/>
                  </a:lnTo>
                  <a:close/>
                </a:path>
              </a:pathLst>
            </a:custGeom>
            <a:solidFill>
              <a:srgbClr val="FFC5A5"/>
            </a:solidFill>
          </p:spPr>
        </p:sp>
        <p:sp>
          <p:nvSpPr>
            <p:cNvPr id="1048588" name="TextBox 8"/>
            <p:cNvSpPr txBox="1"/>
            <p:nvPr/>
          </p:nvSpPr>
          <p:spPr>
            <a:xfrm>
              <a:off x="0" y="-57150"/>
              <a:ext cx="6844787" cy="3422252"/>
            </a:xfrm>
            <a:prstGeom prst="rect"/>
          </p:spPr>
          <p:txBody>
            <a:bodyPr anchor="ctr" bIns="50800" lIns="50800" rIns="50800" rtlCol="0" tIns="50800"/>
            <a:p>
              <a:pPr algn="l" indent="-302257" lvl="1" marL="604515">
                <a:lnSpc>
                  <a:spcPts val="3919"/>
                </a:lnSpc>
                <a:buFont typeface="Arial"/>
                <a:buChar char="•"/>
              </a:pPr>
              <a:r>
                <a:rPr b="1" sz="2799" lang="en-US">
                  <a:solidFill>
                    <a:srgbClr val="12243A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Komponen Ekosistem:</a:t>
              </a:r>
            </a:p>
            <a:p>
              <a:pPr algn="l" indent="-403010" lvl="2" marL="1209029">
                <a:lnSpc>
                  <a:spcPts val="3919"/>
                </a:lnSpc>
                <a:buFont typeface="Arial"/>
                <a:buChar char="⚬"/>
              </a:pPr>
              <a:r>
                <a:rPr b="1" sz="2799" lang="en-US">
                  <a:solidFill>
                    <a:srgbClr val="12243A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Aplikasi Mandiri:</a:t>
              </a:r>
              <a:r>
                <a:rPr sz="2799" lang="en-US">
                  <a:solidFill>
                    <a:srgbClr val="12243A"/>
                  </a:solidFill>
                  <a:latin typeface="Open Sans"/>
                  <a:ea typeface="Open Sans"/>
                  <a:cs typeface="Open Sans"/>
                  <a:sym typeface="Open Sans"/>
                </a:rPr>
                <a:t> Duolingo, Memrise, atau ELSA Speak untuk melatih pelafalan (pronunciation).</a:t>
              </a:r>
            </a:p>
            <a:p>
              <a:pPr algn="l" indent="-403010" lvl="2" marL="1209029">
                <a:lnSpc>
                  <a:spcPts val="3919"/>
                </a:lnSpc>
                <a:buFont typeface="Arial"/>
                <a:buChar char="⚬"/>
              </a:pPr>
              <a:r>
                <a:rPr b="1" sz="2799" lang="en-US">
                  <a:solidFill>
                    <a:srgbClr val="12243A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Platform Gamifikasi:</a:t>
              </a:r>
              <a:r>
                <a:rPr sz="2799" lang="en-US">
                  <a:solidFill>
                    <a:srgbClr val="12243A"/>
                  </a:solidFill>
                  <a:latin typeface="Open Sans"/>
                  <a:ea typeface="Open Sans"/>
                  <a:cs typeface="Open Sans"/>
                  <a:sym typeface="Open Sans"/>
                </a:rPr>
                <a:t> Kahoot!, Quizizz, dan Wordwall untuk evaluasi yang menyenangkan.</a:t>
              </a:r>
            </a:p>
            <a:p>
              <a:pPr algn="l" indent="-403010" lvl="2" marL="1209029">
                <a:lnSpc>
                  <a:spcPts val="3919"/>
                </a:lnSpc>
                <a:buFont typeface="Arial"/>
                <a:buChar char="⚬"/>
              </a:pPr>
              <a:r>
                <a:rPr b="1" sz="2799" lang="en-US">
                  <a:solidFill>
                    <a:srgbClr val="12243A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Media Otentik:</a:t>
              </a:r>
              <a:r>
                <a:rPr sz="2799" lang="en-US">
                  <a:solidFill>
                    <a:srgbClr val="12243A"/>
                  </a:solidFill>
                  <a:latin typeface="Open Sans"/>
                  <a:ea typeface="Open Sans"/>
                  <a:cs typeface="Open Sans"/>
                  <a:sym typeface="Open Sans"/>
                </a:rPr>
                <a:t> YouTube, Podcast, Netflix, dan artikel berita internasional untuk melatih listening dan reading.</a:t>
              </a:r>
            </a:p>
            <a:p>
              <a:pPr algn="l" indent="-403010" lvl="2" marL="1209029">
                <a:lnSpc>
                  <a:spcPts val="3919"/>
                </a:lnSpc>
                <a:buFont typeface="Arial"/>
                <a:buChar char="⚬"/>
              </a:pPr>
              <a:r>
                <a:rPr b="1" sz="2799" lang="en-US">
                  <a:solidFill>
                    <a:srgbClr val="12243A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Kecerdasan Buatan (AI):</a:t>
              </a:r>
              <a:r>
                <a:rPr sz="2799" lang="en-US">
                  <a:solidFill>
                    <a:srgbClr val="12243A"/>
                  </a:solidFill>
                  <a:latin typeface="Open Sans"/>
                  <a:ea typeface="Open Sans"/>
                  <a:cs typeface="Open Sans"/>
                  <a:sym typeface="Open Sans"/>
                </a:rPr>
                <a:t> ChatGPT atau Claude sebagai mitra praktik percakapan (chatting) dan koreksi tata bahasa secara instan.</a:t>
              </a:r>
            </a:p>
            <a:p>
              <a:pPr algn="l" indent="-403010" lvl="2" marL="1209029">
                <a:lnSpc>
                  <a:spcPts val="3919"/>
                </a:lnSpc>
                <a:buFont typeface="Arial"/>
                <a:buChar char="⚬"/>
              </a:pPr>
              <a:r>
                <a:rPr sz="2799" lang="en-US">
                  <a:solidFill>
                    <a:srgbClr val="12243A"/>
                  </a:solidFill>
                  <a:latin typeface="Open Sans"/>
                  <a:ea typeface="Open Sans"/>
                  <a:cs typeface="Open Sans"/>
                  <a:sym typeface="Open Sans"/>
                </a:rPr>
                <a:t>Penggunaan aplikasi ponsel untuk latihan kosakata dan pelafalan (pronunciation).</a:t>
              </a:r>
            </a:p>
            <a:p>
              <a:pPr algn="l" indent="-403010" lvl="2" marL="1209029">
                <a:lnSpc>
                  <a:spcPts val="3919"/>
                </a:lnSpc>
                <a:buFont typeface="Arial"/>
                <a:buChar char="⚬"/>
              </a:pPr>
              <a:r>
                <a:rPr sz="2799" lang="en-US">
                  <a:solidFill>
                    <a:srgbClr val="12243A"/>
                  </a:solidFill>
                  <a:latin typeface="Open Sans"/>
                  <a:ea typeface="Open Sans"/>
                  <a:cs typeface="Open Sans"/>
                  <a:sym typeface="Open Sans"/>
                </a:rPr>
                <a:t>Pemanfaatan AI sebagai mitra latihan berbicara (conversational partner) yang adaptif.</a:t>
              </a:r>
            </a:p>
            <a:p>
              <a:pPr algn="l" indent="-403010" lvl="2" marL="1209029">
                <a:lnSpc>
                  <a:spcPts val="3919"/>
                </a:lnSpc>
                <a:buFont typeface="Arial"/>
                <a:buChar char="⚬"/>
              </a:pPr>
              <a:r>
                <a:rPr sz="2799" lang="en-US">
                  <a:solidFill>
                    <a:srgbClr val="12243A"/>
                  </a:solidFill>
                  <a:latin typeface="Open Sans"/>
                  <a:ea typeface="Open Sans"/>
                  <a:cs typeface="Open Sans"/>
                  <a:sym typeface="Open Sans"/>
                </a:rPr>
                <a:t>Akses mudah ke video edukasi, siniar (podcast), dan webinar.</a:t>
              </a:r>
            </a:p>
            <a:p>
              <a:pPr algn="l">
                <a:lnSpc>
                  <a:spcPts val="3919"/>
                </a:lnSpc>
              </a:pPr>
            </a:p>
            <a:p>
              <a:pPr algn="l">
                <a:lnSpc>
                  <a:spcPts val="3919"/>
                </a:lnSpc>
              </a:p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4092"/>
        </a:solidFill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"/>
          <p:cNvGrpSpPr/>
          <p:nvPr/>
        </p:nvGrpSpPr>
        <p:grpSpPr>
          <a:xfrm rot="0">
            <a:off x="538840" y="481167"/>
            <a:ext cx="17210320" cy="9324666"/>
            <a:chOff x="0" y="0"/>
            <a:chExt cx="4532759" cy="2455879"/>
          </a:xfrm>
        </p:grpSpPr>
        <p:sp>
          <p:nvSpPr>
            <p:cNvPr id="1048589" name="Freeform 3"/>
            <p:cNvSpPr/>
            <p:nvPr/>
          </p:nvSpPr>
          <p:spPr>
            <a:xfrm rot="0" flipH="0" flipV="0">
              <a:off x="0" y="0"/>
              <a:ext cx="4532759" cy="2455879"/>
            </a:xfrm>
            <a:custGeom>
              <a:avLst/>
              <a:ahLst/>
              <a:rect l="l" t="t" r="r" b="b"/>
              <a:pathLst>
                <a:path w="4532759" h="2455879">
                  <a:moveTo>
                    <a:pt x="0" y="0"/>
                  </a:moveTo>
                  <a:lnTo>
                    <a:pt x="4532759" y="0"/>
                  </a:lnTo>
                  <a:lnTo>
                    <a:pt x="4532759" y="2455879"/>
                  </a:lnTo>
                  <a:lnTo>
                    <a:pt x="0" y="2455879"/>
                  </a:lnTo>
                  <a:close/>
                </a:path>
              </a:pathLst>
            </a:custGeom>
            <a:solidFill>
              <a:srgbClr val="FFF7ED"/>
            </a:solidFill>
          </p:spPr>
        </p:sp>
        <p:sp>
          <p:nvSpPr>
            <p:cNvPr id="1048590" name="TextBox 4"/>
            <p:cNvSpPr txBox="1"/>
            <p:nvPr/>
          </p:nvSpPr>
          <p:spPr>
            <a:xfrm>
              <a:off x="0" y="-38100"/>
              <a:ext cx="4532759" cy="2493979"/>
            </a:xfrm>
            <a:prstGeom prst="rect"/>
          </p:spPr>
          <p:txBody>
            <a:bodyPr anchor="ctr" bIns="50800" lIns="50800" rIns="50800" rtlCol="0" tIns="50800"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id="1048591" name="TextBox 5"/>
          <p:cNvSpPr txBox="1"/>
          <p:nvPr/>
        </p:nvSpPr>
        <p:spPr>
          <a:xfrm rot="0">
            <a:off x="3671423" y="1009650"/>
            <a:ext cx="10945154" cy="549043"/>
          </a:xfrm>
          <a:prstGeom prst="rect"/>
        </p:spPr>
        <p:txBody>
          <a:bodyPr anchor="t" bIns="0" lIns="0" rIns="0" rtlCol="0" tIns="0">
            <a:spAutoFit/>
          </a:bodyPr>
          <a:p>
            <a:pPr algn="l">
              <a:lnSpc>
                <a:spcPts val="4420"/>
              </a:lnSpc>
            </a:pPr>
            <a:r>
              <a:rPr b="1" sz="3536" lang="en-US">
                <a:solidFill>
                  <a:srgbClr val="12243A"/>
                </a:solidFill>
                <a:latin typeface="Placard Next Wide Bold"/>
                <a:ea typeface="Placard Next Wide Bold"/>
                <a:cs typeface="Placard Next Wide Bold"/>
                <a:sym typeface="Placard Next Wide Bold"/>
              </a:rPr>
              <a:t>Tantangan Pembelajaran Digital</a:t>
            </a:r>
          </a:p>
        </p:txBody>
      </p:sp>
      <p:grpSp>
        <p:nvGrpSpPr>
          <p:cNvPr id="29" name="Group 6"/>
          <p:cNvGrpSpPr/>
          <p:nvPr/>
        </p:nvGrpSpPr>
        <p:grpSpPr>
          <a:xfrm rot="0">
            <a:off x="1371791" y="2308728"/>
            <a:ext cx="15211503" cy="5030283"/>
            <a:chOff x="0" y="0"/>
            <a:chExt cx="6016377" cy="1989552"/>
          </a:xfrm>
        </p:grpSpPr>
        <p:sp>
          <p:nvSpPr>
            <p:cNvPr id="1048592" name="Freeform 7"/>
            <p:cNvSpPr/>
            <p:nvPr/>
          </p:nvSpPr>
          <p:spPr>
            <a:xfrm rot="0" flipH="0" flipV="0">
              <a:off x="0" y="0"/>
              <a:ext cx="6016377" cy="1989552"/>
            </a:xfrm>
            <a:custGeom>
              <a:avLst/>
              <a:ahLst/>
              <a:rect l="l" t="t" r="r" b="b"/>
              <a:pathLst>
                <a:path w="6016377" h="1989552">
                  <a:moveTo>
                    <a:pt x="0" y="0"/>
                  </a:moveTo>
                  <a:lnTo>
                    <a:pt x="6016377" y="0"/>
                  </a:lnTo>
                  <a:lnTo>
                    <a:pt x="6016377" y="1989552"/>
                  </a:lnTo>
                  <a:lnTo>
                    <a:pt x="0" y="1989552"/>
                  </a:lnTo>
                  <a:close/>
                </a:path>
              </a:pathLst>
            </a:custGeom>
            <a:solidFill>
              <a:srgbClr val="FFC5A5"/>
            </a:solidFill>
          </p:spPr>
        </p:sp>
        <p:sp>
          <p:nvSpPr>
            <p:cNvPr id="1048593" name="TextBox 8"/>
            <p:cNvSpPr txBox="1"/>
            <p:nvPr/>
          </p:nvSpPr>
          <p:spPr>
            <a:xfrm>
              <a:off x="0" y="-38100"/>
              <a:ext cx="6016377" cy="2027652"/>
            </a:xfrm>
            <a:prstGeom prst="rect"/>
          </p:spPr>
          <p:txBody>
            <a:bodyPr anchor="ctr" bIns="50800" lIns="50800" rIns="50800" rtlCol="0" tIns="50800"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id="1048594" name="TextBox 9"/>
          <p:cNvSpPr txBox="1"/>
          <p:nvPr/>
        </p:nvSpPr>
        <p:spPr>
          <a:xfrm rot="0">
            <a:off x="2208661" y="2641751"/>
            <a:ext cx="12823058" cy="4144265"/>
          </a:xfrm>
          <a:prstGeom prst="rect"/>
        </p:spPr>
        <p:txBody>
          <a:bodyPr anchor="t" bIns="0" lIns="0" rIns="0" rtlCol="0" tIns="0">
            <a:spAutoFit/>
          </a:bodyPr>
          <a:p>
            <a:pPr algn="l" indent="-314565" lvl="1" marL="629130">
              <a:lnSpc>
                <a:spcPts val="4079"/>
              </a:lnSpc>
              <a:buFont typeface="Arial"/>
              <a:buChar char="•"/>
            </a:pPr>
            <a:r>
              <a:rPr sz="2913" lang="en-US">
                <a:solidFill>
                  <a:srgbClr val="12243A"/>
                </a:solidFill>
                <a:latin typeface="Placard Next Wide"/>
                <a:ea typeface="Placard Next Wide"/>
                <a:cs typeface="Placard Next Wide"/>
                <a:sym typeface="Placard Next Wide"/>
              </a:rPr>
              <a:t>Tidak semua siswa memiliki perangkat memadai atau akses internet stabil.</a:t>
            </a:r>
          </a:p>
          <a:p>
            <a:pPr algn="l" indent="-314565" lvl="1" marL="629130">
              <a:lnSpc>
                <a:spcPts val="4079"/>
              </a:lnSpc>
              <a:buFont typeface="Arial"/>
              <a:buChar char="•"/>
            </a:pPr>
            <a:r>
              <a:rPr sz="2913" lang="en-US">
                <a:solidFill>
                  <a:srgbClr val="12243A"/>
                </a:solidFill>
                <a:latin typeface="Placard Next Wide"/>
                <a:ea typeface="Placard Next Wide"/>
                <a:cs typeface="Placard Next Wide"/>
                <a:sym typeface="Placard Next Wide"/>
              </a:rPr>
              <a:t>God</a:t>
            </a:r>
            <a:r>
              <a:rPr sz="2913" lang="en-US">
                <a:solidFill>
                  <a:srgbClr val="12243A"/>
                </a:solidFill>
                <a:latin typeface="Placard Next Wide"/>
                <a:ea typeface="Placard Next Wide"/>
                <a:cs typeface="Placard Next Wide"/>
                <a:sym typeface="Placard Next Wide"/>
              </a:rPr>
              <a:t>aan membuka media sosial atau game saat proses belajar mandiri</a:t>
            </a:r>
          </a:p>
          <a:p>
            <a:pPr algn="l" indent="-314565" lvl="1" marL="629130">
              <a:lnSpc>
                <a:spcPts val="4079"/>
              </a:lnSpc>
              <a:buFont typeface="Arial"/>
              <a:buChar char="•"/>
            </a:pPr>
            <a:r>
              <a:rPr sz="2913" lang="en-US">
                <a:solidFill>
                  <a:srgbClr val="12243A"/>
                </a:solidFill>
                <a:latin typeface="Placard Next Wide"/>
                <a:ea typeface="Placard Next Wide"/>
                <a:cs typeface="Placard Next Wide"/>
                <a:sym typeface="Placard Next Wide"/>
              </a:rPr>
              <a:t>Risiko</a:t>
            </a:r>
            <a:r>
              <a:rPr sz="2913" lang="en-US">
                <a:solidFill>
                  <a:srgbClr val="12243A"/>
                </a:solidFill>
                <a:latin typeface="Placard Next Wide"/>
                <a:ea typeface="Placard Next Wide"/>
                <a:cs typeface="Placard Next Wide"/>
                <a:sym typeface="Placard Next Wide"/>
              </a:rPr>
              <a:t> siswa menggunakan AI untuk menyontek (plagiarisme) tanpa benar-benar memahami materi.</a:t>
            </a:r>
          </a:p>
          <a:p>
            <a:pPr algn="l" indent="-314565" lvl="1" marL="629130">
              <a:lnSpc>
                <a:spcPts val="4079"/>
              </a:lnSpc>
              <a:buFont typeface="Arial"/>
              <a:buChar char="•"/>
            </a:pPr>
            <a:r>
              <a:rPr sz="2913" lang="en-US">
                <a:solidFill>
                  <a:srgbClr val="12243A"/>
                </a:solidFill>
                <a:latin typeface="Placard Next Wide"/>
                <a:ea typeface="Placard Next Wide"/>
                <a:cs typeface="Placard Next Wide"/>
                <a:sym typeface="Placard Next Wide"/>
              </a:rPr>
              <a:t>Kesenjangan infrastruktur internet dan perangkat di daerah.</a:t>
            </a:r>
          </a:p>
          <a:p>
            <a:pPr algn="l" indent="-314565" lvl="1" marL="629130">
              <a:lnSpc>
                <a:spcPts val="4079"/>
              </a:lnSpc>
              <a:buFont typeface="Arial"/>
              <a:buChar char="•"/>
            </a:pPr>
            <a:r>
              <a:rPr sz="2913" lang="en-US">
                <a:solidFill>
                  <a:srgbClr val="12243A"/>
                </a:solidFill>
                <a:latin typeface="Placard Next Wide"/>
                <a:ea typeface="Placard Next Wide"/>
                <a:cs typeface="Placard Next Wide"/>
                <a:sym typeface="Placard Next Wide"/>
              </a:rPr>
              <a:t>Kesiapan dan literasi digital tenaga pendidik (teacher readiness).</a:t>
            </a:r>
          </a:p>
          <a:p>
            <a:pPr algn="l" indent="-314565" lvl="1" marL="629130">
              <a:lnSpc>
                <a:spcPts val="4079"/>
              </a:lnSpc>
              <a:buFont typeface="Arial"/>
              <a:buChar char="•"/>
            </a:pPr>
            <a:r>
              <a:rPr sz="2913" lang="en-US">
                <a:solidFill>
                  <a:srgbClr val="12243A"/>
                </a:solidFill>
                <a:latin typeface="Placard Next Wide"/>
                <a:ea typeface="Placard Next Wide"/>
                <a:cs typeface="Placard Next Wide"/>
                <a:sym typeface="Placard Next Wide"/>
              </a:rPr>
              <a:t>Distraksi atau gangguan saat mengakses gawai.</a:t>
            </a:r>
          </a:p>
          <a:p>
            <a:pPr algn="l">
              <a:lnSpc>
                <a:spcPts val="4079"/>
              </a:lnSpc>
            </a:p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4092"/>
        </a:solidFill>
      </p:bgPr>
    </p:bg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Freeform 8"/>
          <p:cNvSpPr/>
          <p:nvPr/>
        </p:nvSpPr>
        <p:spPr>
          <a:xfrm rot="0" flipH="0" flipV="0">
            <a:off x="8678645" y="8327589"/>
            <a:ext cx="930711" cy="930711"/>
          </a:xfrm>
          <a:custGeom>
            <a:avLst/>
            <a:ahLst/>
            <a:rect l="l" t="t" r="r" b="b"/>
            <a:pathLst>
              <a:path w="930711" h="930711">
                <a:moveTo>
                  <a:pt x="0" y="0"/>
                </a:moveTo>
                <a:lnTo>
                  <a:pt x="930710" y="0"/>
                </a:lnTo>
                <a:lnTo>
                  <a:pt x="930710" y="930711"/>
                </a:lnTo>
                <a:lnTo>
                  <a:pt x="0" y="930711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1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4092"/>
        </a:solidFill>
      </p:bgPr>
    </p:bg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2"/>
          <p:cNvGrpSpPr/>
          <p:nvPr/>
        </p:nvGrpSpPr>
        <p:grpSpPr>
          <a:xfrm rot="0">
            <a:off x="538840" y="481167"/>
            <a:ext cx="17210320" cy="9324666"/>
            <a:chOff x="0" y="0"/>
            <a:chExt cx="4532759" cy="2455879"/>
          </a:xfrm>
        </p:grpSpPr>
        <p:sp>
          <p:nvSpPr>
            <p:cNvPr id="1048649" name="Freeform 3"/>
            <p:cNvSpPr/>
            <p:nvPr/>
          </p:nvSpPr>
          <p:spPr>
            <a:xfrm rot="0" flipH="0" flipV="0">
              <a:off x="0" y="0"/>
              <a:ext cx="4532759" cy="2455879"/>
            </a:xfrm>
            <a:custGeom>
              <a:avLst/>
              <a:ahLst/>
              <a:rect l="l" t="t" r="r" b="b"/>
              <a:pathLst>
                <a:path w="4532759" h="2455879">
                  <a:moveTo>
                    <a:pt x="0" y="0"/>
                  </a:moveTo>
                  <a:lnTo>
                    <a:pt x="4532759" y="0"/>
                  </a:lnTo>
                  <a:lnTo>
                    <a:pt x="4532759" y="2455879"/>
                  </a:lnTo>
                  <a:lnTo>
                    <a:pt x="0" y="2455879"/>
                  </a:lnTo>
                  <a:close/>
                </a:path>
              </a:pathLst>
            </a:custGeom>
            <a:solidFill>
              <a:srgbClr val="FFF7ED"/>
            </a:solidFill>
          </p:spPr>
        </p:sp>
        <p:sp>
          <p:nvSpPr>
            <p:cNvPr id="1048650" name="TextBox 4"/>
            <p:cNvSpPr txBox="1"/>
            <p:nvPr/>
          </p:nvSpPr>
          <p:spPr>
            <a:xfrm>
              <a:off x="0" y="-38100"/>
              <a:ext cx="4532759" cy="2493979"/>
            </a:xfrm>
            <a:prstGeom prst="rect"/>
          </p:spPr>
          <p:txBody>
            <a:bodyPr anchor="ctr" bIns="50800" lIns="50800" rIns="50800" rtlCol="0" tIns="50800"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id="53" name="Group 5"/>
          <p:cNvGrpSpPr/>
          <p:nvPr/>
        </p:nvGrpSpPr>
        <p:grpSpPr>
          <a:xfrm rot="0">
            <a:off x="2957212" y="2777577"/>
            <a:ext cx="13350308" cy="5550012"/>
            <a:chOff x="0" y="0"/>
            <a:chExt cx="4717713" cy="1961256"/>
          </a:xfrm>
        </p:grpSpPr>
        <p:sp>
          <p:nvSpPr>
            <p:cNvPr id="1048651" name="Freeform 6"/>
            <p:cNvSpPr/>
            <p:nvPr/>
          </p:nvSpPr>
          <p:spPr>
            <a:xfrm rot="0" flipH="0" flipV="0">
              <a:off x="0" y="0"/>
              <a:ext cx="4717713" cy="1961255"/>
            </a:xfrm>
            <a:custGeom>
              <a:avLst/>
              <a:ahLst/>
              <a:rect l="l" t="t" r="r" b="b"/>
              <a:pathLst>
                <a:path w="4717713" h="1961255">
                  <a:moveTo>
                    <a:pt x="0" y="0"/>
                  </a:moveTo>
                  <a:lnTo>
                    <a:pt x="4717713" y="0"/>
                  </a:lnTo>
                  <a:lnTo>
                    <a:pt x="4717713" y="1961255"/>
                  </a:lnTo>
                  <a:lnTo>
                    <a:pt x="0" y="1961255"/>
                  </a:lnTo>
                  <a:close/>
                </a:path>
              </a:pathLst>
            </a:custGeom>
            <a:solidFill>
              <a:srgbClr val="FFC5A5"/>
            </a:solidFill>
          </p:spPr>
        </p:sp>
        <p:sp>
          <p:nvSpPr>
            <p:cNvPr id="1048652" name="TextBox 7"/>
            <p:cNvSpPr txBox="1"/>
            <p:nvPr/>
          </p:nvSpPr>
          <p:spPr>
            <a:xfrm>
              <a:off x="0" y="-38100"/>
              <a:ext cx="4717713" cy="1999356"/>
            </a:xfrm>
            <a:prstGeom prst="rect"/>
          </p:spPr>
          <p:txBody>
            <a:bodyPr anchor="ctr" bIns="50800" lIns="50800" rIns="50800" rtlCol="0" tIns="50800"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id="1048653" name="Freeform 8"/>
          <p:cNvSpPr/>
          <p:nvPr/>
        </p:nvSpPr>
        <p:spPr>
          <a:xfrm rot="0" flipH="0" flipV="0">
            <a:off x="8678645" y="8327589"/>
            <a:ext cx="930711" cy="930711"/>
          </a:xfrm>
          <a:custGeom>
            <a:avLst/>
            <a:ahLst/>
            <a:rect l="l" t="t" r="r" b="b"/>
            <a:pathLst>
              <a:path w="930711" h="930711">
                <a:moveTo>
                  <a:pt x="0" y="0"/>
                </a:moveTo>
                <a:lnTo>
                  <a:pt x="930710" y="0"/>
                </a:lnTo>
                <a:lnTo>
                  <a:pt x="930710" y="930711"/>
                </a:lnTo>
                <a:lnTo>
                  <a:pt x="0" y="930711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1"/>
            <a:stretch>
              <a:fillRect l="0" t="0" r="0" b="0"/>
            </a:stretch>
          </a:blipFill>
        </p:spPr>
      </p:sp>
      <p:sp>
        <p:nvSpPr>
          <p:cNvPr id="1048654" name="Freeform 9"/>
          <p:cNvSpPr/>
          <p:nvPr/>
        </p:nvSpPr>
        <p:spPr>
          <a:xfrm rot="0" flipH="0" flipV="0">
            <a:off x="938598" y="3875111"/>
            <a:ext cx="2745153" cy="6949753"/>
          </a:xfrm>
          <a:custGeom>
            <a:avLst/>
            <a:ahLst/>
            <a:rect l="l" t="t" r="r" b="b"/>
            <a:pathLst>
              <a:path w="2745153" h="6949753">
                <a:moveTo>
                  <a:pt x="0" y="0"/>
                </a:moveTo>
                <a:lnTo>
                  <a:pt x="2745153" y="0"/>
                </a:lnTo>
                <a:lnTo>
                  <a:pt x="2745153" y="6949753"/>
                </a:lnTo>
                <a:lnTo>
                  <a:pt x="0" y="6949753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2"/>
            <a:stretch>
              <a:fillRect l="0" t="0" r="0" b="0"/>
            </a:stretch>
          </a:blipFill>
        </p:spPr>
      </p:sp>
      <p:sp>
        <p:nvSpPr>
          <p:cNvPr id="1048655" name="Freeform 10"/>
          <p:cNvSpPr/>
          <p:nvPr/>
        </p:nvSpPr>
        <p:spPr>
          <a:xfrm rot="0" flipH="0" flipV="0">
            <a:off x="14898724" y="5924533"/>
            <a:ext cx="2817592" cy="4517181"/>
          </a:xfrm>
          <a:custGeom>
            <a:avLst/>
            <a:ahLst/>
            <a:rect l="l" t="t" r="r" b="b"/>
            <a:pathLst>
              <a:path w="2817592" h="4517181">
                <a:moveTo>
                  <a:pt x="0" y="0"/>
                </a:moveTo>
                <a:lnTo>
                  <a:pt x="2817592" y="0"/>
                </a:lnTo>
                <a:lnTo>
                  <a:pt x="2817592" y="4517181"/>
                </a:lnTo>
                <a:lnTo>
                  <a:pt x="0" y="4517181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3"/>
            <a:stretch>
              <a:fillRect l="0" t="0" r="0" b="0"/>
            </a:stretch>
          </a:blipFill>
        </p:spPr>
      </p:sp>
      <p:sp>
        <p:nvSpPr>
          <p:cNvPr id="1048656" name="TextBox 11"/>
          <p:cNvSpPr txBox="1"/>
          <p:nvPr/>
        </p:nvSpPr>
        <p:spPr>
          <a:xfrm rot="0">
            <a:off x="2311175" y="1085850"/>
            <a:ext cx="9085991" cy="521395"/>
          </a:xfrm>
          <a:prstGeom prst="rect"/>
        </p:spPr>
        <p:txBody>
          <a:bodyPr anchor="t" bIns="0" lIns="0" rIns="0" rtlCol="0" tIns="0">
            <a:spAutoFit/>
          </a:bodyPr>
          <a:p>
            <a:pPr algn="ctr">
              <a:lnSpc>
                <a:spcPts val="3971"/>
              </a:lnSpc>
            </a:pPr>
            <a:r>
              <a:rPr sz="3855" lang="en-US">
                <a:solidFill>
                  <a:srgbClr val="12243A"/>
                </a:solidFill>
                <a:latin typeface="Francois One"/>
                <a:ea typeface="Francois One"/>
                <a:cs typeface="Francois One"/>
                <a:sym typeface="Francois One"/>
              </a:rPr>
              <a:t>SOLUSI DAN STRATEGI PENERAPAN</a:t>
            </a:r>
          </a:p>
        </p:txBody>
      </p:sp>
      <p:sp>
        <p:nvSpPr>
          <p:cNvPr id="1048657" name="TextBox 12"/>
          <p:cNvSpPr txBox="1"/>
          <p:nvPr/>
        </p:nvSpPr>
        <p:spPr>
          <a:xfrm rot="0">
            <a:off x="3164500" y="2995007"/>
            <a:ext cx="11235577" cy="5302377"/>
          </a:xfrm>
          <a:prstGeom prst="rect"/>
        </p:spPr>
        <p:txBody>
          <a:bodyPr anchor="t" bIns="0" lIns="0" rIns="0" rtlCol="0" tIns="0">
            <a:spAutoFit/>
          </a:bodyPr>
          <a:p>
            <a:pPr algn="l" indent="-357706" lvl="1" marL="715412">
              <a:lnSpc>
                <a:spcPts val="4639"/>
              </a:lnSpc>
              <a:buFont typeface="Arial"/>
              <a:buChar char="•"/>
            </a:pPr>
            <a:r>
              <a:rPr sz="3313" lang="en-US">
                <a:solidFill>
                  <a:srgbClr val="12243A"/>
                </a:solidFill>
                <a:latin typeface="Placard Next Wide"/>
                <a:ea typeface="Placard Next Wide"/>
                <a:cs typeface="Placard Next Wide"/>
                <a:sym typeface="Placard Next Wide"/>
              </a:rPr>
              <a:t>Blended Learning: Mengombinasikan tatap muka fisik untuk praktik berbicara dengan platform digital untuk teori.</a:t>
            </a:r>
          </a:p>
          <a:p>
            <a:pPr algn="l" indent="-357706" lvl="1" marL="715412">
              <a:lnSpc>
                <a:spcPts val="4639"/>
              </a:lnSpc>
              <a:buFont typeface="Arial"/>
              <a:buChar char="•"/>
            </a:pPr>
            <a:r>
              <a:rPr sz="3313" lang="en-US">
                <a:solidFill>
                  <a:srgbClr val="12243A"/>
                </a:solidFill>
                <a:latin typeface="Placard Next Wide"/>
                <a:ea typeface="Placard Next Wide"/>
                <a:cs typeface="Placard Next Wide"/>
                <a:sym typeface="Placard Next Wide"/>
              </a:rPr>
              <a:t>Project-Based Learning: Tugas berbasis proyek nyata (misalnya membuat video vlog berbahasa Inggris atau menulis blog).</a:t>
            </a:r>
          </a:p>
          <a:p>
            <a:pPr algn="l" indent="-357706" lvl="1" marL="715412">
              <a:lnSpc>
                <a:spcPts val="4639"/>
              </a:lnSpc>
              <a:buFont typeface="Arial"/>
              <a:buChar char="•"/>
            </a:pPr>
            <a:r>
              <a:rPr sz="3313" lang="en-US">
                <a:solidFill>
                  <a:srgbClr val="12243A"/>
                </a:solidFill>
                <a:latin typeface="Placard Next Wide"/>
                <a:ea typeface="Placard Next Wide"/>
                <a:cs typeface="Placard Next Wide"/>
                <a:sym typeface="Placard Next Wide"/>
              </a:rPr>
              <a:t>Literasi Digital: Mengedukasi siswa tentang cara menggunakan alat bantu AI sebagai "mitra belajar", bukan alat pencontek.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4092"/>
        </a:solidFill>
      </p:bgPr>
    </p:bg>
    <p:spTree>
      <p:nvGrpSpPr>
        <p:cNvPr id="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roup 2"/>
          <p:cNvGrpSpPr/>
          <p:nvPr/>
        </p:nvGrpSpPr>
        <p:grpSpPr>
          <a:xfrm rot="0">
            <a:off x="538840" y="481167"/>
            <a:ext cx="17210320" cy="9324666"/>
            <a:chOff x="0" y="0"/>
            <a:chExt cx="4532759" cy="2455879"/>
          </a:xfrm>
        </p:grpSpPr>
        <p:sp>
          <p:nvSpPr>
            <p:cNvPr id="1048672" name="Freeform 3"/>
            <p:cNvSpPr/>
            <p:nvPr/>
          </p:nvSpPr>
          <p:spPr>
            <a:xfrm rot="0" flipH="0" flipV="0">
              <a:off x="0" y="0"/>
              <a:ext cx="4532759" cy="2455879"/>
            </a:xfrm>
            <a:custGeom>
              <a:avLst/>
              <a:ahLst/>
              <a:rect l="l" t="t" r="r" b="b"/>
              <a:pathLst>
                <a:path w="4532759" h="2455879">
                  <a:moveTo>
                    <a:pt x="0" y="0"/>
                  </a:moveTo>
                  <a:lnTo>
                    <a:pt x="4532759" y="0"/>
                  </a:lnTo>
                  <a:lnTo>
                    <a:pt x="4532759" y="2455879"/>
                  </a:lnTo>
                  <a:lnTo>
                    <a:pt x="0" y="2455879"/>
                  </a:lnTo>
                  <a:close/>
                </a:path>
              </a:pathLst>
            </a:custGeom>
            <a:solidFill>
              <a:srgbClr val="FFF7ED"/>
            </a:solidFill>
          </p:spPr>
        </p:sp>
        <p:sp>
          <p:nvSpPr>
            <p:cNvPr id="1048673" name="TextBox 4"/>
            <p:cNvSpPr txBox="1"/>
            <p:nvPr/>
          </p:nvSpPr>
          <p:spPr>
            <a:xfrm>
              <a:off x="0" y="-38100"/>
              <a:ext cx="4532759" cy="2493979"/>
            </a:xfrm>
            <a:prstGeom prst="rect"/>
          </p:spPr>
          <p:txBody>
            <a:bodyPr anchor="ctr" bIns="50800" lIns="50800" rIns="50800" rtlCol="0" tIns="50800"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id="62" name="Group 5"/>
          <p:cNvGrpSpPr/>
          <p:nvPr/>
        </p:nvGrpSpPr>
        <p:grpSpPr>
          <a:xfrm rot="0">
            <a:off x="2556986" y="2543448"/>
            <a:ext cx="13391453" cy="6714852"/>
            <a:chOff x="0" y="0"/>
            <a:chExt cx="4732253" cy="2372885"/>
          </a:xfrm>
        </p:grpSpPr>
        <p:sp>
          <p:nvSpPr>
            <p:cNvPr id="1048674" name="Freeform 6"/>
            <p:cNvSpPr/>
            <p:nvPr/>
          </p:nvSpPr>
          <p:spPr>
            <a:xfrm rot="0" flipH="0" flipV="0">
              <a:off x="0" y="0"/>
              <a:ext cx="4732253" cy="2372885"/>
            </a:xfrm>
            <a:custGeom>
              <a:avLst/>
              <a:ahLst/>
              <a:rect l="l" t="t" r="r" b="b"/>
              <a:pathLst>
                <a:path w="4732253" h="2372885">
                  <a:moveTo>
                    <a:pt x="0" y="0"/>
                  </a:moveTo>
                  <a:lnTo>
                    <a:pt x="4732253" y="0"/>
                  </a:lnTo>
                  <a:lnTo>
                    <a:pt x="4732253" y="2372885"/>
                  </a:lnTo>
                  <a:lnTo>
                    <a:pt x="0" y="2372885"/>
                  </a:lnTo>
                  <a:close/>
                </a:path>
              </a:pathLst>
            </a:custGeom>
            <a:solidFill>
              <a:srgbClr val="FFC5A5"/>
            </a:solidFill>
          </p:spPr>
        </p:sp>
        <p:sp>
          <p:nvSpPr>
            <p:cNvPr id="1048675" name="TextBox 7"/>
            <p:cNvSpPr txBox="1"/>
            <p:nvPr/>
          </p:nvSpPr>
          <p:spPr>
            <a:xfrm>
              <a:off x="0" y="-38100"/>
              <a:ext cx="4732253" cy="2410985"/>
            </a:xfrm>
            <a:prstGeom prst="rect"/>
          </p:spPr>
          <p:txBody>
            <a:bodyPr anchor="ctr" bIns="50800" lIns="50800" rIns="50800" rtlCol="0" tIns="50800"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id="1048676" name="Freeform 8"/>
          <p:cNvSpPr/>
          <p:nvPr/>
        </p:nvSpPr>
        <p:spPr>
          <a:xfrm rot="0" flipH="0" flipV="0">
            <a:off x="8678645" y="8327589"/>
            <a:ext cx="930711" cy="930711"/>
          </a:xfrm>
          <a:custGeom>
            <a:avLst/>
            <a:ahLst/>
            <a:rect l="l" t="t" r="r" b="b"/>
            <a:pathLst>
              <a:path w="930711" h="930711">
                <a:moveTo>
                  <a:pt x="0" y="0"/>
                </a:moveTo>
                <a:lnTo>
                  <a:pt x="930710" y="0"/>
                </a:lnTo>
                <a:lnTo>
                  <a:pt x="930710" y="930711"/>
                </a:lnTo>
                <a:lnTo>
                  <a:pt x="0" y="930711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1"/>
            <a:stretch>
              <a:fillRect l="0" t="0" r="0" b="0"/>
            </a:stretch>
          </a:blipFill>
        </p:spPr>
      </p:sp>
      <p:sp>
        <p:nvSpPr>
          <p:cNvPr id="1048677" name="Freeform 9"/>
          <p:cNvSpPr/>
          <p:nvPr/>
        </p:nvSpPr>
        <p:spPr>
          <a:xfrm rot="0" flipH="0" flipV="0">
            <a:off x="938598" y="3875111"/>
            <a:ext cx="2745153" cy="6949753"/>
          </a:xfrm>
          <a:custGeom>
            <a:avLst/>
            <a:ahLst/>
            <a:rect l="l" t="t" r="r" b="b"/>
            <a:pathLst>
              <a:path w="2745153" h="6949753">
                <a:moveTo>
                  <a:pt x="0" y="0"/>
                </a:moveTo>
                <a:lnTo>
                  <a:pt x="2745153" y="0"/>
                </a:lnTo>
                <a:lnTo>
                  <a:pt x="2745153" y="6949753"/>
                </a:lnTo>
                <a:lnTo>
                  <a:pt x="0" y="6949753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2"/>
            <a:stretch>
              <a:fillRect l="0" t="0" r="0" b="0"/>
            </a:stretch>
          </a:blipFill>
        </p:spPr>
      </p:sp>
      <p:sp>
        <p:nvSpPr>
          <p:cNvPr id="1048678" name="Freeform 10"/>
          <p:cNvSpPr/>
          <p:nvPr/>
        </p:nvSpPr>
        <p:spPr>
          <a:xfrm rot="0" flipH="0" flipV="0">
            <a:off x="14898724" y="5924533"/>
            <a:ext cx="2817592" cy="4517181"/>
          </a:xfrm>
          <a:custGeom>
            <a:avLst/>
            <a:ahLst/>
            <a:rect l="l" t="t" r="r" b="b"/>
            <a:pathLst>
              <a:path w="2817592" h="4517181">
                <a:moveTo>
                  <a:pt x="0" y="0"/>
                </a:moveTo>
                <a:lnTo>
                  <a:pt x="2817592" y="0"/>
                </a:lnTo>
                <a:lnTo>
                  <a:pt x="2817592" y="4517181"/>
                </a:lnTo>
                <a:lnTo>
                  <a:pt x="0" y="4517181"/>
                </a:lnTo>
                <a:lnTo>
                  <a:pt x="0" y="0"/>
                </a:lnTo>
                <a:close/>
              </a:path>
            </a:pathLst>
          </a:custGeom>
          <a:blipFill>
            <a:blip xmlns:r="http://schemas.openxmlformats.org/officeDocument/2006/relationships" r:embed="rId3"/>
            <a:stretch>
              <a:fillRect l="0" t="0" r="0" b="0"/>
            </a:stretch>
          </a:blipFill>
        </p:spPr>
      </p:sp>
      <p:sp>
        <p:nvSpPr>
          <p:cNvPr id="1048679" name="TextBox 11"/>
          <p:cNvSpPr txBox="1"/>
          <p:nvPr/>
        </p:nvSpPr>
        <p:spPr>
          <a:xfrm rot="0">
            <a:off x="3095594" y="1118702"/>
            <a:ext cx="4506331" cy="687451"/>
          </a:xfrm>
          <a:prstGeom prst="rect"/>
        </p:spPr>
        <p:txBody>
          <a:bodyPr anchor="t" bIns="0" lIns="0" rIns="0" rtlCol="0" tIns="0">
            <a:spAutoFit/>
          </a:bodyPr>
          <a:p>
            <a:pPr algn="r">
              <a:lnSpc>
                <a:spcPts val="5413"/>
              </a:lnSpc>
            </a:pPr>
            <a:r>
              <a:rPr sz="5255" lang="en-US">
                <a:solidFill>
                  <a:srgbClr val="12243A"/>
                </a:solidFill>
                <a:latin typeface="Francois One"/>
                <a:ea typeface="Francois One"/>
                <a:cs typeface="Francois One"/>
                <a:sym typeface="Francois One"/>
              </a:rPr>
              <a:t>KESIMPULAN</a:t>
            </a:r>
          </a:p>
        </p:txBody>
      </p:sp>
      <p:sp>
        <p:nvSpPr>
          <p:cNvPr id="1048680" name="TextBox 12"/>
          <p:cNvSpPr txBox="1"/>
          <p:nvPr/>
        </p:nvSpPr>
        <p:spPr>
          <a:xfrm rot="0">
            <a:off x="3095594" y="3303409"/>
            <a:ext cx="11659375" cy="7263003"/>
          </a:xfrm>
          <a:prstGeom prst="rect"/>
        </p:spPr>
        <p:txBody>
          <a:bodyPr anchor="t" bIns="0" lIns="0" rIns="0" rtlCol="0" tIns="0">
            <a:spAutoFit/>
          </a:bodyPr>
          <a:p>
            <a:pPr algn="l" indent="-534513" lvl="2" marL="1603540">
              <a:lnSpc>
                <a:spcPts val="5199"/>
              </a:lnSpc>
              <a:buFont typeface="Arial"/>
              <a:buChar char="⚬"/>
            </a:pPr>
            <a:r>
              <a:rPr sz="3713" lang="en-US">
                <a:solidFill>
                  <a:srgbClr val="12243A"/>
                </a:solidFill>
                <a:latin typeface="Placard Next Wide"/>
                <a:ea typeface="Placard Next Wide"/>
                <a:cs typeface="Placard Next Wide"/>
                <a:sym typeface="Placard Next Wide"/>
              </a:rPr>
              <a:t>Teknologi digital bukan untuk menggantikan peran guru, melainkan memperkuat efektivitas pembelajaran.</a:t>
            </a:r>
          </a:p>
          <a:p>
            <a:pPr algn="l" indent="-534513" lvl="2" marL="1603540">
              <a:lnSpc>
                <a:spcPts val="5199"/>
              </a:lnSpc>
              <a:buFont typeface="Arial"/>
              <a:buChar char="⚬"/>
            </a:pPr>
            <a:r>
              <a:rPr sz="3713" lang="en-US">
                <a:solidFill>
                  <a:srgbClr val="12243A"/>
                </a:solidFill>
                <a:latin typeface="Placard Next Wide"/>
                <a:ea typeface="Placard Next Wide"/>
                <a:cs typeface="Placard Next Wide"/>
                <a:sym typeface="Placard Next Wide"/>
              </a:rPr>
              <a:t>Kunci keberhasilan transformasi terletak pada keseimbangan antara kecanggihan teknologi dan sentuhan humanis guru.</a:t>
            </a:r>
          </a:p>
          <a:p>
            <a:pPr algn="l" indent="-534513" lvl="2" marL="1603540">
              <a:lnSpc>
                <a:spcPts val="5199"/>
              </a:lnSpc>
              <a:buFont typeface="Arial"/>
              <a:buChar char="⚬"/>
            </a:pPr>
            <a:r>
              <a:rPr sz="3713" lang="en-US">
                <a:solidFill>
                  <a:srgbClr val="12243A"/>
                </a:solidFill>
                <a:latin typeface="Placard Next Wide"/>
                <a:ea typeface="Placard Next Wide"/>
                <a:cs typeface="Placard Next Wide"/>
                <a:sym typeface="Placard Next Wide"/>
              </a:rPr>
              <a:t>Siswa yang adaptif akan menjadi komunikator global yang percaya diri.</a:t>
            </a:r>
          </a:p>
          <a:p>
            <a:pPr algn="l">
              <a:lnSpc>
                <a:spcPts val="5199"/>
              </a:lnSpc>
            </a:pPr>
          </a:p>
          <a:p>
            <a:pPr algn="l">
              <a:lnSpc>
                <a:spcPts val="5199"/>
              </a:lnSpc>
            </a:pPr>
          </a:p>
          <a:p>
            <a:pPr algn="l">
              <a:lnSpc>
                <a:spcPts val="5199"/>
              </a:lnSpc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Transformasi Pembelajaran Bahasa Inggris di Era Digital</dc:title>
  <dc:creator>SM-A366B</dc:creator>
  <dcterms:created xsi:type="dcterms:W3CDTF">2006-08-14T20:00:00Z</dcterms:created>
  <dcterms:modified xsi:type="dcterms:W3CDTF">2026-09-16T14:04:16Z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4df30b722ed5425294e7439e046eb8be</vt:lpwstr>
  </property>
</Properties>
</file>