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</ns0:sldIdLst>
  <ns0:sldSz cx="12192000" cy="6858000" type="screen4x3"/>
  <ns0:notesSz cx="6858000" cy="9144000"/>
  <ns0:embeddedFontLst>
    <ns0:embeddedFont>
      <ns0:font typeface="Plus Jakarta Sans"/>
      <ns0:bold ns1:id="rIdFont13"/>
      <ns0:regular ns1:id="rIdFont14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Font13" Type="http://schemas.openxmlformats.org/officeDocument/2006/relationships/font" Target="fonts/cb5546c3-ff07-4b86-bffa-b5fa1a05e94d.fntdata" /><ns0:Relationship Id="rIdFont14" Type="http://schemas.openxmlformats.org/officeDocument/2006/relationships/font" Target="fonts/0a5f0720-d171-49ff-ad66-5a1e1543652e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4699545"/>
            <a:ext cx="53340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2120354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38BDF8"/>
                </a:solidFill>
                <a:latin typeface="Plus Jakarta Sans"/>
              </a:rPr>
              <a:t>FORUM MGMP SENI GABUNGAN SMA &amp; SMK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2444204"/>
            <a:ext cx="9101137" cy="11885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b="1" sz="3900" i="0" u="none">
                <a:solidFill>
                  <a:srgbClr val="FFFFFF"/>
                </a:solidFill>
                <a:latin typeface="Plus Jakarta Sans"/>
              </a:rPr>
              <a:t>Seni Tanpa Batas: Menemukan Titik Temu SMA &amp; SMK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861345"/>
            <a:ext cx="67627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b="0" sz="1500" i="0" u="none">
                <a:solidFill>
                  <a:srgbClr val="94A3B8"/>
                </a:solidFill>
                <a:latin typeface="Plus Jakarta Sans"/>
              </a:rPr>
              <a:t>Sharing santai strategi mengajar seni yang cair, bermakna, dan saling menginspirasi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2795587"/>
            <a:ext cx="5353050" cy="2247900"/>
          </a:xfrm>
          <a:prstGeom prst="roundRect">
            <a:avLst>
              <a:gd name="adj" fmla="val 67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29350" y="2795587"/>
            <a:ext cx="5353050" cy="2247900"/>
          </a:xfrm>
          <a:prstGeom prst="roundRect">
            <a:avLst>
              <a:gd name="adj" fmla="val 677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025" y="3148012"/>
            <a:ext cx="457200" cy="4572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775" y="3148012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275" y="3271837"/>
            <a:ext cx="266700" cy="20955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3271837"/>
            <a:ext cx="209550" cy="209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1814512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REFLEKSI BERSAMA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062162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Dua Jalur, Tantangan Serupa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2025" y="3795712"/>
            <a:ext cx="6100762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Kutil di SMA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2025" y="4176712"/>
            <a:ext cx="474345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Bagaimana memantik apresiasi mendalam saat siswa fokus mengejar target akademik/kuliah?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3795712"/>
            <a:ext cx="561022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650" i="0" u="none">
                <a:solidFill>
                  <a:srgbClr val="0F172A"/>
                </a:solidFill>
                <a:latin typeface="Plus Jakarta Sans"/>
              </a:rPr>
              <a:t>Kutil di SMK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1775" y="4176712"/>
            <a:ext cx="474345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Bagaimana meyakinkan siswa bahwa seni penting di tengah kesibukan materi kejuruan?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171825"/>
            <a:ext cx="5372100" cy="1495425"/>
          </a:xfrm>
          <a:prstGeom prst="roundRect">
            <a:avLst>
              <a:gd name="adj" fmla="val 1019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10300" y="3171825"/>
            <a:ext cx="5372100" cy="1495425"/>
          </a:xfrm>
          <a:prstGeom prst="roundRect">
            <a:avLst>
              <a:gd name="adj" fmla="val 1019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90750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SALING BELAJAR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38400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Kekuatan Masing-Masing Dunia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3925" y="3486150"/>
            <a:ext cx="6225778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Keunggulan SMA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838575"/>
            <a:ext cx="48387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Unggul dalam eksplorasi konsep filosofis, kebebasan berekspresi, dan kedalaman kritik seni.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24625" y="3486150"/>
            <a:ext cx="5667375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Keunggulan SMK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24625" y="3838575"/>
            <a:ext cx="4838700" cy="514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Terbiasa menghasilkan karya nyata, kolaborasi tim yang solid, dan orientasi produk aplikatif.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043237"/>
            <a:ext cx="3505200" cy="1752600"/>
          </a:xfrm>
          <a:prstGeom prst="roundRect">
            <a:avLst>
              <a:gd name="adj" fmla="val 86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3043237"/>
            <a:ext cx="3505200" cy="1752600"/>
          </a:xfrm>
          <a:prstGeom prst="roundRect">
            <a:avLst>
              <a:gd name="adj" fmla="val 86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3043237"/>
            <a:ext cx="3505200" cy="1752600"/>
          </a:xfrm>
          <a:prstGeom prst="roundRect">
            <a:avLst>
              <a:gd name="adj" fmla="val 86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2062162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TUJUAN BERSAMA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309812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Seni Masuk ke Mana Saja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357562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Katarsis &amp; Empati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709987"/>
            <a:ext cx="29718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Wadah pelepas penat sekaligus melatih kepekaan rasa di tengah padatnya pelajaran.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57725" y="3357562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Soft Skills Esensial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7725" y="3709987"/>
            <a:ext cx="29718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Membangun kepercayaan diri, kemampuan komunikasi, dan kerja sama tim yang kuat.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91525" y="3357562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Proses Bermakna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1525" y="3709987"/>
            <a:ext cx="29718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Fokus pada keberanian mencoba, bukan sekadar nilai angka di atas kertas rapor.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043237"/>
            <a:ext cx="3505200" cy="1752600"/>
          </a:xfrm>
          <a:prstGeom prst="roundRect">
            <a:avLst>
              <a:gd name="adj" fmla="val 86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343400" y="3043237"/>
            <a:ext cx="3505200" cy="1752600"/>
          </a:xfrm>
          <a:prstGeom prst="roundRect">
            <a:avLst>
              <a:gd name="adj" fmla="val 86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077200" y="3043237"/>
            <a:ext cx="3505200" cy="1752600"/>
          </a:xfrm>
          <a:prstGeom prst="roundRect">
            <a:avLst>
              <a:gd name="adj" fmla="val 869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2062162"/>
            <a:ext cx="11582400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050" i="0" u="none">
                <a:solidFill>
                  <a:srgbClr val="0284C7"/>
                </a:solidFill>
                <a:latin typeface="Plus Jakarta Sans"/>
              </a:rPr>
              <a:t>AKSI NYATA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309812"/>
            <a:ext cx="11582400" cy="4286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2700" i="0" u="none">
                <a:solidFill>
                  <a:srgbClr val="0F172A"/>
                </a:solidFill>
                <a:latin typeface="Plus Jakarta Sans"/>
              </a:rPr>
              <a:t>Tips Mengajar Anti Ribet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3925" y="3357562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Kurangi Teori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925" y="3709987"/>
            <a:ext cx="29718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Perbanyak praktik langsung agar siswa tenggelam dalam pengalaman berkarya.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57725" y="3357562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Isu Kekinian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57725" y="3709987"/>
            <a:ext cx="29718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Ajak siswa merespons tren atau isu lingkungan sekitar yang dekat dengan keseharian mereka.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91525" y="3357562"/>
            <a:ext cx="3775471" cy="238125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/>
            <a:r>
              <a:rPr b="1" sz="1500" i="0" u="none">
                <a:solidFill>
                  <a:srgbClr val="0F172A"/>
                </a:solidFill>
                <a:latin typeface="Plus Jakarta Sans"/>
              </a:rPr>
              <a:t>Hargai Proses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91525" y="3709987"/>
            <a:ext cx="2971800" cy="7715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b="0" sz="1350" i="0" u="none">
                <a:solidFill>
                  <a:srgbClr val="475569"/>
                </a:solidFill>
                <a:latin typeface="Plus Jakarta Sans"/>
              </a:rPr>
              <a:t>Apapun hasilnya, apresiasi usaha dan keberanian anak untuk tampil mengekspresikan diri.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867400" y="4653855"/>
            <a:ext cx="457200" cy="38100"/>
          </a:xfrm>
          <a:prstGeom prst="roundRect">
            <a:avLst>
              <a:gd name="adj" fmla="val 50000"/>
            </a:avLst>
          </a:prstGeom>
          <a:solidFill>
            <a:srgbClr val="38BD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203031" y="2166044"/>
            <a:ext cx="1785937" cy="1714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1050" i="0" u="none">
                <a:solidFill>
                  <a:srgbClr val="38BDF8"/>
                </a:solidFill>
                <a:latin typeface="Plus Jakarta Sans"/>
              </a:rPr>
              <a:t>DISKUSI TERBUKA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5375" y="2489894"/>
            <a:ext cx="10001250" cy="1097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b="1" sz="3600" i="0" u="none">
                <a:solidFill>
                  <a:srgbClr val="FFFFFF"/>
                </a:solidFill>
                <a:latin typeface="Plus Jakarta Sans"/>
              </a:rPr>
              <a:t>Bagaimana Pengalaman di Sekolah Rekan-Rekan?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26468" y="3777555"/>
            <a:ext cx="7739062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250"/>
              </a:lnSpc>
            </a:pPr>
            <a:r>
              <a:rPr b="0" sz="1500" i="0" u="none">
                <a:solidFill>
                  <a:srgbClr val="94A3B8"/>
                </a:solidFill>
                <a:latin typeface="Plus Jakarta Sans"/>
              </a:rPr>
              <a:t>Mari curhat santai dan saling berbagi trik jitu menghadapi kelas seni kita besok!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